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4"/>
  </p:sldMasterIdLst>
  <p:sldIdLst>
    <p:sldId id="256" r:id="rId5"/>
    <p:sldId id="257" r:id="rId6"/>
    <p:sldId id="260" r:id="rId7"/>
    <p:sldId id="281" r:id="rId8"/>
    <p:sldId id="275" r:id="rId9"/>
    <p:sldId id="276" r:id="rId10"/>
    <p:sldId id="262" r:id="rId11"/>
    <p:sldId id="264" r:id="rId12"/>
    <p:sldId id="277" r:id="rId13"/>
    <p:sldId id="265" r:id="rId14"/>
    <p:sldId id="279" r:id="rId15"/>
    <p:sldId id="266" r:id="rId16"/>
    <p:sldId id="280" r:id="rId17"/>
    <p:sldId id="278" r:id="rId18"/>
    <p:sldId id="272" r:id="rId19"/>
    <p:sldId id="274"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19406E-B58F-4CA7-AF53-BDBB3FE1788D}" v="6825" dt="2022-12-19T05:07:47.585"/>
    <p1510:client id="{C0A5D1D6-FA05-4143-A438-C21271577B22}" v="30" dt="2022-12-19T00:58:07.450"/>
    <p1510:client id="{C20D97D1-D853-49FB-82FD-CE6464E08CC7}" v="608" dt="2022-12-19T19:42:28.580"/>
    <p1510:client id="{F88449EC-A57A-4E1C-9481-B1932C346023}" v="12" dt="2022-12-19T01:05:23.0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8" d="100"/>
          <a:sy n="68" d="100"/>
        </p:scale>
        <p:origin x="42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12/19/2022</a:t>
            </a:fld>
            <a:endParaRPr lang="en-US" dirty="0"/>
          </a:p>
        </p:txBody>
      </p:sp>
      <p:sp>
        <p:nvSpPr>
          <p:cNvPr id="5" name="Footer Placeholder 4"/>
          <p:cNvSpPr>
            <a:spLocks noGrp="1"/>
          </p:cNvSpPr>
          <p:nvPr>
            <p:ph type="ftr" sz="quarter" idx="11"/>
          </p:nvPr>
        </p:nvSpPr>
        <p:spPr/>
        <p:txBody>
          <a:bodyPr/>
          <a:lstStyle/>
          <a:p>
            <a:endParaRPr lang="en-US" dirty="0">
              <a:solidFill>
                <a:schemeClr val="bg1"/>
              </a:solidFill>
            </a:endParaRPr>
          </a:p>
        </p:txBody>
      </p:sp>
      <p:sp>
        <p:nvSpPr>
          <p:cNvPr id="6" name="Slide Number Placeholder 5"/>
          <p:cNvSpPr>
            <a:spLocks noGrp="1"/>
          </p:cNvSpPr>
          <p:nvPr>
            <p:ph type="sldNum" sz="quarter" idx="12"/>
          </p:nvPr>
        </p:nvSpPr>
        <p:spPr/>
        <p:txBody>
          <a:bodyPr rIns="45720"/>
          <a:lstStyle/>
          <a:p>
            <a:pPr algn="l"/>
            <a:fld id="{F97E8200-1950-409B-82E7-99938E7AE355}" type="slidenum">
              <a:rPr lang="en-US" smtClean="0"/>
              <a:pPr algn="l"/>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738965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12/19/2022</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92623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12/19/2022</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986140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12/19/2022</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070105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12/19/2022</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731152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12/19/2022</a:t>
            </a:fld>
            <a:endParaRPr lang="en-US" spc="50" dirty="0"/>
          </a:p>
        </p:txBody>
      </p:sp>
      <p:sp>
        <p:nvSpPr>
          <p:cNvPr id="6" name="Footer Placeholder 5"/>
          <p:cNvSpPr>
            <a:spLocks noGrp="1"/>
          </p:cNvSpPr>
          <p:nvPr>
            <p:ph type="ftr" sz="quarter" idx="11"/>
          </p:nvPr>
        </p:nvSpPr>
        <p:spPr/>
        <p:txBody>
          <a:bodyPr/>
          <a:lstStyle/>
          <a:p>
            <a:endParaRPr lang="en-US" spc="50" dirty="0"/>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10803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A37D6D71-8B28-4ED6-B932-04B197003D23}" type="datetimeFigureOut">
              <a:rPr lang="en-US" smtClean="0"/>
              <a:pPr algn="r"/>
              <a:t>12/19/2022</a:t>
            </a:fld>
            <a:endParaRPr lang="en-US" spc="50" dirty="0"/>
          </a:p>
        </p:txBody>
      </p:sp>
      <p:sp>
        <p:nvSpPr>
          <p:cNvPr id="8" name="Footer Placeholder 7"/>
          <p:cNvSpPr>
            <a:spLocks noGrp="1"/>
          </p:cNvSpPr>
          <p:nvPr>
            <p:ph type="ftr" sz="quarter" idx="11"/>
          </p:nvPr>
        </p:nvSpPr>
        <p:spPr/>
        <p:txBody>
          <a:bodyPr/>
          <a:lstStyle/>
          <a:p>
            <a:endParaRPr lang="en-US" spc="50" dirty="0"/>
          </a:p>
        </p:txBody>
      </p:sp>
      <p:sp>
        <p:nvSpPr>
          <p:cNvPr id="9" name="Slide Number Placeholder 8"/>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37540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A37D6D71-8B28-4ED6-B932-04B197003D23}" type="datetimeFigureOut">
              <a:rPr lang="en-US" smtClean="0"/>
              <a:pPr algn="r"/>
              <a:t>12/19/2022</a:t>
            </a:fld>
            <a:endParaRPr lang="en-US" dirty="0"/>
          </a:p>
        </p:txBody>
      </p:sp>
      <p:sp>
        <p:nvSpPr>
          <p:cNvPr id="4" name="Footer Placeholder 3"/>
          <p:cNvSpPr>
            <a:spLocks noGrp="1"/>
          </p:cNvSpPr>
          <p:nvPr>
            <p:ph type="ftr" sz="quarter" idx="11"/>
          </p:nvPr>
        </p:nvSpPr>
        <p:spPr/>
        <p:txBody>
          <a:bodyPr/>
          <a:lstStyle/>
          <a:p>
            <a:endParaRPr lang="en-US" dirty="0">
              <a:solidFill>
                <a:schemeClr val="tx1"/>
              </a:solidFill>
            </a:endParaRPr>
          </a:p>
        </p:txBody>
      </p:sp>
      <p:sp>
        <p:nvSpPr>
          <p:cNvPr id="5" name="Slide Number Placeholder 4"/>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27335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pPr algn="r"/>
            <a:fld id="{A37D6D71-8B28-4ED6-B932-04B197003D23}" type="datetimeFigureOut">
              <a:rPr lang="en-US" smtClean="0"/>
              <a:pPr algn="r"/>
              <a:t>12/19/2022</a:t>
            </a:fld>
            <a:endParaRPr lang="en-US" dirty="0"/>
          </a:p>
        </p:txBody>
      </p:sp>
      <p:sp>
        <p:nvSpPr>
          <p:cNvPr id="3" name="Footer Placeholder 2"/>
          <p:cNvSpPr>
            <a:spLocks noGrp="1"/>
          </p:cNvSpPr>
          <p:nvPr>
            <p:ph type="ftr" sz="quarter" idx="11"/>
          </p:nvPr>
        </p:nvSpPr>
        <p:spPr/>
        <p:txBody>
          <a:bodyPr/>
          <a:lstStyle/>
          <a:p>
            <a:endParaRPr lang="en-US" dirty="0">
              <a:solidFill>
                <a:schemeClr val="tx1"/>
              </a:solidFill>
            </a:endParaRPr>
          </a:p>
        </p:txBody>
      </p:sp>
      <p:sp>
        <p:nvSpPr>
          <p:cNvPr id="4" name="Slide Number Placeholder 3"/>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21030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12/19/2022</a:t>
            </a:fld>
            <a:endParaRPr lang="en-US" spc="50" dirty="0"/>
          </a:p>
        </p:txBody>
      </p:sp>
      <p:sp>
        <p:nvSpPr>
          <p:cNvPr id="6" name="Footer Placeholder 5"/>
          <p:cNvSpPr>
            <a:spLocks noGrp="1"/>
          </p:cNvSpPr>
          <p:nvPr>
            <p:ph type="ftr" sz="quarter" idx="11"/>
          </p:nvPr>
        </p:nvSpPr>
        <p:spPr/>
        <p:txBody>
          <a:bodyPr/>
          <a:lstStyle/>
          <a:p>
            <a:endParaRPr lang="en-US" spc="50" dirty="0"/>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98078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12/19/2022</a:t>
            </a:fld>
            <a:endParaRPr lang="en-US" spc="50" dirty="0"/>
          </a:p>
        </p:txBody>
      </p:sp>
      <p:sp>
        <p:nvSpPr>
          <p:cNvPr id="6" name="Footer Placeholder 5"/>
          <p:cNvSpPr>
            <a:spLocks noGrp="1"/>
          </p:cNvSpPr>
          <p:nvPr>
            <p:ph type="ftr" sz="quarter" idx="11"/>
          </p:nvPr>
        </p:nvSpPr>
        <p:spPr/>
        <p:txBody>
          <a:bodyPr/>
          <a:lstStyle/>
          <a:p>
            <a:endParaRPr lang="en-US" spc="50" dirty="0"/>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90178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pPr algn="r"/>
            <a:fld id="{A37D6D71-8B28-4ED6-B932-04B197003D23}" type="datetimeFigureOut">
              <a:rPr lang="en-US" smtClean="0"/>
              <a:pPr algn="r"/>
              <a:t>12/19/2022</a:t>
            </a:fld>
            <a:endParaRPr lang="en-US" spc="50"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spc="50"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pPr algn="l"/>
            <a:fld id="{F97E8200-1950-409B-82E7-99938E7AE355}" type="slidenum">
              <a:rPr lang="en-US" smtClean="0"/>
              <a:pPr algn="l"/>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20554306"/>
      </p:ext>
    </p:extLst>
  </p:cSld>
  <p:clrMap bg1="dk1" tx1="lt1" bg2="dk2" tx2="lt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kaggle.com/datasets/laurinbrechter/supply-chain-data?datasetId=1953097"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datasets/laurinbrechter/supply-chain-data?datasetId=1953097"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113636" y="2171833"/>
            <a:ext cx="6021207" cy="2150571"/>
          </a:xfrm>
        </p:spPr>
        <p:txBody>
          <a:bodyPr anchor="b">
            <a:normAutofit/>
          </a:bodyPr>
          <a:lstStyle/>
          <a:p>
            <a:pPr algn="l"/>
            <a:r>
              <a:rPr lang="en-US" dirty="0"/>
              <a:t>Supply-Chain optimization</a:t>
            </a:r>
          </a:p>
        </p:txBody>
      </p:sp>
      <p:sp>
        <p:nvSpPr>
          <p:cNvPr id="3" name="Subtitle 2"/>
          <p:cNvSpPr>
            <a:spLocks noGrp="1"/>
          </p:cNvSpPr>
          <p:nvPr>
            <p:ph type="subTitle" idx="1"/>
          </p:nvPr>
        </p:nvSpPr>
        <p:spPr>
          <a:xfrm>
            <a:off x="1076687" y="5467962"/>
            <a:ext cx="2571485" cy="1319337"/>
          </a:xfrm>
        </p:spPr>
        <p:txBody>
          <a:bodyPr anchor="t">
            <a:normAutofit lnSpcReduction="10000"/>
          </a:bodyPr>
          <a:lstStyle/>
          <a:p>
            <a:pPr algn="l">
              <a:spcBef>
                <a:spcPts val="0"/>
              </a:spcBef>
              <a:spcAft>
                <a:spcPts val="0"/>
              </a:spcAft>
            </a:pPr>
            <a:r>
              <a:rPr lang="en-US" dirty="0"/>
              <a:t>By </a:t>
            </a:r>
          </a:p>
          <a:p>
            <a:pPr lvl="1" algn="l">
              <a:spcBef>
                <a:spcPts val="0"/>
              </a:spcBef>
              <a:spcAft>
                <a:spcPts val="0"/>
              </a:spcAft>
            </a:pPr>
            <a:r>
              <a:rPr lang="en-US" dirty="0" err="1"/>
              <a:t>Vedant</a:t>
            </a:r>
            <a:r>
              <a:rPr lang="en-US" dirty="0"/>
              <a:t> Kulkarni</a:t>
            </a:r>
          </a:p>
          <a:p>
            <a:pPr lvl="1" algn="l">
              <a:spcBef>
                <a:spcPts val="0"/>
              </a:spcBef>
              <a:spcAft>
                <a:spcPts val="0"/>
              </a:spcAft>
            </a:pPr>
            <a:r>
              <a:rPr lang="en-US" dirty="0" err="1"/>
              <a:t>Alihusain</a:t>
            </a:r>
            <a:r>
              <a:rPr lang="en-US" dirty="0"/>
              <a:t> Shafi</a:t>
            </a:r>
          </a:p>
          <a:p>
            <a:pPr lvl="1" algn="l">
              <a:spcBef>
                <a:spcPts val="0"/>
              </a:spcBef>
              <a:spcAft>
                <a:spcPts val="0"/>
              </a:spcAft>
            </a:pPr>
            <a:r>
              <a:rPr lang="en-US" dirty="0"/>
              <a:t>Athulya Surendran</a:t>
            </a:r>
          </a:p>
        </p:txBody>
      </p:sp>
      <p:pic>
        <p:nvPicPr>
          <p:cNvPr id="4" name="Picture 3" descr="Sphere of mesh and nodes">
            <a:extLst>
              <a:ext uri="{FF2B5EF4-FFF2-40B4-BE49-F238E27FC236}">
                <a16:creationId xmlns:a16="http://schemas.microsoft.com/office/drawing/2014/main" id="{EC7D6350-D3B7-82A4-CF0E-7FF6FD819238}"/>
              </a:ext>
            </a:extLst>
          </p:cNvPr>
          <p:cNvPicPr>
            <a:picLocks noChangeAspect="1"/>
          </p:cNvPicPr>
          <p:nvPr/>
        </p:nvPicPr>
        <p:blipFill rotWithShape="1">
          <a:blip r:embed="rId2"/>
          <a:srcRect l="39394" r="9674" b="4"/>
          <a:stretch/>
        </p:blipFill>
        <p:spPr>
          <a:xfrm>
            <a:off x="7459240" y="0"/>
            <a:ext cx="4657345" cy="685799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04E80-CAA6-28E7-478E-B082E66E62CC}"/>
              </a:ext>
            </a:extLst>
          </p:cNvPr>
          <p:cNvSpPr>
            <a:spLocks noGrp="1"/>
          </p:cNvSpPr>
          <p:nvPr>
            <p:ph type="title"/>
          </p:nvPr>
        </p:nvSpPr>
        <p:spPr>
          <a:xfrm>
            <a:off x="2328422" y="808056"/>
            <a:ext cx="8241718" cy="1077229"/>
          </a:xfrm>
        </p:spPr>
        <p:txBody>
          <a:bodyPr anchor="ctr">
            <a:normAutofit/>
          </a:bodyPr>
          <a:lstStyle/>
          <a:p>
            <a:pPr algn="l"/>
            <a:r>
              <a:rPr lang="en-US" dirty="0"/>
              <a:t>Analysis (Python)</a:t>
            </a:r>
          </a:p>
        </p:txBody>
      </p:sp>
      <p:sp>
        <p:nvSpPr>
          <p:cNvPr id="3" name="Content Placeholder 2">
            <a:extLst>
              <a:ext uri="{FF2B5EF4-FFF2-40B4-BE49-F238E27FC236}">
                <a16:creationId xmlns:a16="http://schemas.microsoft.com/office/drawing/2014/main" id="{36CEDB19-ABC7-F246-73E2-344AE04666A3}"/>
              </a:ext>
            </a:extLst>
          </p:cNvPr>
          <p:cNvSpPr>
            <a:spLocks noGrp="1"/>
          </p:cNvSpPr>
          <p:nvPr>
            <p:ph idx="1"/>
          </p:nvPr>
        </p:nvSpPr>
        <p:spPr>
          <a:xfrm>
            <a:off x="1461155" y="2052116"/>
            <a:ext cx="9108984" cy="3997828"/>
          </a:xfrm>
        </p:spPr>
        <p:txBody>
          <a:bodyPr vert="horz" lIns="91440" tIns="45720" rIns="91440" bIns="45720" rtlCol="0" anchor="t">
            <a:normAutofit lnSpcReduction="10000"/>
          </a:bodyPr>
          <a:lstStyle/>
          <a:p>
            <a:pPr marL="344170" indent="-344170"/>
            <a:r>
              <a:rPr lang="en-US" dirty="0"/>
              <a:t>Python model involved using and leveraging optimization algorithm</a:t>
            </a:r>
            <a:endParaRPr lang="en-US"/>
          </a:p>
          <a:p>
            <a:pPr marL="344170" indent="-344170"/>
            <a:r>
              <a:rPr lang="en-US" dirty="0"/>
              <a:t>Steps:</a:t>
            </a:r>
            <a:endParaRPr lang="en-US" dirty="0">
              <a:cs typeface="Arial" panose="020B0604020202020204"/>
            </a:endParaRPr>
          </a:p>
          <a:p>
            <a:pPr marL="1142365" lvl="2" indent="-285750"/>
            <a:r>
              <a:rPr lang="en-US" dirty="0"/>
              <a:t>After importing required libraries (</a:t>
            </a:r>
            <a:r>
              <a:rPr lang="en-US" dirty="0" err="1"/>
              <a:t>Pyomo</a:t>
            </a:r>
            <a:r>
              <a:rPr lang="en-US" dirty="0"/>
              <a:t>), we read dataset in each sheets and converted them into lists</a:t>
            </a:r>
            <a:endParaRPr lang="en-US" dirty="0">
              <a:cs typeface="Arial"/>
            </a:endParaRPr>
          </a:p>
          <a:p>
            <a:pPr marL="1142365" lvl="2" indent="-285750"/>
            <a:r>
              <a:rPr lang="en-US" dirty="0"/>
              <a:t>Then we build a </a:t>
            </a:r>
            <a:r>
              <a:rPr lang="en-US" dirty="0" err="1"/>
              <a:t>ConcreteModel</a:t>
            </a:r>
            <a:r>
              <a:rPr lang="en-US" dirty="0"/>
              <a:t>() with necessary DVs, objective function and constraints and solved it</a:t>
            </a:r>
            <a:endParaRPr lang="en-US" dirty="0">
              <a:cs typeface="Arial" panose="020B0604020202020204"/>
            </a:endParaRPr>
          </a:p>
          <a:p>
            <a:pPr marL="1142365" lvl="2" indent="-285750"/>
            <a:r>
              <a:rPr lang="en-US" dirty="0"/>
              <a:t>We printed the total minimized costs, dv that determined what plants were operating and how many orders were under each plant and percentage of capacity used for each warehouse</a:t>
            </a:r>
            <a:endParaRPr lang="en-US" dirty="0">
              <a:cs typeface="Arial" panose="020B0604020202020204"/>
            </a:endParaRPr>
          </a:p>
          <a:p>
            <a:pPr marL="1142365" lvl="2" indent="-285750"/>
            <a:r>
              <a:rPr lang="en-US" dirty="0"/>
              <a:t>Attached the outputs in the next slide for reference</a:t>
            </a:r>
            <a:endParaRPr lang="en-US" dirty="0">
              <a:cs typeface="Arial" panose="020B0604020202020204"/>
            </a:endParaRPr>
          </a:p>
          <a:p>
            <a:pPr marL="1142365" lvl="2" indent="-285750"/>
            <a:endParaRPr lang="en-US" dirty="0">
              <a:cs typeface="Arial" panose="020B0604020202020204"/>
            </a:endParaRPr>
          </a:p>
          <a:p>
            <a:pPr marL="344170" indent="-344170"/>
            <a:endParaRPr lang="en-US" dirty="0">
              <a:cs typeface="Arial" panose="020B0604020202020204"/>
            </a:endParaRPr>
          </a:p>
        </p:txBody>
      </p:sp>
    </p:spTree>
    <p:extLst>
      <p:ext uri="{BB962C8B-B14F-4D97-AF65-F5344CB8AC3E}">
        <p14:creationId xmlns:p14="http://schemas.microsoft.com/office/powerpoint/2010/main" val="1048303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3302A-F341-4E48-96D5-15875CA71551}"/>
              </a:ext>
            </a:extLst>
          </p:cNvPr>
          <p:cNvSpPr>
            <a:spLocks noGrp="1"/>
          </p:cNvSpPr>
          <p:nvPr>
            <p:ph type="title"/>
          </p:nvPr>
        </p:nvSpPr>
        <p:spPr>
          <a:xfrm>
            <a:off x="2568676" y="578018"/>
            <a:ext cx="7958331" cy="1077229"/>
          </a:xfrm>
        </p:spPr>
        <p:txBody>
          <a:bodyPr anchor="ctr"/>
          <a:lstStyle/>
          <a:p>
            <a:pPr algn="l"/>
            <a:r>
              <a:rPr lang="en-US" dirty="0"/>
              <a:t>Analysis (Python)</a:t>
            </a:r>
            <a:endParaRPr lang="en-IN" dirty="0"/>
          </a:p>
        </p:txBody>
      </p:sp>
      <p:pic>
        <p:nvPicPr>
          <p:cNvPr id="7" name="Picture 6">
            <a:extLst>
              <a:ext uri="{FF2B5EF4-FFF2-40B4-BE49-F238E27FC236}">
                <a16:creationId xmlns:a16="http://schemas.microsoft.com/office/drawing/2014/main" id="{8F3173A7-3428-4EF9-BE7E-EC9C66C0F998}"/>
              </a:ext>
            </a:extLst>
          </p:cNvPr>
          <p:cNvPicPr>
            <a:picLocks noChangeAspect="1"/>
          </p:cNvPicPr>
          <p:nvPr/>
        </p:nvPicPr>
        <p:blipFill>
          <a:blip r:embed="rId2"/>
          <a:stretch>
            <a:fillRect/>
          </a:stretch>
        </p:blipFill>
        <p:spPr>
          <a:xfrm>
            <a:off x="3161260" y="1650297"/>
            <a:ext cx="5872317" cy="5060401"/>
          </a:xfrm>
          <a:prstGeom prst="rect">
            <a:avLst/>
          </a:prstGeom>
        </p:spPr>
      </p:pic>
    </p:spTree>
    <p:extLst>
      <p:ext uri="{BB962C8B-B14F-4D97-AF65-F5344CB8AC3E}">
        <p14:creationId xmlns:p14="http://schemas.microsoft.com/office/powerpoint/2010/main" val="585832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04E80-CAA6-28E7-478E-B082E66E62CC}"/>
              </a:ext>
            </a:extLst>
          </p:cNvPr>
          <p:cNvSpPr>
            <a:spLocks noGrp="1"/>
          </p:cNvSpPr>
          <p:nvPr>
            <p:ph type="title"/>
          </p:nvPr>
        </p:nvSpPr>
        <p:spPr>
          <a:xfrm>
            <a:off x="2318994" y="808056"/>
            <a:ext cx="8251145" cy="1077229"/>
          </a:xfrm>
        </p:spPr>
        <p:txBody>
          <a:bodyPr anchor="ctr">
            <a:normAutofit/>
          </a:bodyPr>
          <a:lstStyle/>
          <a:p>
            <a:pPr algn="l"/>
            <a:r>
              <a:rPr lang="en-US" dirty="0"/>
              <a:t>Challenges</a:t>
            </a:r>
          </a:p>
        </p:txBody>
      </p:sp>
      <p:sp>
        <p:nvSpPr>
          <p:cNvPr id="9" name="Content Placeholder 2">
            <a:extLst>
              <a:ext uri="{FF2B5EF4-FFF2-40B4-BE49-F238E27FC236}">
                <a16:creationId xmlns:a16="http://schemas.microsoft.com/office/drawing/2014/main" id="{CD156D44-5010-1A42-48D8-4B92690387A7}"/>
              </a:ext>
            </a:extLst>
          </p:cNvPr>
          <p:cNvSpPr>
            <a:spLocks noGrp="1"/>
          </p:cNvSpPr>
          <p:nvPr>
            <p:ph idx="1"/>
          </p:nvPr>
        </p:nvSpPr>
        <p:spPr>
          <a:xfrm>
            <a:off x="1338606" y="2052116"/>
            <a:ext cx="9835382" cy="4558544"/>
          </a:xfrm>
        </p:spPr>
        <p:txBody>
          <a:bodyPr vert="horz" lIns="91440" tIns="45720" rIns="91440" bIns="45720" rtlCol="0" anchor="t">
            <a:normAutofit/>
          </a:bodyPr>
          <a:lstStyle/>
          <a:p>
            <a:pPr marL="344170" indent="-344170"/>
            <a:endParaRPr lang="en-US">
              <a:cs typeface="Arial"/>
            </a:endParaRPr>
          </a:p>
          <a:p>
            <a:pPr marL="344170" indent="-344170"/>
            <a:r>
              <a:rPr lang="en-US" dirty="0"/>
              <a:t>Challenges:</a:t>
            </a:r>
            <a:endParaRPr lang="en-US" dirty="0">
              <a:cs typeface="Arial" panose="020B0604020202020204"/>
            </a:endParaRPr>
          </a:p>
          <a:p>
            <a:pPr marL="678815" lvl="1" indent="-285750"/>
            <a:r>
              <a:rPr lang="en-US" dirty="0"/>
              <a:t>The complexity of the original raw data was challenging. We had to clean it heavily and keep only the relevant parts.</a:t>
            </a:r>
            <a:endParaRPr lang="en-US" dirty="0">
              <a:cs typeface="Arial" panose="020B0604020202020204"/>
            </a:endParaRPr>
          </a:p>
          <a:p>
            <a:pPr marL="678815" lvl="1" indent="-285750"/>
            <a:r>
              <a:rPr lang="en-US" dirty="0"/>
              <a:t>SIMPLEX solver returned scientific numbers for some of the binary values which was a challenge to solve</a:t>
            </a:r>
            <a:endParaRPr lang="en-US" dirty="0">
              <a:cs typeface="Arial" panose="020B0604020202020204"/>
            </a:endParaRPr>
          </a:p>
          <a:p>
            <a:pPr marL="678815" lvl="1" indent="-285750"/>
            <a:r>
              <a:rPr lang="en-US" dirty="0"/>
              <a:t>We had to build multiple models before we could create one that took all the data needed into consideration. </a:t>
            </a:r>
            <a:endParaRPr lang="en-US" dirty="0">
              <a:cs typeface="Arial" panose="020B0604020202020204"/>
            </a:endParaRPr>
          </a:p>
        </p:txBody>
      </p:sp>
    </p:spTree>
    <p:extLst>
      <p:ext uri="{BB962C8B-B14F-4D97-AF65-F5344CB8AC3E}">
        <p14:creationId xmlns:p14="http://schemas.microsoft.com/office/powerpoint/2010/main" val="3960389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04E80-CAA6-28E7-478E-B082E66E62CC}"/>
              </a:ext>
            </a:extLst>
          </p:cNvPr>
          <p:cNvSpPr>
            <a:spLocks noGrp="1"/>
          </p:cNvSpPr>
          <p:nvPr>
            <p:ph type="title"/>
          </p:nvPr>
        </p:nvSpPr>
        <p:spPr>
          <a:xfrm>
            <a:off x="2318994" y="808056"/>
            <a:ext cx="8251145" cy="1077229"/>
          </a:xfrm>
        </p:spPr>
        <p:txBody>
          <a:bodyPr anchor="ctr">
            <a:normAutofit/>
          </a:bodyPr>
          <a:lstStyle/>
          <a:p>
            <a:pPr algn="l"/>
            <a:r>
              <a:rPr lang="en-US" dirty="0"/>
              <a:t>Projected Benefits and Usage</a:t>
            </a:r>
          </a:p>
        </p:txBody>
      </p:sp>
      <p:sp>
        <p:nvSpPr>
          <p:cNvPr id="9" name="Content Placeholder 2">
            <a:extLst>
              <a:ext uri="{FF2B5EF4-FFF2-40B4-BE49-F238E27FC236}">
                <a16:creationId xmlns:a16="http://schemas.microsoft.com/office/drawing/2014/main" id="{CD156D44-5010-1A42-48D8-4B92690387A7}"/>
              </a:ext>
            </a:extLst>
          </p:cNvPr>
          <p:cNvSpPr>
            <a:spLocks noGrp="1"/>
          </p:cNvSpPr>
          <p:nvPr>
            <p:ph idx="1"/>
          </p:nvPr>
        </p:nvSpPr>
        <p:spPr>
          <a:xfrm>
            <a:off x="1338606" y="2052116"/>
            <a:ext cx="9558780" cy="3997828"/>
          </a:xfrm>
        </p:spPr>
        <p:txBody>
          <a:bodyPr vert="horz" lIns="91440" tIns="45720" rIns="91440" bIns="45720" rtlCol="0" anchor="t">
            <a:normAutofit/>
          </a:bodyPr>
          <a:lstStyle/>
          <a:p>
            <a:r>
              <a:rPr lang="en-US" sz="1600" dirty="0"/>
              <a:t>Ikea produces numerous products that it keeps in its warehouse before shipping them off to its distributors and stores. As such, they go through numerous supply chain challenges wherein they need to optimize manufacturing, warehouse, and shipping cost to operate their business at maximum profit. </a:t>
            </a:r>
          </a:p>
          <a:p>
            <a:r>
              <a:rPr lang="en-US" sz="1600" dirty="0"/>
              <a:t>The project helps identity the optimum number of products that can be produced and shipped to the distributors from various plants to the customers they serve while finding the most effective amount of production and shipment, the model also calculates the total cost of the operation.</a:t>
            </a:r>
          </a:p>
          <a:p>
            <a:r>
              <a:rPr lang="en-US" sz="1600" dirty="0"/>
              <a:t>Since the entire model is based on optimization, the total cost is the best-case scenario where Ikea would pay relatively low amount for operations, and in-return, get an efficient supply-chain operation</a:t>
            </a:r>
          </a:p>
          <a:p>
            <a:r>
              <a:rPr lang="en-US" sz="1600" dirty="0"/>
              <a:t>Ikea, and other such clients, can apply this model to various other business scenario to optimize them as well. </a:t>
            </a:r>
          </a:p>
        </p:txBody>
      </p:sp>
    </p:spTree>
    <p:extLst>
      <p:ext uri="{BB962C8B-B14F-4D97-AF65-F5344CB8AC3E}">
        <p14:creationId xmlns:p14="http://schemas.microsoft.com/office/powerpoint/2010/main" val="1925018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04E80-CAA6-28E7-478E-B082E66E62CC}"/>
              </a:ext>
            </a:extLst>
          </p:cNvPr>
          <p:cNvSpPr>
            <a:spLocks noGrp="1"/>
          </p:cNvSpPr>
          <p:nvPr>
            <p:ph type="title"/>
          </p:nvPr>
        </p:nvSpPr>
        <p:spPr>
          <a:xfrm>
            <a:off x="2318994" y="808056"/>
            <a:ext cx="8251145" cy="1077229"/>
          </a:xfrm>
        </p:spPr>
        <p:txBody>
          <a:bodyPr anchor="ctr">
            <a:normAutofit/>
          </a:bodyPr>
          <a:lstStyle/>
          <a:p>
            <a:pPr algn="l"/>
            <a:r>
              <a:rPr lang="en-US" dirty="0"/>
              <a:t>Limitations, caveats, and next steps</a:t>
            </a:r>
          </a:p>
        </p:txBody>
      </p:sp>
      <p:sp>
        <p:nvSpPr>
          <p:cNvPr id="9" name="Content Placeholder 2">
            <a:extLst>
              <a:ext uri="{FF2B5EF4-FFF2-40B4-BE49-F238E27FC236}">
                <a16:creationId xmlns:a16="http://schemas.microsoft.com/office/drawing/2014/main" id="{CD156D44-5010-1A42-48D8-4B92690387A7}"/>
              </a:ext>
            </a:extLst>
          </p:cNvPr>
          <p:cNvSpPr>
            <a:spLocks noGrp="1"/>
          </p:cNvSpPr>
          <p:nvPr>
            <p:ph idx="1"/>
          </p:nvPr>
        </p:nvSpPr>
        <p:spPr>
          <a:xfrm>
            <a:off x="1338606" y="2052116"/>
            <a:ext cx="9231533" cy="3997828"/>
          </a:xfrm>
        </p:spPr>
        <p:txBody>
          <a:bodyPr vert="horz" lIns="91440" tIns="45720" rIns="91440" bIns="45720" rtlCol="0" anchor="t">
            <a:normAutofit/>
          </a:bodyPr>
          <a:lstStyle/>
          <a:p>
            <a:r>
              <a:rPr lang="en-US" sz="1800" dirty="0"/>
              <a:t>The entire project essentially acts as a prototype that can be further developed into a better application for the business. </a:t>
            </a:r>
          </a:p>
          <a:p>
            <a:r>
              <a:rPr lang="en-US" sz="1800" dirty="0"/>
              <a:t>With more business data and information, we can build an application that can be used by the customers on their end entirely.</a:t>
            </a:r>
          </a:p>
          <a:p>
            <a:r>
              <a:rPr lang="en-US" sz="1800" dirty="0"/>
              <a:t>As the data was complicated, we had to simplify it rigorously in order to build the model </a:t>
            </a:r>
          </a:p>
          <a:p>
            <a:r>
              <a:rPr lang="en-US" sz="1800" dirty="0"/>
              <a:t>The next steps for the project would involve taking more supply-chain data in, inputting more decision variables, adding further business constraints, using ML techniques in the model for predictions, and in the end building a desktop models for businesses to use. </a:t>
            </a:r>
          </a:p>
        </p:txBody>
      </p:sp>
    </p:spTree>
    <p:extLst>
      <p:ext uri="{BB962C8B-B14F-4D97-AF65-F5344CB8AC3E}">
        <p14:creationId xmlns:p14="http://schemas.microsoft.com/office/powerpoint/2010/main" val="700810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CEDB19-ABC7-F246-73E2-344AE04666A3}"/>
              </a:ext>
            </a:extLst>
          </p:cNvPr>
          <p:cNvSpPr>
            <a:spLocks noGrp="1"/>
          </p:cNvSpPr>
          <p:nvPr>
            <p:ph idx="1"/>
          </p:nvPr>
        </p:nvSpPr>
        <p:spPr>
          <a:xfrm>
            <a:off x="1977223" y="2282442"/>
            <a:ext cx="8234506" cy="3258102"/>
          </a:xfrm>
        </p:spPr>
        <p:txBody>
          <a:bodyPr vert="horz" lIns="91440" tIns="45720" rIns="91440" bIns="45720" rtlCol="0" anchor="ctr">
            <a:normAutofit/>
          </a:bodyPr>
          <a:lstStyle/>
          <a:p>
            <a:pPr marL="0" indent="0">
              <a:buNone/>
            </a:pPr>
            <a:r>
              <a:rPr lang="en-US" sz="9600" dirty="0"/>
              <a:t>THANK YOU!</a:t>
            </a:r>
          </a:p>
          <a:p>
            <a:pPr marL="457200" indent="-457200">
              <a:buChar char="•"/>
            </a:pPr>
            <a:endParaRPr lang="en-US" dirty="0"/>
          </a:p>
        </p:txBody>
      </p:sp>
      <p:sp>
        <p:nvSpPr>
          <p:cNvPr id="5" name="Content Placeholder 2">
            <a:extLst>
              <a:ext uri="{FF2B5EF4-FFF2-40B4-BE49-F238E27FC236}">
                <a16:creationId xmlns:a16="http://schemas.microsoft.com/office/drawing/2014/main" id="{B8E1BF47-BD94-638E-0E06-6C3D450B8CA6}"/>
              </a:ext>
            </a:extLst>
          </p:cNvPr>
          <p:cNvSpPr txBox="1">
            <a:spLocks/>
          </p:cNvSpPr>
          <p:nvPr/>
        </p:nvSpPr>
        <p:spPr>
          <a:xfrm>
            <a:off x="565" y="2305530"/>
            <a:ext cx="12187822" cy="4553147"/>
          </a:xfrm>
          <a:prstGeom prst="rect">
            <a:avLst/>
          </a:prstGeom>
        </p:spPr>
        <p:txBody>
          <a:bodyPr vert="horz" lIns="91440" tIns="45720" rIns="91440" bIns="45720" rtlCol="0" anchor="t">
            <a:normAutofit/>
          </a:bodyPr>
          <a:lst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endParaRPr lang="en-US" dirty="0"/>
          </a:p>
        </p:txBody>
      </p:sp>
      <p:sp>
        <p:nvSpPr>
          <p:cNvPr id="7" name="Content Placeholder 2">
            <a:extLst>
              <a:ext uri="{FF2B5EF4-FFF2-40B4-BE49-F238E27FC236}">
                <a16:creationId xmlns:a16="http://schemas.microsoft.com/office/drawing/2014/main" id="{D02A1926-0329-81A1-3CF7-A705EE92C9B1}"/>
              </a:ext>
            </a:extLst>
          </p:cNvPr>
          <p:cNvSpPr txBox="1">
            <a:spLocks/>
          </p:cNvSpPr>
          <p:nvPr/>
        </p:nvSpPr>
        <p:spPr>
          <a:xfrm>
            <a:off x="1176686" y="3080415"/>
            <a:ext cx="9844313" cy="2597827"/>
          </a:xfrm>
          <a:prstGeom prst="rect">
            <a:avLst/>
          </a:prstGeom>
        </p:spPr>
        <p:txBody>
          <a:bodyPr vert="horz" lIns="91440" tIns="45720" rIns="91440" bIns="45720" rtlCol="0" anchor="t">
            <a:normAutofit/>
          </a:bodyPr>
          <a:lst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114549069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1F77C-8AE1-79EC-8096-DD61E31587B9}"/>
              </a:ext>
            </a:extLst>
          </p:cNvPr>
          <p:cNvSpPr>
            <a:spLocks noGrp="1"/>
          </p:cNvSpPr>
          <p:nvPr>
            <p:ph type="title"/>
          </p:nvPr>
        </p:nvSpPr>
        <p:spPr/>
        <p:txBody>
          <a:bodyPr anchor="ctr"/>
          <a:lstStyle/>
          <a:p>
            <a:pPr algn="l"/>
            <a:r>
              <a:rPr lang="en-US" dirty="0"/>
              <a:t>References</a:t>
            </a:r>
          </a:p>
        </p:txBody>
      </p:sp>
      <p:sp>
        <p:nvSpPr>
          <p:cNvPr id="3" name="Content Placeholder 2">
            <a:extLst>
              <a:ext uri="{FF2B5EF4-FFF2-40B4-BE49-F238E27FC236}">
                <a16:creationId xmlns:a16="http://schemas.microsoft.com/office/drawing/2014/main" id="{C56E52F7-F544-E13C-03FD-9BD1651342A0}"/>
              </a:ext>
            </a:extLst>
          </p:cNvPr>
          <p:cNvSpPr>
            <a:spLocks noGrp="1"/>
          </p:cNvSpPr>
          <p:nvPr>
            <p:ph idx="1"/>
          </p:nvPr>
        </p:nvSpPr>
        <p:spPr>
          <a:xfrm>
            <a:off x="2197730" y="2136958"/>
            <a:ext cx="7796540" cy="3997828"/>
          </a:xfrm>
        </p:spPr>
        <p:txBody>
          <a:bodyPr vert="horz" lIns="91440" tIns="45720" rIns="91440" bIns="45720" rtlCol="0" anchor="t">
            <a:normAutofit/>
          </a:bodyPr>
          <a:lstStyle/>
          <a:p>
            <a:r>
              <a:rPr lang="en-US" sz="1800" dirty="0"/>
              <a:t>Kaggle supply chain dataset information:</a:t>
            </a:r>
          </a:p>
          <a:p>
            <a:pPr marL="679132" lvl="1" indent="-285750"/>
            <a:r>
              <a:rPr lang="en-US" sz="1800" dirty="0">
                <a:ea typeface="+mn-lt"/>
                <a:cs typeface="+mn-lt"/>
                <a:hlinkClick r:id="rId2"/>
              </a:rPr>
              <a:t>https://www.kaggle.com/datasets/laurinbrechter/supply-chain-data?datasetId=1953097</a:t>
            </a:r>
            <a:r>
              <a:rPr lang="en-US" sz="1800" dirty="0">
                <a:ea typeface="+mn-lt"/>
                <a:cs typeface="+mn-lt"/>
              </a:rPr>
              <a:t> </a:t>
            </a:r>
            <a:endParaRPr lang="en-US" sz="1800" dirty="0"/>
          </a:p>
        </p:txBody>
      </p:sp>
    </p:spTree>
    <p:extLst>
      <p:ext uri="{BB962C8B-B14F-4D97-AF65-F5344CB8AC3E}">
        <p14:creationId xmlns:p14="http://schemas.microsoft.com/office/powerpoint/2010/main" val="1912081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1F77C-8AE1-79EC-8096-DD61E31587B9}"/>
              </a:ext>
            </a:extLst>
          </p:cNvPr>
          <p:cNvSpPr>
            <a:spLocks noGrp="1"/>
          </p:cNvSpPr>
          <p:nvPr>
            <p:ph type="title"/>
          </p:nvPr>
        </p:nvSpPr>
        <p:spPr>
          <a:xfrm>
            <a:off x="3488511" y="434244"/>
            <a:ext cx="5212572" cy="1077229"/>
          </a:xfrm>
        </p:spPr>
        <p:txBody>
          <a:bodyPr anchor="ctr">
            <a:normAutofit/>
          </a:bodyPr>
          <a:lstStyle/>
          <a:p>
            <a:pPr algn="l"/>
            <a:r>
              <a:rPr lang="en-US" dirty="0"/>
              <a:t>Statement of contribution</a:t>
            </a:r>
          </a:p>
        </p:txBody>
      </p:sp>
      <p:sp>
        <p:nvSpPr>
          <p:cNvPr id="3" name="Content Placeholder 2">
            <a:extLst>
              <a:ext uri="{FF2B5EF4-FFF2-40B4-BE49-F238E27FC236}">
                <a16:creationId xmlns:a16="http://schemas.microsoft.com/office/drawing/2014/main" id="{C56E52F7-F544-E13C-03FD-9BD1651342A0}"/>
              </a:ext>
            </a:extLst>
          </p:cNvPr>
          <p:cNvSpPr>
            <a:spLocks noGrp="1"/>
          </p:cNvSpPr>
          <p:nvPr>
            <p:ph idx="1"/>
          </p:nvPr>
        </p:nvSpPr>
        <p:spPr>
          <a:xfrm>
            <a:off x="959637" y="1597738"/>
            <a:ext cx="10269583" cy="5259916"/>
          </a:xfrm>
        </p:spPr>
        <p:txBody>
          <a:bodyPr vert="horz" lIns="91440" tIns="45720" rIns="91440" bIns="45720" rtlCol="0" anchor="t">
            <a:normAutofit fontScale="92500"/>
          </a:bodyPr>
          <a:lstStyle/>
          <a:p>
            <a:pPr marL="344170" indent="-344170"/>
            <a:r>
              <a:rPr lang="en-US" sz="1300" dirty="0"/>
              <a:t>Members in the project: </a:t>
            </a:r>
            <a:endParaRPr lang="en-US" sz="1300" dirty="0">
              <a:cs typeface="Arial"/>
            </a:endParaRPr>
          </a:p>
          <a:p>
            <a:pPr marL="678815" lvl="1" indent="-285750"/>
            <a:r>
              <a:rPr lang="en-US" sz="1300" dirty="0"/>
              <a:t>Vedant Deepak Kulkarni, Alihusain Hakimuddin Shafi, Athulya Surendran Krishnaleela</a:t>
            </a:r>
            <a:endParaRPr lang="en-US" sz="1300" dirty="0">
              <a:cs typeface="Arial"/>
            </a:endParaRPr>
          </a:p>
          <a:p>
            <a:pPr marL="678815" lvl="1" indent="-285750"/>
            <a:r>
              <a:rPr lang="en-US" sz="1300" dirty="0">
                <a:cs typeface="Arial"/>
              </a:rPr>
              <a:t>Submitted by: Vedant Kulkarni</a:t>
            </a:r>
          </a:p>
          <a:p>
            <a:pPr marL="344170" indent="-344170"/>
            <a:r>
              <a:rPr lang="en-US" sz="1300" dirty="0"/>
              <a:t>All members in the group worked together to build the model and presentation. </a:t>
            </a:r>
            <a:endParaRPr lang="en-US" sz="1300" dirty="0">
              <a:cs typeface="Arial"/>
            </a:endParaRPr>
          </a:p>
          <a:p>
            <a:pPr marL="678815" lvl="1" indent="-285750"/>
            <a:r>
              <a:rPr lang="en-US" sz="1300" dirty="0"/>
              <a:t>Selection of project options happened over Zoom with all members present. </a:t>
            </a:r>
            <a:endParaRPr lang="en-US" sz="1300" dirty="0">
              <a:cs typeface="Arial"/>
            </a:endParaRPr>
          </a:p>
          <a:p>
            <a:pPr marL="678815" lvl="1" indent="-285750"/>
            <a:r>
              <a:rPr lang="en-US" sz="1300" dirty="0"/>
              <a:t>Data collection and cleaning happened with the help of all members, with Ali &amp; Vedant meeting in-person, and Athulya joining virtually</a:t>
            </a:r>
            <a:endParaRPr lang="en-US" sz="1300" dirty="0">
              <a:cs typeface="Arial"/>
            </a:endParaRPr>
          </a:p>
          <a:p>
            <a:pPr marL="678815" lvl="1" indent="-285750"/>
            <a:r>
              <a:rPr lang="en-US" sz="1300" dirty="0"/>
              <a:t>Model Building took place in stages with Ali &amp; Vedant meeting in-person to work on it and sharing their progress with Athulya who worked remotely and continued upon the progress made. The progress would then be sent back and forth between the members accordingly. </a:t>
            </a:r>
            <a:endParaRPr lang="en-US" sz="1300" dirty="0">
              <a:cs typeface="Arial"/>
            </a:endParaRPr>
          </a:p>
          <a:p>
            <a:pPr marL="678815" lvl="1" indent="-285750"/>
            <a:r>
              <a:rPr lang="en-US" sz="1300" dirty="0"/>
              <a:t>Ali used his Google Collab to begin building the model and Vedant and Ali worked on it </a:t>
            </a:r>
            <a:r>
              <a:rPr lang="en-US" sz="1300" dirty="0">
                <a:ea typeface="+mn-lt"/>
                <a:cs typeface="+mn-lt"/>
              </a:rPr>
              <a:t>in-person</a:t>
            </a:r>
            <a:r>
              <a:rPr lang="en-US" sz="1300" dirty="0"/>
              <a:t> together. As Collab does not permit real-time editing abilities like Google Doc, Ali would download the .ipynb file and share it with Athulya who could then carry on with the progress from abroad. Athulya would share her updates with Ali &amp; Vedant, and they would then continue building the model.</a:t>
            </a:r>
            <a:endParaRPr lang="en-US" sz="1300" dirty="0">
              <a:cs typeface="Arial"/>
            </a:endParaRPr>
          </a:p>
          <a:p>
            <a:pPr marL="678815" lvl="1" indent="-285750"/>
            <a:r>
              <a:rPr lang="en-US" sz="1300" dirty="0"/>
              <a:t>The creation and preliminary work on the presentation was started by Vedant on Microsoft Teams. Ali and Athulya added the data they possessed. </a:t>
            </a:r>
            <a:endParaRPr lang="en-US" sz="1300" dirty="0">
              <a:cs typeface="Arial"/>
            </a:endParaRPr>
          </a:p>
          <a:p>
            <a:pPr marL="678815" lvl="1" indent="-285750"/>
            <a:r>
              <a:rPr lang="en-US" sz="1300" dirty="0"/>
              <a:t>Final editing of the presentation, codes, and spreadsheet was done by all three members individually and as a group via virtual meeting. </a:t>
            </a:r>
            <a:endParaRPr lang="en-US" sz="1300" dirty="0">
              <a:cs typeface="Arial"/>
            </a:endParaRPr>
          </a:p>
        </p:txBody>
      </p:sp>
    </p:spTree>
    <p:extLst>
      <p:ext uri="{BB962C8B-B14F-4D97-AF65-F5344CB8AC3E}">
        <p14:creationId xmlns:p14="http://schemas.microsoft.com/office/powerpoint/2010/main" val="555698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8036F-6B03-FEF0-0C60-E870E55F741F}"/>
              </a:ext>
            </a:extLst>
          </p:cNvPr>
          <p:cNvSpPr>
            <a:spLocks noGrp="1"/>
          </p:cNvSpPr>
          <p:nvPr>
            <p:ph type="title"/>
          </p:nvPr>
        </p:nvSpPr>
        <p:spPr>
          <a:xfrm>
            <a:off x="2318994" y="808056"/>
            <a:ext cx="8251145" cy="1077229"/>
          </a:xfrm>
        </p:spPr>
        <p:txBody>
          <a:bodyPr anchor="ctr"/>
          <a:lstStyle/>
          <a:p>
            <a:pPr algn="l"/>
            <a:r>
              <a:rPr lang="en-US" dirty="0"/>
              <a:t>Objective</a:t>
            </a:r>
          </a:p>
        </p:txBody>
      </p:sp>
      <p:sp>
        <p:nvSpPr>
          <p:cNvPr id="3" name="Content Placeholder 2">
            <a:extLst>
              <a:ext uri="{FF2B5EF4-FFF2-40B4-BE49-F238E27FC236}">
                <a16:creationId xmlns:a16="http://schemas.microsoft.com/office/drawing/2014/main" id="{D4A606C8-79EC-AE8F-299B-1E4756798EF6}"/>
              </a:ext>
            </a:extLst>
          </p:cNvPr>
          <p:cNvSpPr>
            <a:spLocks noGrp="1"/>
          </p:cNvSpPr>
          <p:nvPr>
            <p:ph idx="1"/>
          </p:nvPr>
        </p:nvSpPr>
        <p:spPr>
          <a:xfrm>
            <a:off x="1753386" y="2052116"/>
            <a:ext cx="8816753" cy="3997828"/>
          </a:xfrm>
        </p:spPr>
        <p:txBody>
          <a:bodyPr vert="horz" lIns="91440" tIns="45720" rIns="91440" bIns="45720" rtlCol="0" anchor="t">
            <a:normAutofit/>
          </a:bodyPr>
          <a:lstStyle/>
          <a:p>
            <a:pPr marL="344170" indent="-344170">
              <a:lnSpc>
                <a:spcPct val="150000"/>
              </a:lnSpc>
              <a:spcAft>
                <a:spcPts val="0"/>
              </a:spcAft>
            </a:pPr>
            <a:r>
              <a:rPr lang="en-US" sz="1600" b="1" dirty="0"/>
              <a:t>Our Client: </a:t>
            </a:r>
            <a:r>
              <a:rPr lang="en-US" sz="1600" dirty="0"/>
              <a:t>This is a cost-optimization problem for 'Ikea’ (hypothetical scenario)</a:t>
            </a:r>
            <a:endParaRPr lang="en-US" dirty="0"/>
          </a:p>
          <a:p>
            <a:pPr marL="344170" indent="-344170">
              <a:lnSpc>
                <a:spcPct val="150000"/>
              </a:lnSpc>
              <a:spcAft>
                <a:spcPts val="0"/>
              </a:spcAft>
            </a:pPr>
            <a:r>
              <a:rPr lang="en-US" sz="1600" b="1" dirty="0"/>
              <a:t>The Dataset we have: </a:t>
            </a:r>
            <a:r>
              <a:rPr lang="en-US" sz="1600" dirty="0"/>
              <a:t>We have data for number of product units for each order id, plant/unit cost for each order id, warehouse operating cost for each plant, freight rate for each order under each plant, minimum and maximum quantity possible for each plant.</a:t>
            </a:r>
            <a:r>
              <a:rPr lang="en-US" sz="1600" dirty="0">
                <a:cs typeface="Arial"/>
              </a:rPr>
              <a:t> </a:t>
            </a:r>
            <a:endParaRPr lang="en-US" sz="1600" dirty="0"/>
          </a:p>
          <a:p>
            <a:pPr marL="344170" indent="-344170">
              <a:lnSpc>
                <a:spcPct val="150000"/>
              </a:lnSpc>
              <a:spcAft>
                <a:spcPts val="0"/>
              </a:spcAft>
            </a:pPr>
            <a:r>
              <a:rPr lang="en-US" sz="1600" b="1" dirty="0"/>
              <a:t>Our Objective: </a:t>
            </a:r>
            <a:r>
              <a:rPr lang="en-US" sz="1600" dirty="0"/>
              <a:t>Minimize total operational cost for shipping the products from warehouses to the distributors (customers), while optimizing the warehouse, and shipping capacities and requirements </a:t>
            </a:r>
            <a:endParaRPr lang="en-US" sz="1600">
              <a:cs typeface="Arial"/>
            </a:endParaRPr>
          </a:p>
        </p:txBody>
      </p:sp>
    </p:spTree>
    <p:extLst>
      <p:ext uri="{BB962C8B-B14F-4D97-AF65-F5344CB8AC3E}">
        <p14:creationId xmlns:p14="http://schemas.microsoft.com/office/powerpoint/2010/main" val="2914486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40523-31D6-CCA6-43DE-552B32AE1520}"/>
              </a:ext>
            </a:extLst>
          </p:cNvPr>
          <p:cNvSpPr>
            <a:spLocks noGrp="1"/>
          </p:cNvSpPr>
          <p:nvPr>
            <p:ph type="title"/>
          </p:nvPr>
        </p:nvSpPr>
        <p:spPr>
          <a:xfrm>
            <a:off x="2337848" y="808056"/>
            <a:ext cx="8232292" cy="1077229"/>
          </a:xfrm>
        </p:spPr>
        <p:txBody>
          <a:bodyPr>
            <a:normAutofit/>
          </a:bodyPr>
          <a:lstStyle/>
          <a:p>
            <a:pPr algn="l"/>
            <a:r>
              <a:rPr lang="en-US" dirty="0"/>
              <a:t>Why is it important?</a:t>
            </a:r>
          </a:p>
        </p:txBody>
      </p:sp>
      <p:sp>
        <p:nvSpPr>
          <p:cNvPr id="3" name="Content Placeholder 2">
            <a:extLst>
              <a:ext uri="{FF2B5EF4-FFF2-40B4-BE49-F238E27FC236}">
                <a16:creationId xmlns:a16="http://schemas.microsoft.com/office/drawing/2014/main" id="{1911A586-D3C0-8F68-AA9E-AD3BAA79E8DE}"/>
              </a:ext>
            </a:extLst>
          </p:cNvPr>
          <p:cNvSpPr>
            <a:spLocks noGrp="1"/>
          </p:cNvSpPr>
          <p:nvPr>
            <p:ph idx="1"/>
          </p:nvPr>
        </p:nvSpPr>
        <p:spPr>
          <a:xfrm>
            <a:off x="1414021" y="2052116"/>
            <a:ext cx="9292189" cy="4487684"/>
          </a:xfrm>
        </p:spPr>
        <p:txBody>
          <a:bodyPr vert="horz" lIns="91440" tIns="45720" rIns="91440" bIns="45720" rtlCol="0" anchor="t">
            <a:normAutofit fontScale="85000" lnSpcReduction="10000"/>
          </a:bodyPr>
          <a:lstStyle/>
          <a:p>
            <a:pPr marL="344170" indent="-344170"/>
            <a:r>
              <a:rPr lang="en-US" dirty="0"/>
              <a:t>The problem is important because nearly all manufacturing companies go through the same scenarios. They aim to minimize costs while producing and supplying at optimum levels. Thus, the solution we derived could be modified for any companies</a:t>
            </a:r>
            <a:endParaRPr lang="en-US"/>
          </a:p>
          <a:p>
            <a:pPr marL="344170" indent="-344170"/>
            <a:r>
              <a:rPr lang="en-US" dirty="0"/>
              <a:t>Our problem also investigates various constraints that can arise in any large business that hosts multiple warehouses to satisfy many orders. Such supply-chain solutions are extremely helpful to manufacturing and shipping companies across the world</a:t>
            </a:r>
            <a:endParaRPr lang="en-US" dirty="0">
              <a:cs typeface="Arial"/>
            </a:endParaRPr>
          </a:p>
          <a:p>
            <a:pPr marL="344170" indent="-344170"/>
            <a:r>
              <a:rPr lang="en-US" dirty="0"/>
              <a:t>Manufacturing costs, operational costs, and shipping costs make up for the most expenditures for businesses. As such, optimizing these would help business operate efficiently</a:t>
            </a:r>
            <a:endParaRPr lang="en-US" dirty="0">
              <a:cs typeface="Arial"/>
            </a:endParaRPr>
          </a:p>
          <a:p>
            <a:pPr marL="344170" indent="-344170"/>
            <a:r>
              <a:rPr lang="en-US" dirty="0"/>
              <a:t>Companies like Amazon, Apple, Tesla, etc. could use similar models to optimize their businesses. </a:t>
            </a:r>
            <a:endParaRPr lang="en-US" dirty="0">
              <a:cs typeface="Arial"/>
            </a:endParaRPr>
          </a:p>
          <a:p>
            <a:pPr marL="344170" indent="-344170"/>
            <a:endParaRPr lang="en-US" dirty="0">
              <a:cs typeface="Arial"/>
            </a:endParaRPr>
          </a:p>
        </p:txBody>
      </p:sp>
    </p:spTree>
    <p:extLst>
      <p:ext uri="{BB962C8B-B14F-4D97-AF65-F5344CB8AC3E}">
        <p14:creationId xmlns:p14="http://schemas.microsoft.com/office/powerpoint/2010/main" val="4273742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87427-E425-0AD7-8C93-7F4240CEA444}"/>
              </a:ext>
            </a:extLst>
          </p:cNvPr>
          <p:cNvSpPr>
            <a:spLocks noGrp="1"/>
          </p:cNvSpPr>
          <p:nvPr>
            <p:ph type="title"/>
          </p:nvPr>
        </p:nvSpPr>
        <p:spPr>
          <a:xfrm>
            <a:off x="2223619" y="534886"/>
            <a:ext cx="7958331" cy="1077229"/>
          </a:xfrm>
        </p:spPr>
        <p:txBody>
          <a:bodyPr/>
          <a:lstStyle/>
          <a:p>
            <a:pPr algn="ctr"/>
            <a:r>
              <a:rPr lang="en-US" dirty="0">
                <a:cs typeface="Arial"/>
              </a:rPr>
              <a:t>ASSUMPTIONS</a:t>
            </a:r>
            <a:endParaRPr lang="en-US" dirty="0"/>
          </a:p>
        </p:txBody>
      </p:sp>
      <p:sp>
        <p:nvSpPr>
          <p:cNvPr id="3" name="Content Placeholder 2">
            <a:extLst>
              <a:ext uri="{FF2B5EF4-FFF2-40B4-BE49-F238E27FC236}">
                <a16:creationId xmlns:a16="http://schemas.microsoft.com/office/drawing/2014/main" id="{3DC611B7-F13D-4CE5-566E-447EAC446B94}"/>
              </a:ext>
            </a:extLst>
          </p:cNvPr>
          <p:cNvSpPr>
            <a:spLocks noGrp="1"/>
          </p:cNvSpPr>
          <p:nvPr>
            <p:ph idx="1"/>
          </p:nvPr>
        </p:nvSpPr>
        <p:spPr>
          <a:xfrm>
            <a:off x="1335864" y="1721437"/>
            <a:ext cx="9723105" cy="4702317"/>
          </a:xfrm>
        </p:spPr>
        <p:txBody>
          <a:bodyPr>
            <a:normAutofit/>
          </a:bodyPr>
          <a:lstStyle/>
          <a:p>
            <a:pPr marL="344170" indent="-344170"/>
            <a:r>
              <a:rPr lang="en-US" dirty="0">
                <a:ea typeface="+mn-lt"/>
                <a:cs typeface="+mn-lt"/>
              </a:rPr>
              <a:t>The terms Plant and Warehouse are used interchangeably in the given dataset. </a:t>
            </a:r>
            <a:endParaRPr lang="en-US">
              <a:cs typeface="Arial"/>
            </a:endParaRPr>
          </a:p>
          <a:p>
            <a:pPr marL="344170" indent="-344170"/>
            <a:r>
              <a:rPr lang="en-US" dirty="0">
                <a:ea typeface="+mn-lt"/>
                <a:cs typeface="+mn-lt"/>
              </a:rPr>
              <a:t>The plant operates as both the manufacturing factory and as warehouse.</a:t>
            </a:r>
          </a:p>
          <a:p>
            <a:pPr marL="344170" indent="-344170"/>
            <a:r>
              <a:rPr lang="en-US" dirty="0">
                <a:ea typeface="+mn-lt"/>
                <a:cs typeface="+mn-lt"/>
              </a:rPr>
              <a:t>One </a:t>
            </a:r>
            <a:r>
              <a:rPr lang="en-US" dirty="0" err="1">
                <a:ea typeface="+mn-lt"/>
                <a:cs typeface="+mn-lt"/>
              </a:rPr>
              <a:t>orderID</a:t>
            </a:r>
            <a:r>
              <a:rPr lang="en-US" dirty="0">
                <a:ea typeface="+mn-lt"/>
                <a:cs typeface="+mn-lt"/>
              </a:rPr>
              <a:t> can have only one product associated with it, but one product can have multiple orders I.e., one product can be associated with multiple </a:t>
            </a:r>
            <a:r>
              <a:rPr lang="en-US" dirty="0" err="1">
                <a:ea typeface="+mn-lt"/>
                <a:cs typeface="+mn-lt"/>
              </a:rPr>
              <a:t>orderID</a:t>
            </a:r>
            <a:r>
              <a:rPr lang="en-US" dirty="0">
                <a:ea typeface="+mn-lt"/>
                <a:cs typeface="+mn-lt"/>
              </a:rPr>
              <a:t>.</a:t>
            </a:r>
          </a:p>
          <a:p>
            <a:pPr marL="227965" indent="-344170"/>
            <a:r>
              <a:rPr lang="en-US" dirty="0">
                <a:ea typeface="+mn-lt"/>
                <a:cs typeface="+mn-lt"/>
              </a:rPr>
              <a:t>Multiple warehouses can host same products.</a:t>
            </a:r>
          </a:p>
          <a:p>
            <a:pPr marL="227965" indent="-344170"/>
            <a:r>
              <a:rPr lang="en-US" dirty="0">
                <a:ea typeface="+mn-lt"/>
                <a:cs typeface="+mn-lt"/>
              </a:rPr>
              <a:t>All the packages being sent are under 50 lbs. </a:t>
            </a:r>
          </a:p>
          <a:p>
            <a:pPr marL="227965" indent="-344170"/>
            <a:r>
              <a:rPr lang="en-US" dirty="0">
                <a:ea typeface="+mn-lt"/>
                <a:cs typeface="+mn-lt"/>
              </a:rPr>
              <a:t>Freight rates are consistent and fall within a given cost interval. </a:t>
            </a:r>
          </a:p>
        </p:txBody>
      </p:sp>
    </p:spTree>
    <p:extLst>
      <p:ext uri="{BB962C8B-B14F-4D97-AF65-F5344CB8AC3E}">
        <p14:creationId xmlns:p14="http://schemas.microsoft.com/office/powerpoint/2010/main" val="46503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8036F-6B03-FEF0-0C60-E870E55F741F}"/>
              </a:ext>
            </a:extLst>
          </p:cNvPr>
          <p:cNvSpPr>
            <a:spLocks noGrp="1"/>
          </p:cNvSpPr>
          <p:nvPr>
            <p:ph type="title"/>
          </p:nvPr>
        </p:nvSpPr>
        <p:spPr>
          <a:xfrm>
            <a:off x="2337848" y="808056"/>
            <a:ext cx="8232292" cy="1077229"/>
          </a:xfrm>
        </p:spPr>
        <p:txBody>
          <a:bodyPr anchor="ctr"/>
          <a:lstStyle/>
          <a:p>
            <a:pPr algn="l"/>
            <a:r>
              <a:rPr lang="en-US" dirty="0"/>
              <a:t>Optimization Model (1/2)</a:t>
            </a:r>
          </a:p>
        </p:txBody>
      </p:sp>
      <p:sp>
        <p:nvSpPr>
          <p:cNvPr id="3" name="Content Placeholder 2">
            <a:extLst>
              <a:ext uri="{FF2B5EF4-FFF2-40B4-BE49-F238E27FC236}">
                <a16:creationId xmlns:a16="http://schemas.microsoft.com/office/drawing/2014/main" id="{D4A606C8-79EC-AE8F-299B-1E4756798EF6}"/>
              </a:ext>
            </a:extLst>
          </p:cNvPr>
          <p:cNvSpPr>
            <a:spLocks noGrp="1"/>
          </p:cNvSpPr>
          <p:nvPr>
            <p:ph idx="1"/>
          </p:nvPr>
        </p:nvSpPr>
        <p:spPr>
          <a:xfrm>
            <a:off x="1706253" y="2052116"/>
            <a:ext cx="8863887" cy="4565500"/>
          </a:xfrm>
        </p:spPr>
        <p:txBody>
          <a:bodyPr vert="horz" lIns="91440" tIns="45720" rIns="91440" bIns="45720" rtlCol="0" anchor="t">
            <a:noAutofit/>
          </a:bodyPr>
          <a:lstStyle/>
          <a:p>
            <a:pPr marL="344170" indent="-344170">
              <a:lnSpc>
                <a:spcPct val="150000"/>
              </a:lnSpc>
              <a:spcAft>
                <a:spcPts val="0"/>
              </a:spcAft>
            </a:pPr>
            <a:r>
              <a:rPr lang="en-US" sz="1600" b="1" dirty="0"/>
              <a:t>Objective function: </a:t>
            </a:r>
            <a:r>
              <a:rPr lang="en-US" sz="1600" dirty="0"/>
              <a:t>Minimize the total operational cost which involves three expenses</a:t>
            </a:r>
            <a:endParaRPr lang="en-US"/>
          </a:p>
          <a:p>
            <a:pPr marL="795020" lvl="1" indent="-337820">
              <a:lnSpc>
                <a:spcPct val="150000"/>
              </a:lnSpc>
              <a:spcAft>
                <a:spcPts val="0"/>
              </a:spcAft>
            </a:pPr>
            <a:r>
              <a:rPr lang="en-US" sz="1400" dirty="0"/>
              <a:t>Manufacturing Costs (manufacturing cost for number of orders for each plant)</a:t>
            </a:r>
            <a:endParaRPr lang="en-US" sz="1400" dirty="0">
              <a:cs typeface="Arial" panose="020B0604020202020204"/>
            </a:endParaRPr>
          </a:p>
          <a:p>
            <a:pPr marL="795020" lvl="1" indent="-337820">
              <a:lnSpc>
                <a:spcPct val="150000"/>
              </a:lnSpc>
              <a:spcAft>
                <a:spcPts val="0"/>
              </a:spcAft>
            </a:pPr>
            <a:r>
              <a:rPr lang="en-US" sz="1400" dirty="0"/>
              <a:t>Warehouse operations costs (cost of operation for a given warehouse)</a:t>
            </a:r>
            <a:endParaRPr lang="en-US" sz="1400" dirty="0">
              <a:cs typeface="Arial" panose="020B0604020202020204"/>
            </a:endParaRPr>
          </a:p>
          <a:p>
            <a:pPr marL="795020" lvl="1" indent="-337820">
              <a:lnSpc>
                <a:spcPct val="150000"/>
              </a:lnSpc>
              <a:spcAft>
                <a:spcPts val="0"/>
              </a:spcAft>
            </a:pPr>
            <a:r>
              <a:rPr lang="en-US" sz="1400" dirty="0"/>
              <a:t>Shipping costs (shipping cost for number of orders for each plant)</a:t>
            </a:r>
            <a:endParaRPr lang="en-US" sz="1400" dirty="0">
              <a:cs typeface="Arial" panose="020B0604020202020204"/>
            </a:endParaRPr>
          </a:p>
          <a:p>
            <a:pPr marL="344170" indent="-344170">
              <a:lnSpc>
                <a:spcPct val="150000"/>
              </a:lnSpc>
              <a:spcAft>
                <a:spcPts val="0"/>
              </a:spcAft>
            </a:pPr>
            <a:r>
              <a:rPr lang="en-US" sz="1600" b="1" dirty="0"/>
              <a:t>DVs: </a:t>
            </a:r>
            <a:endParaRPr lang="en-US" sz="1600" b="1" dirty="0">
              <a:cs typeface="Arial" panose="020B0604020202020204"/>
            </a:endParaRPr>
          </a:p>
          <a:p>
            <a:pPr marL="795020" lvl="1" indent="-337820">
              <a:lnSpc>
                <a:spcPct val="150000"/>
              </a:lnSpc>
              <a:spcAft>
                <a:spcPts val="0"/>
              </a:spcAft>
            </a:pPr>
            <a:r>
              <a:rPr lang="en-US" sz="1400" dirty="0"/>
              <a:t>Assign a warehouse to an order such that the total cost is at its minimum. The data we have takes input about orders and returns information about all of the previously mentioned costs by the respective warehouses</a:t>
            </a:r>
            <a:endParaRPr lang="en-US" sz="1400" dirty="0">
              <a:cs typeface="Arial"/>
            </a:endParaRPr>
          </a:p>
          <a:p>
            <a:pPr marL="795020" lvl="1" indent="-337820">
              <a:lnSpc>
                <a:spcPct val="150000"/>
              </a:lnSpc>
              <a:spcAft>
                <a:spcPts val="0"/>
              </a:spcAft>
            </a:pPr>
            <a:r>
              <a:rPr lang="en-US" sz="1400" dirty="0"/>
              <a:t>Variables to determine if a plant is operating or not</a:t>
            </a:r>
            <a:endParaRPr lang="en-US" sz="1400" dirty="0">
              <a:cs typeface="Arial"/>
            </a:endParaRPr>
          </a:p>
        </p:txBody>
      </p:sp>
    </p:spTree>
    <p:extLst>
      <p:ext uri="{BB962C8B-B14F-4D97-AF65-F5344CB8AC3E}">
        <p14:creationId xmlns:p14="http://schemas.microsoft.com/office/powerpoint/2010/main" val="1003535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8036F-6B03-FEF0-0C60-E870E55F741F}"/>
              </a:ext>
            </a:extLst>
          </p:cNvPr>
          <p:cNvSpPr>
            <a:spLocks noGrp="1"/>
          </p:cNvSpPr>
          <p:nvPr>
            <p:ph type="title"/>
          </p:nvPr>
        </p:nvSpPr>
        <p:spPr>
          <a:xfrm>
            <a:off x="2337848" y="808056"/>
            <a:ext cx="8232292" cy="1077229"/>
          </a:xfrm>
        </p:spPr>
        <p:txBody>
          <a:bodyPr anchor="ctr"/>
          <a:lstStyle/>
          <a:p>
            <a:pPr algn="l"/>
            <a:r>
              <a:rPr lang="en-US" dirty="0"/>
              <a:t>Optimization Model (2/2)</a:t>
            </a:r>
          </a:p>
        </p:txBody>
      </p:sp>
      <p:sp>
        <p:nvSpPr>
          <p:cNvPr id="3" name="Content Placeholder 2">
            <a:extLst>
              <a:ext uri="{FF2B5EF4-FFF2-40B4-BE49-F238E27FC236}">
                <a16:creationId xmlns:a16="http://schemas.microsoft.com/office/drawing/2014/main" id="{D4A606C8-79EC-AE8F-299B-1E4756798EF6}"/>
              </a:ext>
            </a:extLst>
          </p:cNvPr>
          <p:cNvSpPr>
            <a:spLocks noGrp="1"/>
          </p:cNvSpPr>
          <p:nvPr>
            <p:ph idx="1"/>
          </p:nvPr>
        </p:nvSpPr>
        <p:spPr>
          <a:xfrm>
            <a:off x="1706252" y="2052116"/>
            <a:ext cx="8863887" cy="4565500"/>
          </a:xfrm>
        </p:spPr>
        <p:txBody>
          <a:bodyPr vert="horz" lIns="91440" tIns="45720" rIns="91440" bIns="45720" rtlCol="0" anchor="t">
            <a:noAutofit/>
          </a:bodyPr>
          <a:lstStyle/>
          <a:p>
            <a:pPr marL="344170" indent="-344170">
              <a:lnSpc>
                <a:spcPct val="150000"/>
              </a:lnSpc>
              <a:spcAft>
                <a:spcPts val="0"/>
              </a:spcAft>
            </a:pPr>
            <a:r>
              <a:rPr lang="en-US" sz="1600" b="1" dirty="0"/>
              <a:t>Constraints: </a:t>
            </a:r>
            <a:endParaRPr lang="en-US"/>
          </a:p>
          <a:p>
            <a:pPr marL="795020" lvl="1" indent="-337820">
              <a:lnSpc>
                <a:spcPct val="150000"/>
              </a:lnSpc>
              <a:spcAft>
                <a:spcPts val="0"/>
              </a:spcAft>
            </a:pPr>
            <a:r>
              <a:rPr lang="en-US" sz="1400" dirty="0"/>
              <a:t>Constraint 1: </a:t>
            </a:r>
            <a:r>
              <a:rPr lang="en-US" sz="1400" dirty="0">
                <a:ea typeface="+mn-lt"/>
                <a:cs typeface="+mn-lt"/>
              </a:rPr>
              <a:t>Supply per order should be greater than demand of that order</a:t>
            </a:r>
          </a:p>
          <a:p>
            <a:pPr marL="795020" lvl="1" indent="-337820">
              <a:lnSpc>
                <a:spcPct val="150000"/>
              </a:lnSpc>
              <a:spcAft>
                <a:spcPts val="0"/>
              </a:spcAft>
            </a:pPr>
            <a:r>
              <a:rPr lang="en-US" sz="1400" dirty="0">
                <a:ea typeface="+mn-lt"/>
                <a:cs typeface="+mn-lt"/>
              </a:rPr>
              <a:t>Constraint</a:t>
            </a:r>
            <a:r>
              <a:rPr lang="en-US" sz="1400" dirty="0"/>
              <a:t> 2: </a:t>
            </a:r>
            <a:r>
              <a:rPr lang="en-US" sz="1400" dirty="0">
                <a:ea typeface="+mn-lt"/>
                <a:cs typeface="+mn-lt"/>
              </a:rPr>
              <a:t>Units of orders should be more than the minimum warehouse unit capacity</a:t>
            </a:r>
          </a:p>
          <a:p>
            <a:pPr marL="795020" lvl="1" indent="-337820">
              <a:lnSpc>
                <a:spcPct val="150000"/>
              </a:lnSpc>
              <a:spcAft>
                <a:spcPts val="0"/>
              </a:spcAft>
            </a:pPr>
            <a:r>
              <a:rPr lang="en-US" sz="1400" dirty="0"/>
              <a:t>Constraint 3: </a:t>
            </a:r>
            <a:r>
              <a:rPr lang="en-US" sz="1400" dirty="0">
                <a:ea typeface="+mn-lt"/>
                <a:cs typeface="+mn-lt"/>
              </a:rPr>
              <a:t>Units of orders should be less than maximum warehouse unit capacity</a:t>
            </a:r>
          </a:p>
          <a:p>
            <a:pPr marL="344170" indent="-344170">
              <a:lnSpc>
                <a:spcPct val="150000"/>
              </a:lnSpc>
              <a:spcAft>
                <a:spcPts val="0"/>
              </a:spcAft>
            </a:pPr>
            <a:r>
              <a:rPr lang="en-US" sz="1600" b="1" dirty="0"/>
              <a:t>Input parameters:</a:t>
            </a:r>
            <a:endParaRPr lang="en-US" sz="1400" b="1" dirty="0">
              <a:cs typeface="Arial" panose="020B0604020202020204"/>
            </a:endParaRPr>
          </a:p>
          <a:p>
            <a:pPr marL="795020" lvl="1" indent="-337820">
              <a:lnSpc>
                <a:spcPct val="150000"/>
              </a:lnSpc>
              <a:spcAft>
                <a:spcPts val="0"/>
              </a:spcAft>
            </a:pPr>
            <a:r>
              <a:rPr lang="en-US" sz="1400" dirty="0"/>
              <a:t>Order Number</a:t>
            </a:r>
            <a:endParaRPr lang="en-US" sz="1400" dirty="0">
              <a:cs typeface="Arial" panose="020B0604020202020204"/>
            </a:endParaRPr>
          </a:p>
          <a:p>
            <a:pPr marL="795020" lvl="1" indent="-337820">
              <a:lnSpc>
                <a:spcPct val="150000"/>
              </a:lnSpc>
              <a:spcAft>
                <a:spcPts val="0"/>
              </a:spcAft>
            </a:pPr>
            <a:r>
              <a:rPr lang="en-US" sz="1400" dirty="0"/>
              <a:t>Plant Number (Warehouse number) </a:t>
            </a:r>
            <a:endParaRPr lang="en-US" sz="1400" dirty="0">
              <a:cs typeface="Arial" panose="020B0604020202020204"/>
            </a:endParaRPr>
          </a:p>
          <a:p>
            <a:pPr marL="795020" lvl="1" indent="-337820">
              <a:lnSpc>
                <a:spcPct val="150000"/>
              </a:lnSpc>
              <a:spcAft>
                <a:spcPts val="0"/>
              </a:spcAft>
            </a:pPr>
            <a:r>
              <a:rPr lang="en-US" sz="1400" dirty="0" err="1"/>
              <a:t>ProductID</a:t>
            </a:r>
            <a:r>
              <a:rPr lang="en-US" sz="1400" dirty="0"/>
              <a:t> </a:t>
            </a:r>
            <a:endParaRPr lang="en-US" sz="1400" dirty="0">
              <a:cs typeface="Arial" panose="020B0604020202020204"/>
            </a:endParaRPr>
          </a:p>
          <a:p>
            <a:pPr marL="795020" lvl="1" indent="-337820">
              <a:lnSpc>
                <a:spcPct val="150000"/>
              </a:lnSpc>
              <a:spcAft>
                <a:spcPts val="0"/>
              </a:spcAft>
            </a:pPr>
            <a:r>
              <a:rPr lang="en-US" sz="1400" dirty="0"/>
              <a:t>Number of Order Units </a:t>
            </a:r>
            <a:endParaRPr lang="en-US" sz="1400" dirty="0">
              <a:cs typeface="Arial" panose="020B0604020202020204"/>
            </a:endParaRPr>
          </a:p>
          <a:p>
            <a:pPr marL="795020" lvl="1" indent="-337820">
              <a:lnSpc>
                <a:spcPct val="150000"/>
              </a:lnSpc>
              <a:spcAft>
                <a:spcPts val="0"/>
              </a:spcAft>
            </a:pPr>
            <a:r>
              <a:rPr lang="en-US" sz="1400" dirty="0"/>
              <a:t>Warehouse Operating Costs </a:t>
            </a:r>
            <a:endParaRPr lang="en-US" sz="1400" dirty="0">
              <a:cs typeface="Arial" panose="020B0604020202020204"/>
            </a:endParaRPr>
          </a:p>
          <a:p>
            <a:pPr marL="457200" lvl="1" indent="0">
              <a:lnSpc>
                <a:spcPct val="150000"/>
              </a:lnSpc>
              <a:spcAft>
                <a:spcPts val="0"/>
              </a:spcAft>
              <a:buNone/>
            </a:pPr>
            <a:endParaRPr lang="en-US" sz="1200" dirty="0"/>
          </a:p>
          <a:p>
            <a:pPr marL="344170" indent="-344170">
              <a:lnSpc>
                <a:spcPct val="150000"/>
              </a:lnSpc>
              <a:spcAft>
                <a:spcPts val="0"/>
              </a:spcAft>
            </a:pPr>
            <a:endParaRPr lang="en-US" sz="1200" dirty="0">
              <a:cs typeface="Arial" panose="020B0604020202020204"/>
            </a:endParaRPr>
          </a:p>
        </p:txBody>
      </p:sp>
    </p:spTree>
    <p:extLst>
      <p:ext uri="{BB962C8B-B14F-4D97-AF65-F5344CB8AC3E}">
        <p14:creationId xmlns:p14="http://schemas.microsoft.com/office/powerpoint/2010/main" val="1024437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1A3A1-E6F4-E638-1738-C82BFED20D3B}"/>
              </a:ext>
            </a:extLst>
          </p:cNvPr>
          <p:cNvSpPr>
            <a:spLocks noGrp="1"/>
          </p:cNvSpPr>
          <p:nvPr>
            <p:ph type="title"/>
          </p:nvPr>
        </p:nvSpPr>
        <p:spPr>
          <a:xfrm>
            <a:off x="2363638" y="808056"/>
            <a:ext cx="8206501" cy="1077229"/>
          </a:xfrm>
        </p:spPr>
        <p:txBody>
          <a:bodyPr anchor="ctr"/>
          <a:lstStyle/>
          <a:p>
            <a:pPr algn="l"/>
            <a:r>
              <a:rPr lang="en-US" dirty="0"/>
              <a:t>Analysis</a:t>
            </a:r>
          </a:p>
        </p:txBody>
      </p:sp>
      <p:sp>
        <p:nvSpPr>
          <p:cNvPr id="3" name="Content Placeholder 2">
            <a:extLst>
              <a:ext uri="{FF2B5EF4-FFF2-40B4-BE49-F238E27FC236}">
                <a16:creationId xmlns:a16="http://schemas.microsoft.com/office/drawing/2014/main" id="{5084B345-0F6A-17AF-497E-8B2F3881BCA0}"/>
              </a:ext>
            </a:extLst>
          </p:cNvPr>
          <p:cNvSpPr>
            <a:spLocks noGrp="1"/>
          </p:cNvSpPr>
          <p:nvPr>
            <p:ph idx="1"/>
          </p:nvPr>
        </p:nvSpPr>
        <p:spPr>
          <a:xfrm>
            <a:off x="1555423" y="2052116"/>
            <a:ext cx="9014716" cy="3997828"/>
          </a:xfrm>
        </p:spPr>
        <p:txBody>
          <a:bodyPr vert="horz" lIns="91440" tIns="45720" rIns="91440" bIns="45720" rtlCol="0" anchor="t">
            <a:normAutofit/>
          </a:bodyPr>
          <a:lstStyle/>
          <a:p>
            <a:pPr marL="344170" indent="-344170"/>
            <a:r>
              <a:rPr lang="en-US" sz="1600" dirty="0"/>
              <a:t>We collected data from a Kaggle Supply-Chain Optimization problem. </a:t>
            </a:r>
            <a:endParaRPr lang="en-US"/>
          </a:p>
          <a:p>
            <a:pPr marL="678815" lvl="1" indent="-285750"/>
            <a:r>
              <a:rPr lang="en-US" sz="1400" dirty="0"/>
              <a:t>Link: </a:t>
            </a:r>
            <a:r>
              <a:rPr lang="en-US" sz="1400" dirty="0">
                <a:ea typeface="+mn-lt"/>
                <a:cs typeface="+mn-lt"/>
                <a:hlinkClick r:id="rId2"/>
              </a:rPr>
              <a:t> https://www.kaggle.com/datasets/laurinbrechter/supply-chain-data?datasetId=1953097</a:t>
            </a:r>
            <a:endParaRPr lang="en-US" sz="1400" dirty="0">
              <a:cs typeface="Arial" panose="020B0604020202020204"/>
            </a:endParaRPr>
          </a:p>
          <a:p>
            <a:pPr marL="344170" indent="-344170"/>
            <a:r>
              <a:rPr lang="en-US" sz="1600" dirty="0"/>
              <a:t>The data was in a spreadsheet format, with multiple sub-sheets within. Each sub-sheet contained plethora of data about Warehouses, Orders, Customers, etc. </a:t>
            </a:r>
            <a:endParaRPr lang="en-US" sz="1600" dirty="0">
              <a:cs typeface="Arial"/>
            </a:endParaRPr>
          </a:p>
          <a:p>
            <a:pPr marL="344170" indent="-344170"/>
            <a:r>
              <a:rPr lang="en-US" sz="1600" dirty="0"/>
              <a:t>The data was cleaned, and we were able to concise it to only contain information that is relevant to the objective we decided to work on. </a:t>
            </a:r>
            <a:endParaRPr lang="en-US" sz="1600" dirty="0">
              <a:cs typeface="Arial"/>
            </a:endParaRPr>
          </a:p>
          <a:p>
            <a:pPr marL="344170" indent="-344170"/>
            <a:r>
              <a:rPr lang="en-US" sz="1600" dirty="0"/>
              <a:t>A sample model with smaller amount of data was constructed in Excel. </a:t>
            </a:r>
          </a:p>
          <a:p>
            <a:pPr marL="344170" indent="-344170"/>
            <a:r>
              <a:rPr lang="en-US" sz="1600" dirty="0"/>
              <a:t>A larger model containing 1000 orders was analyzed in Python.</a:t>
            </a:r>
            <a:endParaRPr lang="en-US" sz="1600" dirty="0">
              <a:cs typeface="Arial"/>
            </a:endParaRPr>
          </a:p>
          <a:p>
            <a:pPr marL="344170" indent="-344170"/>
            <a:endParaRPr lang="en-US" dirty="0">
              <a:cs typeface="Arial" panose="020B0604020202020204"/>
            </a:endParaRPr>
          </a:p>
        </p:txBody>
      </p:sp>
    </p:spTree>
    <p:extLst>
      <p:ext uri="{BB962C8B-B14F-4D97-AF65-F5344CB8AC3E}">
        <p14:creationId xmlns:p14="http://schemas.microsoft.com/office/powerpoint/2010/main" val="870073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04E80-CAA6-28E7-478E-B082E66E62CC}"/>
              </a:ext>
            </a:extLst>
          </p:cNvPr>
          <p:cNvSpPr>
            <a:spLocks noGrp="1"/>
          </p:cNvSpPr>
          <p:nvPr>
            <p:ph type="title"/>
          </p:nvPr>
        </p:nvSpPr>
        <p:spPr>
          <a:xfrm>
            <a:off x="2309568" y="808056"/>
            <a:ext cx="8260572" cy="1077229"/>
          </a:xfrm>
        </p:spPr>
        <p:txBody>
          <a:bodyPr anchor="ctr"/>
          <a:lstStyle/>
          <a:p>
            <a:pPr algn="l"/>
            <a:r>
              <a:rPr lang="en-US" dirty="0"/>
              <a:t>Analysis (Excel)</a:t>
            </a:r>
          </a:p>
        </p:txBody>
      </p:sp>
      <p:sp>
        <p:nvSpPr>
          <p:cNvPr id="3" name="Content Placeholder 2">
            <a:extLst>
              <a:ext uri="{FF2B5EF4-FFF2-40B4-BE49-F238E27FC236}">
                <a16:creationId xmlns:a16="http://schemas.microsoft.com/office/drawing/2014/main" id="{36CEDB19-ABC7-F246-73E2-344AE04666A3}"/>
              </a:ext>
            </a:extLst>
          </p:cNvPr>
          <p:cNvSpPr>
            <a:spLocks noGrp="1"/>
          </p:cNvSpPr>
          <p:nvPr>
            <p:ph idx="1"/>
          </p:nvPr>
        </p:nvSpPr>
        <p:spPr>
          <a:xfrm>
            <a:off x="1338606" y="2052116"/>
            <a:ext cx="9775818" cy="4582935"/>
          </a:xfrm>
        </p:spPr>
        <p:txBody>
          <a:bodyPr vert="horz" lIns="91440" tIns="45720" rIns="91440" bIns="45720" rtlCol="0" anchor="t">
            <a:normAutofit/>
          </a:bodyPr>
          <a:lstStyle/>
          <a:p>
            <a:pPr marL="344170" indent="-344170"/>
            <a:r>
              <a:rPr lang="en-US" dirty="0"/>
              <a:t>Excel model was solved with the help of SIMPLEX solver </a:t>
            </a:r>
            <a:endParaRPr lang="en-US"/>
          </a:p>
          <a:p>
            <a:pPr marL="344170" indent="-344170"/>
            <a:r>
              <a:rPr lang="en-US" dirty="0"/>
              <a:t>Steps:</a:t>
            </a:r>
            <a:endParaRPr lang="en-US" dirty="0">
              <a:cs typeface="Arial" panose="020B0604020202020204"/>
            </a:endParaRPr>
          </a:p>
          <a:p>
            <a:pPr marL="678815" lvl="1" indent="-285750"/>
            <a:r>
              <a:rPr lang="en-US" dirty="0"/>
              <a:t>First, we cleaned the data we had from the Kaggle repository and kept the elements needed for the model </a:t>
            </a:r>
            <a:endParaRPr lang="en-US" dirty="0">
              <a:cs typeface="Arial" panose="020B0604020202020204"/>
            </a:endParaRPr>
          </a:p>
          <a:p>
            <a:pPr marL="678815" lvl="1" indent="-285750"/>
            <a:r>
              <a:rPr lang="en-US" dirty="0"/>
              <a:t>Binary and non-binary decision variables were defined (highlighted in blue)</a:t>
            </a:r>
            <a:endParaRPr lang="en-US" dirty="0">
              <a:cs typeface="Arial"/>
            </a:endParaRPr>
          </a:p>
          <a:p>
            <a:pPr marL="678815" lvl="1" indent="-285750"/>
            <a:r>
              <a:rPr lang="en-US" dirty="0"/>
              <a:t>Constraints were then defined and highlighted in yellow (for definitions) and pink (for numeric values)</a:t>
            </a:r>
            <a:endParaRPr lang="en-US" dirty="0">
              <a:cs typeface="Arial" panose="020B0604020202020204"/>
            </a:endParaRPr>
          </a:p>
          <a:p>
            <a:pPr marL="678815" lvl="1" indent="-285750"/>
            <a:r>
              <a:rPr lang="en-US" dirty="0"/>
              <a:t>Outputs were calculated in 3 separate tables (highlighted in green) for 3 separate expenses and then summed up into one cell (highlighted in orange). </a:t>
            </a:r>
            <a:endParaRPr lang="en-US" dirty="0">
              <a:cs typeface="Arial" panose="020B0604020202020204"/>
            </a:endParaRPr>
          </a:p>
          <a:p>
            <a:pPr marL="678815" lvl="1" indent="-285750"/>
            <a:r>
              <a:rPr lang="en-US" dirty="0"/>
              <a:t>Different color formats were used for ease of client use</a:t>
            </a:r>
            <a:endParaRPr lang="en-US" dirty="0">
              <a:cs typeface="Arial" panose="020B0604020202020204"/>
            </a:endParaRPr>
          </a:p>
          <a:p>
            <a:pPr marL="678815" lvl="1" indent="-285750"/>
            <a:endParaRPr lang="en-US" dirty="0">
              <a:cs typeface="Arial" panose="020B0604020202020204"/>
            </a:endParaRPr>
          </a:p>
        </p:txBody>
      </p:sp>
    </p:spTree>
    <p:extLst>
      <p:ext uri="{BB962C8B-B14F-4D97-AF65-F5344CB8AC3E}">
        <p14:creationId xmlns:p14="http://schemas.microsoft.com/office/powerpoint/2010/main" val="993999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04E80-CAA6-28E7-478E-B082E66E62CC}"/>
              </a:ext>
            </a:extLst>
          </p:cNvPr>
          <p:cNvSpPr>
            <a:spLocks noGrp="1"/>
          </p:cNvSpPr>
          <p:nvPr>
            <p:ph type="title"/>
          </p:nvPr>
        </p:nvSpPr>
        <p:spPr>
          <a:xfrm>
            <a:off x="2772211" y="331806"/>
            <a:ext cx="8260572" cy="859515"/>
          </a:xfrm>
        </p:spPr>
        <p:txBody>
          <a:bodyPr anchor="ctr"/>
          <a:lstStyle/>
          <a:p>
            <a:pPr algn="l"/>
            <a:r>
              <a:rPr lang="en-US" dirty="0"/>
              <a:t>Analysis (Excel)</a:t>
            </a:r>
          </a:p>
        </p:txBody>
      </p:sp>
      <p:pic>
        <p:nvPicPr>
          <p:cNvPr id="4" name="Picture 5" descr="Table&#10;&#10;Description automatically generated">
            <a:extLst>
              <a:ext uri="{FF2B5EF4-FFF2-40B4-BE49-F238E27FC236}">
                <a16:creationId xmlns:a16="http://schemas.microsoft.com/office/drawing/2014/main" id="{711D5A27-1D34-9CA9-B896-A63F990A4A0C}"/>
              </a:ext>
            </a:extLst>
          </p:cNvPr>
          <p:cNvPicPr>
            <a:picLocks noChangeAspect="1"/>
          </p:cNvPicPr>
          <p:nvPr/>
        </p:nvPicPr>
        <p:blipFill>
          <a:blip r:embed="rId2"/>
          <a:stretch>
            <a:fillRect/>
          </a:stretch>
        </p:blipFill>
        <p:spPr>
          <a:xfrm>
            <a:off x="3091543" y="1349387"/>
            <a:ext cx="6008913" cy="2798513"/>
          </a:xfrm>
          <a:prstGeom prst="rect">
            <a:avLst/>
          </a:prstGeom>
        </p:spPr>
      </p:pic>
      <p:pic>
        <p:nvPicPr>
          <p:cNvPr id="6" name="Picture 6" descr="Application, table&#10;&#10;Description automatically generated">
            <a:extLst>
              <a:ext uri="{FF2B5EF4-FFF2-40B4-BE49-F238E27FC236}">
                <a16:creationId xmlns:a16="http://schemas.microsoft.com/office/drawing/2014/main" id="{3B4EA526-EF2A-8AE6-F0E0-230789C1C73C}"/>
              </a:ext>
            </a:extLst>
          </p:cNvPr>
          <p:cNvPicPr>
            <a:picLocks noChangeAspect="1"/>
          </p:cNvPicPr>
          <p:nvPr/>
        </p:nvPicPr>
        <p:blipFill>
          <a:blip r:embed="rId3"/>
          <a:stretch>
            <a:fillRect/>
          </a:stretch>
        </p:blipFill>
        <p:spPr>
          <a:xfrm>
            <a:off x="3091543" y="4153187"/>
            <a:ext cx="6008914" cy="2633768"/>
          </a:xfrm>
          <a:prstGeom prst="rect">
            <a:avLst/>
          </a:prstGeom>
        </p:spPr>
      </p:pic>
    </p:spTree>
    <p:extLst>
      <p:ext uri="{BB962C8B-B14F-4D97-AF65-F5344CB8AC3E}">
        <p14:creationId xmlns:p14="http://schemas.microsoft.com/office/powerpoint/2010/main" val="6544325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78C572AAC79364CB0B54AD787688B3F" ma:contentTypeVersion="2" ma:contentTypeDescription="Create a new document." ma:contentTypeScope="" ma:versionID="a216b51ed511ac645e4ced03ae9886bb">
  <xsd:schema xmlns:xsd="http://www.w3.org/2001/XMLSchema" xmlns:xs="http://www.w3.org/2001/XMLSchema" xmlns:p="http://schemas.microsoft.com/office/2006/metadata/properties" xmlns:ns2="a24698d1-4dfd-4231-8ebc-61db92ca5ca5" targetNamespace="http://schemas.microsoft.com/office/2006/metadata/properties" ma:root="true" ma:fieldsID="7f05ed1a3ea19a220a03090a6e531df3" ns2:_="">
    <xsd:import namespace="a24698d1-4dfd-4231-8ebc-61db92ca5ca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4698d1-4dfd-4231-8ebc-61db92ca5c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62FC850-96C2-4CDF-B0B1-A4B7C17327F6}">
  <ds:schemaRefs>
    <ds:schemaRef ds:uri="http://schemas.microsoft.com/office/2006/documentManagement/types"/>
    <ds:schemaRef ds:uri="a24698d1-4dfd-4231-8ebc-61db92ca5ca5"/>
    <ds:schemaRef ds:uri="http://purl.org/dc/dcmitype/"/>
    <ds:schemaRef ds:uri="http://purl.org/dc/elements/1.1/"/>
    <ds:schemaRef ds:uri="http://schemas.microsoft.com/office/2006/metadata/properties"/>
    <ds:schemaRef ds:uri="http://purl.org/dc/terms/"/>
    <ds:schemaRef ds:uri="http://www.w3.org/XML/1998/namespace"/>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71E0D847-CD40-4986-BF3D-42913432F676}">
  <ds:schemaRefs>
    <ds:schemaRef ds:uri="http://schemas.microsoft.com/sharepoint/v3/contenttype/forms"/>
  </ds:schemaRefs>
</ds:datastoreItem>
</file>

<file path=customXml/itemProps3.xml><?xml version="1.0" encoding="utf-8"?>
<ds:datastoreItem xmlns:ds="http://schemas.openxmlformats.org/officeDocument/2006/customXml" ds:itemID="{DCC74B73-9C58-4733-B959-8594A04D4D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24698d1-4dfd-4231-8ebc-61db92ca5c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TM16401375[[fn=Madison]]</Template>
  <TotalTime>271</TotalTime>
  <Words>1417</Words>
  <Application>Microsoft Office PowerPoint</Application>
  <PresentationFormat>Widescreen</PresentationFormat>
  <Paragraphs>89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Madison</vt:lpstr>
      <vt:lpstr>Supply-Chain optimization</vt:lpstr>
      <vt:lpstr>Objective</vt:lpstr>
      <vt:lpstr>Why is it important?</vt:lpstr>
      <vt:lpstr>ASSUMPTIONS</vt:lpstr>
      <vt:lpstr>Optimization Model (1/2)</vt:lpstr>
      <vt:lpstr>Optimization Model (2/2)</vt:lpstr>
      <vt:lpstr>Analysis</vt:lpstr>
      <vt:lpstr>Analysis (Excel)</vt:lpstr>
      <vt:lpstr>Analysis (Excel)</vt:lpstr>
      <vt:lpstr>Analysis (Python)</vt:lpstr>
      <vt:lpstr>Analysis (Python)</vt:lpstr>
      <vt:lpstr>Challenges</vt:lpstr>
      <vt:lpstr>Projected Benefits and Usage</vt:lpstr>
      <vt:lpstr>Limitations, caveats, and next steps</vt:lpstr>
      <vt:lpstr>PowerPoint Presentation</vt:lpstr>
      <vt:lpstr>References</vt:lpstr>
      <vt:lpstr>Statement of contribution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ATHULYA SURENDRAN KRISHNALEELA</cp:lastModifiedBy>
  <cp:revision>830</cp:revision>
  <dcterms:created xsi:type="dcterms:W3CDTF">2022-12-19T00:55:48Z</dcterms:created>
  <dcterms:modified xsi:type="dcterms:W3CDTF">2022-12-19T19:44:58Z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0x010100278C572AAC79364CB0B54AD787688B3F</vt:lpwstr>
  </property>
</Properties>
</file>