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60" r:id="rId3"/>
    <p:sldId id="257" r:id="rId4"/>
    <p:sldId id="352" r:id="rId5"/>
    <p:sldId id="353" r:id="rId6"/>
    <p:sldId id="354" r:id="rId7"/>
    <p:sldId id="345" r:id="rId8"/>
    <p:sldId id="346" r:id="rId9"/>
    <p:sldId id="347" r:id="rId10"/>
    <p:sldId id="348" r:id="rId11"/>
    <p:sldId id="357" r:id="rId12"/>
    <p:sldId id="358" r:id="rId13"/>
    <p:sldId id="359" r:id="rId14"/>
    <p:sldId id="349" r:id="rId15"/>
    <p:sldId id="350" r:id="rId16"/>
    <p:sldId id="269" r:id="rId17"/>
    <p:sldId id="323" r:id="rId18"/>
    <p:sldId id="282" r:id="rId19"/>
    <p:sldId id="344" r:id="rId20"/>
    <p:sldId id="285" r:id="rId21"/>
    <p:sldId id="321" r:id="rId22"/>
    <p:sldId id="319" r:id="rId23"/>
    <p:sldId id="264" r:id="rId24"/>
    <p:sldId id="272" r:id="rId25"/>
    <p:sldId id="274" r:id="rId26"/>
    <p:sldId id="275" r:id="rId27"/>
    <p:sldId id="276" r:id="rId28"/>
    <p:sldId id="368" r:id="rId29"/>
    <p:sldId id="277" r:id="rId30"/>
    <p:sldId id="361" r:id="rId31"/>
    <p:sldId id="372" r:id="rId32"/>
    <p:sldId id="362" r:id="rId33"/>
    <p:sldId id="363" r:id="rId34"/>
    <p:sldId id="364" r:id="rId35"/>
    <p:sldId id="373" r:id="rId36"/>
    <p:sldId id="365" r:id="rId37"/>
    <p:sldId id="366" r:id="rId38"/>
    <p:sldId id="370" r:id="rId39"/>
    <p:sldId id="371" r:id="rId40"/>
    <p:sldId id="374" r:id="rId41"/>
    <p:sldId id="378" r:id="rId42"/>
    <p:sldId id="279" r:id="rId43"/>
    <p:sldId id="376" r:id="rId44"/>
    <p:sldId id="377" r:id="rId45"/>
    <p:sldId id="325" r:id="rId46"/>
    <p:sldId id="324" r:id="rId47"/>
    <p:sldId id="281" r:id="rId48"/>
    <p:sldId id="284" r:id="rId49"/>
    <p:sldId id="304" r:id="rId50"/>
    <p:sldId id="306" r:id="rId51"/>
    <p:sldId id="305" r:id="rId52"/>
    <p:sldId id="380" r:id="rId53"/>
    <p:sldId id="356" r:id="rId54"/>
    <p:sldId id="35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>
        <p:scale>
          <a:sx n="64" d="100"/>
          <a:sy n="64" d="100"/>
        </p:scale>
        <p:origin x="-1206" y="-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22916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599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19246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1434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pPr/>
              <a:t>6/26/2024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4720" y="579120"/>
            <a:ext cx="9144000" cy="1019810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FULL STACK DEVELOPMENT- 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MERN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48" name="Picture 24" descr="C:\Users\surya\Downloads\Blog-Article-MERN-Stack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7885" y="2351314"/>
            <a:ext cx="7302137" cy="3670664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532" y="3175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Essential Backend Development Skills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Node.js</a:t>
            </a:r>
          </a:p>
          <a:p>
            <a:r>
              <a:rPr lang="en-IN" dirty="0" smtClean="0"/>
              <a:t>Express</a:t>
            </a:r>
          </a:p>
          <a:p>
            <a:r>
              <a:rPr lang="en-IN" dirty="0" err="1" smtClean="0"/>
              <a:t>MongoDB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1114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76" lvl="1" indent="0">
              <a:buNone/>
            </a:pPr>
            <a:r>
              <a:rPr lang="en-IN" sz="3600" dirty="0" smtClean="0"/>
              <a:t>Backend frameworks </a:t>
            </a:r>
            <a:endParaRPr lang="en-IN" sz="3600" dirty="0"/>
          </a:p>
          <a:p>
            <a:pPr marL="457176" lvl="1" indent="0">
              <a:buNone/>
            </a:pPr>
            <a:endParaRPr lang="en-IN" sz="3600" dirty="0"/>
          </a:p>
          <a:p>
            <a:pPr marL="1028676" lvl="1" indent="-571500">
              <a:buFont typeface="Arial" panose="020B0604020202020204" pitchFamily="34" charset="0"/>
              <a:buChar char="•"/>
            </a:pPr>
            <a:r>
              <a:rPr lang="en-IN" sz="3600" dirty="0"/>
              <a:t>Python-</a:t>
            </a:r>
            <a:r>
              <a:rPr lang="en-IN" sz="3600" dirty="0" err="1"/>
              <a:t>Django</a:t>
            </a:r>
            <a:r>
              <a:rPr lang="en-IN" sz="3600" dirty="0"/>
              <a:t> </a:t>
            </a:r>
            <a:r>
              <a:rPr lang="en-IN" sz="3600" dirty="0" smtClean="0"/>
              <a:t>,</a:t>
            </a:r>
            <a:r>
              <a:rPr lang="en-IN" sz="3600" dirty="0" err="1" smtClean="0"/>
              <a:t>Flask,Odoo</a:t>
            </a:r>
            <a:r>
              <a:rPr lang="en-IN" sz="3600" dirty="0" smtClean="0"/>
              <a:t> </a:t>
            </a:r>
            <a:r>
              <a:rPr lang="en-IN" sz="3600" dirty="0" smtClean="0"/>
              <a:t>Development</a:t>
            </a:r>
          </a:p>
          <a:p>
            <a:pPr marL="1028676" lvl="1" indent="-571500">
              <a:buFont typeface="Arial" panose="020B0604020202020204" pitchFamily="34" charset="0"/>
              <a:buChar char="•"/>
            </a:pPr>
            <a:r>
              <a:rPr lang="en-IN" sz="3600" dirty="0" smtClean="0"/>
              <a:t>PHP-</a:t>
            </a:r>
            <a:r>
              <a:rPr lang="en-IN" sz="3600" dirty="0" err="1" smtClean="0"/>
              <a:t>Laravel</a:t>
            </a:r>
            <a:r>
              <a:rPr lang="en-IN" sz="3600" dirty="0" smtClean="0"/>
              <a:t> </a:t>
            </a:r>
            <a:r>
              <a:rPr lang="en-IN" sz="3600" dirty="0" smtClean="0"/>
              <a:t>,</a:t>
            </a:r>
            <a:r>
              <a:rPr lang="en-US" sz="3600" dirty="0" smtClean="0"/>
              <a:t> </a:t>
            </a:r>
            <a:r>
              <a:rPr lang="en-US" sz="3600" dirty="0" err="1" smtClean="0"/>
              <a:t>CodeIgniter</a:t>
            </a:r>
            <a:endParaRPr lang="en-IN" sz="3600" dirty="0" smtClean="0"/>
          </a:p>
          <a:p>
            <a:pPr marL="1028676" lvl="1" indent="-571500">
              <a:buFont typeface="Arial" panose="020B0604020202020204" pitchFamily="34" charset="0"/>
              <a:buChar char="•"/>
            </a:pPr>
            <a:r>
              <a:rPr lang="en-IN" sz="3600" dirty="0" smtClean="0"/>
              <a:t>GO-Echo</a:t>
            </a:r>
          </a:p>
          <a:p>
            <a:pPr marL="1028676" lvl="1" indent="-571500">
              <a:buFont typeface="Arial" panose="020B0604020202020204" pitchFamily="34" charset="0"/>
              <a:buChar char="•"/>
            </a:pPr>
            <a:r>
              <a:rPr lang="en-IN" sz="3600" dirty="0" smtClean="0"/>
              <a:t>Ruby-Ruby on Rails</a:t>
            </a:r>
          </a:p>
          <a:p>
            <a:pPr marL="1028676" lvl="1" indent="-571500">
              <a:buFont typeface="Arial" panose="020B0604020202020204" pitchFamily="34" charset="0"/>
              <a:buChar char="•"/>
            </a:pPr>
            <a:endParaRPr lang="en-IN" sz="3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0903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 smtClean="0"/>
              <a:t>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dirty="0" smtClean="0"/>
              <a:t>Two types of </a:t>
            </a:r>
            <a:r>
              <a:rPr lang="en-IN" dirty="0" err="1" smtClean="0"/>
              <a:t>Databases:SQL</a:t>
            </a:r>
            <a:r>
              <a:rPr lang="en-IN" dirty="0" smtClean="0"/>
              <a:t> and </a:t>
            </a:r>
            <a:r>
              <a:rPr lang="en-IN" dirty="0" err="1" smtClean="0"/>
              <a:t>NoSQL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SQL Databases</a:t>
            </a:r>
          </a:p>
          <a:p>
            <a:r>
              <a:rPr lang="en-IN" dirty="0" smtClean="0"/>
              <a:t>MySQL</a:t>
            </a:r>
          </a:p>
          <a:p>
            <a:r>
              <a:rPr lang="en-IN" dirty="0" smtClean="0"/>
              <a:t>SQLite</a:t>
            </a:r>
          </a:p>
          <a:p>
            <a:r>
              <a:rPr lang="en-IN" dirty="0" smtClean="0"/>
              <a:t>Oracle DB</a:t>
            </a:r>
          </a:p>
          <a:p>
            <a:r>
              <a:rPr lang="en-IN" dirty="0" err="1" smtClean="0"/>
              <a:t>PostgreSQL</a:t>
            </a:r>
            <a:endParaRPr lang="en-IN" dirty="0" smtClean="0"/>
          </a:p>
          <a:p>
            <a:r>
              <a:rPr lang="en-IN" dirty="0" smtClean="0"/>
              <a:t>MS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21124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NoSQL</a:t>
            </a:r>
            <a:r>
              <a:rPr lang="en-IN" dirty="0" smtClean="0"/>
              <a:t> </a:t>
            </a:r>
            <a:r>
              <a:rPr lang="en-IN" dirty="0" err="1" smtClean="0"/>
              <a:t>DataBases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 err="1" smtClean="0"/>
              <a:t>MongoDB</a:t>
            </a:r>
            <a:endParaRPr lang="en-IN" dirty="0" smtClean="0"/>
          </a:p>
          <a:p>
            <a:r>
              <a:rPr lang="en-IN" dirty="0" err="1" smtClean="0"/>
              <a:t>Redis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3837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Full stack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10972800" cy="4953000"/>
          </a:xfrm>
        </p:spPr>
        <p:txBody>
          <a:bodyPr/>
          <a:lstStyle/>
          <a:p>
            <a:r>
              <a:rPr lang="en-IN" dirty="0"/>
              <a:t>A full stack developer, then, is someone who can do both types of web development. They have a wide variety of skills that enable them to build, manage, and improve server-side operating systems, databases, libraries, and frameworks, while also understanding the UX design needs of a web or mobile application. </a:t>
            </a:r>
          </a:p>
        </p:txBody>
      </p:sp>
    </p:spTree>
    <p:extLst>
      <p:ext uri="{BB962C8B-B14F-4D97-AF65-F5344CB8AC3E}">
        <p14:creationId xmlns:p14="http://schemas.microsoft.com/office/powerpoint/2010/main" xmlns="" val="2666279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Different </a:t>
            </a:r>
            <a:r>
              <a:rPr lang="en-IN" dirty="0" err="1" smtClean="0"/>
              <a:t>Fullstack</a:t>
            </a:r>
            <a:r>
              <a:rPr lang="en-IN" dirty="0" smtClean="0"/>
              <a:t> development Technologies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3600" dirty="0"/>
              <a:t>MEAN Stack Development</a:t>
            </a:r>
          </a:p>
          <a:p>
            <a:pPr marL="457176" lvl="1" indent="0">
              <a:buNone/>
            </a:pPr>
            <a:r>
              <a:rPr lang="en-IN" sz="3600" dirty="0"/>
              <a:t>M:MongoDB, E:Express, A:AngularJS</a:t>
            </a:r>
            <a:r>
              <a:rPr lang="en-IN" sz="3600" dirty="0" smtClean="0"/>
              <a:t>, N:Node.JS</a:t>
            </a:r>
          </a:p>
          <a:p>
            <a:pPr marL="457176" lvl="1" indent="0">
              <a:buNone/>
            </a:pPr>
            <a:endParaRPr lang="en-IN" sz="3600" dirty="0"/>
          </a:p>
          <a:p>
            <a:r>
              <a:rPr lang="en-IN" sz="3600" dirty="0"/>
              <a:t>MERN Stack Development</a:t>
            </a:r>
          </a:p>
          <a:p>
            <a:pPr marL="457176" lvl="1" indent="0">
              <a:buNone/>
            </a:pPr>
            <a:r>
              <a:rPr lang="en-IN" sz="3600" dirty="0"/>
              <a:t>M:MongoDB, E:Express, </a:t>
            </a:r>
            <a:r>
              <a:rPr lang="en-IN" sz="3600" dirty="0" smtClean="0"/>
              <a:t>R:ReactJS,N:Node.JS</a:t>
            </a:r>
          </a:p>
          <a:p>
            <a:pPr marL="457176" lvl="1" indent="0">
              <a:buNone/>
            </a:pPr>
            <a:endParaRPr lang="en-IN" sz="3600" dirty="0"/>
          </a:p>
          <a:p>
            <a:endParaRPr lang="en-IN" dirty="0" smtClean="0"/>
          </a:p>
          <a:p>
            <a:pPr marL="457176" lvl="1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xmlns="" val="423131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460" y="1517650"/>
            <a:ext cx="10972800" cy="4953000"/>
          </a:xfrm>
        </p:spPr>
        <p:txBody>
          <a:bodyPr/>
          <a:lstStyle/>
          <a:p>
            <a:pPr algn="just">
              <a:buFont typeface="Wingdings" panose="05000000000000000000" charset="0"/>
              <a:buChar char="v"/>
            </a:pP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MEA(R)N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free and open-source JavaScript software stack for building dynamic websites and web applications </a:t>
            </a:r>
          </a:p>
          <a:p>
            <a:pPr algn="just">
              <a:buFont typeface="Wingdings" panose="05000000000000000000" charset="0"/>
              <a:buChar char="v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charset="0"/>
              <a:buChar char="v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MEA(R)N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acronym for </a:t>
            </a:r>
            <a:r>
              <a:rPr lang="en-US" sz="2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MongoDB,ExpressJS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Angular/React.js,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Node.js. From client to server to database,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MEA(R)N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full stack JavaScript.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MEA(R)N </a:t>
            </a:r>
            <a:r>
              <a:rPr lang="en-US" dirty="0" smtClean="0"/>
              <a:t>stack Architecture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1298575" y="1386840"/>
          <a:ext cx="9705975" cy="4713605"/>
        </p:xfrm>
        <a:graphic>
          <a:graphicData uri="http://schemas.openxmlformats.org/presentationml/2006/ole">
            <p:oleObj spid="_x0000_s2071" name="Bitmap Image" r:id="rId3" imgW="9704762" imgH="3990476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Full Stack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>
              <a:cs typeface="+mn-lt"/>
            </a:endParaRPr>
          </a:p>
          <a:p>
            <a:pPr marL="0" indent="0">
              <a:buNone/>
            </a:pPr>
            <a:endParaRPr lang="en-US">
              <a:cs typeface="+mn-lt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101934" y="1174750"/>
            <a:ext cx="10564162" cy="528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Projects</a:t>
            </a: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953055509"/>
              </p:ext>
            </p:extLst>
          </p:nvPr>
        </p:nvGraphicFramePr>
        <p:xfrm>
          <a:off x="218364" y="846455"/>
          <a:ext cx="10956366" cy="5362575"/>
        </p:xfrm>
        <a:graphic>
          <a:graphicData uri="http://schemas.openxmlformats.org/presentationml/2006/ole">
            <p:oleObj spid="_x0000_s3094" r:id="rId3" imgW="9457143" imgH="480000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Agenda 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is FULL stack development?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scope and future prospects of this technology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can learn this?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Any work experience required to take up this skills?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What are the job prospects after doing this course?</a:t>
            </a:r>
          </a:p>
          <a:p>
            <a:pPr>
              <a:lnSpc>
                <a:spcPct val="150000"/>
              </a:lnSpc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prospects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freshers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35" y="965200"/>
            <a:ext cx="10972800" cy="582613"/>
          </a:xfrm>
        </p:spPr>
        <p:txBody>
          <a:bodyPr/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WORLD’S GIANT AND RENOWNED ORGANIZATIONS ARE USING MEAN STACK TO CARRY OUT A SMOOTHER EXPERIENCE.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4035" y="1918970"/>
            <a:ext cx="9987280" cy="448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56235"/>
            <a:ext cx="10515600" cy="4351338"/>
          </a:xfrm>
        </p:spPr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Stack Role in Industry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Healthcare</a:t>
            </a: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Retail</a:t>
            </a: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</a:t>
            </a: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communities</a:t>
            </a:r>
          </a:p>
          <a:p>
            <a:pPr>
              <a:buFont typeface="Wingdings" panose="05000000000000000000" charset="0"/>
              <a:buChar char="v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IOT Application Development with Mean Stack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4953000"/>
          </a:xfrm>
        </p:spPr>
        <p:txBody>
          <a:bodyPr/>
          <a:lstStyle/>
          <a:p>
            <a:pPr marL="0" indent="0" algn="ctr">
              <a:buNone/>
            </a:pPr>
            <a:endParaRPr lang="en-US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54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40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Mea®n</a:t>
            </a:r>
            <a:r>
              <a:rPr 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Features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9570"/>
            <a:ext cx="10972800" cy="403860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with JavaScript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7580" y="1825625"/>
            <a:ext cx="773557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language of JSON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09240" y="2429510"/>
            <a:ext cx="6572250" cy="3143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.Node.js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52115" y="2096135"/>
            <a:ext cx="62865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Angular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82315" y="2195830"/>
            <a:ext cx="4718685" cy="39185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React</a:t>
            </a:r>
            <a:endParaRPr lang="en-US" dirty="0"/>
          </a:p>
        </p:txBody>
      </p:sp>
      <p:pic>
        <p:nvPicPr>
          <p:cNvPr id="4" name="Content Placeholder 3" descr="react logo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68182" y="1554479"/>
            <a:ext cx="3904218" cy="357922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MongoDB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740025" y="2301240"/>
            <a:ext cx="5117465" cy="2580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Font typeface="Wingdings" panose="05000000000000000000" charset="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FULL Stack Application Development is witnessing a growing trend in usage.</a:t>
            </a:r>
          </a:p>
          <a:p>
            <a:pPr marL="0" indent="0">
              <a:buFont typeface="Wingdings" panose="05000000000000000000" charset="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MEAN is an abbreviation of: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US" sz="29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= Express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Back-end web framework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9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/R= Angular/React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Robust framework for developing HTML5,CSS and JavaScript, Bootstrap- web programs</a:t>
            </a:r>
          </a:p>
          <a:p>
            <a:pPr>
              <a:buFont typeface="Wingdings" panose="05000000000000000000" charset="0"/>
              <a:buChar char="§"/>
            </a:pPr>
            <a:r>
              <a:rPr lang="en-US" sz="29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= Node.js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server-side JavaScript run </a:t>
            </a:r>
            <a:r>
              <a:rPr lang="en-US" sz="2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environment</a:t>
            </a: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framework for web applications.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of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04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ngularJS-1-1024x75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0"/>
            <a:ext cx="9743607" cy="6858000"/>
          </a:xfr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Angular's</a:t>
            </a:r>
            <a:r>
              <a:rPr lang="en-US" b="1" dirty="0"/>
              <a:t>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Two-way data binding.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Component-based architecture.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 and navigation.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handling.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CLI for scaffolding.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759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Angular's</a:t>
            </a:r>
            <a:r>
              <a:rPr lang="en-US" b="1" dirty="0"/>
              <a:t>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Angular Material for UI components.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2521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React?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library for user interfaces.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561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actJS-1024x67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9666" y="0"/>
            <a:ext cx="10103370" cy="6858000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React's Key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Component-based architecture.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DOM.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JSX (JavaScript XML).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 data flow.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community support.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751804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React's Ecosystem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state management.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UI libraries like Material-UI.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44673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287378"/>
          <a:ext cx="10180320" cy="6348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440"/>
                <a:gridCol w="3393440"/>
                <a:gridCol w="3393440"/>
              </a:tblGrid>
              <a:tr h="4376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REACTJS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Full-fledged 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</a:t>
                      </a:r>
                      <a:r>
                        <a:rPr lang="en-US" dirty="0" smtClean="0"/>
                        <a:t> library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Learning Curve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Steeper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Moderate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Architecture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MVC(Model-view-Controller)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 -based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Binding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Two-way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One-way</a:t>
                      </a:r>
                      <a:endParaRPr lang="en-US" dirty="0"/>
                    </a:p>
                  </a:txBody>
                  <a:tcPr/>
                </a:tc>
              </a:tr>
              <a:tr h="755326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Suitability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</a:t>
                      </a:r>
                      <a:r>
                        <a:rPr lang="en-US" dirty="0" err="1" smtClean="0"/>
                        <a:t>SPAs,Enterprise</a:t>
                      </a:r>
                      <a:r>
                        <a:rPr lang="en-US" dirty="0" smtClean="0"/>
                        <a:t>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Interactive UIs, Dynamic web applications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Community &amp; Support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Large, well-documented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Vast, actively developed</a:t>
                      </a:r>
                      <a:endParaRPr lang="en-US" dirty="0"/>
                    </a:p>
                  </a:txBody>
                  <a:tcPr/>
                </a:tc>
              </a:tr>
              <a:tr h="1013309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Performance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Potentially faster for complex SPAs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Potentially faster for simpler apps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Focus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Structure, maintainability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Flexibility, rapid development</a:t>
                      </a:r>
                      <a:endParaRPr lang="en-US" dirty="0"/>
                    </a:p>
                  </a:txBody>
                  <a:tcPr/>
                </a:tc>
              </a:tr>
              <a:tr h="1079037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 Features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TypeScript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Dependency Injection, Modules, Routing, Services, Directives, Forms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Virtual DOM, Components, JSX</a:t>
                      </a:r>
                      <a:endParaRPr lang="en-US" dirty="0"/>
                    </a:p>
                  </a:txBody>
                  <a:tcPr/>
                </a:tc>
              </a:tr>
              <a:tr h="43761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09600" y="1174750"/>
          <a:ext cx="10467702" cy="2826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234"/>
                <a:gridCol w="3489234"/>
                <a:gridCol w="3489234"/>
              </a:tblGrid>
              <a:tr h="631598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Angular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ReactJS</a:t>
                      </a:r>
                      <a:endParaRPr lang="en-US" dirty="0"/>
                    </a:p>
                  </a:txBody>
                  <a:tcPr/>
                </a:tc>
              </a:tr>
              <a:tr h="63159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Language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Angular is written in Typescript language, which is a superset of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ECMAScript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6 (ES6).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JavaScript+JSX</a:t>
                      </a:r>
                      <a:endParaRPr lang="en-US" dirty="0"/>
                    </a:p>
                  </a:txBody>
                  <a:tcPr/>
                </a:tc>
              </a:tr>
              <a:tr h="63159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dynamic web applications.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Create interactive UI components.</a:t>
                      </a:r>
                      <a:endParaRPr lang="en-US" dirty="0"/>
                    </a:p>
                  </a:txBody>
                  <a:tcPr/>
                </a:tc>
              </a:tr>
              <a:tr h="631598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Developed By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Meta (known as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Facebook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earlier)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61755"/>
            <a:ext cx="8229600" cy="1143000"/>
          </a:xfrm>
        </p:spPr>
        <p:txBody>
          <a:bodyPr/>
          <a:lstStyle/>
          <a:p>
            <a:r>
              <a:rPr lang="en-IN" dirty="0"/>
              <a:t>Mobile And Web App Development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/>
          <a:srcRect b="6922"/>
          <a:stretch/>
        </p:blipFill>
        <p:spPr>
          <a:xfrm>
            <a:off x="2667000" y="2057400"/>
            <a:ext cx="6858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794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React-vs.-Angular_-When-to-Choose-What-1024x58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761066" y="1174750"/>
            <a:ext cx="8669867" cy="4953000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b="1" dirty="0" smtClean="0"/>
              <a:t>ADVANTAGES OF MERN STACK DEVELOPMENT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Cost-Effective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0" y="2138680"/>
            <a:ext cx="7477125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and security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76755" y="1825625"/>
            <a:ext cx="8237855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.Free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Open-Source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57120" y="2138680"/>
            <a:ext cx="7477125" cy="3724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JavaScript-The Most Popular Language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3425" y="1498600"/>
            <a:ext cx="9796145" cy="477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 smtClean="0"/>
              <a:t>AVERAGE SALARY FOR MERN STACK DEVELOPER</a:t>
            </a:r>
            <a:endParaRPr lang="en-US" sz="2800" b="1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</p:nvPr>
        </p:nvGraphicFramePr>
        <p:xfrm>
          <a:off x="764540" y="1308100"/>
          <a:ext cx="9865995" cy="4609465"/>
        </p:xfrm>
        <a:graphic>
          <a:graphicData uri="http://schemas.openxmlformats.org/presentationml/2006/ole">
            <p:oleObj spid="_x0000_s4118" r:id="rId3" imgW="9723810" imgH="4544059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smtClean="0"/>
              <a:t>NUMBER OF VACANCIES</a:t>
            </a:r>
            <a:endParaRPr lang="en-US" sz="3200" b="1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1"/>
          </p:nvPr>
        </p:nvGraphicFramePr>
        <p:xfrm>
          <a:off x="458470" y="2851785"/>
          <a:ext cx="5201285" cy="2481580"/>
        </p:xfrm>
        <a:graphic>
          <a:graphicData uri="http://schemas.openxmlformats.org/presentationml/2006/ole">
            <p:oleObj spid="_x0000_s5184" r:id="rId3" imgW="5191850" imgH="1695687" progId="PBrush">
              <p:embed/>
            </p:oleObj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</p:nvPr>
        </p:nvGraphicFramePr>
        <p:xfrm>
          <a:off x="8345805" y="2796540"/>
          <a:ext cx="2082800" cy="2434590"/>
        </p:xfrm>
        <a:graphic>
          <a:graphicData uri="http://schemas.openxmlformats.org/presentationml/2006/ole">
            <p:oleObj spid="_x0000_s5185" r:id="rId4" imgW="1371429" imgH="1638529" progId="PBrush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4623435" y="1163955"/>
          <a:ext cx="2945765" cy="1220470"/>
        </p:xfrm>
        <a:graphic>
          <a:graphicData uri="http://schemas.openxmlformats.org/presentationml/2006/ole">
            <p:oleObj spid="_x0000_s5186" r:id="rId5" imgW="2943636" imgH="1219370" progId="PBrush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40" y="84582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Job Profiles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0690"/>
            <a:ext cx="10972800" cy="4953000"/>
          </a:xfrm>
        </p:spPr>
        <p:txBody>
          <a:bodyPr/>
          <a:lstStyle/>
          <a:p>
            <a:pPr>
              <a:buFont typeface="Wingdings" panose="05000000000000000000" charset="0"/>
              <a:buChar char="v"/>
            </a:pPr>
            <a:r>
              <a:rPr lang="en-US" dirty="0" err="1" smtClean="0"/>
              <a:t>Mea®n</a:t>
            </a:r>
            <a:r>
              <a:rPr lang="en-US" dirty="0" smtClean="0"/>
              <a:t> </a:t>
            </a:r>
            <a:r>
              <a:rPr lang="en-US" dirty="0"/>
              <a:t>Stack Developer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/>
              <a:t>Full Stack Developer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/>
              <a:t>Senior web developer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/>
              <a:t>Application Developer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/>
              <a:t>Mobile-app </a:t>
            </a:r>
            <a:r>
              <a:rPr lang="en-US" dirty="0" smtClean="0"/>
              <a:t>Developer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 smtClean="0"/>
              <a:t>React Developer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 smtClean="0"/>
              <a:t>Angular Developer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75" y="621030"/>
            <a:ext cx="10972800" cy="5826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Who can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Freshers who possess interest in web technologies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who want to become the Full Stack Web Developers will find this course very beneficial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Front end Developers who want to learn backend programming</a:t>
            </a:r>
          </a:p>
          <a:p>
            <a:pPr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 developers who want to learn front end programming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6"/>
            <a:ext cx="8229600" cy="1143000"/>
          </a:xfrm>
        </p:spPr>
        <p:txBody>
          <a:bodyPr/>
          <a:lstStyle/>
          <a:p>
            <a:r>
              <a:rPr lang="en-IN" dirty="0" smtClean="0"/>
              <a:t>Cloud Computing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0" y="1629570"/>
            <a:ext cx="6096000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403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515" y="443865"/>
            <a:ext cx="10972800" cy="5826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 for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Mea®n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4285"/>
            <a:ext cx="10972800" cy="4953000"/>
          </a:xfrm>
        </p:spPr>
        <p:txBody>
          <a:bodyPr/>
          <a:lstStyle/>
          <a:p>
            <a:pPr defTabSz="914400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Javascript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Font typeface="Wingdings" panose="05000000000000000000" charset="0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Basic of Front end is required.</a:t>
            </a:r>
          </a:p>
          <a:p>
            <a:pPr marL="0" indent="0" defTabSz="914400">
              <a:buFont typeface="Wingdings" panose="05000000000000000000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>
              <a:buFont typeface="Wingdings" panose="05000000000000000000" charset="0"/>
              <a:buChar char="v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9135" y="398780"/>
            <a:ext cx="10972800" cy="582613"/>
          </a:xfrm>
        </p:spPr>
        <p:txBody>
          <a:bodyPr/>
          <a:lstStyle/>
          <a:p>
            <a:r>
              <a:rPr 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you..</a:t>
            </a:r>
          </a:p>
        </p:txBody>
      </p:sp>
      <p:pic>
        <p:nvPicPr>
          <p:cNvPr id="1026" name="Picture 2" descr="Image result for smiley face thumbs up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825625"/>
            <a:ext cx="5180965" cy="435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 smtClean="0"/>
              <a:t>PRACTICAL SESSION</a:t>
            </a:r>
            <a:endParaRPr lang="en-US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93184" y="171407"/>
            <a:ext cx="11495455" cy="21492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Built-in HTTP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Node.js has a built-in module called HTTP, which allows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transfer data over the Hyper Text Transfer Protocol (HTTP).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include the HTTP module, use the 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require()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method: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78898" y="2561754"/>
            <a:ext cx="628729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IN" sz="3200" dirty="0">
                <a:solidFill>
                  <a:srgbClr val="A52A2A"/>
                </a:solidFill>
                <a:latin typeface="Consolas" panose="020B0609020204030204" pitchFamily="49" charset="0"/>
              </a:rPr>
              <a:t>'http'</a:t>
            </a:r>
            <a:r>
              <a:rPr lang="en-IN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xmlns="" val="103998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9448" y="0"/>
            <a:ext cx="109728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Node.js as a Web Server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 HTTP module can create an HTTP server that listens to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server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ports and gives a response back to the client.</a:t>
            </a:r>
            <a:endParaRPr lang="en-US" sz="2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Verdana" panose="020B0604030504040204" pitchFamily="34" charset="0"/>
              </a:rPr>
              <a:t>Use 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the </a:t>
            </a:r>
            <a:r>
              <a:rPr lang="en-US" sz="2800" dirty="0" err="1">
                <a:solidFill>
                  <a:srgbClr val="DC143C"/>
                </a:solidFill>
                <a:latin typeface="Consolas" panose="020B0609020204030204" pitchFamily="49" charset="0"/>
              </a:rPr>
              <a:t>createServer</a:t>
            </a:r>
            <a:r>
              <a:rPr lang="en-US" sz="2800" dirty="0">
                <a:solidFill>
                  <a:srgbClr val="DC143C"/>
                </a:solidFill>
                <a:latin typeface="Consolas" panose="020B0609020204030204" pitchFamily="49" charset="0"/>
              </a:rPr>
              <a:t>()</a:t>
            </a:r>
            <a:r>
              <a:rPr lang="en-US" sz="2800" dirty="0">
                <a:solidFill>
                  <a:srgbClr val="000000"/>
                </a:solidFill>
                <a:latin typeface="Verdana" panose="020B0604030504040204" pitchFamily="34" charset="0"/>
              </a:rPr>
              <a:t> method to create an HTTP server:</a:t>
            </a:r>
            <a:endParaRPr lang="en-US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dirty="0" smtClean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800" dirty="0" err="1">
                <a:solidFill>
                  <a:srgbClr val="0000CD"/>
                </a:solidFill>
                <a:latin typeface="Consolas" panose="020B0609020204030204" pitchFamily="49" charset="0"/>
              </a:rPr>
              <a:t>var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http = require(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'http</a:t>
            </a:r>
            <a:r>
              <a:rPr lang="en-IN" sz="2800" dirty="0" smtClean="0">
                <a:solidFill>
                  <a:srgbClr val="A52A2A"/>
                </a:solidFill>
                <a:latin typeface="Consolas" panose="020B0609020204030204" pitchFamily="49" charset="0"/>
              </a:rPr>
              <a:t>'</a:t>
            </a:r>
            <a:r>
              <a:rPr lang="en-IN" sz="2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//create a server object:</a:t>
            </a:r>
            <a:b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http.createServer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0000CD"/>
                </a:solidFill>
                <a:latin typeface="Consolas" panose="020B0609020204030204" pitchFamily="49" charset="0"/>
              </a:rPr>
              <a:t>function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req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, res) {</a:t>
            </a:r>
            <a:r>
              <a:rPr lang="en-IN" sz="2800" dirty="0"/>
              <a:t/>
            </a:r>
            <a:br>
              <a:rPr lang="en-IN" sz="2800" dirty="0"/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res.write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2800" dirty="0">
                <a:solidFill>
                  <a:srgbClr val="A52A2A"/>
                </a:solidFill>
                <a:latin typeface="Consolas" panose="020B0609020204030204" pitchFamily="49" charset="0"/>
              </a:rPr>
              <a:t>'Hello World!'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//write a response to the client</a:t>
            </a:r>
            <a:b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IN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res.end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//end the response</a:t>
            </a:r>
            <a:b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}).listen(</a:t>
            </a:r>
            <a:r>
              <a:rPr lang="en-IN" sz="2800" dirty="0">
                <a:solidFill>
                  <a:srgbClr val="FF0000"/>
                </a:solidFill>
                <a:latin typeface="Consolas" panose="020B0609020204030204" pitchFamily="49" charset="0"/>
              </a:rPr>
              <a:t>8080</a:t>
            </a:r>
            <a:r>
              <a:rPr lang="en-IN" sz="28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  <a:r>
              <a:rPr lang="en-IN" sz="2800" dirty="0">
                <a:solidFill>
                  <a:srgbClr val="008000"/>
                </a:solidFill>
                <a:latin typeface="Consolas" panose="020B0609020204030204" pitchFamily="49" charset="0"/>
              </a:rPr>
              <a:t>//the server object listens on port 8080</a:t>
            </a:r>
            <a:endParaRPr lang="en-IN" sz="28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37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1143000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690082525"/>
              </p:ext>
            </p:extLst>
          </p:nvPr>
        </p:nvGraphicFramePr>
        <p:xfrm>
          <a:off x="614148" y="2047165"/>
          <a:ext cx="10017457" cy="2770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4661"/>
                <a:gridCol w="3431906"/>
                <a:gridCol w="3060890"/>
              </a:tblGrid>
              <a:tr h="6169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Web Applications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Hybrid Applications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Native Applications</a:t>
                      </a:r>
                      <a:endParaRPr lang="en-IN" dirty="0"/>
                    </a:p>
                  </a:txBody>
                  <a:tcPr/>
                </a:tc>
              </a:tr>
              <a:tr h="2153569"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Web apps are responsive websites that are dependent on browsers, not operating systems. HTML5 is generally used to build such applications.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Hybrid apps are created to work on more than one operating system or platform. Hybrid apps are built using a combination of HTML5 and languages like Java.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 apps are developed to work on one operating system. Native apps are built using Java, Swift, Objective-C. 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8341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380" y="3175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Front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</a:t>
            </a:r>
            <a:r>
              <a:rPr lang="en-IN" dirty="0" smtClean="0"/>
              <a:t>nown </a:t>
            </a:r>
            <a:r>
              <a:rPr lang="en-IN" dirty="0"/>
              <a:t>as the </a:t>
            </a:r>
            <a:r>
              <a:rPr lang="en-IN" dirty="0" smtClean="0"/>
              <a:t>client-side</a:t>
            </a:r>
          </a:p>
          <a:p>
            <a:r>
              <a:rPr lang="en-IN" dirty="0"/>
              <a:t>C</a:t>
            </a:r>
            <a:r>
              <a:rPr lang="en-IN" dirty="0" smtClean="0"/>
              <a:t>omprises </a:t>
            </a:r>
            <a:r>
              <a:rPr lang="en-IN" dirty="0"/>
              <a:t>everything a user sees or interacts with, such as the user interface and graphical elements—through a combination of design, technology, and </a:t>
            </a:r>
            <a:r>
              <a:rPr lang="en-IN" dirty="0" smtClean="0"/>
              <a:t>programming</a:t>
            </a:r>
          </a:p>
          <a:p>
            <a:r>
              <a:rPr lang="en-IN" dirty="0" smtClean="0"/>
              <a:t> </a:t>
            </a:r>
            <a:r>
              <a:rPr lang="en-IN" dirty="0"/>
              <a:t>F</a:t>
            </a:r>
            <a:r>
              <a:rPr lang="en-IN" dirty="0" smtClean="0"/>
              <a:t>rontend </a:t>
            </a:r>
            <a:r>
              <a:rPr lang="en-IN" dirty="0"/>
              <a:t>developers help ensure that users can easily interact with the page.</a:t>
            </a:r>
          </a:p>
        </p:txBody>
      </p:sp>
    </p:spTree>
    <p:extLst>
      <p:ext uri="{BB962C8B-B14F-4D97-AF65-F5344CB8AC3E}">
        <p14:creationId xmlns:p14="http://schemas.microsoft.com/office/powerpoint/2010/main" xmlns="" val="9134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0895" y="3175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 smtClean="0"/>
              <a:t>Essential Frontend Development Skills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HTML</a:t>
            </a:r>
          </a:p>
          <a:p>
            <a:r>
              <a:rPr lang="en-IN" dirty="0" smtClean="0"/>
              <a:t>CSS</a:t>
            </a:r>
          </a:p>
          <a:p>
            <a:r>
              <a:rPr lang="en-IN" dirty="0" err="1" smtClean="0"/>
              <a:t>Javascript</a:t>
            </a:r>
            <a:endParaRPr lang="en-IN" dirty="0" smtClean="0"/>
          </a:p>
          <a:p>
            <a:r>
              <a:rPr lang="en-IN" dirty="0" err="1" smtClean="0"/>
              <a:t>ReactJS</a:t>
            </a:r>
            <a:r>
              <a:rPr lang="en-IN" dirty="0" smtClean="0"/>
              <a:t>/</a:t>
            </a:r>
            <a:r>
              <a:rPr lang="en-IN" dirty="0" err="1" smtClean="0"/>
              <a:t>AngularJS</a:t>
            </a:r>
            <a:r>
              <a:rPr lang="en-IN" dirty="0" smtClean="0"/>
              <a:t>/</a:t>
            </a:r>
            <a:r>
              <a:rPr lang="en-IN" dirty="0" err="1" smtClean="0"/>
              <a:t>VueJS</a:t>
            </a:r>
            <a:endParaRPr lang="en-IN" dirty="0" smtClean="0"/>
          </a:p>
          <a:p>
            <a:r>
              <a:rPr lang="en-IN" dirty="0" smtClean="0"/>
              <a:t>AJAX</a:t>
            </a:r>
          </a:p>
          <a:p>
            <a:r>
              <a:rPr lang="en-IN" dirty="0" err="1" smtClean="0"/>
              <a:t>jQuery</a:t>
            </a:r>
            <a:endParaRPr lang="en-IN" dirty="0" smtClean="0"/>
          </a:p>
          <a:p>
            <a:r>
              <a:rPr lang="en-IN" dirty="0" smtClean="0"/>
              <a:t>Bootstrap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472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859" y="3175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Back End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</a:t>
            </a:r>
            <a:r>
              <a:rPr lang="en-IN" dirty="0"/>
              <a:t> is often referred to as the server-side and comprises all the behind-the-scenes elements needed to power a website or </a:t>
            </a:r>
            <a:r>
              <a:rPr lang="en-IN" dirty="0" smtClean="0"/>
              <a:t>application</a:t>
            </a:r>
          </a:p>
          <a:p>
            <a:r>
              <a:rPr lang="en-IN" dirty="0" smtClean="0"/>
              <a:t> </a:t>
            </a:r>
            <a:r>
              <a:rPr lang="en-IN" dirty="0"/>
              <a:t>S</a:t>
            </a:r>
            <a:r>
              <a:rPr lang="en-IN" dirty="0" smtClean="0"/>
              <a:t>uch </a:t>
            </a:r>
            <a:r>
              <a:rPr lang="en-IN" dirty="0"/>
              <a:t>as databases, APIs, backend logic, and servers</a:t>
            </a:r>
          </a:p>
        </p:txBody>
      </p:sp>
    </p:spTree>
    <p:extLst>
      <p:ext uri="{BB962C8B-B14F-4D97-AF65-F5344CB8AC3E}">
        <p14:creationId xmlns:p14="http://schemas.microsoft.com/office/powerpoint/2010/main" xmlns="" val="72112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846</TotalTime>
  <Words>897</Words>
  <Application>Microsoft Office PowerPoint</Application>
  <PresentationFormat>Custom</PresentationFormat>
  <Paragraphs>206</Paragraphs>
  <Slides>54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6" baseType="lpstr">
      <vt:lpstr>Blue Waves</vt:lpstr>
      <vt:lpstr>Bitmap Image</vt:lpstr>
      <vt:lpstr>           FULL STACK DEVELOPMENT-                    MERN STACK</vt:lpstr>
      <vt:lpstr>Agenda </vt:lpstr>
      <vt:lpstr>Slide 3</vt:lpstr>
      <vt:lpstr>Mobile And Web App Development</vt:lpstr>
      <vt:lpstr>Cloud Computing</vt:lpstr>
      <vt:lpstr>Applications</vt:lpstr>
      <vt:lpstr>Front End</vt:lpstr>
      <vt:lpstr>Essential Frontend Development Skills </vt:lpstr>
      <vt:lpstr>Back End</vt:lpstr>
      <vt:lpstr>Essential Backend Development Skills</vt:lpstr>
      <vt:lpstr>Slide 11</vt:lpstr>
      <vt:lpstr>DataBases</vt:lpstr>
      <vt:lpstr>Slide 13</vt:lpstr>
      <vt:lpstr>Full stack development</vt:lpstr>
      <vt:lpstr>Different Fullstack development Technologies</vt:lpstr>
      <vt:lpstr>Slide 16</vt:lpstr>
      <vt:lpstr>MEA(R)N stack Architecture</vt:lpstr>
      <vt:lpstr>Benefits Of Full Stack Developer</vt:lpstr>
      <vt:lpstr>Projects</vt:lpstr>
      <vt:lpstr>WORLD’S GIANT AND RENOWNED ORGANIZATIONS ARE USING MEAN STACK TO CARRY OUT A SMOOTHER EXPERIENCE.</vt:lpstr>
      <vt:lpstr>Slide 21</vt:lpstr>
      <vt:lpstr>Slide 22</vt:lpstr>
      <vt:lpstr>Slide 23</vt:lpstr>
      <vt:lpstr>Build with JavaScript</vt:lpstr>
      <vt:lpstr>1. The language of JSON</vt:lpstr>
      <vt:lpstr>2 .Node.js</vt:lpstr>
      <vt:lpstr>3. Angular</vt:lpstr>
      <vt:lpstr>3. React</vt:lpstr>
      <vt:lpstr>4. MongoDB</vt:lpstr>
      <vt:lpstr>What is Angular</vt:lpstr>
      <vt:lpstr>Slide 31</vt:lpstr>
      <vt:lpstr>Angular's Key Features</vt:lpstr>
      <vt:lpstr>Angular's Ecosystem</vt:lpstr>
      <vt:lpstr>What is React?</vt:lpstr>
      <vt:lpstr>Slide 35</vt:lpstr>
      <vt:lpstr>React's Key Features</vt:lpstr>
      <vt:lpstr>React's Ecosystem</vt:lpstr>
      <vt:lpstr>Slide 38</vt:lpstr>
      <vt:lpstr>Slide 39</vt:lpstr>
      <vt:lpstr>Slide 40</vt:lpstr>
      <vt:lpstr>Slide 41</vt:lpstr>
      <vt:lpstr>1. It is Cost-Effective</vt:lpstr>
      <vt:lpstr>2. High speed and security</vt:lpstr>
      <vt:lpstr>3.Free and Open-Source</vt:lpstr>
      <vt:lpstr>JavaScript-The Most Popular Language</vt:lpstr>
      <vt:lpstr>AVERAGE SALARY FOR MERN STACK DEVELOPER</vt:lpstr>
      <vt:lpstr>NUMBER OF VACANCIES</vt:lpstr>
      <vt:lpstr>Job Profiles </vt:lpstr>
      <vt:lpstr>Who can learn</vt:lpstr>
      <vt:lpstr>Prerequisites for Mea®n Stack </vt:lpstr>
      <vt:lpstr>Thank you..</vt:lpstr>
      <vt:lpstr>PRACTICAL SESSION</vt:lpstr>
      <vt:lpstr>Slide 53</vt:lpstr>
      <vt:lpstr>Slide 54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MEAN STACK DEVELOPER</dc:title>
  <dc:creator>Livewire</dc:creator>
  <cp:lastModifiedBy>surya</cp:lastModifiedBy>
  <cp:revision>182</cp:revision>
  <dcterms:created xsi:type="dcterms:W3CDTF">2019-07-29T04:00:00Z</dcterms:created>
  <dcterms:modified xsi:type="dcterms:W3CDTF">2024-06-26T07:39:34Z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1033-11.2.0.8668</vt:lpwstr>
  </property>
</Properties>
</file>