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2" r:id="rId6"/>
    <p:sldId id="268" r:id="rId7"/>
    <p:sldId id="270" r:id="rId8"/>
    <p:sldId id="269" r:id="rId9"/>
    <p:sldId id="271" r:id="rId10"/>
    <p:sldId id="266" r:id="rId11"/>
    <p:sldId id="272" r:id="rId12"/>
    <p:sldId id="273" r:id="rId13"/>
    <p:sldId id="274" r:id="rId14"/>
    <p:sldId id="283" r:id="rId15"/>
    <p:sldId id="284" r:id="rId16"/>
    <p:sldId id="275" r:id="rId17"/>
    <p:sldId id="276" r:id="rId18"/>
    <p:sldId id="258" r:id="rId19"/>
    <p:sldId id="277" r:id="rId20"/>
    <p:sldId id="278" r:id="rId21"/>
    <p:sldId id="280" r:id="rId22"/>
    <p:sldId id="281"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1/22/2023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Structures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3173690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Contents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Mid-term</a:t>
            </a:r>
          </a:p>
          <a:p>
            <a:pPr marL="742950" lvl="1" indent="-285750" algn="just">
              <a:buFont typeface="Courier New" panose="02070309020205020404" pitchFamily="49" charset="0"/>
              <a:buChar char="o"/>
            </a:pPr>
            <a:r>
              <a:rPr lang="en-US" dirty="0"/>
              <a:t>Arrays [1D &amp; 2D]</a:t>
            </a:r>
          </a:p>
          <a:p>
            <a:pPr marL="742950" lvl="1" indent="-285750" algn="just">
              <a:buFont typeface="Courier New" panose="02070309020205020404" pitchFamily="49" charset="0"/>
              <a:buChar char="o"/>
            </a:pPr>
            <a:r>
              <a:rPr lang="en-US" dirty="0"/>
              <a:t>Pointer, String, Structure</a:t>
            </a:r>
          </a:p>
          <a:p>
            <a:pPr marL="742950" lvl="1" indent="-285750" algn="just">
              <a:buFont typeface="Courier New" panose="02070309020205020404" pitchFamily="49" charset="0"/>
              <a:buChar char="o"/>
            </a:pPr>
            <a:r>
              <a:rPr lang="en-US" dirty="0"/>
              <a:t>Stack &amp; Queue</a:t>
            </a:r>
          </a:p>
          <a:p>
            <a:pPr marL="742950" lvl="1" indent="-285750" algn="just">
              <a:buFont typeface="Courier New" panose="02070309020205020404" pitchFamily="49" charset="0"/>
              <a:buChar char="o"/>
            </a:pPr>
            <a:r>
              <a:rPr lang="en-US" dirty="0"/>
              <a:t>Application of Stack &amp; Queue</a:t>
            </a:r>
          </a:p>
          <a:p>
            <a:pPr marL="742950" lvl="1" indent="-285750" algn="just">
              <a:buFont typeface="Courier New" panose="02070309020205020404" pitchFamily="49" charset="0"/>
              <a:buChar char="o"/>
            </a:pPr>
            <a:r>
              <a:rPr lang="en-US" dirty="0"/>
              <a:t>Searching &amp; Sorting</a:t>
            </a:r>
          </a:p>
          <a:p>
            <a:pPr marL="285750" indent="-285750" algn="just">
              <a:buFont typeface="Wingdings" panose="05000000000000000000" pitchFamily="2" charset="2"/>
              <a:buChar char="q"/>
            </a:pPr>
            <a:r>
              <a:rPr lang="en-US" dirty="0"/>
              <a:t>Final-term</a:t>
            </a:r>
          </a:p>
          <a:p>
            <a:pPr marL="742950" lvl="1" indent="-285750" algn="just">
              <a:buFont typeface="Courier New" panose="02070309020205020404" pitchFamily="49" charset="0"/>
              <a:buChar char="o"/>
            </a:pPr>
            <a:r>
              <a:rPr lang="en-US" dirty="0"/>
              <a:t>Linked Lists [Singly &amp; Doubly]</a:t>
            </a:r>
          </a:p>
          <a:p>
            <a:pPr marL="742950" lvl="1" indent="-285750" algn="just">
              <a:buFont typeface="Courier New" panose="02070309020205020404" pitchFamily="49" charset="0"/>
              <a:buChar char="o"/>
            </a:pPr>
            <a:r>
              <a:rPr lang="en-US" dirty="0"/>
              <a:t>Introduction to Trees</a:t>
            </a:r>
          </a:p>
          <a:p>
            <a:pPr marL="742950" lvl="1" indent="-285750" algn="just">
              <a:buFont typeface="Courier New" panose="02070309020205020404" pitchFamily="49" charset="0"/>
              <a:buChar char="o"/>
            </a:pPr>
            <a:r>
              <a:rPr lang="en-US" dirty="0"/>
              <a:t>Binary Search Tree, Heap Tree</a:t>
            </a:r>
          </a:p>
          <a:p>
            <a:pPr marL="742950" lvl="1" indent="-285750" algn="just">
              <a:buFont typeface="Courier New" panose="02070309020205020404" pitchFamily="49" charset="0"/>
              <a:buChar char="o"/>
            </a:pPr>
            <a:r>
              <a:rPr lang="en-US" dirty="0"/>
              <a:t>Introduction to Graphs</a:t>
            </a:r>
          </a:p>
          <a:p>
            <a:pPr marL="742950" lvl="1" indent="-285750" algn="just">
              <a:buFont typeface="Courier New" panose="02070309020205020404" pitchFamily="49" charset="0"/>
              <a:buChar char="o"/>
            </a:pPr>
            <a:r>
              <a:rPr lang="en-US" dirty="0"/>
              <a:t>Generating </a:t>
            </a:r>
            <a:r>
              <a:rPr lang="en-US" b="1" dirty="0"/>
              <a:t>M</a:t>
            </a:r>
            <a:r>
              <a:rPr lang="en-US" dirty="0"/>
              <a:t>inimum </a:t>
            </a:r>
            <a:r>
              <a:rPr lang="en-US" b="1" dirty="0"/>
              <a:t>S</a:t>
            </a:r>
            <a:r>
              <a:rPr lang="en-US" dirty="0"/>
              <a:t>panning </a:t>
            </a:r>
            <a:r>
              <a:rPr lang="en-US" b="1" dirty="0"/>
              <a:t>T</a:t>
            </a:r>
            <a:r>
              <a:rPr lang="en-US" dirty="0"/>
              <a:t>ree from Graph [Prim’s &amp; </a:t>
            </a:r>
            <a:r>
              <a:rPr lang="en-US" dirty="0" err="1"/>
              <a:t>Kruskal’s</a:t>
            </a:r>
            <a:r>
              <a:rPr lang="en-US" dirty="0"/>
              <a:t> Algorithms]</a:t>
            </a:r>
          </a:p>
          <a:p>
            <a:pPr marL="742950" lvl="1" indent="-285750" algn="just">
              <a:buFont typeface="Courier New" panose="02070309020205020404" pitchFamily="49" charset="0"/>
              <a:buChar char="o"/>
            </a:pPr>
            <a:r>
              <a:rPr lang="en-US" dirty="0"/>
              <a:t>Graph Traversals [BFS &amp; DFS]</a:t>
            </a:r>
          </a:p>
        </p:txBody>
      </p:sp>
    </p:spTree>
    <p:extLst>
      <p:ext uri="{BB962C8B-B14F-4D97-AF65-F5344CB8AC3E}">
        <p14:creationId xmlns:p14="http://schemas.microsoft.com/office/powerpoint/2010/main" val="41395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5" name="Content Placeholder 6"/>
          <p:cNvGraphicFramePr>
            <a:graphicFrameLocks/>
          </p:cNvGraphicFramePr>
          <p:nvPr>
            <p:extLst>
              <p:ext uri="{D42A27DB-BD31-4B8C-83A1-F6EECF244321}">
                <p14:modId xmlns:p14="http://schemas.microsoft.com/office/powerpoint/2010/main" val="1937813668"/>
              </p:ext>
            </p:extLst>
          </p:nvPr>
        </p:nvGraphicFramePr>
        <p:xfrm>
          <a:off x="310733" y="2143759"/>
          <a:ext cx="8419610" cy="3767184"/>
        </p:xfrm>
        <a:graphic>
          <a:graphicData uri="http://schemas.openxmlformats.org/drawingml/2006/table">
            <a:tbl>
              <a:tblPr firstRow="1" firstCol="1" lastRow="1" lastCol="1" bandRow="1" bandCol="1">
                <a:tableStyleId>{F5AB1C69-6EDB-4FF4-983F-18BD219EF322}</a:tableStyleId>
              </a:tblPr>
              <a:tblGrid>
                <a:gridCol w="1728172">
                  <a:extLst>
                    <a:ext uri="{9D8B030D-6E8A-4147-A177-3AD203B41FA5}">
                      <a16:colId xmlns:a16="http://schemas.microsoft.com/office/drawing/2014/main" val="20000"/>
                    </a:ext>
                  </a:extLst>
                </a:gridCol>
                <a:gridCol w="5337642">
                  <a:extLst>
                    <a:ext uri="{9D8B030D-6E8A-4147-A177-3AD203B41FA5}">
                      <a16:colId xmlns:a16="http://schemas.microsoft.com/office/drawing/2014/main" val="20001"/>
                    </a:ext>
                  </a:extLst>
                </a:gridCol>
                <a:gridCol w="571358">
                  <a:extLst>
                    <a:ext uri="{9D8B030D-6E8A-4147-A177-3AD203B41FA5}">
                      <a16:colId xmlns:a16="http://schemas.microsoft.com/office/drawing/2014/main" val="20002"/>
                    </a:ext>
                  </a:extLst>
                </a:gridCol>
                <a:gridCol w="782438">
                  <a:extLst>
                    <a:ext uri="{9D8B030D-6E8A-4147-A177-3AD203B41FA5}">
                      <a16:colId xmlns:a16="http://schemas.microsoft.com/office/drawing/2014/main" val="20003"/>
                    </a:ext>
                  </a:extLst>
                </a:gridCol>
              </a:tblGrid>
              <a:tr h="525898">
                <a:tc rowSpan="4">
                  <a:txBody>
                    <a:bodyPr/>
                    <a:lstStyle/>
                    <a:p>
                      <a:pPr marL="0" marR="0">
                        <a:spcBef>
                          <a:spcPts val="0"/>
                        </a:spcBef>
                        <a:spcAft>
                          <a:spcPts val="0"/>
                        </a:spcAft>
                      </a:pPr>
                      <a:r>
                        <a:rPr lang="en-US" sz="1800" dirty="0">
                          <a:effectLst/>
                        </a:rPr>
                        <a:t>Mid-term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a:solidFill>
                            <a:sysClr val="windowText" lastClr="000000"/>
                          </a:solidFill>
                          <a:effectLst/>
                        </a:rPr>
                        <a:t>3 Quizzes (Best Two)</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a:solidFill>
                            <a:sysClr val="windowText" lastClr="000000"/>
                          </a:solidFill>
                          <a:effectLst/>
                        </a:rPr>
                        <a:t>40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4">
                  <a:txBody>
                    <a:bodyPr/>
                    <a:lstStyle/>
                    <a:p>
                      <a:pPr marL="0" marR="0" algn="r">
                        <a:spcBef>
                          <a:spcPts val="0"/>
                        </a:spcBef>
                        <a:spcAft>
                          <a:spcPts val="0"/>
                        </a:spcAft>
                      </a:pPr>
                      <a:r>
                        <a:rPr lang="en-US" sz="1800" kern="1200" dirty="0">
                          <a:effectLst/>
                        </a:rPr>
                        <a:t>40%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764">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800" dirty="0">
                          <a:solidFill>
                            <a:sysClr val="windowText" lastClr="000000"/>
                          </a:solidFill>
                          <a:effectLst/>
                        </a:rPr>
                        <a:t>Attendance &amp; Performance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0764">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Mid-term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50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66394">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Midterm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52150">
                <a:tc rowSpan="4">
                  <a:txBody>
                    <a:bodyPr/>
                    <a:lstStyle/>
                    <a:p>
                      <a:pPr marL="0" marR="0">
                        <a:spcBef>
                          <a:spcPts val="0"/>
                        </a:spcBef>
                        <a:spcAft>
                          <a:spcPts val="0"/>
                        </a:spcAft>
                      </a:pPr>
                      <a:r>
                        <a:rPr lang="en-US" sz="1800" b="1" dirty="0">
                          <a:effectLst/>
                        </a:rPr>
                        <a:t>Final-term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a:solidFill>
                            <a:sysClr val="windowText" lastClr="000000"/>
                          </a:solidFill>
                          <a:effectLst/>
                        </a:rPr>
                        <a:t>3 Quizzes (Best Two)</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4">
                  <a:txBody>
                    <a:bodyPr/>
                    <a:lstStyle/>
                    <a:p>
                      <a:pPr marL="0" marR="0" algn="r">
                        <a:spcBef>
                          <a:spcPts val="0"/>
                        </a:spcBef>
                        <a:spcAft>
                          <a:spcPts val="0"/>
                        </a:spcAft>
                      </a:pPr>
                      <a:r>
                        <a:rPr lang="en-US" sz="1800" kern="1200" dirty="0">
                          <a:effectLst/>
                        </a:rPr>
                        <a:t>60%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0764">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800" dirty="0">
                          <a:solidFill>
                            <a:sysClr val="windowText" lastClr="000000"/>
                          </a:solidFill>
                          <a:effectLst/>
                        </a:rPr>
                        <a:t>Attendance &amp; Performance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30764">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Final-term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50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44984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Final 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449843">
                <a:tc>
                  <a:txBody>
                    <a:bodyPr/>
                    <a:lstStyle/>
                    <a:p>
                      <a:pPr marL="0" marR="0">
                        <a:spcBef>
                          <a:spcPts val="0"/>
                        </a:spcBef>
                        <a:spcAft>
                          <a:spcPts val="0"/>
                        </a:spcAft>
                      </a:pPr>
                      <a:r>
                        <a:rPr lang="en-US" sz="1800" dirty="0">
                          <a:effectLst/>
                        </a:rPr>
                        <a:t>Grand Total</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800" dirty="0">
                          <a:effectLst/>
                        </a:rPr>
                        <a:t>Final Grade of the Course</a:t>
                      </a:r>
                      <a:endParaRPr lang="en-US" sz="1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1800" kern="1200" dirty="0">
                          <a:effectLst/>
                        </a:rPr>
                        <a:t>100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570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be filled-up by individual course teachers according their requirements… </a:t>
            </a:r>
          </a:p>
        </p:txBody>
      </p:sp>
    </p:spTree>
    <p:extLst>
      <p:ext uri="{BB962C8B-B14F-4D97-AF65-F5344CB8AC3E}">
        <p14:creationId xmlns:p14="http://schemas.microsoft.com/office/powerpoint/2010/main" val="13426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a:t>?</a:t>
            </a:r>
          </a:p>
          <a:p>
            <a:pPr marL="742950" lvl="1" indent="-285750" algn="just">
              <a:buFont typeface="Courier New" panose="02070309020205020404" pitchFamily="49" charset="0"/>
              <a:buChar char="o"/>
            </a:pPr>
            <a:r>
              <a:rPr lang="en-US" dirty="0"/>
              <a:t>Data means raw facts or information 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a:t>Structure</a:t>
            </a:r>
            <a:r>
              <a:rPr lang="en-US" dirty="0"/>
              <a:t>?</a:t>
            </a:r>
          </a:p>
          <a:p>
            <a:pPr marL="742950" lvl="1" indent="-285750" algn="just">
              <a:buFont typeface="Courier New" panose="02070309020205020404" pitchFamily="49" charset="0"/>
              <a:buChar char="o"/>
            </a:pPr>
            <a:r>
              <a:rPr lang="en-US" dirty="0"/>
              <a:t>Some elementary items constitute a unit and that unit may be considered as a structure. </a:t>
            </a:r>
          </a:p>
          <a:p>
            <a:pPr lvl="1" algn="just"/>
            <a:endParaRPr lang="en-US" dirty="0"/>
          </a:p>
          <a:p>
            <a:pPr marL="742950" lvl="1" indent="-285750" algn="just">
              <a:buFont typeface="Courier New" panose="02070309020205020404" pitchFamily="49" charset="0"/>
              <a:buChar char="o"/>
            </a:pPr>
            <a:r>
              <a:rPr lang="en-US" dirty="0"/>
              <a:t>A 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a:t>?</a:t>
            </a:r>
          </a:p>
          <a:p>
            <a:pPr marL="742950" lvl="1" indent="-285750" algn="just">
              <a:buFont typeface="Courier New" panose="02070309020205020404" pitchFamily="49" charset="0"/>
              <a:buChar char="o"/>
            </a:pPr>
            <a:r>
              <a:rPr lang="en-US" dirty="0"/>
              <a:t>Data structure is a structure where we organize elementary data items in different ways and there exits structural relationship among the items so that it can be used efficiently.</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252855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Elements of a Data Structure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structure.</a:t>
            </a:r>
          </a:p>
          <a:p>
            <a:pPr algn="just"/>
            <a:endParaRPr lang="en-US" dirty="0"/>
          </a:p>
          <a:p>
            <a:pPr marL="285750" indent="-285750" algn="just">
              <a:buFont typeface="Wingdings" panose="05000000000000000000" pitchFamily="2" charset="2"/>
              <a:buChar char="q"/>
            </a:pPr>
            <a:r>
              <a:rPr lang="en-US" dirty="0"/>
              <a:t>Types of Elementary data items: Character, Integer, Floating point numbers etc.</a:t>
            </a:r>
          </a:p>
          <a:p>
            <a:pPr lvl="1" algn="just"/>
            <a:endParaRPr lang="en-US" dirty="0"/>
          </a:p>
          <a:p>
            <a:pPr marL="285750" indent="-285750" algn="just">
              <a:buFont typeface="Wingdings" panose="05000000000000000000" pitchFamily="2" charset="2"/>
              <a:buChar char="q"/>
            </a:pPr>
            <a:r>
              <a:rPr lang="en-US" dirty="0"/>
              <a:t>However, a </a:t>
            </a:r>
            <a:r>
              <a:rPr lang="en-US" b="1" i="1" dirty="0">
                <a:solidFill>
                  <a:srgbClr val="0070C0"/>
                </a:solidFill>
              </a:rPr>
              <a:t>data structure may be an element of another data structure</a:t>
            </a:r>
            <a:r>
              <a:rPr lang="en-US" dirty="0"/>
              <a:t>. That means a data structure may contain another data structure.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talk about or study Data Structures in two ways:</a:t>
            </a:r>
          </a:p>
          <a:p>
            <a:pPr marL="742950" lvl="1" indent="-285750" algn="just">
              <a:buFont typeface="Courier New" panose="02070309020205020404" pitchFamily="49" charset="0"/>
              <a:buChar char="o"/>
            </a:pPr>
            <a:r>
              <a:rPr lang="en-US" dirty="0"/>
              <a:t>Basic</a:t>
            </a:r>
          </a:p>
          <a:p>
            <a:pPr marL="1200150" lvl="2" indent="-285750" algn="just">
              <a:buFont typeface="Arial" panose="020B0604020202020204" pitchFamily="34" charset="0"/>
              <a:buChar char="•"/>
            </a:pPr>
            <a:r>
              <a:rPr lang="en-US" dirty="0"/>
              <a:t>Having a concrete implementation. Example: Variable, Pointer, Array etc.</a:t>
            </a:r>
          </a:p>
          <a:p>
            <a:pPr lvl="2" algn="just"/>
            <a:endParaRPr lang="en-US" dirty="0"/>
          </a:p>
          <a:p>
            <a:pPr marL="742950" lvl="1" indent="-285750" algn="just">
              <a:buFont typeface="Courier New" panose="02070309020205020404" pitchFamily="49" charset="0"/>
              <a:buChar char="o"/>
            </a:pPr>
            <a:r>
              <a:rPr lang="en-US"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concrete implementation. Example: List, Stack, Queue etc.</a:t>
            </a:r>
          </a:p>
        </p:txBody>
      </p:sp>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Basic</a:t>
            </a:r>
          </a:p>
          <a:p>
            <a:pPr marL="742950" lvl="1" indent="-285750" algn="just">
              <a:buFont typeface="Courier New" panose="02070309020205020404" pitchFamily="49" charset="0"/>
              <a:buChar char="o"/>
            </a:pPr>
            <a:r>
              <a:rPr lang="en-US" dirty="0"/>
              <a:t>Insertion </a:t>
            </a:r>
            <a:r>
              <a:rPr lang="en-US" dirty="0">
                <a:solidFill>
                  <a:srgbClr val="0070C0"/>
                </a:solidFill>
              </a:rPr>
              <a:t>(addition of a new element in the data structure)</a:t>
            </a:r>
            <a:endParaRPr lang="en-US" dirty="0"/>
          </a:p>
          <a:p>
            <a:pPr marL="742950" lvl="1" indent="-285750" algn="just">
              <a:buFont typeface="Courier New" panose="02070309020205020404" pitchFamily="49" charset="0"/>
              <a:buChar char="o"/>
            </a:pPr>
            <a:r>
              <a:rPr lang="en-US" dirty="0"/>
              <a:t>Deletion </a:t>
            </a:r>
            <a:r>
              <a:rPr lang="en-US" dirty="0">
                <a:solidFill>
                  <a:srgbClr val="0070C0"/>
                </a:solidFill>
              </a:rPr>
              <a:t>(removal of the element from the data structure)</a:t>
            </a:r>
            <a:endParaRPr lang="en-US" dirty="0"/>
          </a:p>
          <a:p>
            <a:pPr marL="742950" lvl="1" indent="-285750" algn="just">
              <a:buFont typeface="Courier New" panose="02070309020205020404" pitchFamily="49" charset="0"/>
              <a:buChar char="o"/>
            </a:pPr>
            <a:r>
              <a:rPr lang="en-US" dirty="0"/>
              <a:t>Traversal </a:t>
            </a:r>
            <a:r>
              <a:rPr lang="en-US" dirty="0">
                <a:solidFill>
                  <a:srgbClr val="0070C0"/>
                </a:solidFill>
              </a:rPr>
              <a:t>(accessing data elements in the data structure)</a:t>
            </a:r>
            <a:endParaRPr lang="en-US" dirty="0"/>
          </a:p>
          <a:p>
            <a:pPr algn="just"/>
            <a:endParaRPr lang="en-US" dirty="0"/>
          </a:p>
          <a:p>
            <a:pPr marL="285750" indent="-285750" algn="just">
              <a:buFont typeface="Wingdings" panose="05000000000000000000" pitchFamily="2" charset="2"/>
              <a:buChar char="q"/>
            </a:pPr>
            <a:r>
              <a:rPr lang="en-US" dirty="0"/>
              <a:t>Additional:</a:t>
            </a:r>
          </a:p>
          <a:p>
            <a:pPr marL="742950" lvl="1" indent="-285750" algn="just">
              <a:buFont typeface="Courier New" panose="02070309020205020404" pitchFamily="49" charset="0"/>
              <a:buChar char="o"/>
            </a:pPr>
            <a:r>
              <a:rPr lang="en-US" dirty="0"/>
              <a:t>Searching </a:t>
            </a:r>
            <a:r>
              <a:rPr lang="en-US" dirty="0">
                <a:solidFill>
                  <a:srgbClr val="0070C0"/>
                </a:solidFill>
              </a:rPr>
              <a:t>(locating a certain element in the data structure)</a:t>
            </a:r>
            <a:endParaRPr lang="en-US" dirty="0"/>
          </a:p>
          <a:p>
            <a:pPr marL="742950" lvl="1" indent="-285750" algn="just">
              <a:buFont typeface="Courier New" panose="02070309020205020404" pitchFamily="49" charset="0"/>
              <a:buChar char="o"/>
            </a:pPr>
            <a:r>
              <a:rPr lang="en-US" dirty="0"/>
              <a:t>Sorting </a:t>
            </a:r>
            <a:r>
              <a:rPr lang="en-US" dirty="0">
                <a:solidFill>
                  <a:srgbClr val="0070C0"/>
                </a:solidFill>
              </a:rPr>
              <a:t>(Arranging elements in a data structure in a specified order)</a:t>
            </a:r>
            <a:endParaRPr lang="en-US" dirty="0"/>
          </a:p>
          <a:p>
            <a:pPr marL="742950" lvl="1" indent="-285750" algn="just">
              <a:buFont typeface="Courier New" panose="02070309020205020404" pitchFamily="49" charset="0"/>
              <a:buChar char="o"/>
            </a:pPr>
            <a:r>
              <a:rPr lang="en-US" dirty="0"/>
              <a:t>Merging </a:t>
            </a:r>
            <a:r>
              <a:rPr lang="en-US" dirty="0">
                <a:solidFill>
                  <a:srgbClr val="0070C0"/>
                </a:solidFill>
              </a:rPr>
              <a:t>(combining elements of two similar data structures)</a:t>
            </a:r>
            <a:endParaRPr lang="en-US" dirty="0"/>
          </a:p>
          <a:p>
            <a:pPr marL="742950" lvl="1" indent="-285750" algn="just">
              <a:buFont typeface="Courier New" panose="02070309020205020404" pitchFamily="49" charset="0"/>
              <a:buChar char="o"/>
            </a:pPr>
            <a:r>
              <a:rPr lang="en-US" dirty="0"/>
              <a:t>Etc.</a:t>
            </a:r>
          </a:p>
        </p:txBody>
      </p:sp>
    </p:spTree>
    <p:extLst>
      <p:ext uri="{BB962C8B-B14F-4D97-AF65-F5344CB8AC3E}">
        <p14:creationId xmlns:p14="http://schemas.microsoft.com/office/powerpoint/2010/main" val="343127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perform </a:t>
            </a:r>
            <a:r>
              <a:rPr lang="en-US" b="1" dirty="0"/>
              <a:t>a task</a:t>
            </a:r>
            <a:r>
              <a:rPr lang="en-US" dirty="0"/>
              <a:t>. In other words, </a:t>
            </a:r>
            <a:r>
              <a:rPr lang="en-US" b="1" dirty="0"/>
              <a:t>sequence of steps that can be followed to solve a problem</a:t>
            </a:r>
            <a:r>
              <a:rPr lang="en-US" dirty="0"/>
              <a:t>.</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To write an algorithm we do not strictly follow grammar of any particular programming language. </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However its language may be near to a programming language. </a:t>
            </a:r>
          </a:p>
          <a:p>
            <a:pPr marL="285750" indent="-285750" algn="just">
              <a:buFont typeface="Wingdings" panose="05000000000000000000" pitchFamily="2" charset="2"/>
              <a:buChar char="q"/>
            </a:pPr>
            <a:endParaRPr lang="en-US" dirty="0"/>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184714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Parts of an Algorithm</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sections</a:t>
            </a:r>
            <a:r>
              <a:rPr lang="en-US" dirty="0"/>
              <a:t>: </a:t>
            </a:r>
          </a:p>
          <a:p>
            <a:pPr marL="742950" lvl="1" indent="-285750" algn="just">
              <a:buSzPct val="90000"/>
              <a:buFont typeface="Courier New" panose="02070309020205020404" pitchFamily="49" charset="0"/>
              <a:buChar char="o"/>
              <a:defRPr/>
            </a:pPr>
            <a:r>
              <a:rPr lang="en-US" dirty="0"/>
              <a:t>First section is </a:t>
            </a:r>
            <a:r>
              <a:rPr lang="en-US" b="1" i="1" dirty="0">
                <a:solidFill>
                  <a:srgbClr val="0070C0"/>
                </a:solidFill>
              </a:rPr>
              <a:t>input</a:t>
            </a:r>
            <a:r>
              <a:rPr lang="en-US" b="1" dirty="0"/>
              <a:t> </a:t>
            </a:r>
            <a:r>
              <a:rPr lang="en-US" dirty="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task</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spcAft>
                <a:spcPts val="0"/>
              </a:spcAft>
              <a:buSzPct val="90000"/>
              <a:buFont typeface="Wingdings" panose="05000000000000000000" pitchFamily="2" charset="2"/>
              <a:buChar char="q"/>
              <a:defRPr/>
            </a:pPr>
            <a:r>
              <a:rPr lang="en-US" dirty="0"/>
              <a:t>Like an algorithm, generally a program has three sections such as </a:t>
            </a:r>
            <a:r>
              <a:rPr lang="en-US" b="1" dirty="0"/>
              <a:t>input, processing and output</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 complex problem), at first we may write </a:t>
            </a:r>
            <a:r>
              <a:rPr lang="en-US" b="1" dirty="0"/>
              <a:t>an algorithm</a:t>
            </a:r>
            <a:r>
              <a:rPr lang="en-US" dirty="0"/>
              <a:t>. Later, the algorithm may be converted into a </a:t>
            </a:r>
            <a:r>
              <a:rPr lang="en-US" b="1" dirty="0"/>
              <a:t>program</a:t>
            </a:r>
            <a:r>
              <a:rPr lang="en-US" dirty="0"/>
              <a:t>. </a:t>
            </a:r>
          </a:p>
          <a:p>
            <a:pPr marL="285750" indent="-285750">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In a program usually we use a large amount of data. Most of the cases these data are not elementary items, where exists structural relationship between elementary data items. </a:t>
            </a:r>
          </a:p>
          <a:p>
            <a:pPr marL="742950" lvl="1" indent="-285750">
              <a:buSzPct val="90000"/>
              <a:buFont typeface="Courier New" panose="02070309020205020404" pitchFamily="49" charset="0"/>
              <a:buChar char="o"/>
              <a:defRPr/>
            </a:pPr>
            <a:r>
              <a:rPr lang="en-US" i="1" dirty="0"/>
              <a:t>That means the program uses </a:t>
            </a:r>
            <a:r>
              <a:rPr lang="en-US" b="1" i="1" dirty="0"/>
              <a:t>data structures</a:t>
            </a:r>
            <a:r>
              <a:rPr lang="en-US" dirty="0"/>
              <a:t>.</a:t>
            </a:r>
          </a:p>
        </p:txBody>
      </p:sp>
    </p:spTree>
    <p:extLst>
      <p:ext uri="{BB962C8B-B14F-4D97-AF65-F5344CB8AC3E}">
        <p14:creationId xmlns:p14="http://schemas.microsoft.com/office/powerpoint/2010/main" val="27825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a:solidFill>
                  <a:schemeClr val="tx1"/>
                </a:solidFill>
              </a:rPr>
              <a:t>Mission, Vision &amp; Goals of AIUB and Its Computer Science Department</a:t>
            </a:r>
          </a:p>
          <a:p>
            <a:pPr marL="342900" indent="-342900">
              <a:buAutoNum type="arabicPeriod"/>
            </a:pPr>
            <a:r>
              <a:rPr lang="en-US" dirty="0">
                <a:solidFill>
                  <a:schemeClr val="tx1"/>
                </a:solidFill>
              </a:rPr>
              <a:t>Course Objectives, Prerequisites, Importance, Contents &amp; Evaluation</a:t>
            </a:r>
          </a:p>
          <a:p>
            <a:pPr marL="342900" indent="-342900">
              <a:buAutoNum type="arabicPeriod"/>
            </a:pPr>
            <a:r>
              <a:rPr lang="en-US" dirty="0">
                <a:solidFill>
                  <a:schemeClr val="tx1"/>
                </a:solidFill>
              </a:rPr>
              <a:t>Classroom Policies</a:t>
            </a:r>
          </a:p>
          <a:p>
            <a:pPr marL="342900" indent="-342900">
              <a:buAutoNum type="arabicPeriod"/>
            </a:pPr>
            <a:r>
              <a:rPr lang="en-US" dirty="0">
                <a:solidFill>
                  <a:schemeClr val="tx1"/>
                </a:solidFill>
              </a:rPr>
              <a:t>Definition of Data Structures</a:t>
            </a:r>
          </a:p>
          <a:p>
            <a:pPr marL="342900" indent="-342900">
              <a:buAutoNum type="arabicPeriod"/>
            </a:pPr>
            <a:r>
              <a:rPr lang="en-US" dirty="0">
                <a:solidFill>
                  <a:schemeClr val="tx1"/>
                </a:solidFill>
              </a:rPr>
              <a:t>Operations on Data Structures</a:t>
            </a:r>
          </a:p>
          <a:p>
            <a:pPr marL="342900" indent="-342900">
              <a:buAutoNum type="arabicPeriod"/>
            </a:pPr>
            <a:r>
              <a:rPr lang="en-US" dirty="0">
                <a:solidFill>
                  <a:schemeClr val="tx1"/>
                </a:solidFill>
              </a:rPr>
              <a:t>Definition of Algorithm</a:t>
            </a:r>
          </a:p>
          <a:p>
            <a:pPr marL="342900" indent="-342900">
              <a:buAutoNum type="arabicPeriod"/>
            </a:pPr>
            <a:r>
              <a:rPr lang="en-US" dirty="0">
                <a:solidFill>
                  <a:schemeClr val="tx1"/>
                </a:solidFill>
              </a:rPr>
              <a:t>Definition of Program</a:t>
            </a:r>
          </a:p>
          <a:p>
            <a:pPr marL="342900" indent="-342900">
              <a:buAutoNum type="arabicPeriod"/>
            </a:pPr>
            <a:r>
              <a:rPr lang="en-US" dirty="0">
                <a:solidFill>
                  <a:schemeClr val="tx1"/>
                </a:solidFill>
              </a:rPr>
              <a:t>Books</a:t>
            </a:r>
          </a:p>
          <a:p>
            <a:pPr marL="342900" indent="-342900">
              <a:buAutoNum type="arabicPeriod"/>
            </a:pPr>
            <a:r>
              <a:rPr lang="en-US"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https://en.wikipedia.org/wiki/Data_structure</a:t>
            </a:r>
            <a:endParaRPr lang="en-US" dirty="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AMERICAN INTERNATIONAL UNIVERSITY-BANGLADESH (AIUB) envisions promoting professionals and excellent leadership catering to the technological progress and development needs of the country.</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Sustain development and progress of the university.</a:t>
            </a:r>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society.</a:t>
            </a:r>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goals.</a:t>
            </a:r>
          </a:p>
          <a:p>
            <a:pPr marL="457200" indent="-457200" algn="just">
              <a:buFont typeface="Wingdings" panose="05000000000000000000" pitchFamily="2" charset="2"/>
              <a:buChar char="q"/>
            </a:pPr>
            <a:r>
              <a:rPr lang="en-US" altLang="ja-JP" dirty="0"/>
              <a:t>Enhance research consciousness in discovering new dimensions for curriculum development and 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organizations.</a:t>
            </a:r>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br>
              <a:rPr lang="en-US" dirty="0"/>
            </a:br>
            <a:r>
              <a:rPr lang="en-US" b="1" dirty="0"/>
              <a:t>Computer Science</a:t>
            </a:r>
            <a:r>
              <a:rPr lang="en-US" dirty="0"/>
              <a:t> Department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a:t>Goals of </a:t>
            </a:r>
            <a:br>
              <a:rPr lang="en-US" dirty="0"/>
            </a:br>
            <a:r>
              <a:rPr lang="en-US" b="1" dirty="0"/>
              <a:t>Computer Science</a:t>
            </a:r>
            <a:r>
              <a:rPr lang="en-US" dirty="0"/>
              <a:t> Department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markets.</a:t>
            </a:r>
          </a:p>
          <a:p>
            <a:pPr marL="457200" indent="-457200" algn="just">
              <a:buFont typeface="Wingdings" panose="05000000000000000000" pitchFamily="2" charset="2"/>
              <a:buChar char="q"/>
            </a:pPr>
            <a:r>
              <a:rPr lang="en-US" altLang="ja-JP" dirty="0"/>
              <a:t>Equip the faculty and staff with professional, modern technological and research skills.</a:t>
            </a:r>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age.</a:t>
            </a:r>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students.</a:t>
            </a:r>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stored or manipulated in computer in an optimized way. </a:t>
            </a:r>
          </a:p>
          <a:p>
            <a:pPr algn="just"/>
            <a:endParaRPr lang="en-US" dirty="0"/>
          </a:p>
          <a:p>
            <a:pPr algn="just"/>
            <a:r>
              <a:rPr lang="en-US" dirty="0"/>
              <a:t>An overview of data organization and certain data structures will be covered along with a discussion of the different operations, which are applied to these data structures.</a:t>
            </a:r>
          </a:p>
          <a:p>
            <a:pPr algn="just"/>
            <a:r>
              <a:rPr lang="en-US" dirty="0"/>
              <a:t> </a:t>
            </a:r>
          </a:p>
          <a:p>
            <a:pPr algn="just"/>
            <a:r>
              <a:rPr lang="en-US" dirty="0"/>
              <a:t>Here, 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Basic conception of Data Storage, Data types, Variable, Array (single &amp; multidimensional), Pointers, String, Functions, Recursion, Scope of variable &amp; 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 different Libraries &amp; their 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Concept of Structure &amp; Class.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a:t>
            </a:r>
            <a:r>
              <a:rPr lang="en-US" b="1" dirty="0"/>
              <a:t> O</a:t>
            </a:r>
            <a:r>
              <a:rPr lang="en-US" dirty="0"/>
              <a:t>bject </a:t>
            </a:r>
            <a:r>
              <a:rPr lang="en-US" b="1" dirty="0"/>
              <a:t>O</a:t>
            </a:r>
            <a:r>
              <a:rPr lang="en-US" dirty="0"/>
              <a:t>riented </a:t>
            </a:r>
            <a:r>
              <a:rPr lang="en-US" b="1" dirty="0"/>
              <a:t>P</a:t>
            </a:r>
            <a:r>
              <a:rPr lang="en-US" dirty="0"/>
              <a:t>rogramming concepts.</a:t>
            </a:r>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basic concept of programming.</a:t>
            </a:r>
          </a:p>
          <a:p>
            <a:pPr algn="just"/>
            <a:endParaRPr lang="en-US" dirty="0"/>
          </a:p>
          <a:p>
            <a:pPr marL="285750" indent="-285750" algn="just">
              <a:buFont typeface="Wingdings" panose="05000000000000000000" pitchFamily="2" charset="2"/>
              <a:buChar char="q"/>
            </a:pPr>
            <a:r>
              <a:rPr lang="en-US" dirty="0"/>
              <a:t>This course will give the basic for the understanding of the courses – Algorithms, Database, Artificial Intelligence, object oriented programming,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basic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06A95C-4105-4F36-BA2A-9EF3F56B4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22B278-706C-4AF0-9D9B-EBAF46B1A2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C46337-597C-4C22-848D-A0AA45C5F6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262</TotalTime>
  <Words>1599</Words>
  <Application>Microsoft Office PowerPoint</Application>
  <PresentationFormat>On-screen Show (4:3)</PresentationFormat>
  <Paragraphs>195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Times New Roman</vt:lpstr>
      <vt:lpstr>Wingdings</vt: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Classroom Policies</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Kishor Morol</cp:lastModifiedBy>
  <cp:revision>118</cp:revision>
  <dcterms:created xsi:type="dcterms:W3CDTF">2018-12-10T17:20:29Z</dcterms:created>
  <dcterms:modified xsi:type="dcterms:W3CDTF">2023-01-22T14:04:40Z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