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65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rting_algorithm" TargetMode="External"/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Binary_search_algorithm" TargetMode="External"/><Relationship Id="rId5" Type="http://schemas.openxmlformats.org/officeDocument/2006/relationships/hyperlink" Target="https://en.wikipedia.org/wiki/Linear_search" TargetMode="External"/><Relationship Id="rId4" Type="http://schemas.openxmlformats.org/officeDocument/2006/relationships/hyperlink" Target="https://www.cs.usfca.edu/~galles/visualization/ComparisonSort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sort and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4705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Searching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Linear Search (See Lecture 1.2)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Binary Search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Search: </a:t>
            </a:r>
            <a:r>
              <a:rPr lang="en-US" dirty="0"/>
              <a:t>locate an item in a list of data/information.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Two approaches will be discussed…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Linear or Sequential Search: 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dirty="0"/>
              <a:t>Searches sequentially for an element.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dirty="0"/>
              <a:t>Starts from the first element.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Binary Search: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dirty="0"/>
              <a:t>Searches an element by dividing the sorted elements in a list into two sub-list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dirty="0"/>
              <a:t>Starts with the middle element.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6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and Simulation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150889"/>
            <a:ext cx="7634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Array, #elements, item (to search)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element at index = 0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element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item. If its equal to item then return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status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otherwise go to step 2.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index by 1. If index is less than #elements go to step 1 otherwise return -1 with status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34607"/>
              </p:ext>
            </p:extLst>
          </p:nvPr>
        </p:nvGraphicFramePr>
        <p:xfrm>
          <a:off x="506021" y="5149670"/>
          <a:ext cx="583901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29411" y="4316373"/>
            <a:ext cx="932779" cy="914401"/>
            <a:chOff x="5943600" y="4240306"/>
            <a:chExt cx="914400" cy="914401"/>
          </a:xfrm>
        </p:grpSpPr>
        <p:sp>
          <p:nvSpPr>
            <p:cNvPr id="9" name="Down Arrow 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0262" y="4316372"/>
            <a:ext cx="914400" cy="914401"/>
            <a:chOff x="5943600" y="4240306"/>
            <a:chExt cx="914400" cy="914401"/>
          </a:xfrm>
        </p:grpSpPr>
        <p:sp>
          <p:nvSpPr>
            <p:cNvPr id="12" name="Down Arrow 1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91085" y="4316372"/>
            <a:ext cx="914400" cy="942700"/>
            <a:chOff x="5943600" y="4133431"/>
            <a:chExt cx="914400" cy="942700"/>
          </a:xfrm>
        </p:grpSpPr>
        <p:sp>
          <p:nvSpPr>
            <p:cNvPr id="15" name="Down Arrow 14"/>
            <p:cNvSpPr/>
            <p:nvPr/>
          </p:nvSpPr>
          <p:spPr>
            <a:xfrm>
              <a:off x="6287177" y="4556178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3600" y="4133431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97533" y="4316372"/>
            <a:ext cx="914400" cy="914401"/>
            <a:chOff x="5943600" y="4240306"/>
            <a:chExt cx="914400" cy="914401"/>
          </a:xfrm>
        </p:grpSpPr>
        <p:sp>
          <p:nvSpPr>
            <p:cNvPr id="18" name="Down Arrow 1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8427" y="4316372"/>
            <a:ext cx="914400" cy="914401"/>
            <a:chOff x="5943600" y="4240306"/>
            <a:chExt cx="914400" cy="914401"/>
          </a:xfrm>
        </p:grpSpPr>
        <p:sp>
          <p:nvSpPr>
            <p:cNvPr id="21" name="Down Arrow 2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56759" y="4316372"/>
            <a:ext cx="914400" cy="914401"/>
            <a:chOff x="5943600" y="4240306"/>
            <a:chExt cx="914400" cy="914401"/>
          </a:xfrm>
        </p:grpSpPr>
        <p:sp>
          <p:nvSpPr>
            <p:cNvPr id="24" name="Down Arrow 2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25813" y="4399401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25813" y="5539819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25813" y="4964746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39141" y="4399400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844382" y="4964744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44382" y="5539819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4382" y="4964745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844382" y="5539817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77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26D19-85DA-834B-9600-C9820C508897}"/>
                  </a:ext>
                </a:extLst>
              </p:cNvPr>
              <p:cNvSpPr txBox="1"/>
              <p:nvPr/>
            </p:nvSpPr>
            <p:spPr>
              <a:xfrm>
                <a:off x="476205" y="2150889"/>
                <a:ext cx="763464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Algorithm: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Array, #elements (N), value(to search)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first= 0 and last= N-1</a:t>
                </a:r>
              </a:p>
              <a:p>
                <a:pPr algn="just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0: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b="0" i="0" dirty="0">
                  <a:latin typeface="Cambria Math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  <a:cs typeface="Times New Roman" panose="02020603050405020304" pitchFamily="18" charset="0"/>
                        </a:rPr>
                        <m:t>middle</m:t>
                      </m:r>
                      <m:r>
                        <a:rPr lang="en-US" i="1" dirty="0" smtClean="0">
                          <a:latin typeface="Cambria Math"/>
                          <a:cs typeface="Times New Roman" panose="02020603050405020304" pitchFamily="18" charset="0"/>
                        </a:rPr>
                        <m:t>= 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𝑓𝑖𝑟𝑠𝑡</m:t>
                          </m:r>
                          <m:r>
                            <a:rPr lang="en-US" i="1" dirty="0"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𝑙𝑎𝑠𝑡</m:t>
                          </m:r>
                          <m:r>
                            <a:rPr lang="en-US" i="1" dirty="0">
                              <a:latin typeface="Cambria Math"/>
                              <a:cs typeface="Times New Roman" panose="02020603050405020304" pitchFamily="18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low&gt;high exit with status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Found. 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𝐴𝑟𝑟𝑎𝑦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𝑣𝑎𝑙𝑢𝑒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return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middle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status “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Found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anose="02020603050405020304" pitchFamily="18" charset="0"/>
                      </a:rPr>
                      <m:t>𝐴𝑟𝑟𝑎𝑦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cs typeface="Times New Roman" panose="02020603050405020304" pitchFamily="18" charset="0"/>
                          </a:rPr>
                          <m:t>𝑚𝑖𝑑𝑑𝑙𝑒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i="1" dirty="0">
                        <a:latin typeface="Cambria Math"/>
                        <a:cs typeface="Times New Roman" panose="02020603050405020304" pitchFamily="18" charset="0"/>
                      </a:rPr>
                      <m:t>𝑣𝑎𝑙𝑢𝑒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𝑓𝑖𝑟𝑠𝑡</m:t>
                    </m:r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middle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repeat step 0.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anose="02020603050405020304" pitchFamily="18" charset="0"/>
                      </a:rPr>
                      <m:t>𝐴𝑟𝑟𝑎𝑦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cs typeface="Times New Roman" panose="02020603050405020304" pitchFamily="18" charset="0"/>
                          </a:rPr>
                          <m:t>𝑚𝑖𝑑𝑑𝑙𝑒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i="1" dirty="0">
                        <a:latin typeface="Cambria Math"/>
                        <a:cs typeface="Times New Roman" panose="02020603050405020304" pitchFamily="18" charset="0"/>
                      </a:rPr>
                      <m:t>𝑣𝑎𝑙𝑢𝑒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cs typeface="Times New Roman" panose="02020603050405020304" pitchFamily="18" charset="0"/>
                      </a:rPr>
                      <m:t>last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repeat step 0.</a:t>
                </a: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37C26D19-85DA-834B-9600-C9820C50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2150889"/>
                <a:ext cx="7634642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638" t="-768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43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Simulation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437672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8" name="Rectangle 7"/>
          <p:cNvSpPr/>
          <p:nvPr/>
        </p:nvSpPr>
        <p:spPr>
          <a:xfrm>
            <a:off x="4968024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8728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68224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8576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8928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7822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98176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98376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9280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1480" y="2968304"/>
            <a:ext cx="980044" cy="780017"/>
            <a:chOff x="5420754" y="4472223"/>
            <a:chExt cx="1960092" cy="682484"/>
          </a:xfrm>
        </p:grpSpPr>
        <p:sp>
          <p:nvSpPr>
            <p:cNvPr id="18" name="Down Arrow 1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20754" y="4472223"/>
              <a:ext cx="1960092" cy="26253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80094" y="2492048"/>
            <a:ext cx="890949" cy="1259977"/>
            <a:chOff x="5509850" y="4472223"/>
            <a:chExt cx="1781902" cy="682484"/>
          </a:xfrm>
        </p:grpSpPr>
        <p:sp>
          <p:nvSpPr>
            <p:cNvPr id="21" name="Down Arrow 2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364247" y="419717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17145" y="419717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32251" y="419795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07223" y="419795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71381" y="419560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07424" y="419795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41405" y="4195606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544" y="419795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18911" y="419717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60679" y="419482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2082" y="4126084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2082" y="3381874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2081" y="3756752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78155" y="4126084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78154" y="3381691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78154" y="3756752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79815" y="412282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79815" y="338215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79815" y="375706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79815" y="4122823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79815" y="3382159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79815" y="3757063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79815" y="412282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79815" y="338215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79815" y="375706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297671" y="2488344"/>
            <a:ext cx="890949" cy="1259977"/>
            <a:chOff x="5509850" y="4472223"/>
            <a:chExt cx="1781902" cy="682484"/>
          </a:xfrm>
        </p:grpSpPr>
        <p:sp>
          <p:nvSpPr>
            <p:cNvPr id="49" name="Down Arrow 4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83859" y="2968304"/>
            <a:ext cx="980044" cy="780017"/>
            <a:chOff x="5420754" y="4472223"/>
            <a:chExt cx="1960092" cy="422507"/>
          </a:xfrm>
        </p:grpSpPr>
        <p:sp>
          <p:nvSpPr>
            <p:cNvPr id="52" name="Down Arrow 51"/>
            <p:cNvSpPr/>
            <p:nvPr/>
          </p:nvSpPr>
          <p:spPr>
            <a:xfrm>
              <a:off x="6353908" y="4634754"/>
              <a:ext cx="222880" cy="25997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20754" y="4472223"/>
              <a:ext cx="196009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</a:p>
          </p:txBody>
        </p:sp>
      </p:grpSp>
      <p:sp>
        <p:nvSpPr>
          <p:cNvPr id="54" name="Rectangle 53"/>
          <p:cNvSpPr/>
          <p:nvPr/>
        </p:nvSpPr>
        <p:spPr>
          <a:xfrm>
            <a:off x="442082" y="2737859"/>
            <a:ext cx="1136073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78155" y="2735562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816393" y="2968304"/>
            <a:ext cx="980044" cy="780017"/>
            <a:chOff x="5420754" y="4472223"/>
            <a:chExt cx="1960092" cy="682484"/>
          </a:xfrm>
        </p:grpSpPr>
        <p:sp>
          <p:nvSpPr>
            <p:cNvPr id="57" name="Down Arrow 5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20754" y="4472223"/>
              <a:ext cx="1960092" cy="2770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5235823" y="4409119"/>
            <a:ext cx="1078048" cy="766403"/>
            <a:chOff x="5322750" y="4472223"/>
            <a:chExt cx="2156100" cy="415133"/>
          </a:xfrm>
        </p:grpSpPr>
        <p:sp>
          <p:nvSpPr>
            <p:cNvPr id="60" name="Down Arrow 59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10800000">
            <a:off x="6834505" y="4395503"/>
            <a:ext cx="1078048" cy="761581"/>
            <a:chOff x="5322750" y="4472223"/>
            <a:chExt cx="2156100" cy="412521"/>
          </a:xfrm>
        </p:grpSpPr>
        <p:sp>
          <p:nvSpPr>
            <p:cNvPr id="63" name="Down Arrow 62"/>
            <p:cNvSpPr/>
            <p:nvPr/>
          </p:nvSpPr>
          <p:spPr>
            <a:xfrm>
              <a:off x="6302190" y="4634754"/>
              <a:ext cx="206190" cy="24999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 rot="10800000">
            <a:off x="6286809" y="4409120"/>
            <a:ext cx="1078048" cy="766403"/>
            <a:chOff x="5322750" y="4472223"/>
            <a:chExt cx="2156100" cy="415133"/>
          </a:xfrm>
        </p:grpSpPr>
        <p:sp>
          <p:nvSpPr>
            <p:cNvPr id="66" name="Down Arrow 65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 rot="10800000">
            <a:off x="5755985" y="4405985"/>
            <a:ext cx="1078048" cy="766403"/>
            <a:chOff x="5322752" y="4472223"/>
            <a:chExt cx="2156100" cy="415133"/>
          </a:xfrm>
        </p:grpSpPr>
        <p:sp>
          <p:nvSpPr>
            <p:cNvPr id="69" name="Down Arrow 68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10800000">
              <a:off x="5322752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487424" y="4806628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87424" y="4808623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found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578150" y="2735557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79815" y="338215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79815" y="375706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27129" y="2488344"/>
            <a:ext cx="890949" cy="1259977"/>
            <a:chOff x="5509850" y="4472223"/>
            <a:chExt cx="1781902" cy="682484"/>
          </a:xfrm>
        </p:grpSpPr>
        <p:sp>
          <p:nvSpPr>
            <p:cNvPr id="77" name="Down Arrow 7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4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5" grpId="0" animBg="1"/>
      <p:bldP spid="55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26D19-85DA-834B-9600-C9820C508897}"/>
                  </a:ext>
                </a:extLst>
              </p:cNvPr>
              <p:cNvSpPr txBox="1"/>
              <p:nvPr/>
            </p:nvSpPr>
            <p:spPr>
              <a:xfrm>
                <a:off x="476205" y="2150889"/>
                <a:ext cx="763464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search is more efficient than linear search.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array of N elements, performs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1+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comparisons.</a:t>
                </a: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Disadvantages: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 that array elements to be sorted.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C26D19-85DA-834B-9600-C9820C50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2150889"/>
                <a:ext cx="7634642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8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29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85871"/>
            <a:ext cx="81108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https://en.wikipedia.org/wiki/Insertion_sort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https://en.wikipedia.org/wiki/Sorting_algorithm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Nice animations are available here </a:t>
            </a:r>
            <a:r>
              <a:rPr lang="en-US" dirty="0">
                <a:hlinkClick r:id="rId4"/>
              </a:rPr>
              <a:t>https://www.cs.usfca.edu/~galles/visualization/ComparisonSort.html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https://en.wikipedia.org/wiki/Linear_search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https://en.wikipedia.org/wiki/Binary_search_algorithm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249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516</TotalTime>
  <Words>624</Words>
  <Application>Microsoft Office PowerPoint</Application>
  <PresentationFormat>On-screen Show (4:3)</PresentationFormat>
  <Paragraphs>162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Corbel</vt:lpstr>
      <vt:lpstr>Courier New</vt:lpstr>
      <vt:lpstr>Times New Roman</vt:lpstr>
      <vt:lpstr>Wingdings</vt:lpstr>
      <vt:lpstr>Spectrum</vt:lpstr>
      <vt:lpstr>Insertion sort and Searching</vt:lpstr>
      <vt:lpstr>Lecture Outline</vt:lpstr>
      <vt:lpstr>Searching</vt:lpstr>
      <vt:lpstr>Linear Search</vt:lpstr>
      <vt:lpstr>Binary Search</vt:lpstr>
      <vt:lpstr>Binary Search</vt:lpstr>
      <vt:lpstr>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Kishor Morol</cp:lastModifiedBy>
  <cp:revision>59</cp:revision>
  <dcterms:created xsi:type="dcterms:W3CDTF">2018-12-10T17:20:29Z</dcterms:created>
  <dcterms:modified xsi:type="dcterms:W3CDTF">2023-01-22T13:56:37Z</dcterms:modified>
</cp:coreProperties>
</file>