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8" r:id="rId4"/>
    <p:sldId id="270" r:id="rId5"/>
    <p:sldId id="279" r:id="rId6"/>
    <p:sldId id="269" r:id="rId7"/>
    <p:sldId id="271" r:id="rId8"/>
    <p:sldId id="272" r:id="rId9"/>
    <p:sldId id="273" r:id="rId10"/>
    <p:sldId id="274" r:id="rId11"/>
    <p:sldId id="275" r:id="rId12"/>
    <p:sldId id="276" r:id="rId13"/>
    <p:sldId id="277" r:id="rId14"/>
    <p:sldId id="278" r:id="rId15"/>
    <p:sldId id="281" r:id="rId16"/>
    <p:sldId id="282" r:id="rId17"/>
    <p:sldId id="265" r:id="rId18"/>
    <p:sldId id="280"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108" d="100"/>
          <a:sy n="108" d="100"/>
        </p:scale>
        <p:origin x="1704" y="10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11-Feb-23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11-Feb-23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11-Feb-23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11-Feb-23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11-Feb-23</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11-Feb-23</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hyperlink" Target="https://en.wikipedia.org/wiki/Linear_search" TargetMode="External"/><Relationship Id="rId7" Type="http://schemas.openxmlformats.org/officeDocument/2006/relationships/hyperlink" Target="https://en.wikipedia.org/wiki/Best,_worst_and_average_case" TargetMode="External"/><Relationship Id="rId2" Type="http://schemas.openxmlformats.org/officeDocument/2006/relationships/hyperlink" Target="https://en.wikipedia.org/wiki/Sorting_algorithm" TargetMode="External"/><Relationship Id="rId1" Type="http://schemas.openxmlformats.org/officeDocument/2006/relationships/slideLayout" Target="../slideLayouts/slideLayout9.xml"/><Relationship Id="rId6" Type="http://schemas.openxmlformats.org/officeDocument/2006/relationships/hyperlink" Target="https://en.wikipedia.org/wiki/Random-access_machine" TargetMode="External"/><Relationship Id="rId5" Type="http://schemas.openxmlformats.org/officeDocument/2006/relationships/hyperlink" Target="https://en.wikipedia.org/wiki/Time_complexity" TargetMode="External"/><Relationship Id="rId4" Type="http://schemas.openxmlformats.org/officeDocument/2006/relationships/hyperlink" Target="https://en.wikipedia.org/wiki/Binary_search_algorith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 in DS operations</a:t>
            </a:r>
          </a:p>
        </p:txBody>
      </p:sp>
      <p:sp>
        <p:nvSpPr>
          <p:cNvPr id="3" name="Subtitle 2"/>
          <p:cNvSpPr>
            <a:spLocks noGrp="1"/>
          </p:cNvSpPr>
          <p:nvPr>
            <p:ph type="subTitle" idx="1"/>
          </p:nvPr>
        </p:nvSpPr>
        <p:spPr>
          <a:xfrm>
            <a:off x="476205" y="1532427"/>
            <a:ext cx="2789509" cy="484632"/>
          </a:xfrm>
        </p:spPr>
        <p:txBody>
          <a:bodyPr/>
          <a:lstStyle/>
          <a:p>
            <a:r>
              <a:rPr lang="en-US" dirty="0"/>
              <a:t>Course Code: CSC 2106</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407482591"/>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6.1</a:t>
                      </a:r>
                    </a:p>
                  </a:txBody>
                  <a:tcPr/>
                </a:tc>
                <a:tc>
                  <a:txBody>
                    <a:bodyPr/>
                    <a:lstStyle/>
                    <a:p>
                      <a:r>
                        <a:rPr lang="en-US" dirty="0"/>
                        <a:t>Week No:</a:t>
                      </a:r>
                    </a:p>
                  </a:txBody>
                  <a:tcPr/>
                </a:tc>
                <a:tc>
                  <a:txBody>
                    <a:bodyPr/>
                    <a:lstStyle/>
                    <a:p>
                      <a:r>
                        <a:rPr lang="en-US" dirty="0"/>
                        <a:t>6</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Data Structure (Theory)</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Bubble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dirty="0"/>
              <a:t>Suppose an array has n elements stored. The basic operations we do in bubble sort are </a:t>
            </a:r>
            <a:r>
              <a:rPr lang="en-US" b="1" dirty="0"/>
              <a:t>comparison and exchanging/swapping</a:t>
            </a:r>
            <a:r>
              <a:rPr lang="en-US" dirty="0"/>
              <a:t>. So we will count the number of comparison and swapping to see the worst and the best case.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2660527308"/>
              </p:ext>
            </p:extLst>
          </p:nvPr>
        </p:nvGraphicFramePr>
        <p:xfrm>
          <a:off x="886047" y="3446721"/>
          <a:ext cx="7201049" cy="2595880"/>
        </p:xfrm>
        <a:graphic>
          <a:graphicData uri="http://schemas.openxmlformats.org/drawingml/2006/table">
            <a:tbl>
              <a:tblPr firstRow="1" bandRow="1">
                <a:tableStyleId>{5C22544A-7EE6-4342-B048-85BDC9FD1C3A}</a:tableStyleId>
              </a:tblPr>
              <a:tblGrid>
                <a:gridCol w="669621">
                  <a:extLst>
                    <a:ext uri="{9D8B030D-6E8A-4147-A177-3AD203B41FA5}">
                      <a16:colId xmlns:a16="http://schemas.microsoft.com/office/drawing/2014/main" val="20000"/>
                    </a:ext>
                  </a:extLst>
                </a:gridCol>
                <a:gridCol w="4096987">
                  <a:extLst>
                    <a:ext uri="{9D8B030D-6E8A-4147-A177-3AD203B41FA5}">
                      <a16:colId xmlns:a16="http://schemas.microsoft.com/office/drawing/2014/main" val="20001"/>
                    </a:ext>
                  </a:extLst>
                </a:gridCol>
                <a:gridCol w="2434441">
                  <a:extLst>
                    <a:ext uri="{9D8B030D-6E8A-4147-A177-3AD203B41FA5}">
                      <a16:colId xmlns:a16="http://schemas.microsoft.com/office/drawing/2014/main" val="20002"/>
                    </a:ext>
                  </a:extLst>
                </a:gridCol>
              </a:tblGrid>
              <a:tr h="370840">
                <a:tc>
                  <a:txBody>
                    <a:bodyPr/>
                    <a:lstStyle/>
                    <a:p>
                      <a:r>
                        <a:rPr lang="en-US" dirty="0"/>
                        <a:t>Pass</a:t>
                      </a:r>
                    </a:p>
                  </a:txBody>
                  <a:tcPr/>
                </a:tc>
                <a:tc>
                  <a:txBody>
                    <a:bodyPr/>
                    <a:lstStyle/>
                    <a:p>
                      <a:r>
                        <a:rPr lang="en-US" dirty="0"/>
                        <a:t>Min/max #comparisons</a:t>
                      </a:r>
                    </a:p>
                  </a:txBody>
                  <a:tcPr/>
                </a:tc>
                <a:tc>
                  <a:txBody>
                    <a:bodyPr/>
                    <a:lstStyle/>
                    <a:p>
                      <a:r>
                        <a:rPr lang="en-US" dirty="0"/>
                        <a:t>Min/max</a:t>
                      </a:r>
                      <a:r>
                        <a:rPr lang="en-US" baseline="0" dirty="0"/>
                        <a:t> #swapping</a:t>
                      </a:r>
                      <a:endParaRPr lang="en-US" dirty="0"/>
                    </a:p>
                  </a:txBody>
                  <a:tcPr/>
                </a:tc>
                <a:extLst>
                  <a:ext uri="{0D108BD9-81ED-4DB2-BD59-A6C34878D82A}">
                    <a16:rowId xmlns:a16="http://schemas.microsoft.com/office/drawing/2014/main" val="10000"/>
                  </a:ext>
                </a:extLst>
              </a:tr>
              <a:tr h="370840">
                <a:tc>
                  <a:txBody>
                    <a:bodyPr/>
                    <a:lstStyle/>
                    <a:p>
                      <a:r>
                        <a:rPr lang="en-US" dirty="0"/>
                        <a:t>1</a:t>
                      </a:r>
                    </a:p>
                  </a:txBody>
                  <a:tcPr/>
                </a:tc>
                <a:tc>
                  <a:txBody>
                    <a:bodyPr/>
                    <a:lstStyle/>
                    <a:p>
                      <a:r>
                        <a:rPr lang="en-US" dirty="0"/>
                        <a:t>min</a:t>
                      </a:r>
                      <a:r>
                        <a:rPr lang="en-US" baseline="0" dirty="0"/>
                        <a:t> </a:t>
                      </a:r>
                      <a:r>
                        <a:rPr lang="en-US" dirty="0"/>
                        <a:t>n-1, max n-1</a:t>
                      </a:r>
                    </a:p>
                  </a:txBody>
                  <a:tcPr/>
                </a:tc>
                <a:tc>
                  <a:txBody>
                    <a:bodyPr/>
                    <a:lstStyle/>
                    <a:p>
                      <a:r>
                        <a:rPr lang="en-US" dirty="0"/>
                        <a:t>min 0, max n-1</a:t>
                      </a:r>
                    </a:p>
                  </a:txBody>
                  <a:tcPr/>
                </a:tc>
                <a:extLst>
                  <a:ext uri="{0D108BD9-81ED-4DB2-BD59-A6C34878D82A}">
                    <a16:rowId xmlns:a16="http://schemas.microsoft.com/office/drawing/2014/main" val="10001"/>
                  </a:ext>
                </a:extLst>
              </a:tr>
              <a:tr h="370840">
                <a:tc>
                  <a:txBody>
                    <a:bodyPr/>
                    <a:lstStyle/>
                    <a:p>
                      <a:r>
                        <a:rPr lang="en-US" dirty="0"/>
                        <a:t>2</a:t>
                      </a:r>
                    </a:p>
                  </a:txBody>
                  <a:tcPr/>
                </a:tc>
                <a:tc>
                  <a:txBody>
                    <a:bodyPr/>
                    <a:lstStyle/>
                    <a:p>
                      <a:r>
                        <a:rPr lang="en-US" dirty="0"/>
                        <a:t>min 0 </a:t>
                      </a:r>
                      <a:r>
                        <a:rPr lang="en-US" sz="1600" dirty="0"/>
                        <a:t>[sorting</a:t>
                      </a:r>
                      <a:r>
                        <a:rPr lang="en-US" sz="1600" baseline="0" dirty="0"/>
                        <a:t> completed</a:t>
                      </a:r>
                      <a:r>
                        <a:rPr lang="en-US" sz="1600" dirty="0"/>
                        <a:t> in pass</a:t>
                      </a:r>
                      <a:r>
                        <a:rPr lang="en-US" sz="1600" baseline="0" dirty="0"/>
                        <a:t> 1</a:t>
                      </a:r>
                      <a:r>
                        <a:rPr lang="en-US" sz="1600" dirty="0"/>
                        <a:t>]</a:t>
                      </a:r>
                      <a:r>
                        <a:rPr lang="en-US" dirty="0"/>
                        <a:t>, max n-2</a:t>
                      </a:r>
                    </a:p>
                  </a:txBody>
                  <a:tcPr/>
                </a:tc>
                <a:tc>
                  <a:txBody>
                    <a:bodyPr/>
                    <a:lstStyle/>
                    <a:p>
                      <a:r>
                        <a:rPr lang="en-US" dirty="0"/>
                        <a:t>min 0,</a:t>
                      </a:r>
                      <a:r>
                        <a:rPr lang="en-US" baseline="0" dirty="0"/>
                        <a:t> </a:t>
                      </a:r>
                      <a:r>
                        <a:rPr lang="en-US" dirty="0"/>
                        <a:t>max n-2</a:t>
                      </a:r>
                    </a:p>
                  </a:txBody>
                  <a:tcPr/>
                </a:tc>
                <a:extLst>
                  <a:ext uri="{0D108BD9-81ED-4DB2-BD59-A6C34878D82A}">
                    <a16:rowId xmlns:a16="http://schemas.microsoft.com/office/drawing/2014/main" val="10002"/>
                  </a:ext>
                </a:extLst>
              </a:tr>
              <a:tr h="370840">
                <a:tc>
                  <a:txBody>
                    <a:bodyPr/>
                    <a:lstStyle/>
                    <a:p>
                      <a:r>
                        <a:rPr lang="en-US" dirty="0"/>
                        <a:t>3</a:t>
                      </a:r>
                    </a:p>
                  </a:txBody>
                  <a:tcPr/>
                </a:tc>
                <a:tc>
                  <a:txBody>
                    <a:bodyPr/>
                    <a:lstStyle/>
                    <a:p>
                      <a:r>
                        <a:rPr lang="en-US" dirty="0"/>
                        <a:t>min 0, max n-3</a:t>
                      </a:r>
                    </a:p>
                  </a:txBody>
                  <a:tcPr/>
                </a:tc>
                <a:tc>
                  <a:txBody>
                    <a:bodyPr/>
                    <a:lstStyle/>
                    <a:p>
                      <a:r>
                        <a:rPr lang="en-US" dirty="0"/>
                        <a:t>min 0,</a:t>
                      </a:r>
                      <a:r>
                        <a:rPr lang="en-US" baseline="0" dirty="0"/>
                        <a:t> </a:t>
                      </a:r>
                      <a:r>
                        <a:rPr lang="en-US" dirty="0"/>
                        <a:t>n-3</a:t>
                      </a:r>
                    </a:p>
                  </a:txBody>
                  <a:tcPr/>
                </a:tc>
                <a:extLst>
                  <a:ext uri="{0D108BD9-81ED-4DB2-BD59-A6C34878D82A}">
                    <a16:rowId xmlns:a16="http://schemas.microsoft.com/office/drawing/2014/main" val="10003"/>
                  </a:ext>
                </a:extLst>
              </a:tr>
              <a:tr h="370840">
                <a:tc>
                  <a:txBody>
                    <a:bodyPr/>
                    <a:lstStyle/>
                    <a:p>
                      <a:r>
                        <a:rPr lang="en-US" dirty="0"/>
                        <a:t>…</a:t>
                      </a:r>
                    </a:p>
                  </a:txBody>
                  <a:tcPr/>
                </a:tc>
                <a:tc>
                  <a:txBody>
                    <a:bodyPr/>
                    <a:lstStyle/>
                    <a:p>
                      <a:r>
                        <a:rPr lang="en-US" dirty="0"/>
                        <a:t>…</a:t>
                      </a:r>
                    </a:p>
                  </a:txBody>
                  <a:tcPr/>
                </a:tc>
                <a:tc>
                  <a:txBody>
                    <a:bodyPr/>
                    <a:lstStyle/>
                    <a:p>
                      <a:r>
                        <a:rPr lang="en-US" dirty="0"/>
                        <a:t>…</a:t>
                      </a:r>
                    </a:p>
                  </a:txBody>
                  <a:tcPr/>
                </a:tc>
                <a:extLst>
                  <a:ext uri="{0D108BD9-81ED-4DB2-BD59-A6C34878D82A}">
                    <a16:rowId xmlns:a16="http://schemas.microsoft.com/office/drawing/2014/main" val="10004"/>
                  </a:ext>
                </a:extLst>
              </a:tr>
              <a:tr h="370840">
                <a:tc>
                  <a:txBody>
                    <a:bodyPr/>
                    <a:lstStyle/>
                    <a:p>
                      <a:r>
                        <a:rPr lang="en-US" dirty="0"/>
                        <a:t>n-1</a:t>
                      </a:r>
                    </a:p>
                  </a:txBody>
                  <a:tcPr/>
                </a:tc>
                <a:tc>
                  <a:txBody>
                    <a:bodyPr/>
                    <a:lstStyle/>
                    <a:p>
                      <a:r>
                        <a:rPr lang="en-US" dirty="0"/>
                        <a:t>min 0, max n-(n-1) =1 </a:t>
                      </a:r>
                    </a:p>
                  </a:txBody>
                  <a:tcPr/>
                </a:tc>
                <a:tc>
                  <a:txBody>
                    <a:bodyPr/>
                    <a:lstStyle/>
                    <a:p>
                      <a:r>
                        <a:rPr lang="en-US" dirty="0"/>
                        <a:t>min 0,</a:t>
                      </a:r>
                      <a:r>
                        <a:rPr lang="en-US" baseline="0" dirty="0"/>
                        <a:t> max </a:t>
                      </a:r>
                      <a:r>
                        <a:rPr lang="en-US" dirty="0"/>
                        <a:t>1 </a:t>
                      </a:r>
                    </a:p>
                  </a:txBody>
                  <a:tcPr/>
                </a:tc>
                <a:extLst>
                  <a:ext uri="{0D108BD9-81ED-4DB2-BD59-A6C34878D82A}">
                    <a16:rowId xmlns:a16="http://schemas.microsoft.com/office/drawing/2014/main" val="10005"/>
                  </a:ext>
                </a:extLst>
              </a:tr>
              <a:tr h="370840">
                <a:tc>
                  <a:txBody>
                    <a:bodyPr/>
                    <a:lstStyle/>
                    <a:p>
                      <a:r>
                        <a:rPr lang="en-US" b="1" dirty="0"/>
                        <a:t>Total</a:t>
                      </a:r>
                    </a:p>
                  </a:txBody>
                  <a:tcPr/>
                </a:tc>
                <a:tc>
                  <a:txBody>
                    <a:bodyPr/>
                    <a:lstStyle/>
                    <a:p>
                      <a:r>
                        <a:rPr lang="en-US" b="1" dirty="0"/>
                        <a:t>min n-1, max 1+2+3+…</a:t>
                      </a:r>
                      <a:r>
                        <a:rPr lang="en-US" b="1" baseline="0" dirty="0"/>
                        <a:t>+ (n-1) = n(n-1)/2</a:t>
                      </a:r>
                      <a:endParaRPr lang="en-US" b="1" dirty="0"/>
                    </a:p>
                  </a:txBody>
                  <a:tcPr/>
                </a:tc>
                <a:tc>
                  <a:txBody>
                    <a:bodyPr/>
                    <a:lstStyle/>
                    <a:p>
                      <a:r>
                        <a:rPr lang="en-US" b="1" dirty="0"/>
                        <a:t>min 0, max n(n-1)/2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87337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Selection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dirty="0"/>
              <a:t>Suppose an array has n elements stored. The basic operations we do in selection sort are </a:t>
            </a:r>
            <a:r>
              <a:rPr lang="en-US" b="1" dirty="0"/>
              <a:t>comparison and exchanging/swapping</a:t>
            </a:r>
            <a:r>
              <a:rPr lang="en-US" dirty="0"/>
              <a:t>. Here, number of steps and basic operations in each step are fixed irrespective of input.</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3536587851"/>
              </p:ext>
            </p:extLst>
          </p:nvPr>
        </p:nvGraphicFramePr>
        <p:xfrm>
          <a:off x="1859824" y="3485224"/>
          <a:ext cx="4600353" cy="2595880"/>
        </p:xfrm>
        <a:graphic>
          <a:graphicData uri="http://schemas.openxmlformats.org/drawingml/2006/table">
            <a:tbl>
              <a:tblPr firstRow="1" bandRow="1">
                <a:tableStyleId>{5C22544A-7EE6-4342-B048-85BDC9FD1C3A}</a:tableStyleId>
              </a:tblPr>
              <a:tblGrid>
                <a:gridCol w="669621">
                  <a:extLst>
                    <a:ext uri="{9D8B030D-6E8A-4147-A177-3AD203B41FA5}">
                      <a16:colId xmlns:a16="http://schemas.microsoft.com/office/drawing/2014/main" val="20000"/>
                    </a:ext>
                  </a:extLst>
                </a:gridCol>
                <a:gridCol w="2042555">
                  <a:extLst>
                    <a:ext uri="{9D8B030D-6E8A-4147-A177-3AD203B41FA5}">
                      <a16:colId xmlns:a16="http://schemas.microsoft.com/office/drawing/2014/main" val="20001"/>
                    </a:ext>
                  </a:extLst>
                </a:gridCol>
                <a:gridCol w="1888177">
                  <a:extLst>
                    <a:ext uri="{9D8B030D-6E8A-4147-A177-3AD203B41FA5}">
                      <a16:colId xmlns:a16="http://schemas.microsoft.com/office/drawing/2014/main" val="20002"/>
                    </a:ext>
                  </a:extLst>
                </a:gridCol>
              </a:tblGrid>
              <a:tr h="370840">
                <a:tc>
                  <a:txBody>
                    <a:bodyPr/>
                    <a:lstStyle/>
                    <a:p>
                      <a:pPr algn="ctr"/>
                      <a:r>
                        <a:rPr lang="en-US" dirty="0"/>
                        <a:t>i</a:t>
                      </a:r>
                    </a:p>
                  </a:txBody>
                  <a:tcPr/>
                </a:tc>
                <a:tc>
                  <a:txBody>
                    <a:bodyPr/>
                    <a:lstStyle/>
                    <a:p>
                      <a:pPr algn="ctr"/>
                      <a:r>
                        <a:rPr lang="en-US" dirty="0"/>
                        <a:t>#comparisons</a:t>
                      </a:r>
                    </a:p>
                  </a:txBody>
                  <a:tcPr/>
                </a:tc>
                <a:tc>
                  <a:txBody>
                    <a:bodyPr/>
                    <a:lstStyle/>
                    <a:p>
                      <a:pPr algn="ctr"/>
                      <a:r>
                        <a:rPr lang="en-US" baseline="0" dirty="0"/>
                        <a:t>#swapping</a:t>
                      </a:r>
                      <a:endParaRPr lang="en-US" dirty="0"/>
                    </a:p>
                  </a:txBody>
                  <a:tcPr/>
                </a:tc>
                <a:extLst>
                  <a:ext uri="{0D108BD9-81ED-4DB2-BD59-A6C34878D82A}">
                    <a16:rowId xmlns:a16="http://schemas.microsoft.com/office/drawing/2014/main" val="10000"/>
                  </a:ext>
                </a:extLst>
              </a:tr>
              <a:tr h="370840">
                <a:tc>
                  <a:txBody>
                    <a:bodyPr/>
                    <a:lstStyle/>
                    <a:p>
                      <a:pPr algn="ctr"/>
                      <a:r>
                        <a:rPr lang="en-US" dirty="0"/>
                        <a:t>0</a:t>
                      </a:r>
                    </a:p>
                  </a:txBody>
                  <a:tcPr/>
                </a:tc>
                <a:tc>
                  <a:txBody>
                    <a:bodyPr/>
                    <a:lstStyle/>
                    <a:p>
                      <a:pPr algn="ctr"/>
                      <a:r>
                        <a:rPr lang="en-US" dirty="0"/>
                        <a:t>n-1</a:t>
                      </a:r>
                    </a:p>
                  </a:txBody>
                  <a:tcPr/>
                </a:tc>
                <a:tc>
                  <a:txBody>
                    <a:bodyPr/>
                    <a:lstStyle/>
                    <a:p>
                      <a:pPr algn="ctr"/>
                      <a:r>
                        <a:rPr lang="en-US" dirty="0"/>
                        <a:t>1</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n-2</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2</a:t>
                      </a:r>
                    </a:p>
                  </a:txBody>
                  <a:tcPr/>
                </a:tc>
                <a:tc>
                  <a:txBody>
                    <a:bodyPr/>
                    <a:lstStyle/>
                    <a:p>
                      <a:pPr algn="ctr"/>
                      <a:r>
                        <a:rPr lang="en-US" dirty="0"/>
                        <a:t>n-3</a:t>
                      </a:r>
                    </a:p>
                  </a:txBody>
                  <a:tcPr/>
                </a:tc>
                <a:tc>
                  <a:txBody>
                    <a:bodyPr/>
                    <a:lstStyle/>
                    <a:p>
                      <a:pPr algn="ctr"/>
                      <a:r>
                        <a:rPr lang="en-US" dirty="0"/>
                        <a:t>1</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4"/>
                  </a:ext>
                </a:extLst>
              </a:tr>
              <a:tr h="370840">
                <a:tc>
                  <a:txBody>
                    <a:bodyPr/>
                    <a:lstStyle/>
                    <a:p>
                      <a:pPr algn="ctr"/>
                      <a:r>
                        <a:rPr lang="en-US" dirty="0"/>
                        <a:t>n-2</a:t>
                      </a:r>
                    </a:p>
                  </a:txBody>
                  <a:tcPr/>
                </a:tc>
                <a:tc>
                  <a:txBody>
                    <a:bodyPr/>
                    <a:lstStyle/>
                    <a:p>
                      <a:pPr algn="ctr"/>
                      <a:r>
                        <a:rPr lang="en-US" dirty="0"/>
                        <a:t>1</a:t>
                      </a:r>
                    </a:p>
                  </a:txBody>
                  <a:tcPr/>
                </a:tc>
                <a:tc>
                  <a:txBody>
                    <a:bodyPr/>
                    <a:lstStyle/>
                    <a:p>
                      <a:pPr algn="ctr"/>
                      <a:r>
                        <a:rPr lang="en-US" dirty="0"/>
                        <a:t>1 </a:t>
                      </a:r>
                    </a:p>
                  </a:txBody>
                  <a:tcPr/>
                </a:tc>
                <a:extLst>
                  <a:ext uri="{0D108BD9-81ED-4DB2-BD59-A6C34878D82A}">
                    <a16:rowId xmlns:a16="http://schemas.microsoft.com/office/drawing/2014/main" val="10005"/>
                  </a:ext>
                </a:extLst>
              </a:tr>
              <a:tr h="370840">
                <a:tc>
                  <a:txBody>
                    <a:bodyPr/>
                    <a:lstStyle/>
                    <a:p>
                      <a:pPr algn="ctr"/>
                      <a:r>
                        <a:rPr lang="en-US" b="1" dirty="0"/>
                        <a:t>Total</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baseline="0" dirty="0"/>
                        <a:t>n(n-1)/2</a:t>
                      </a:r>
                      <a:endParaRPr lang="en-US" b="1" dirty="0"/>
                    </a:p>
                  </a:txBody>
                  <a:tcPr/>
                </a:tc>
                <a:tc>
                  <a:txBody>
                    <a:bodyPr/>
                    <a:lstStyle/>
                    <a:p>
                      <a:pPr algn="ctr"/>
                      <a:r>
                        <a:rPr lang="en-US" b="1" dirty="0"/>
                        <a:t>n-1</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9720413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Insertion Sort</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a:t>Suppose an array has n elements stored. The basic operations we do in selection sort are </a:t>
            </a:r>
            <a:r>
              <a:rPr lang="en-US" b="1" dirty="0"/>
              <a:t>comparison and shifting</a:t>
            </a:r>
            <a:r>
              <a:rPr lang="en-US" dirty="0"/>
              <a:t>. So, we will count those in each step.</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158989417"/>
              </p:ext>
            </p:extLst>
          </p:nvPr>
        </p:nvGraphicFramePr>
        <p:xfrm>
          <a:off x="648541" y="3297717"/>
          <a:ext cx="7881685" cy="2595880"/>
        </p:xfrm>
        <a:graphic>
          <a:graphicData uri="http://schemas.openxmlformats.org/drawingml/2006/table">
            <a:tbl>
              <a:tblPr firstRow="1" bandRow="1">
                <a:tableStyleId>{5C22544A-7EE6-4342-B048-85BDC9FD1C3A}</a:tableStyleId>
              </a:tblPr>
              <a:tblGrid>
                <a:gridCol w="1147247">
                  <a:extLst>
                    <a:ext uri="{9D8B030D-6E8A-4147-A177-3AD203B41FA5}">
                      <a16:colId xmlns:a16="http://schemas.microsoft.com/office/drawing/2014/main" val="20000"/>
                    </a:ext>
                  </a:extLst>
                </a:gridCol>
                <a:gridCol w="3536233">
                  <a:extLst>
                    <a:ext uri="{9D8B030D-6E8A-4147-A177-3AD203B41FA5}">
                      <a16:colId xmlns:a16="http://schemas.microsoft.com/office/drawing/2014/main" val="20001"/>
                    </a:ext>
                  </a:extLst>
                </a:gridCol>
                <a:gridCol w="3198205">
                  <a:extLst>
                    <a:ext uri="{9D8B030D-6E8A-4147-A177-3AD203B41FA5}">
                      <a16:colId xmlns:a16="http://schemas.microsoft.com/office/drawing/2014/main" val="20002"/>
                    </a:ext>
                  </a:extLst>
                </a:gridCol>
              </a:tblGrid>
              <a:tr h="370840">
                <a:tc>
                  <a:txBody>
                    <a:bodyPr/>
                    <a:lstStyle/>
                    <a:p>
                      <a:pPr algn="ctr"/>
                      <a:r>
                        <a:rPr lang="en-US" dirty="0"/>
                        <a:t>i</a:t>
                      </a:r>
                    </a:p>
                  </a:txBody>
                  <a:tcPr/>
                </a:tc>
                <a:tc>
                  <a:txBody>
                    <a:bodyPr/>
                    <a:lstStyle/>
                    <a:p>
                      <a:pPr algn="ctr"/>
                      <a:r>
                        <a:rPr lang="en-US" dirty="0"/>
                        <a:t>Min/max #comparisons</a:t>
                      </a:r>
                    </a:p>
                  </a:txBody>
                  <a:tcPr/>
                </a:tc>
                <a:tc>
                  <a:txBody>
                    <a:bodyPr/>
                    <a:lstStyle/>
                    <a:p>
                      <a:pPr algn="ctr"/>
                      <a:r>
                        <a:rPr lang="en-US" baseline="0" dirty="0"/>
                        <a:t>Min/max #shifting</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min 1, max 1</a:t>
                      </a:r>
                    </a:p>
                  </a:txBody>
                  <a:tcPr/>
                </a:tc>
                <a:tc>
                  <a:txBody>
                    <a:bodyPr/>
                    <a:lstStyle/>
                    <a:p>
                      <a:pPr algn="ctr"/>
                      <a:r>
                        <a:rPr lang="en-US" dirty="0"/>
                        <a:t>min 0, max 1</a:t>
                      </a:r>
                    </a:p>
                  </a:txBody>
                  <a:tcPr/>
                </a:tc>
                <a:extLst>
                  <a:ext uri="{0D108BD9-81ED-4DB2-BD59-A6C34878D82A}">
                    <a16:rowId xmlns:a16="http://schemas.microsoft.com/office/drawing/2014/main" val="10001"/>
                  </a:ext>
                </a:extLst>
              </a:tr>
              <a:tr h="370840">
                <a:tc>
                  <a:txBody>
                    <a:bodyPr/>
                    <a:lstStyle/>
                    <a:p>
                      <a:pPr algn="ctr"/>
                      <a:r>
                        <a:rPr lang="en-US" dirty="0"/>
                        <a:t>2</a:t>
                      </a:r>
                    </a:p>
                  </a:txBody>
                  <a:tcPr/>
                </a:tc>
                <a:tc>
                  <a:txBody>
                    <a:bodyPr/>
                    <a:lstStyle/>
                    <a:p>
                      <a:pPr algn="ctr"/>
                      <a:r>
                        <a:rPr lang="en-US" dirty="0"/>
                        <a:t>min 1, max 2</a:t>
                      </a:r>
                    </a:p>
                  </a:txBody>
                  <a:tcPr/>
                </a:tc>
                <a:tc>
                  <a:txBody>
                    <a:bodyPr/>
                    <a:lstStyle/>
                    <a:p>
                      <a:pPr algn="ctr"/>
                      <a:r>
                        <a:rPr lang="en-US" dirty="0"/>
                        <a:t>min 0, max 2</a:t>
                      </a:r>
                    </a:p>
                  </a:txBody>
                  <a:tcPr/>
                </a:tc>
                <a:extLst>
                  <a:ext uri="{0D108BD9-81ED-4DB2-BD59-A6C34878D82A}">
                    <a16:rowId xmlns:a16="http://schemas.microsoft.com/office/drawing/2014/main" val="10002"/>
                  </a:ext>
                </a:extLst>
              </a:tr>
              <a:tr h="370840">
                <a:tc>
                  <a:txBody>
                    <a:bodyPr/>
                    <a:lstStyle/>
                    <a:p>
                      <a:pPr algn="ctr"/>
                      <a:r>
                        <a:rPr lang="en-US" dirty="0"/>
                        <a:t>3</a:t>
                      </a:r>
                    </a:p>
                  </a:txBody>
                  <a:tcPr/>
                </a:tc>
                <a:tc>
                  <a:txBody>
                    <a:bodyPr/>
                    <a:lstStyle/>
                    <a:p>
                      <a:pPr algn="ctr"/>
                      <a:r>
                        <a:rPr lang="en-US" dirty="0"/>
                        <a:t>min 1, max 3</a:t>
                      </a:r>
                    </a:p>
                  </a:txBody>
                  <a:tcPr/>
                </a:tc>
                <a:tc>
                  <a:txBody>
                    <a:bodyPr/>
                    <a:lstStyle/>
                    <a:p>
                      <a:pPr algn="ctr"/>
                      <a:r>
                        <a:rPr lang="en-US" dirty="0"/>
                        <a:t>min 0, max 3</a:t>
                      </a:r>
                    </a:p>
                  </a:txBody>
                  <a:tcPr/>
                </a:tc>
                <a:extLst>
                  <a:ext uri="{0D108BD9-81ED-4DB2-BD59-A6C34878D82A}">
                    <a16:rowId xmlns:a16="http://schemas.microsoft.com/office/drawing/2014/main" val="10003"/>
                  </a:ext>
                </a:extLst>
              </a:tr>
              <a:tr h="370840">
                <a:tc>
                  <a:txBody>
                    <a:bodyPr/>
                    <a:lstStyle/>
                    <a:p>
                      <a:pPr algn="ctr"/>
                      <a:r>
                        <a:rPr lang="en-US" dirty="0"/>
                        <a:t>…</a:t>
                      </a:r>
                    </a:p>
                  </a:txBody>
                  <a:tcPr/>
                </a:tc>
                <a:tc>
                  <a:txBody>
                    <a:bodyPr/>
                    <a:lstStyle/>
                    <a:p>
                      <a:pPr algn="ctr"/>
                      <a:r>
                        <a:rPr lang="en-US" dirty="0"/>
                        <a:t>…</a:t>
                      </a:r>
                    </a:p>
                  </a:txBody>
                  <a:tcPr/>
                </a:tc>
                <a:tc>
                  <a:txBody>
                    <a:bodyPr/>
                    <a:lstStyle/>
                    <a:p>
                      <a:pPr algn="ctr"/>
                      <a:r>
                        <a:rPr lang="en-US" dirty="0"/>
                        <a:t>…</a:t>
                      </a:r>
                    </a:p>
                  </a:txBody>
                  <a:tcPr/>
                </a:tc>
                <a:extLst>
                  <a:ext uri="{0D108BD9-81ED-4DB2-BD59-A6C34878D82A}">
                    <a16:rowId xmlns:a16="http://schemas.microsoft.com/office/drawing/2014/main" val="10004"/>
                  </a:ext>
                </a:extLst>
              </a:tr>
              <a:tr h="370840">
                <a:tc>
                  <a:txBody>
                    <a:bodyPr/>
                    <a:lstStyle/>
                    <a:p>
                      <a:pPr algn="ctr"/>
                      <a:r>
                        <a:rPr lang="en-US" dirty="0"/>
                        <a:t>n-1</a:t>
                      </a:r>
                    </a:p>
                  </a:txBody>
                  <a:tcPr/>
                </a:tc>
                <a:tc>
                  <a:txBody>
                    <a:bodyPr/>
                    <a:lstStyle/>
                    <a:p>
                      <a:pPr algn="ctr"/>
                      <a:r>
                        <a:rPr lang="en-US" dirty="0"/>
                        <a:t>min 1, max n-1</a:t>
                      </a:r>
                    </a:p>
                  </a:txBody>
                  <a:tcPr/>
                </a:tc>
                <a:tc>
                  <a:txBody>
                    <a:bodyPr/>
                    <a:lstStyle/>
                    <a:p>
                      <a:pPr algn="ctr"/>
                      <a:r>
                        <a:rPr lang="en-US" dirty="0"/>
                        <a:t>min 0, max n-1</a:t>
                      </a:r>
                    </a:p>
                  </a:txBody>
                  <a:tcPr/>
                </a:tc>
                <a:extLst>
                  <a:ext uri="{0D108BD9-81ED-4DB2-BD59-A6C34878D82A}">
                    <a16:rowId xmlns:a16="http://schemas.microsoft.com/office/drawing/2014/main" val="10005"/>
                  </a:ext>
                </a:extLst>
              </a:tr>
              <a:tr h="370840">
                <a:tc>
                  <a:txBody>
                    <a:bodyPr/>
                    <a:lstStyle/>
                    <a:p>
                      <a:pPr algn="ctr"/>
                      <a:r>
                        <a:rPr lang="en-US" b="1" dirty="0"/>
                        <a:t>Total</a:t>
                      </a:r>
                    </a:p>
                  </a:txBody>
                  <a:tcPr/>
                </a:tc>
                <a:tc>
                  <a:txBody>
                    <a:bodyPr/>
                    <a:lstStyle/>
                    <a:p>
                      <a:pPr algn="ctr"/>
                      <a:r>
                        <a:rPr lang="en-US" b="1" dirty="0"/>
                        <a:t>min n-1, max n(n-1)/2</a:t>
                      </a:r>
                    </a:p>
                  </a:txBody>
                  <a:tcPr/>
                </a:tc>
                <a:tc>
                  <a:txBody>
                    <a:bodyPr/>
                    <a:lstStyle/>
                    <a:p>
                      <a:pPr algn="ctr"/>
                      <a:r>
                        <a:rPr lang="en-US" b="1" dirty="0"/>
                        <a:t>min 0, max n(n-1)/2</a:t>
                      </a:r>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5960938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Linear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a:t>Suppose an array has n elements stored. The basic operations we do in linear search is </a:t>
            </a:r>
            <a:r>
              <a:rPr lang="en-US" b="1" dirty="0"/>
              <a:t>comparison</a:t>
            </a:r>
            <a:r>
              <a:rPr lang="en-US" dirty="0"/>
              <a:t>. So, we will count this in each case.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p:graphicFrame>
        <p:nvGraphicFramePr>
          <p:cNvPr id="3" name="Table 2"/>
          <p:cNvGraphicFramePr>
            <a:graphicFrameLocks noGrp="1"/>
          </p:cNvGraphicFramePr>
          <p:nvPr>
            <p:extLst>
              <p:ext uri="{D42A27DB-BD31-4B8C-83A1-F6EECF244321}">
                <p14:modId xmlns:p14="http://schemas.microsoft.com/office/powerpoint/2010/main" val="1485270641"/>
              </p:ext>
            </p:extLst>
          </p:nvPr>
        </p:nvGraphicFramePr>
        <p:xfrm>
          <a:off x="648540" y="3297717"/>
          <a:ext cx="7972945" cy="2021840"/>
        </p:xfrm>
        <a:graphic>
          <a:graphicData uri="http://schemas.openxmlformats.org/drawingml/2006/table">
            <a:tbl>
              <a:tblPr firstRow="1" bandRow="1">
                <a:tableStyleId>{5C22544A-7EE6-4342-B048-85BDC9FD1C3A}</a:tableStyleId>
              </a:tblPr>
              <a:tblGrid>
                <a:gridCol w="3614702">
                  <a:extLst>
                    <a:ext uri="{9D8B030D-6E8A-4147-A177-3AD203B41FA5}">
                      <a16:colId xmlns:a16="http://schemas.microsoft.com/office/drawing/2014/main" val="20000"/>
                    </a:ext>
                  </a:extLst>
                </a:gridCol>
                <a:gridCol w="4358243">
                  <a:extLst>
                    <a:ext uri="{9D8B030D-6E8A-4147-A177-3AD203B41FA5}">
                      <a16:colId xmlns:a16="http://schemas.microsoft.com/office/drawing/2014/main" val="20001"/>
                    </a:ext>
                  </a:extLst>
                </a:gridCol>
              </a:tblGrid>
              <a:tr h="370840">
                <a:tc>
                  <a:txBody>
                    <a:bodyPr/>
                    <a:lstStyle/>
                    <a:p>
                      <a:pPr algn="ctr"/>
                      <a:r>
                        <a:rPr lang="en-US" dirty="0"/>
                        <a:t>Case</a:t>
                      </a:r>
                    </a:p>
                  </a:txBody>
                  <a:tcPr/>
                </a:tc>
                <a:tc>
                  <a:txBody>
                    <a:bodyPr/>
                    <a:lstStyle/>
                    <a:p>
                      <a:pPr algn="ctr"/>
                      <a:r>
                        <a:rPr lang="en-US" baseline="0" dirty="0"/>
                        <a:t>When</a:t>
                      </a:r>
                      <a:endParaRPr lang="en-US" dirty="0"/>
                    </a:p>
                  </a:txBody>
                  <a:tcPr/>
                </a:tc>
                <a:extLst>
                  <a:ext uri="{0D108BD9-81ED-4DB2-BD59-A6C34878D82A}">
                    <a16:rowId xmlns:a16="http://schemas.microsoft.com/office/drawing/2014/main" val="10000"/>
                  </a:ext>
                </a:extLst>
              </a:tr>
              <a:tr h="370840">
                <a:tc>
                  <a:txBody>
                    <a:bodyPr/>
                    <a:lstStyle/>
                    <a:p>
                      <a:pPr algn="ctr"/>
                      <a:r>
                        <a:rPr lang="en-US" dirty="0"/>
                        <a:t>Best case:</a:t>
                      </a:r>
                      <a:r>
                        <a:rPr lang="en-US" baseline="0" dirty="0"/>
                        <a:t> </a:t>
                      </a:r>
                      <a:r>
                        <a:rPr lang="en-US" dirty="0"/>
                        <a:t>Min #comparisons</a:t>
                      </a:r>
                    </a:p>
                  </a:txBody>
                  <a:tcPr/>
                </a:tc>
                <a:tc>
                  <a:txBody>
                    <a:bodyPr/>
                    <a:lstStyle/>
                    <a:p>
                      <a:pPr algn="ctr"/>
                      <a:r>
                        <a:rPr lang="en-US" dirty="0"/>
                        <a:t>1</a:t>
                      </a:r>
                      <a:r>
                        <a:rPr lang="en-US" baseline="0" dirty="0"/>
                        <a:t> when </a:t>
                      </a:r>
                      <a:r>
                        <a:rPr lang="en-US" dirty="0"/>
                        <a:t>the searching element is found at the first position</a:t>
                      </a:r>
                    </a:p>
                  </a:txBody>
                  <a:tcPr/>
                </a:tc>
                <a:extLst>
                  <a:ext uri="{0D108BD9-81ED-4DB2-BD59-A6C34878D82A}">
                    <a16:rowId xmlns:a16="http://schemas.microsoft.com/office/drawing/2014/main" val="10001"/>
                  </a:ext>
                </a:extLst>
              </a:tr>
              <a:tr h="370840">
                <a:tc>
                  <a:txBody>
                    <a:bodyPr/>
                    <a:lstStyle/>
                    <a:p>
                      <a:pPr algn="ctr"/>
                      <a:r>
                        <a:rPr lang="en-US" dirty="0"/>
                        <a:t>Worst case: Max #comparisons</a:t>
                      </a:r>
                    </a:p>
                  </a:txBody>
                  <a:tcPr/>
                </a:tc>
                <a:tc>
                  <a:txBody>
                    <a:bodyPr/>
                    <a:lstStyle/>
                    <a:p>
                      <a:pPr algn="ctr"/>
                      <a:r>
                        <a:rPr lang="en-US" dirty="0"/>
                        <a:t>n</a:t>
                      </a:r>
                      <a:r>
                        <a:rPr lang="en-US" baseline="0" dirty="0"/>
                        <a:t> when </a:t>
                      </a:r>
                      <a:r>
                        <a:rPr lang="en-US" dirty="0"/>
                        <a:t>the searching element is found at the last position or not found</a:t>
                      </a:r>
                    </a:p>
                  </a:txBody>
                  <a:tcPr/>
                </a:tc>
                <a:extLst>
                  <a:ext uri="{0D108BD9-81ED-4DB2-BD59-A6C34878D82A}">
                    <a16:rowId xmlns:a16="http://schemas.microsoft.com/office/drawing/2014/main" val="10002"/>
                  </a:ext>
                </a:extLst>
              </a:tr>
              <a:tr h="370840">
                <a:tc>
                  <a:txBody>
                    <a:bodyPr/>
                    <a:lstStyle/>
                    <a:p>
                      <a:pPr algn="ctr"/>
                      <a:r>
                        <a:rPr lang="en-US" dirty="0"/>
                        <a:t>Average case: Average #comparisons</a:t>
                      </a:r>
                    </a:p>
                  </a:txBody>
                  <a:tcPr/>
                </a:tc>
                <a:tc>
                  <a:txBody>
                    <a:bodyPr/>
                    <a:lstStyle/>
                    <a:p>
                      <a:pPr algn="ctr"/>
                      <a:r>
                        <a:rPr lang="en-US" dirty="0"/>
                        <a:t>n(n+1)/2, </a:t>
                      </a:r>
                      <a:r>
                        <a:rPr lang="en-US" sz="1600" dirty="0"/>
                        <a:t>averaging over all possible positions</a:t>
                      </a:r>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7992438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Complexity analysis</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416320"/>
          </a:xfrm>
          <a:prstGeom prst="rect">
            <a:avLst/>
          </a:prstGeom>
          <a:noFill/>
        </p:spPr>
        <p:txBody>
          <a:bodyPr wrap="square" rtlCol="0">
            <a:spAutoFit/>
          </a:bodyPr>
          <a:lstStyle/>
          <a:p>
            <a:pPr algn="just"/>
            <a:r>
              <a:rPr lang="en-US" dirty="0"/>
              <a:t>Suppose an array has n elements stored. The basic operations we do in binary search is also </a:t>
            </a:r>
            <a:r>
              <a:rPr lang="en-US" b="1" dirty="0"/>
              <a:t>comparison</a:t>
            </a:r>
            <a:r>
              <a:rPr lang="en-US" dirty="0"/>
              <a:t>. So, we will count this in each case.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b="1" dirty="0"/>
          </a:p>
        </p:txBody>
      </p:sp>
      <mc:AlternateContent xmlns:mc="http://schemas.openxmlformats.org/markup-compatibility/2006">
        <mc:Choice xmlns:a14="http://schemas.microsoft.com/office/drawing/2010/main" Requires="a14">
          <p:graphicFrame>
            <p:nvGraphicFramePr>
              <p:cNvPr id="3" name="Table 2"/>
              <p:cNvGraphicFramePr>
                <a:graphicFrameLocks noGrp="1"/>
              </p:cNvGraphicFramePr>
              <p:nvPr>
                <p:extLst>
                  <p:ext uri="{D42A27DB-BD31-4B8C-83A1-F6EECF244321}">
                    <p14:modId xmlns:p14="http://schemas.microsoft.com/office/powerpoint/2010/main" val="2696557831"/>
                  </p:ext>
                </p:extLst>
              </p:nvPr>
            </p:nvGraphicFramePr>
            <p:xfrm>
              <a:off x="259307" y="3297717"/>
              <a:ext cx="8611737" cy="2021840"/>
            </p:xfrm>
            <a:graphic>
              <a:graphicData uri="http://schemas.openxmlformats.org/drawingml/2006/table">
                <a:tbl>
                  <a:tblPr firstRow="1" bandRow="1">
                    <a:tableStyleId>{5C22544A-7EE6-4342-B048-85BDC9FD1C3A}</a:tableStyleId>
                  </a:tblPr>
                  <a:tblGrid>
                    <a:gridCol w="3616657">
                      <a:extLst>
                        <a:ext uri="{9D8B030D-6E8A-4147-A177-3AD203B41FA5}">
                          <a16:colId xmlns:a16="http://schemas.microsoft.com/office/drawing/2014/main" val="20000"/>
                        </a:ext>
                      </a:extLst>
                    </a:gridCol>
                    <a:gridCol w="4995080">
                      <a:extLst>
                        <a:ext uri="{9D8B030D-6E8A-4147-A177-3AD203B41FA5}">
                          <a16:colId xmlns:a16="http://schemas.microsoft.com/office/drawing/2014/main" val="20001"/>
                        </a:ext>
                      </a:extLst>
                    </a:gridCol>
                  </a:tblGrid>
                  <a:tr h="370840">
                    <a:tc>
                      <a:txBody>
                        <a:bodyPr/>
                        <a:lstStyle/>
                        <a:p>
                          <a:pPr algn="ctr"/>
                          <a:r>
                            <a:rPr lang="en-US" dirty="0"/>
                            <a:t>Case</a:t>
                          </a:r>
                        </a:p>
                      </a:txBody>
                      <a:tcPr/>
                    </a:tc>
                    <a:tc>
                      <a:txBody>
                        <a:bodyPr/>
                        <a:lstStyle/>
                        <a:p>
                          <a:pPr algn="ctr"/>
                          <a:r>
                            <a:rPr lang="en-US" baseline="0" dirty="0"/>
                            <a:t>When</a:t>
                          </a:r>
                          <a:endParaRPr lang="en-US" dirty="0"/>
                        </a:p>
                      </a:txBody>
                      <a:tcPr/>
                    </a:tc>
                    <a:extLst>
                      <a:ext uri="{0D108BD9-81ED-4DB2-BD59-A6C34878D82A}">
                        <a16:rowId xmlns:a16="http://schemas.microsoft.com/office/drawing/2014/main" val="10000"/>
                      </a:ext>
                    </a:extLst>
                  </a:tr>
                  <a:tr h="370840">
                    <a:tc>
                      <a:txBody>
                        <a:bodyPr/>
                        <a:lstStyle/>
                        <a:p>
                          <a:pPr algn="ctr"/>
                          <a:r>
                            <a:rPr lang="en-US" dirty="0"/>
                            <a:t>Best case:</a:t>
                          </a:r>
                          <a:r>
                            <a:rPr lang="en-US" baseline="0" dirty="0"/>
                            <a:t> </a:t>
                          </a:r>
                          <a:r>
                            <a:rPr lang="en-US" dirty="0"/>
                            <a:t>Min #comparisons</a:t>
                          </a:r>
                        </a:p>
                      </a:txBody>
                      <a:tcPr/>
                    </a:tc>
                    <a:tc>
                      <a:txBody>
                        <a:bodyPr/>
                        <a:lstStyle/>
                        <a:p>
                          <a:pPr algn="ctr"/>
                          <a:r>
                            <a:rPr lang="en-US" dirty="0"/>
                            <a:t>1</a:t>
                          </a:r>
                          <a:r>
                            <a:rPr lang="en-US" baseline="0" dirty="0"/>
                            <a:t> when </a:t>
                          </a:r>
                          <a:r>
                            <a:rPr lang="en-US" dirty="0"/>
                            <a:t>the searching element is found at the middle position</a:t>
                          </a:r>
                        </a:p>
                      </a:txBody>
                      <a:tcPr/>
                    </a:tc>
                    <a:extLst>
                      <a:ext uri="{0D108BD9-81ED-4DB2-BD59-A6C34878D82A}">
                        <a16:rowId xmlns:a16="http://schemas.microsoft.com/office/drawing/2014/main" val="10001"/>
                      </a:ext>
                    </a:extLst>
                  </a:tr>
                  <a:tr h="370840">
                    <a:tc>
                      <a:txBody>
                        <a:bodyPr/>
                        <a:lstStyle/>
                        <a:p>
                          <a:pPr algn="ctr"/>
                          <a:r>
                            <a:rPr lang="en-US" dirty="0"/>
                            <a:t>Worst case: Max #comparisons</a:t>
                          </a:r>
                        </a:p>
                      </a:txBody>
                      <a:tcPr/>
                    </a:tc>
                    <a:tc>
                      <a:txBody>
                        <a:bodyPr/>
                        <a:lstStyle/>
                        <a:p>
                          <a:pPr algn="ctr"/>
                          <a14:m>
                            <m:oMath xmlns:m="http://schemas.openxmlformats.org/officeDocument/2006/math">
                              <m:r>
                                <a:rPr lang="en-US" b="0" i="1" smtClean="0">
                                  <a:latin typeface="Cambria Math"/>
                                </a:rPr>
                                <m:t>1+</m:t>
                              </m:r>
                              <m:d>
                                <m:dPr>
                                  <m:begChr m:val="⌊"/>
                                  <m:endChr m:val="⌋"/>
                                  <m:ctrlPr>
                                    <a:rPr lang="en-US" b="0" i="1" smtClean="0">
                                      <a:latin typeface="Cambria Math" panose="02040503050406030204" pitchFamily="18" charset="0"/>
                                    </a:rPr>
                                  </m:ctrlPr>
                                </m:dPr>
                                <m:e>
                                  <m:func>
                                    <m:funcPr>
                                      <m:ctrlPr>
                                        <a:rPr lang="en-US" b="0" i="1" smtClean="0">
                                          <a:latin typeface="Cambria Math" panose="02040503050406030204" pitchFamily="18" charset="0"/>
                                        </a:rPr>
                                      </m:ctrlPr>
                                    </m:funcPr>
                                    <m:fName>
                                      <m:sSub>
                                        <m:sSubPr>
                                          <m:ctrlPr>
                                            <a:rPr lang="en-US" b="0" i="1" smtClean="0">
                                              <a:latin typeface="Cambria Math" panose="02040503050406030204" pitchFamily="18" charset="0"/>
                                            </a:rPr>
                                          </m:ctrlPr>
                                        </m:sSubPr>
                                        <m:e>
                                          <m:r>
                                            <m:rPr>
                                              <m:sty m:val="p"/>
                                            </m:rPr>
                                            <a:rPr lang="en-US" b="0" i="0" smtClean="0">
                                              <a:latin typeface="Cambria Math"/>
                                            </a:rPr>
                                            <m:t>log</m:t>
                                          </m:r>
                                        </m:e>
                                        <m:sub>
                                          <m:r>
                                            <a:rPr lang="en-US" b="0" i="1" smtClean="0">
                                              <a:latin typeface="Cambria Math"/>
                                            </a:rPr>
                                            <m:t>2</m:t>
                                          </m:r>
                                        </m:sub>
                                      </m:sSub>
                                    </m:fName>
                                    <m:e>
                                      <m:r>
                                        <a:rPr lang="en-US" b="0" i="1" smtClean="0">
                                          <a:latin typeface="Cambria Math"/>
                                        </a:rPr>
                                        <m:t>𝑛</m:t>
                                      </m:r>
                                    </m:e>
                                  </m:func>
                                </m:e>
                              </m:d>
                            </m:oMath>
                          </a14:m>
                          <a:r>
                            <a:rPr lang="en-US" baseline="0" dirty="0"/>
                            <a:t> when </a:t>
                          </a:r>
                          <a:r>
                            <a:rPr lang="en-US" dirty="0"/>
                            <a:t>the searching element is found in the last step</a:t>
                          </a:r>
                        </a:p>
                      </a:txBody>
                      <a:tcPr/>
                    </a:tc>
                    <a:extLst>
                      <a:ext uri="{0D108BD9-81ED-4DB2-BD59-A6C34878D82A}">
                        <a16:rowId xmlns:a16="http://schemas.microsoft.com/office/drawing/2014/main" val="10002"/>
                      </a:ext>
                    </a:extLst>
                  </a:tr>
                  <a:tr h="370840">
                    <a:tc>
                      <a:txBody>
                        <a:bodyPr/>
                        <a:lstStyle/>
                        <a:p>
                          <a:pPr algn="ctr"/>
                          <a:r>
                            <a:rPr lang="en-US" dirty="0"/>
                            <a:t>Average case: Average #comparisons</a:t>
                          </a:r>
                        </a:p>
                      </a:txBody>
                      <a:tcPr/>
                    </a:tc>
                    <a:tc>
                      <a:txBody>
                        <a:bodyPr/>
                        <a:lstStyle/>
                        <a:p>
                          <a:pPr algn="ctr"/>
                          <a:r>
                            <a:rPr lang="en-US" sz="1600" dirty="0"/>
                            <a:t>See the next 2 slides</a:t>
                          </a:r>
                        </a:p>
                      </a:txBody>
                      <a:tcPr/>
                    </a:tc>
                    <a:extLst>
                      <a:ext uri="{0D108BD9-81ED-4DB2-BD59-A6C34878D82A}">
                        <a16:rowId xmlns:a16="http://schemas.microsoft.com/office/drawing/2014/main" val="10003"/>
                      </a:ext>
                    </a:extLst>
                  </a:tr>
                </a:tbl>
              </a:graphicData>
            </a:graphic>
          </p:graphicFrame>
        </mc:Choice>
        <mc:Fallback>
          <p:graphicFrame>
            <p:nvGraphicFramePr>
              <p:cNvPr id="3" name="Table 2"/>
              <p:cNvGraphicFramePr>
                <a:graphicFrameLocks noGrp="1"/>
              </p:cNvGraphicFramePr>
              <p:nvPr>
                <p:extLst>
                  <p:ext uri="{D42A27DB-BD31-4B8C-83A1-F6EECF244321}">
                    <p14:modId xmlns:p14="http://schemas.microsoft.com/office/powerpoint/2010/main" val="2696557831"/>
                  </p:ext>
                </p:extLst>
              </p:nvPr>
            </p:nvGraphicFramePr>
            <p:xfrm>
              <a:off x="259307" y="3297717"/>
              <a:ext cx="8611737" cy="2021840"/>
            </p:xfrm>
            <a:graphic>
              <a:graphicData uri="http://schemas.openxmlformats.org/drawingml/2006/table">
                <a:tbl>
                  <a:tblPr firstRow="1" bandRow="1">
                    <a:tableStyleId>{5C22544A-7EE6-4342-B048-85BDC9FD1C3A}</a:tableStyleId>
                  </a:tblPr>
                  <a:tblGrid>
                    <a:gridCol w="3616657">
                      <a:extLst>
                        <a:ext uri="{9D8B030D-6E8A-4147-A177-3AD203B41FA5}">
                          <a16:colId xmlns:a16="http://schemas.microsoft.com/office/drawing/2014/main" val="20000"/>
                        </a:ext>
                      </a:extLst>
                    </a:gridCol>
                    <a:gridCol w="4995080">
                      <a:extLst>
                        <a:ext uri="{9D8B030D-6E8A-4147-A177-3AD203B41FA5}">
                          <a16:colId xmlns:a16="http://schemas.microsoft.com/office/drawing/2014/main" val="20001"/>
                        </a:ext>
                      </a:extLst>
                    </a:gridCol>
                  </a:tblGrid>
                  <a:tr h="370840">
                    <a:tc>
                      <a:txBody>
                        <a:bodyPr/>
                        <a:lstStyle/>
                        <a:p>
                          <a:pPr algn="ctr"/>
                          <a:r>
                            <a:rPr lang="en-US" dirty="0"/>
                            <a:t>Case</a:t>
                          </a:r>
                        </a:p>
                      </a:txBody>
                      <a:tcPr/>
                    </a:tc>
                    <a:tc>
                      <a:txBody>
                        <a:bodyPr/>
                        <a:lstStyle/>
                        <a:p>
                          <a:pPr algn="ctr"/>
                          <a:r>
                            <a:rPr lang="en-US" baseline="0" dirty="0"/>
                            <a:t>When</a:t>
                          </a:r>
                          <a:endParaRPr lang="en-US" dirty="0"/>
                        </a:p>
                      </a:txBody>
                      <a:tcPr/>
                    </a:tc>
                    <a:extLst>
                      <a:ext uri="{0D108BD9-81ED-4DB2-BD59-A6C34878D82A}">
                        <a16:rowId xmlns:a16="http://schemas.microsoft.com/office/drawing/2014/main" val="10000"/>
                      </a:ext>
                    </a:extLst>
                  </a:tr>
                  <a:tr h="640080">
                    <a:tc>
                      <a:txBody>
                        <a:bodyPr/>
                        <a:lstStyle/>
                        <a:p>
                          <a:pPr algn="ctr"/>
                          <a:r>
                            <a:rPr lang="en-US" dirty="0"/>
                            <a:t>Best case:</a:t>
                          </a:r>
                          <a:r>
                            <a:rPr lang="en-US" baseline="0" dirty="0"/>
                            <a:t> </a:t>
                          </a:r>
                          <a:r>
                            <a:rPr lang="en-US" dirty="0"/>
                            <a:t>Min #comparisons</a:t>
                          </a:r>
                        </a:p>
                      </a:txBody>
                      <a:tcPr/>
                    </a:tc>
                    <a:tc>
                      <a:txBody>
                        <a:bodyPr/>
                        <a:lstStyle/>
                        <a:p>
                          <a:pPr algn="ctr"/>
                          <a:r>
                            <a:rPr lang="en-US" dirty="0"/>
                            <a:t>1</a:t>
                          </a:r>
                          <a:r>
                            <a:rPr lang="en-US" baseline="0" dirty="0"/>
                            <a:t> when </a:t>
                          </a:r>
                          <a:r>
                            <a:rPr lang="en-US" dirty="0"/>
                            <a:t>the searching element is found at the middle position</a:t>
                          </a:r>
                        </a:p>
                      </a:txBody>
                      <a:tcPr/>
                    </a:tc>
                    <a:extLst>
                      <a:ext uri="{0D108BD9-81ED-4DB2-BD59-A6C34878D82A}">
                        <a16:rowId xmlns:a16="http://schemas.microsoft.com/office/drawing/2014/main" val="10001"/>
                      </a:ext>
                    </a:extLst>
                  </a:tr>
                  <a:tr h="640080">
                    <a:tc>
                      <a:txBody>
                        <a:bodyPr/>
                        <a:lstStyle/>
                        <a:p>
                          <a:pPr algn="ctr"/>
                          <a:r>
                            <a:rPr lang="en-US" dirty="0"/>
                            <a:t>Worst case: Max #comparisons</a:t>
                          </a:r>
                        </a:p>
                      </a:txBody>
                      <a:tcPr/>
                    </a:tc>
                    <a:tc>
                      <a:txBody>
                        <a:bodyPr/>
                        <a:lstStyle/>
                        <a:p>
                          <a:endParaRPr lang="en-US"/>
                        </a:p>
                      </a:txBody>
                      <a:tcPr>
                        <a:blipFill>
                          <a:blip r:embed="rId2"/>
                          <a:stretch>
                            <a:fillRect l="-72561" t="-163810" r="-488" b="-72381"/>
                          </a:stretch>
                        </a:blipFill>
                      </a:tcPr>
                    </a:tc>
                    <a:extLst>
                      <a:ext uri="{0D108BD9-81ED-4DB2-BD59-A6C34878D82A}">
                        <a16:rowId xmlns:a16="http://schemas.microsoft.com/office/drawing/2014/main" val="10002"/>
                      </a:ext>
                    </a:extLst>
                  </a:tr>
                  <a:tr h="370840">
                    <a:tc>
                      <a:txBody>
                        <a:bodyPr/>
                        <a:lstStyle/>
                        <a:p>
                          <a:pPr algn="ctr"/>
                          <a:r>
                            <a:rPr lang="en-US" dirty="0"/>
                            <a:t>Average case: Average #comparisons</a:t>
                          </a:r>
                        </a:p>
                      </a:txBody>
                      <a:tcPr/>
                    </a:tc>
                    <a:tc>
                      <a:txBody>
                        <a:bodyPr/>
                        <a:lstStyle/>
                        <a:p>
                          <a:pPr algn="ctr"/>
                          <a:r>
                            <a:rPr lang="en-US" sz="1600" dirty="0"/>
                            <a:t>See the next 2 slides</a:t>
                          </a:r>
                        </a:p>
                      </a:txBody>
                      <a:tcPr/>
                    </a:tc>
                    <a:extLst>
                      <a:ext uri="{0D108BD9-81ED-4DB2-BD59-A6C34878D82A}">
                        <a16:rowId xmlns:a16="http://schemas.microsoft.com/office/drawing/2014/main" val="10003"/>
                      </a:ext>
                    </a:extLst>
                  </a:tr>
                </a:tbl>
              </a:graphicData>
            </a:graphic>
          </p:graphicFrame>
        </mc:Fallback>
      </mc:AlternateContent>
    </p:spTree>
    <p:extLst>
      <p:ext uri="{BB962C8B-B14F-4D97-AF65-F5344CB8AC3E}">
        <p14:creationId xmlns:p14="http://schemas.microsoft.com/office/powerpoint/2010/main" val="3158445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Average Case Complexity analysis</a:t>
            </a:r>
            <a:endParaRPr lang="x-none" dirty="0"/>
          </a:p>
        </p:txBody>
      </p:sp>
      <p:sp>
        <p:nvSpPr>
          <p:cNvPr id="4" name="Oval 3">
            <a:extLst>
              <a:ext uri="{FF2B5EF4-FFF2-40B4-BE49-F238E27FC236}">
                <a16:creationId xmlns:a16="http://schemas.microsoft.com/office/drawing/2014/main" id="{D454C266-2A47-B6AA-6E00-0E8F86766251}"/>
              </a:ext>
            </a:extLst>
          </p:cNvPr>
          <p:cNvSpPr/>
          <p:nvPr/>
        </p:nvSpPr>
        <p:spPr>
          <a:xfrm>
            <a:off x="1047529" y="2393566"/>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8</a:t>
            </a:r>
          </a:p>
        </p:txBody>
      </p:sp>
      <p:sp>
        <p:nvSpPr>
          <p:cNvPr id="10" name="Oval 9">
            <a:extLst>
              <a:ext uri="{FF2B5EF4-FFF2-40B4-BE49-F238E27FC236}">
                <a16:creationId xmlns:a16="http://schemas.microsoft.com/office/drawing/2014/main" id="{DACE777B-4122-0416-EC10-ABFA0771DB51}"/>
              </a:ext>
            </a:extLst>
          </p:cNvPr>
          <p:cNvSpPr/>
          <p:nvPr/>
        </p:nvSpPr>
        <p:spPr>
          <a:xfrm>
            <a:off x="569652" y="2924598"/>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
        <p:nvSpPr>
          <p:cNvPr id="11" name="Oval 10">
            <a:extLst>
              <a:ext uri="{FF2B5EF4-FFF2-40B4-BE49-F238E27FC236}">
                <a16:creationId xmlns:a16="http://schemas.microsoft.com/office/drawing/2014/main" id="{108A14D9-E130-3583-CC9F-F51F874726A2}"/>
              </a:ext>
            </a:extLst>
          </p:cNvPr>
          <p:cNvSpPr/>
          <p:nvPr/>
        </p:nvSpPr>
        <p:spPr>
          <a:xfrm>
            <a:off x="1646809" y="2924598"/>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4</a:t>
            </a:r>
          </a:p>
        </p:txBody>
      </p:sp>
      <p:sp>
        <p:nvSpPr>
          <p:cNvPr id="12" name="Oval 11">
            <a:extLst>
              <a:ext uri="{FF2B5EF4-FFF2-40B4-BE49-F238E27FC236}">
                <a16:creationId xmlns:a16="http://schemas.microsoft.com/office/drawing/2014/main" id="{8BAF7957-CEB2-2463-29DF-A0C15032125A}"/>
              </a:ext>
            </a:extLst>
          </p:cNvPr>
          <p:cNvSpPr/>
          <p:nvPr/>
        </p:nvSpPr>
        <p:spPr>
          <a:xfrm>
            <a:off x="222215" y="3393872"/>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13" name="Oval 12">
            <a:extLst>
              <a:ext uri="{FF2B5EF4-FFF2-40B4-BE49-F238E27FC236}">
                <a16:creationId xmlns:a16="http://schemas.microsoft.com/office/drawing/2014/main" id="{3B54D5D2-DFBF-E88F-3437-0257BC482F14}"/>
              </a:ext>
            </a:extLst>
          </p:cNvPr>
          <p:cNvSpPr/>
          <p:nvPr/>
        </p:nvSpPr>
        <p:spPr>
          <a:xfrm>
            <a:off x="760106" y="3398313"/>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14" name="Oval 13">
            <a:extLst>
              <a:ext uri="{FF2B5EF4-FFF2-40B4-BE49-F238E27FC236}">
                <a16:creationId xmlns:a16="http://schemas.microsoft.com/office/drawing/2014/main" id="{537FDDEE-30DE-EFF8-21CC-7D062D0F48B4}"/>
              </a:ext>
            </a:extLst>
          </p:cNvPr>
          <p:cNvSpPr/>
          <p:nvPr/>
        </p:nvSpPr>
        <p:spPr>
          <a:xfrm>
            <a:off x="1475061" y="3407088"/>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15" name="Oval 14">
            <a:extLst>
              <a:ext uri="{FF2B5EF4-FFF2-40B4-BE49-F238E27FC236}">
                <a16:creationId xmlns:a16="http://schemas.microsoft.com/office/drawing/2014/main" id="{8B3B077D-3AD8-7721-B986-3DE336AC6FF5}"/>
              </a:ext>
            </a:extLst>
          </p:cNvPr>
          <p:cNvSpPr/>
          <p:nvPr/>
        </p:nvSpPr>
        <p:spPr>
          <a:xfrm>
            <a:off x="2029498" y="3407088"/>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2</a:t>
            </a:r>
          </a:p>
        </p:txBody>
      </p:sp>
      <p:sp>
        <p:nvSpPr>
          <p:cNvPr id="19" name="Oval 18">
            <a:extLst>
              <a:ext uri="{FF2B5EF4-FFF2-40B4-BE49-F238E27FC236}">
                <a16:creationId xmlns:a16="http://schemas.microsoft.com/office/drawing/2014/main" id="{EEDC5E60-FD69-72D2-7633-CB0C929E6A94}"/>
              </a:ext>
            </a:extLst>
          </p:cNvPr>
          <p:cNvSpPr/>
          <p:nvPr/>
        </p:nvSpPr>
        <p:spPr>
          <a:xfrm>
            <a:off x="2211490" y="3927976"/>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cxnSp>
        <p:nvCxnSpPr>
          <p:cNvPr id="21" name="Straight Connector 20">
            <a:extLst>
              <a:ext uri="{FF2B5EF4-FFF2-40B4-BE49-F238E27FC236}">
                <a16:creationId xmlns:a16="http://schemas.microsoft.com/office/drawing/2014/main" id="{5ABA4A3D-E2E1-FCA3-7087-6A8B53D5CE65}"/>
              </a:ext>
            </a:extLst>
          </p:cNvPr>
          <p:cNvCxnSpPr>
            <a:stCxn id="4" idx="3"/>
            <a:endCxn id="10" idx="7"/>
          </p:cNvCxnSpPr>
          <p:nvPr/>
        </p:nvCxnSpPr>
        <p:spPr>
          <a:xfrm flipH="1">
            <a:off x="880332" y="2666358"/>
            <a:ext cx="220501" cy="305044"/>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Straight Connector 21">
            <a:extLst>
              <a:ext uri="{FF2B5EF4-FFF2-40B4-BE49-F238E27FC236}">
                <a16:creationId xmlns:a16="http://schemas.microsoft.com/office/drawing/2014/main" id="{6A4ABA02-7905-6F5C-DE45-183431329822}"/>
              </a:ext>
            </a:extLst>
          </p:cNvPr>
          <p:cNvCxnSpPr>
            <a:cxnSpLocks/>
            <a:stCxn id="10" idx="3"/>
            <a:endCxn id="12" idx="0"/>
          </p:cNvCxnSpPr>
          <p:nvPr/>
        </p:nvCxnSpPr>
        <p:spPr>
          <a:xfrm flipH="1">
            <a:off x="404207" y="3197390"/>
            <a:ext cx="218749" cy="196482"/>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a:extLst>
              <a:ext uri="{FF2B5EF4-FFF2-40B4-BE49-F238E27FC236}">
                <a16:creationId xmlns:a16="http://schemas.microsoft.com/office/drawing/2014/main" id="{C9B52D4E-9387-0478-142E-6175AB36E1D8}"/>
              </a:ext>
            </a:extLst>
          </p:cNvPr>
          <p:cNvCxnSpPr>
            <a:cxnSpLocks/>
            <a:stCxn id="11" idx="4"/>
            <a:endCxn id="14" idx="0"/>
          </p:cNvCxnSpPr>
          <p:nvPr/>
        </p:nvCxnSpPr>
        <p:spPr>
          <a:xfrm flipH="1">
            <a:off x="1657053" y="3244194"/>
            <a:ext cx="171748" cy="162894"/>
          </a:xfrm>
          <a:prstGeom prst="line">
            <a:avLst/>
          </a:prstGeom>
        </p:spPr>
        <p:style>
          <a:lnRef idx="2">
            <a:schemeClr val="accent1"/>
          </a:lnRef>
          <a:fillRef idx="0">
            <a:schemeClr val="accent1"/>
          </a:fillRef>
          <a:effectRef idx="1">
            <a:schemeClr val="accent1"/>
          </a:effectRef>
          <a:fontRef idx="minor">
            <a:schemeClr val="tx1"/>
          </a:fontRef>
        </p:style>
      </p:cxnSp>
      <p:cxnSp>
        <p:nvCxnSpPr>
          <p:cNvPr id="26" name="Straight Connector 25">
            <a:extLst>
              <a:ext uri="{FF2B5EF4-FFF2-40B4-BE49-F238E27FC236}">
                <a16:creationId xmlns:a16="http://schemas.microsoft.com/office/drawing/2014/main" id="{0CEA62CB-B7CD-4F83-1803-0EB6A99ED828}"/>
              </a:ext>
            </a:extLst>
          </p:cNvPr>
          <p:cNvCxnSpPr>
            <a:cxnSpLocks/>
            <a:stCxn id="4" idx="5"/>
            <a:endCxn id="11" idx="1"/>
          </p:cNvCxnSpPr>
          <p:nvPr/>
        </p:nvCxnSpPr>
        <p:spPr>
          <a:xfrm>
            <a:off x="1358209" y="2666358"/>
            <a:ext cx="341904" cy="305044"/>
          </a:xfrm>
          <a:prstGeom prst="line">
            <a:avLst/>
          </a:prstGeom>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2888982D-5A08-6919-D4C4-4C55E3DD6C67}"/>
              </a:ext>
            </a:extLst>
          </p:cNvPr>
          <p:cNvCxnSpPr>
            <a:cxnSpLocks/>
            <a:stCxn id="10" idx="4"/>
            <a:endCxn id="13" idx="0"/>
          </p:cNvCxnSpPr>
          <p:nvPr/>
        </p:nvCxnSpPr>
        <p:spPr>
          <a:xfrm>
            <a:off x="751644" y="3244194"/>
            <a:ext cx="190454" cy="154119"/>
          </a:xfrm>
          <a:prstGeom prst="line">
            <a:avLst/>
          </a:prstGeom>
        </p:spPr>
        <p:style>
          <a:lnRef idx="2">
            <a:schemeClr val="accent1"/>
          </a:lnRef>
          <a:fillRef idx="0">
            <a:schemeClr val="accent1"/>
          </a:fillRef>
          <a:effectRef idx="1">
            <a:schemeClr val="accent1"/>
          </a:effectRef>
          <a:fontRef idx="minor">
            <a:schemeClr val="tx1"/>
          </a:fontRef>
        </p:style>
      </p:cxnSp>
      <p:cxnSp>
        <p:nvCxnSpPr>
          <p:cNvPr id="36" name="Straight Connector 35">
            <a:extLst>
              <a:ext uri="{FF2B5EF4-FFF2-40B4-BE49-F238E27FC236}">
                <a16:creationId xmlns:a16="http://schemas.microsoft.com/office/drawing/2014/main" id="{29332E5D-B09E-021A-4D51-1639A6C048F2}"/>
              </a:ext>
            </a:extLst>
          </p:cNvPr>
          <p:cNvCxnSpPr>
            <a:cxnSpLocks/>
            <a:stCxn id="11" idx="5"/>
            <a:endCxn id="15" idx="0"/>
          </p:cNvCxnSpPr>
          <p:nvPr/>
        </p:nvCxnSpPr>
        <p:spPr>
          <a:xfrm>
            <a:off x="1957489" y="3197390"/>
            <a:ext cx="254001" cy="209698"/>
          </a:xfrm>
          <a:prstGeom prst="line">
            <a:avLst/>
          </a:prstGeom>
        </p:spPr>
        <p:style>
          <a:lnRef idx="2">
            <a:schemeClr val="accent1"/>
          </a:lnRef>
          <a:fillRef idx="0">
            <a:schemeClr val="accent1"/>
          </a:fillRef>
          <a:effectRef idx="1">
            <a:schemeClr val="accent1"/>
          </a:effectRef>
          <a:fontRef idx="minor">
            <a:schemeClr val="tx1"/>
          </a:fontRef>
        </p:style>
      </p:cxnSp>
      <p:cxnSp>
        <p:nvCxnSpPr>
          <p:cNvPr id="42" name="Straight Connector 41">
            <a:extLst>
              <a:ext uri="{FF2B5EF4-FFF2-40B4-BE49-F238E27FC236}">
                <a16:creationId xmlns:a16="http://schemas.microsoft.com/office/drawing/2014/main" id="{7CE8BE2F-8D83-5BED-BA51-E98ADCB00280}"/>
              </a:ext>
            </a:extLst>
          </p:cNvPr>
          <p:cNvCxnSpPr>
            <a:cxnSpLocks/>
            <a:stCxn id="15" idx="5"/>
            <a:endCxn id="19" idx="0"/>
          </p:cNvCxnSpPr>
          <p:nvPr/>
        </p:nvCxnSpPr>
        <p:spPr>
          <a:xfrm>
            <a:off x="2340178" y="3679880"/>
            <a:ext cx="53304" cy="248096"/>
          </a:xfrm>
          <a:prstGeom prst="line">
            <a:avLst/>
          </a:prstGeom>
        </p:spPr>
        <p:style>
          <a:lnRef idx="2">
            <a:schemeClr val="accent1"/>
          </a:lnRef>
          <a:fillRef idx="0">
            <a:schemeClr val="accent1"/>
          </a:fillRef>
          <a:effectRef idx="1">
            <a:schemeClr val="accent1"/>
          </a:effectRef>
          <a:fontRef idx="minor">
            <a:schemeClr val="tx1"/>
          </a:fontRef>
        </p:style>
      </p:cxnSp>
      <p:sp>
        <p:nvSpPr>
          <p:cNvPr id="48" name="Oval 47">
            <a:extLst>
              <a:ext uri="{FF2B5EF4-FFF2-40B4-BE49-F238E27FC236}">
                <a16:creationId xmlns:a16="http://schemas.microsoft.com/office/drawing/2014/main" id="{68DF78AA-D8EE-AF30-192F-79D0847BCDE4}"/>
              </a:ext>
            </a:extLst>
          </p:cNvPr>
          <p:cNvSpPr/>
          <p:nvPr/>
        </p:nvSpPr>
        <p:spPr>
          <a:xfrm>
            <a:off x="6549554" y="2393566"/>
            <a:ext cx="664325"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15</a:t>
            </a:r>
          </a:p>
        </p:txBody>
      </p:sp>
      <p:sp>
        <p:nvSpPr>
          <p:cNvPr id="49" name="Oval 48">
            <a:extLst>
              <a:ext uri="{FF2B5EF4-FFF2-40B4-BE49-F238E27FC236}">
                <a16:creationId xmlns:a16="http://schemas.microsoft.com/office/drawing/2014/main" id="{B8854327-D776-DE09-C17B-BF348F3B48E0}"/>
              </a:ext>
            </a:extLst>
          </p:cNvPr>
          <p:cNvSpPr/>
          <p:nvPr/>
        </p:nvSpPr>
        <p:spPr>
          <a:xfrm>
            <a:off x="6168544" y="2924598"/>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7</a:t>
            </a:r>
          </a:p>
        </p:txBody>
      </p:sp>
      <p:sp>
        <p:nvSpPr>
          <p:cNvPr id="50" name="Oval 49">
            <a:extLst>
              <a:ext uri="{FF2B5EF4-FFF2-40B4-BE49-F238E27FC236}">
                <a16:creationId xmlns:a16="http://schemas.microsoft.com/office/drawing/2014/main" id="{DD8D4922-F071-C0DE-97D9-32EADEB00DA4}"/>
              </a:ext>
            </a:extLst>
          </p:cNvPr>
          <p:cNvSpPr/>
          <p:nvPr/>
        </p:nvSpPr>
        <p:spPr>
          <a:xfrm>
            <a:off x="7245701" y="2924598"/>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7</a:t>
            </a:r>
          </a:p>
        </p:txBody>
      </p:sp>
      <p:sp>
        <p:nvSpPr>
          <p:cNvPr id="51" name="Oval 50">
            <a:extLst>
              <a:ext uri="{FF2B5EF4-FFF2-40B4-BE49-F238E27FC236}">
                <a16:creationId xmlns:a16="http://schemas.microsoft.com/office/drawing/2014/main" id="{8B3D24AC-C369-8A0A-1453-9E48811974CF}"/>
              </a:ext>
            </a:extLst>
          </p:cNvPr>
          <p:cNvSpPr/>
          <p:nvPr/>
        </p:nvSpPr>
        <p:spPr>
          <a:xfrm>
            <a:off x="5557155" y="3407410"/>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
        <p:nvSpPr>
          <p:cNvPr id="52" name="Oval 51">
            <a:extLst>
              <a:ext uri="{FF2B5EF4-FFF2-40B4-BE49-F238E27FC236}">
                <a16:creationId xmlns:a16="http://schemas.microsoft.com/office/drawing/2014/main" id="{6B19F691-4910-8D62-B9EE-786A87FA1FAA}"/>
              </a:ext>
            </a:extLst>
          </p:cNvPr>
          <p:cNvSpPr/>
          <p:nvPr/>
        </p:nvSpPr>
        <p:spPr>
          <a:xfrm>
            <a:off x="6179597" y="3422120"/>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
        <p:nvSpPr>
          <p:cNvPr id="53" name="Oval 52">
            <a:extLst>
              <a:ext uri="{FF2B5EF4-FFF2-40B4-BE49-F238E27FC236}">
                <a16:creationId xmlns:a16="http://schemas.microsoft.com/office/drawing/2014/main" id="{73A5110A-87E9-61CA-A76D-FD3B72CB3E85}"/>
              </a:ext>
            </a:extLst>
          </p:cNvPr>
          <p:cNvSpPr/>
          <p:nvPr/>
        </p:nvSpPr>
        <p:spPr>
          <a:xfrm>
            <a:off x="7063709" y="3404334"/>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
        <p:nvSpPr>
          <p:cNvPr id="54" name="Oval 53">
            <a:extLst>
              <a:ext uri="{FF2B5EF4-FFF2-40B4-BE49-F238E27FC236}">
                <a16:creationId xmlns:a16="http://schemas.microsoft.com/office/drawing/2014/main" id="{756428EC-3864-768C-9E99-325C6A43B993}"/>
              </a:ext>
            </a:extLst>
          </p:cNvPr>
          <p:cNvSpPr/>
          <p:nvPr/>
        </p:nvSpPr>
        <p:spPr>
          <a:xfrm>
            <a:off x="7861263" y="3404334"/>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3</a:t>
            </a:r>
          </a:p>
        </p:txBody>
      </p:sp>
      <p:sp>
        <p:nvSpPr>
          <p:cNvPr id="55" name="Oval 54">
            <a:extLst>
              <a:ext uri="{FF2B5EF4-FFF2-40B4-BE49-F238E27FC236}">
                <a16:creationId xmlns:a16="http://schemas.microsoft.com/office/drawing/2014/main" id="{F620DA06-3942-F6AC-9916-B7AD990411FF}"/>
              </a:ext>
            </a:extLst>
          </p:cNvPr>
          <p:cNvSpPr/>
          <p:nvPr/>
        </p:nvSpPr>
        <p:spPr>
          <a:xfrm>
            <a:off x="6532528" y="3936834"/>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56" name="Oval 55">
            <a:extLst>
              <a:ext uri="{FF2B5EF4-FFF2-40B4-BE49-F238E27FC236}">
                <a16:creationId xmlns:a16="http://schemas.microsoft.com/office/drawing/2014/main" id="{03C33EC5-DB73-5D21-5617-D78E317BB707}"/>
              </a:ext>
            </a:extLst>
          </p:cNvPr>
          <p:cNvSpPr/>
          <p:nvPr/>
        </p:nvSpPr>
        <p:spPr>
          <a:xfrm>
            <a:off x="8291793" y="3934594"/>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cxnSp>
        <p:nvCxnSpPr>
          <p:cNvPr id="57" name="Straight Connector 56">
            <a:extLst>
              <a:ext uri="{FF2B5EF4-FFF2-40B4-BE49-F238E27FC236}">
                <a16:creationId xmlns:a16="http://schemas.microsoft.com/office/drawing/2014/main" id="{32F3ABD8-9304-EF8B-29D3-38E120CE739B}"/>
              </a:ext>
            </a:extLst>
          </p:cNvPr>
          <p:cNvCxnSpPr>
            <a:cxnSpLocks/>
            <a:stCxn id="48" idx="3"/>
            <a:endCxn id="49" idx="7"/>
          </p:cNvCxnSpPr>
          <p:nvPr/>
        </p:nvCxnSpPr>
        <p:spPr>
          <a:xfrm flipH="1">
            <a:off x="6479224" y="2666358"/>
            <a:ext cx="167618" cy="305044"/>
          </a:xfrm>
          <a:prstGeom prst="line">
            <a:avLst/>
          </a:prstGeom>
        </p:spPr>
        <p:style>
          <a:lnRef idx="2">
            <a:schemeClr val="accent1"/>
          </a:lnRef>
          <a:fillRef idx="0">
            <a:schemeClr val="accent1"/>
          </a:fillRef>
          <a:effectRef idx="1">
            <a:schemeClr val="accent1"/>
          </a:effectRef>
          <a:fontRef idx="minor">
            <a:schemeClr val="tx1"/>
          </a:fontRef>
        </p:style>
      </p:cxnSp>
      <p:cxnSp>
        <p:nvCxnSpPr>
          <p:cNvPr id="58" name="Straight Connector 57">
            <a:extLst>
              <a:ext uri="{FF2B5EF4-FFF2-40B4-BE49-F238E27FC236}">
                <a16:creationId xmlns:a16="http://schemas.microsoft.com/office/drawing/2014/main" id="{AD52E847-036E-D794-5B98-E70BECF218CE}"/>
              </a:ext>
            </a:extLst>
          </p:cNvPr>
          <p:cNvCxnSpPr>
            <a:cxnSpLocks/>
            <a:stCxn id="49" idx="3"/>
            <a:endCxn id="51" idx="7"/>
          </p:cNvCxnSpPr>
          <p:nvPr/>
        </p:nvCxnSpPr>
        <p:spPr>
          <a:xfrm flipH="1">
            <a:off x="5867835" y="3197390"/>
            <a:ext cx="354013" cy="256824"/>
          </a:xfrm>
          <a:prstGeom prst="line">
            <a:avLst/>
          </a:prstGeom>
        </p:spPr>
        <p:style>
          <a:lnRef idx="2">
            <a:schemeClr val="accent1"/>
          </a:lnRef>
          <a:fillRef idx="0">
            <a:schemeClr val="accent1"/>
          </a:fillRef>
          <a:effectRef idx="1">
            <a:schemeClr val="accent1"/>
          </a:effectRef>
          <a:fontRef idx="minor">
            <a:schemeClr val="tx1"/>
          </a:fontRef>
        </p:style>
      </p:cxnSp>
      <p:cxnSp>
        <p:nvCxnSpPr>
          <p:cNvPr id="59" name="Straight Connector 58">
            <a:extLst>
              <a:ext uri="{FF2B5EF4-FFF2-40B4-BE49-F238E27FC236}">
                <a16:creationId xmlns:a16="http://schemas.microsoft.com/office/drawing/2014/main" id="{F90FE1D4-ECCC-113D-8972-EAA32BB49571}"/>
              </a:ext>
            </a:extLst>
          </p:cNvPr>
          <p:cNvCxnSpPr>
            <a:cxnSpLocks/>
            <a:endCxn id="53" idx="0"/>
          </p:cNvCxnSpPr>
          <p:nvPr/>
        </p:nvCxnSpPr>
        <p:spPr>
          <a:xfrm flipH="1">
            <a:off x="7245701" y="3255322"/>
            <a:ext cx="118349" cy="149012"/>
          </a:xfrm>
          <a:prstGeom prst="line">
            <a:avLst/>
          </a:prstGeom>
        </p:spPr>
        <p:style>
          <a:lnRef idx="2">
            <a:schemeClr val="accent1"/>
          </a:lnRef>
          <a:fillRef idx="0">
            <a:schemeClr val="accent1"/>
          </a:fillRef>
          <a:effectRef idx="1">
            <a:schemeClr val="accent1"/>
          </a:effectRef>
          <a:fontRef idx="minor">
            <a:schemeClr val="tx1"/>
          </a:fontRef>
        </p:style>
      </p:cxnSp>
      <p:cxnSp>
        <p:nvCxnSpPr>
          <p:cNvPr id="60" name="Straight Connector 59">
            <a:extLst>
              <a:ext uri="{FF2B5EF4-FFF2-40B4-BE49-F238E27FC236}">
                <a16:creationId xmlns:a16="http://schemas.microsoft.com/office/drawing/2014/main" id="{B8B5ED1F-605B-4051-0F49-263DFA38CD0C}"/>
              </a:ext>
            </a:extLst>
          </p:cNvPr>
          <p:cNvCxnSpPr>
            <a:cxnSpLocks/>
            <a:stCxn id="48" idx="5"/>
            <a:endCxn id="50" idx="1"/>
          </p:cNvCxnSpPr>
          <p:nvPr/>
        </p:nvCxnSpPr>
        <p:spPr>
          <a:xfrm>
            <a:off x="7116591" y="2666358"/>
            <a:ext cx="182414" cy="305044"/>
          </a:xfrm>
          <a:prstGeom prst="line">
            <a:avLst/>
          </a:prstGeom>
        </p:spPr>
        <p:style>
          <a:lnRef idx="2">
            <a:schemeClr val="accent1"/>
          </a:lnRef>
          <a:fillRef idx="0">
            <a:schemeClr val="accent1"/>
          </a:fillRef>
          <a:effectRef idx="1">
            <a:schemeClr val="accent1"/>
          </a:effectRef>
          <a:fontRef idx="minor">
            <a:schemeClr val="tx1"/>
          </a:fontRef>
        </p:style>
      </p:cxnSp>
      <p:cxnSp>
        <p:nvCxnSpPr>
          <p:cNvPr id="61" name="Straight Connector 60">
            <a:extLst>
              <a:ext uri="{FF2B5EF4-FFF2-40B4-BE49-F238E27FC236}">
                <a16:creationId xmlns:a16="http://schemas.microsoft.com/office/drawing/2014/main" id="{0AC66E34-C482-771E-9BE4-C8CA157C25A1}"/>
              </a:ext>
            </a:extLst>
          </p:cNvPr>
          <p:cNvCxnSpPr>
            <a:cxnSpLocks/>
            <a:stCxn id="49" idx="4"/>
            <a:endCxn id="52" idx="0"/>
          </p:cNvCxnSpPr>
          <p:nvPr/>
        </p:nvCxnSpPr>
        <p:spPr>
          <a:xfrm>
            <a:off x="6350536" y="3244194"/>
            <a:ext cx="11053" cy="177926"/>
          </a:xfrm>
          <a:prstGeom prst="line">
            <a:avLst/>
          </a:prstGeom>
        </p:spPr>
        <p:style>
          <a:lnRef idx="2">
            <a:schemeClr val="accent1"/>
          </a:lnRef>
          <a:fillRef idx="0">
            <a:schemeClr val="accent1"/>
          </a:fillRef>
          <a:effectRef idx="1">
            <a:schemeClr val="accent1"/>
          </a:effectRef>
          <a:fontRef idx="minor">
            <a:schemeClr val="tx1"/>
          </a:fontRef>
        </p:style>
      </p:cxnSp>
      <p:cxnSp>
        <p:nvCxnSpPr>
          <p:cNvPr id="62" name="Straight Connector 61">
            <a:extLst>
              <a:ext uri="{FF2B5EF4-FFF2-40B4-BE49-F238E27FC236}">
                <a16:creationId xmlns:a16="http://schemas.microsoft.com/office/drawing/2014/main" id="{0990599D-EEE1-31B9-DEC5-35374A5AA6AC}"/>
              </a:ext>
            </a:extLst>
          </p:cNvPr>
          <p:cNvCxnSpPr>
            <a:cxnSpLocks/>
            <a:stCxn id="50" idx="5"/>
            <a:endCxn id="54" idx="1"/>
          </p:cNvCxnSpPr>
          <p:nvPr/>
        </p:nvCxnSpPr>
        <p:spPr>
          <a:xfrm>
            <a:off x="7556381" y="3197390"/>
            <a:ext cx="358186" cy="253748"/>
          </a:xfrm>
          <a:prstGeom prst="line">
            <a:avLst/>
          </a:prstGeom>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D99E5BD6-5410-F3E4-36FE-1DDBBA4AAA24}"/>
              </a:ext>
            </a:extLst>
          </p:cNvPr>
          <p:cNvCxnSpPr>
            <a:cxnSpLocks/>
            <a:stCxn id="52" idx="5"/>
            <a:endCxn id="55" idx="0"/>
          </p:cNvCxnSpPr>
          <p:nvPr/>
        </p:nvCxnSpPr>
        <p:spPr>
          <a:xfrm>
            <a:off x="6490277" y="3694912"/>
            <a:ext cx="224243" cy="241922"/>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A03DFE95-A107-2C38-CD29-6180F7D7CBA0}"/>
              </a:ext>
            </a:extLst>
          </p:cNvPr>
          <p:cNvCxnSpPr>
            <a:cxnSpLocks/>
            <a:stCxn id="54" idx="5"/>
            <a:endCxn id="56" idx="0"/>
          </p:cNvCxnSpPr>
          <p:nvPr/>
        </p:nvCxnSpPr>
        <p:spPr>
          <a:xfrm>
            <a:off x="8171943" y="3677126"/>
            <a:ext cx="301842" cy="257468"/>
          </a:xfrm>
          <a:prstGeom prst="line">
            <a:avLst/>
          </a:prstGeom>
        </p:spPr>
        <p:style>
          <a:lnRef idx="2">
            <a:schemeClr val="accent1"/>
          </a:lnRef>
          <a:fillRef idx="0">
            <a:schemeClr val="accent1"/>
          </a:fillRef>
          <a:effectRef idx="1">
            <a:schemeClr val="accent1"/>
          </a:effectRef>
          <a:fontRef idx="minor">
            <a:schemeClr val="tx1"/>
          </a:fontRef>
        </p:style>
      </p:cxnSp>
      <p:sp>
        <p:nvSpPr>
          <p:cNvPr id="69" name="Oval 68">
            <a:extLst>
              <a:ext uri="{FF2B5EF4-FFF2-40B4-BE49-F238E27FC236}">
                <a16:creationId xmlns:a16="http://schemas.microsoft.com/office/drawing/2014/main" id="{FE4EF807-8AAD-70B8-D6D9-315DB251EF44}"/>
              </a:ext>
            </a:extLst>
          </p:cNvPr>
          <p:cNvSpPr/>
          <p:nvPr/>
        </p:nvSpPr>
        <p:spPr>
          <a:xfrm>
            <a:off x="7374389" y="3927976"/>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cxnSp>
        <p:nvCxnSpPr>
          <p:cNvPr id="70" name="Straight Connector 69">
            <a:extLst>
              <a:ext uri="{FF2B5EF4-FFF2-40B4-BE49-F238E27FC236}">
                <a16:creationId xmlns:a16="http://schemas.microsoft.com/office/drawing/2014/main" id="{4FBC34EA-19BE-41BD-8CF8-BD1D086B544B}"/>
              </a:ext>
            </a:extLst>
          </p:cNvPr>
          <p:cNvCxnSpPr>
            <a:cxnSpLocks/>
            <a:stCxn id="53" idx="5"/>
            <a:endCxn id="69" idx="0"/>
          </p:cNvCxnSpPr>
          <p:nvPr/>
        </p:nvCxnSpPr>
        <p:spPr>
          <a:xfrm>
            <a:off x="7374389" y="3677126"/>
            <a:ext cx="181992" cy="250850"/>
          </a:xfrm>
          <a:prstGeom prst="line">
            <a:avLst/>
          </a:prstGeom>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mc:Choice xmlns:a14="http://schemas.microsoft.com/office/drawing/2010/main" Requires="a14">
          <p:sp>
            <p:nvSpPr>
              <p:cNvPr id="76" name="TextBox 75">
                <a:extLst>
                  <a:ext uri="{FF2B5EF4-FFF2-40B4-BE49-F238E27FC236}">
                    <a16:creationId xmlns:a16="http://schemas.microsoft.com/office/drawing/2014/main" id="{E6CB1561-E25F-DFEF-FB96-8B44976BD4F2}"/>
                  </a:ext>
                </a:extLst>
              </p:cNvPr>
              <p:cNvSpPr txBox="1"/>
              <p:nvPr/>
            </p:nvSpPr>
            <p:spPr>
              <a:xfrm>
                <a:off x="142180" y="5110957"/>
                <a:ext cx="7719084" cy="396519"/>
              </a:xfrm>
              <a:prstGeom prst="rect">
                <a:avLst/>
              </a:prstGeom>
              <a:noFill/>
            </p:spPr>
            <p:txBody>
              <a:bodyPr wrap="square">
                <a:spAutoFit/>
              </a:bodyPr>
              <a:lstStyle/>
              <a:p>
                <a:pPr lvl="0">
                  <a:defRPr/>
                </a:pPr>
                <a:r>
                  <a:rPr kumimoji="0" lang="en-US" sz="1400" b="0" u="none" strike="noStrike" kern="1200" cap="none" spc="0" normalizeH="0" baseline="0" noProof="0" dirty="0">
                    <a:ln>
                      <a:noFill/>
                    </a:ln>
                    <a:solidFill>
                      <a:prstClr val="black"/>
                    </a:solidFill>
                    <a:effectLst/>
                    <a:uLnTx/>
                    <a:uFillTx/>
                    <a:ea typeface="+mn-ea"/>
                    <a:cs typeface="+mn-cs"/>
                  </a:rPr>
                  <a:t>Average Complexity </a:t>
                </a:r>
                <a:r>
                  <a:rPr kumimoji="0" lang="en-US" sz="1400" b="0" u="none" strike="noStrike" kern="1200" cap="none" spc="0" normalizeH="0" noProof="0" dirty="0">
                    <a:ln>
                      <a:noFill/>
                    </a:ln>
                    <a:solidFill>
                      <a:prstClr val="black"/>
                    </a:solidFill>
                    <a:effectLst/>
                    <a:uLnTx/>
                    <a:uFillTx/>
                    <a:ea typeface="+mn-ea"/>
                    <a:cs typeface="+mn-cs"/>
                  </a:rPr>
                  <a:t>= </a:t>
                </a:r>
                <a14:m>
                  <m:oMath xmlns:m="http://schemas.openxmlformats.org/officeDocument/2006/math">
                    <m:f>
                      <m:fPr>
                        <m:ctrlP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1</m:t>
                        </m:r>
                      </m:num>
                      <m:den>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𝑛</m:t>
                        </m:r>
                      </m:den>
                    </m:f>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1∗</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1</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 + 2∗</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2</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 +</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4</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(3)</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 + … + </m:t>
                    </m:r>
                    <m:sSup>
                      <m:sSup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e>
                      <m:sup>
                        <m:d>
                          <m:dPr>
                            <m:begChr m:val="⌊"/>
                            <m:endChr m:val="⌋"/>
                            <m:ctrlPr>
                              <a:rPr lang="en-US" sz="1400" i="1">
                                <a:solidFill>
                                  <a:prstClr val="black"/>
                                </a:solidFill>
                                <a:latin typeface="Cambria Math" panose="02040503050406030204" pitchFamily="18" charset="0"/>
                              </a:rPr>
                            </m:ctrlPr>
                          </m:dPr>
                          <m:e>
                            <m:func>
                              <m:funcPr>
                                <m:ctrlPr>
                                  <a:rPr lang="en-US" sz="1400" i="1">
                                    <a:solidFill>
                                      <a:prstClr val="black"/>
                                    </a:solidFill>
                                    <a:latin typeface="Cambria Math" panose="02040503050406030204" pitchFamily="18" charset="0"/>
                                  </a:rPr>
                                </m:ctrlPr>
                              </m:funcPr>
                              <m:fName>
                                <m:sSub>
                                  <m:sSubPr>
                                    <m:ctrlPr>
                                      <a:rPr lang="en-US" sz="1400" i="1">
                                        <a:solidFill>
                                          <a:prstClr val="black"/>
                                        </a:solidFill>
                                        <a:latin typeface="Cambria Math" panose="02040503050406030204" pitchFamily="18" charset="0"/>
                                      </a:rPr>
                                    </m:ctrlPr>
                                  </m:sSubPr>
                                  <m:e>
                                    <m:r>
                                      <m:rPr>
                                        <m:sty m:val="p"/>
                                      </m:rPr>
                                      <a:rPr lang="en-US" sz="1400">
                                        <a:solidFill>
                                          <a:prstClr val="black"/>
                                        </a:solidFill>
                                        <a:latin typeface="Cambria Math"/>
                                      </a:rPr>
                                      <m:t>log</m:t>
                                    </m:r>
                                  </m:e>
                                  <m:sub>
                                    <m:r>
                                      <a:rPr lang="en-US" sz="1400" i="1">
                                        <a:solidFill>
                                          <a:prstClr val="black"/>
                                        </a:solidFill>
                                        <a:latin typeface="Cambria Math"/>
                                      </a:rPr>
                                      <m:t>2</m:t>
                                    </m:r>
                                  </m:sub>
                                </m:sSub>
                              </m:fName>
                              <m:e>
                                <m:r>
                                  <a:rPr lang="en-US" sz="1400" i="1">
                                    <a:solidFill>
                                      <a:prstClr val="black"/>
                                    </a:solidFill>
                                    <a:latin typeface="Cambria Math"/>
                                  </a:rPr>
                                  <m:t>𝑛</m:t>
                                </m:r>
                              </m:e>
                            </m:func>
                          </m:e>
                        </m:d>
                        <m:r>
                          <a:rPr lang="en-US" sz="1400" b="0" i="1" smtClean="0">
                            <a:solidFill>
                              <a:prstClr val="black"/>
                            </a:solidFill>
                            <a:latin typeface="Cambria Math" panose="02040503050406030204" pitchFamily="18" charset="0"/>
                          </a:rPr>
                          <m:t>−1</m:t>
                        </m:r>
                      </m:sup>
                    </m:sSup>
                  </m:oMath>
                </a14:m>
                <a:r>
                  <a:rPr kumimoji="0" lang="en-US" sz="1400" b="0" i="0" u="none" strike="noStrike" kern="1200" cap="none" spc="0" normalizeH="0" baseline="0" noProof="0" dirty="0">
                    <a:ln>
                      <a:noFill/>
                    </a:ln>
                    <a:solidFill>
                      <a:prstClr val="black"/>
                    </a:solidFill>
                    <a:effectLst/>
                    <a:uLnTx/>
                    <a:uFillTx/>
                    <a:latin typeface="Calibri"/>
                    <a:ea typeface="+mn-ea"/>
                    <a:cs typeface="+mn-cs"/>
                  </a:rPr>
                  <a:t>*</a:t>
                </a:r>
                <a:r>
                  <a:rPr lang="en-US" sz="1400" dirty="0">
                    <a:solidFill>
                      <a:prstClr val="black"/>
                    </a:solidFill>
                  </a:rPr>
                  <a:t> (</a:t>
                </a:r>
                <a14:m>
                  <m:oMath xmlns:m="http://schemas.openxmlformats.org/officeDocument/2006/math">
                    <m:d>
                      <m:dPr>
                        <m:begChr m:val="⌊"/>
                        <m:endChr m:val="⌋"/>
                        <m:ctrlPr>
                          <a:rPr lang="en-US" sz="1400" i="1">
                            <a:solidFill>
                              <a:prstClr val="black"/>
                            </a:solidFill>
                            <a:latin typeface="Cambria Math" panose="02040503050406030204" pitchFamily="18" charset="0"/>
                          </a:rPr>
                        </m:ctrlPr>
                      </m:dPr>
                      <m:e>
                        <m:func>
                          <m:funcPr>
                            <m:ctrlPr>
                              <a:rPr lang="en-US" sz="1400" i="1">
                                <a:solidFill>
                                  <a:prstClr val="black"/>
                                </a:solidFill>
                                <a:latin typeface="Cambria Math" panose="02040503050406030204" pitchFamily="18" charset="0"/>
                              </a:rPr>
                            </m:ctrlPr>
                          </m:funcPr>
                          <m:fName>
                            <m:sSub>
                              <m:sSubPr>
                                <m:ctrlPr>
                                  <a:rPr lang="en-US" sz="1400" i="1">
                                    <a:solidFill>
                                      <a:prstClr val="black"/>
                                    </a:solidFill>
                                    <a:latin typeface="Cambria Math" panose="02040503050406030204" pitchFamily="18" charset="0"/>
                                  </a:rPr>
                                </m:ctrlPr>
                              </m:sSubPr>
                              <m:e>
                                <m:r>
                                  <m:rPr>
                                    <m:sty m:val="p"/>
                                  </m:rPr>
                                  <a:rPr lang="en-US" sz="1400">
                                    <a:solidFill>
                                      <a:prstClr val="black"/>
                                    </a:solidFill>
                                    <a:latin typeface="Cambria Math"/>
                                  </a:rPr>
                                  <m:t>log</m:t>
                                </m:r>
                              </m:e>
                              <m:sub>
                                <m:r>
                                  <a:rPr lang="en-US" sz="1400" i="1">
                                    <a:solidFill>
                                      <a:prstClr val="black"/>
                                    </a:solidFill>
                                    <a:latin typeface="Cambria Math"/>
                                  </a:rPr>
                                  <m:t>2</m:t>
                                </m:r>
                              </m:sub>
                            </m:sSub>
                          </m:fName>
                          <m:e>
                            <m:r>
                              <a:rPr lang="en-US" sz="1400" i="1">
                                <a:solidFill>
                                  <a:prstClr val="black"/>
                                </a:solidFill>
                                <a:latin typeface="Cambria Math"/>
                              </a:rPr>
                              <m:t>𝑛</m:t>
                            </m:r>
                          </m:e>
                        </m:func>
                      </m:e>
                    </m:d>
                    <m:r>
                      <a:rPr lang="en-US" sz="1400" i="1">
                        <a:solidFill>
                          <a:prstClr val="black"/>
                        </a:solidFill>
                        <a:latin typeface="Cambria Math" panose="02040503050406030204" pitchFamily="18" charset="0"/>
                      </a:rPr>
                      <m:t> </m:t>
                    </m:r>
                    <m:r>
                      <a:rPr lang="en-US" sz="1400" b="0" i="1" smtClean="0">
                        <a:solidFill>
                          <a:prstClr val="black"/>
                        </a:solidFill>
                        <a:latin typeface="Cambria Math" panose="02040503050406030204" pitchFamily="18" charset="0"/>
                      </a:rPr>
                      <m:t>)</m:t>
                    </m:r>
                  </m:oMath>
                </a14:m>
                <a:r>
                  <a:rPr kumimoji="0" lang="en-US" sz="1400" b="0" i="0" u="none" strike="noStrike" kern="1200" cap="none" spc="0" normalizeH="0" baseline="0" noProof="0" dirty="0">
                    <a:ln>
                      <a:noFill/>
                    </a:ln>
                    <a:solidFill>
                      <a:prstClr val="black"/>
                    </a:solidFill>
                    <a:effectLst/>
                    <a:uLnTx/>
                    <a:uFillTx/>
                    <a:latin typeface="Calibri"/>
                    <a:ea typeface="+mn-ea"/>
                    <a:cs typeface="+mn-cs"/>
                  </a:rPr>
                  <a:t>+</a:t>
                </a:r>
                <a:r>
                  <a:rPr lang="en-US" sz="1400" dirty="0">
                    <a:solidFill>
                      <a:prstClr val="black"/>
                    </a:solidFill>
                    <a:latin typeface="Calibri"/>
                  </a:rPr>
                  <a:t> L*</a:t>
                </a:r>
                <a:r>
                  <a:rPr kumimoji="0" lang="en-US" sz="1400" b="0" i="0" u="none" strike="noStrike" kern="1200" cap="none" spc="0" normalizeH="0" baseline="0" noProof="0" dirty="0">
                    <a:ln>
                      <a:noFill/>
                    </a:ln>
                    <a:solidFill>
                      <a:prstClr val="black"/>
                    </a:solidFill>
                    <a:effectLst/>
                    <a:uLnTx/>
                    <a:uFillTx/>
                    <a:latin typeface="Calibri"/>
                    <a:ea typeface="+mn-ea"/>
                    <a:cs typeface="+mn-cs"/>
                  </a:rPr>
                  <a:t>(</a:t>
                </a:r>
                <a14:m>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a:ea typeface="+mn-ea"/>
                        <a:cs typeface="+mn-cs"/>
                      </a:rPr>
                      <m:t>1+</m:t>
                    </m:r>
                    <m:d>
                      <m:dPr>
                        <m:begChr m:val="⌊"/>
                        <m:endChr m:val="⌋"/>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unc>
                          <m:func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uncPr>
                          <m:fName>
                            <m:sSub>
                              <m:sSub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400" b="0" i="0" u="none" strike="noStrike" kern="1200" cap="none" spc="0" normalizeH="0" baseline="0" noProof="0" smtClean="0">
                                    <a:ln>
                                      <a:noFill/>
                                    </a:ln>
                                    <a:solidFill>
                                      <a:prstClr val="black"/>
                                    </a:solidFill>
                                    <a:effectLst/>
                                    <a:uLnTx/>
                                    <a:uFillTx/>
                                    <a:latin typeface="Cambria Math"/>
                                    <a:ea typeface="+mn-ea"/>
                                    <a:cs typeface="+mn-cs"/>
                                  </a:rPr>
                                  <m:t>log</m:t>
                                </m:r>
                              </m:e>
                              <m:sub>
                                <m:r>
                                  <a:rPr kumimoji="0" lang="en-US" sz="1400" b="0" i="1" u="none" strike="noStrike" kern="1200" cap="none" spc="0" normalizeH="0" baseline="0" noProof="0" smtClean="0">
                                    <a:ln>
                                      <a:noFill/>
                                    </a:ln>
                                    <a:solidFill>
                                      <a:prstClr val="black"/>
                                    </a:solidFill>
                                    <a:effectLst/>
                                    <a:uLnTx/>
                                    <a:uFillTx/>
                                    <a:latin typeface="Cambria Math"/>
                                    <a:ea typeface="+mn-ea"/>
                                    <a:cs typeface="+mn-cs"/>
                                  </a:rPr>
                                  <m:t>2</m:t>
                                </m:r>
                              </m:sub>
                            </m:sSub>
                          </m:fName>
                          <m:e>
                            <m:r>
                              <a:rPr kumimoji="0" lang="en-US" sz="1400" b="0" i="1" u="none" strike="noStrike" kern="1200" cap="none" spc="0" normalizeH="0" baseline="0" noProof="0" smtClean="0">
                                <a:ln>
                                  <a:noFill/>
                                </a:ln>
                                <a:solidFill>
                                  <a:prstClr val="black"/>
                                </a:solidFill>
                                <a:effectLst/>
                                <a:uLnTx/>
                                <a:uFillTx/>
                                <a:latin typeface="Cambria Math"/>
                                <a:ea typeface="+mn-ea"/>
                                <a:cs typeface="+mn-cs"/>
                              </a:rPr>
                              <m:t>𝑛</m:t>
                            </m:r>
                          </m:e>
                        </m:func>
                      </m:e>
                    </m:d>
                  </m:oMath>
                </a14:m>
                <a:r>
                  <a:rPr kumimoji="0" lang="en-US" sz="1400" b="0" i="0" u="none" strike="noStrike" kern="1200" cap="none" spc="0" normalizeH="0" baseline="0" noProof="0" dirty="0">
                    <a:ln>
                      <a:noFill/>
                    </a:ln>
                    <a:solidFill>
                      <a:prstClr val="black"/>
                    </a:solidFill>
                    <a:effectLst/>
                    <a:uLnTx/>
                    <a:uFillTx/>
                    <a:latin typeface="Calibri"/>
                    <a:ea typeface="+mn-ea"/>
                    <a:cs typeface="+mn-cs"/>
                  </a:rPr>
                  <a:t>)]</a:t>
                </a:r>
              </a:p>
            </p:txBody>
          </p:sp>
        </mc:Choice>
        <mc:Fallback>
          <p:sp>
            <p:nvSpPr>
              <p:cNvPr id="76" name="TextBox 75">
                <a:extLst>
                  <a:ext uri="{FF2B5EF4-FFF2-40B4-BE49-F238E27FC236}">
                    <a16:creationId xmlns:a16="http://schemas.microsoft.com/office/drawing/2014/main" id="{E6CB1561-E25F-DFEF-FB96-8B44976BD4F2}"/>
                  </a:ext>
                </a:extLst>
              </p:cNvPr>
              <p:cNvSpPr txBox="1">
                <a:spLocks noRot="1" noChangeAspect="1" noMove="1" noResize="1" noEditPoints="1" noAdjustHandles="1" noChangeArrowheads="1" noChangeShapeType="1" noTextEdit="1"/>
              </p:cNvSpPr>
              <p:nvPr/>
            </p:nvSpPr>
            <p:spPr>
              <a:xfrm>
                <a:off x="142180" y="5110957"/>
                <a:ext cx="7719084" cy="396519"/>
              </a:xfrm>
              <a:prstGeom prst="rect">
                <a:avLst/>
              </a:prstGeom>
              <a:blipFill>
                <a:blip r:embed="rId2"/>
                <a:stretch>
                  <a:fillRect l="-237" b="-6154"/>
                </a:stretch>
              </a:blipFill>
            </p:spPr>
            <p:txBody>
              <a:bodyPr/>
              <a:lstStyle/>
              <a:p>
                <a:r>
                  <a:rPr lang="en-US">
                    <a:noFill/>
                  </a:rPr>
                  <a:t> </a:t>
                </a:r>
              </a:p>
            </p:txBody>
          </p:sp>
        </mc:Fallback>
      </mc:AlternateContent>
      <p:sp>
        <p:nvSpPr>
          <p:cNvPr id="77" name="Oval 76">
            <a:extLst>
              <a:ext uri="{FF2B5EF4-FFF2-40B4-BE49-F238E27FC236}">
                <a16:creationId xmlns:a16="http://schemas.microsoft.com/office/drawing/2014/main" id="{813FDA95-B4E0-B767-0730-F16C4756997F}"/>
              </a:ext>
            </a:extLst>
          </p:cNvPr>
          <p:cNvSpPr/>
          <p:nvPr/>
        </p:nvSpPr>
        <p:spPr>
          <a:xfrm>
            <a:off x="6085395" y="3938640"/>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cxnSp>
        <p:nvCxnSpPr>
          <p:cNvPr id="78" name="Straight Connector 77">
            <a:extLst>
              <a:ext uri="{FF2B5EF4-FFF2-40B4-BE49-F238E27FC236}">
                <a16:creationId xmlns:a16="http://schemas.microsoft.com/office/drawing/2014/main" id="{70FCE4A2-7FB2-E0FC-98B8-07C2D8936337}"/>
              </a:ext>
            </a:extLst>
          </p:cNvPr>
          <p:cNvCxnSpPr>
            <a:cxnSpLocks/>
            <a:stCxn id="52" idx="4"/>
            <a:endCxn id="77" idx="0"/>
          </p:cNvCxnSpPr>
          <p:nvPr/>
        </p:nvCxnSpPr>
        <p:spPr>
          <a:xfrm flipH="1">
            <a:off x="6267387" y="3741716"/>
            <a:ext cx="94202" cy="196924"/>
          </a:xfrm>
          <a:prstGeom prst="line">
            <a:avLst/>
          </a:prstGeom>
        </p:spPr>
        <p:style>
          <a:lnRef idx="2">
            <a:schemeClr val="accent1"/>
          </a:lnRef>
          <a:fillRef idx="0">
            <a:schemeClr val="accent1"/>
          </a:fillRef>
          <a:effectRef idx="1">
            <a:schemeClr val="accent1"/>
          </a:effectRef>
          <a:fontRef idx="minor">
            <a:schemeClr val="tx1"/>
          </a:fontRef>
        </p:style>
      </p:cxnSp>
      <p:sp>
        <p:nvSpPr>
          <p:cNvPr id="82" name="Oval 81">
            <a:extLst>
              <a:ext uri="{FF2B5EF4-FFF2-40B4-BE49-F238E27FC236}">
                <a16:creationId xmlns:a16="http://schemas.microsoft.com/office/drawing/2014/main" id="{F62EA4D6-70D4-830B-B54E-18E19262A74E}"/>
              </a:ext>
            </a:extLst>
          </p:cNvPr>
          <p:cNvSpPr/>
          <p:nvPr/>
        </p:nvSpPr>
        <p:spPr>
          <a:xfrm>
            <a:off x="5662241" y="3934594"/>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cxnSp>
        <p:nvCxnSpPr>
          <p:cNvPr id="83" name="Straight Connector 82">
            <a:extLst>
              <a:ext uri="{FF2B5EF4-FFF2-40B4-BE49-F238E27FC236}">
                <a16:creationId xmlns:a16="http://schemas.microsoft.com/office/drawing/2014/main" id="{A59F9656-023B-CFD0-0A01-0241F66853F6}"/>
              </a:ext>
            </a:extLst>
          </p:cNvPr>
          <p:cNvCxnSpPr>
            <a:cxnSpLocks/>
            <a:stCxn id="51" idx="4"/>
            <a:endCxn id="82" idx="0"/>
          </p:cNvCxnSpPr>
          <p:nvPr/>
        </p:nvCxnSpPr>
        <p:spPr>
          <a:xfrm>
            <a:off x="5739147" y="3727006"/>
            <a:ext cx="105086" cy="207588"/>
          </a:xfrm>
          <a:prstGeom prst="line">
            <a:avLst/>
          </a:prstGeom>
        </p:spPr>
        <p:style>
          <a:lnRef idx="2">
            <a:schemeClr val="accent1"/>
          </a:lnRef>
          <a:fillRef idx="0">
            <a:schemeClr val="accent1"/>
          </a:fillRef>
          <a:effectRef idx="1">
            <a:schemeClr val="accent1"/>
          </a:effectRef>
          <a:fontRef idx="minor">
            <a:schemeClr val="tx1"/>
          </a:fontRef>
        </p:style>
      </p:cxnSp>
      <p:sp>
        <p:nvSpPr>
          <p:cNvPr id="84" name="Oval 83">
            <a:extLst>
              <a:ext uri="{FF2B5EF4-FFF2-40B4-BE49-F238E27FC236}">
                <a16:creationId xmlns:a16="http://schemas.microsoft.com/office/drawing/2014/main" id="{A87536D5-CA0F-ECD8-2F17-D51FD2802482}"/>
              </a:ext>
            </a:extLst>
          </p:cNvPr>
          <p:cNvSpPr/>
          <p:nvPr/>
        </p:nvSpPr>
        <p:spPr>
          <a:xfrm>
            <a:off x="5174466" y="3934594"/>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cxnSp>
        <p:nvCxnSpPr>
          <p:cNvPr id="85" name="Straight Connector 84">
            <a:extLst>
              <a:ext uri="{FF2B5EF4-FFF2-40B4-BE49-F238E27FC236}">
                <a16:creationId xmlns:a16="http://schemas.microsoft.com/office/drawing/2014/main" id="{46E20A43-EA66-0EBB-5048-CECEF9741B80}"/>
              </a:ext>
            </a:extLst>
          </p:cNvPr>
          <p:cNvCxnSpPr>
            <a:cxnSpLocks/>
            <a:stCxn id="51" idx="3"/>
            <a:endCxn id="84" idx="0"/>
          </p:cNvCxnSpPr>
          <p:nvPr/>
        </p:nvCxnSpPr>
        <p:spPr>
          <a:xfrm flipH="1">
            <a:off x="5356458" y="3680202"/>
            <a:ext cx="254001" cy="254392"/>
          </a:xfrm>
          <a:prstGeom prst="line">
            <a:avLst/>
          </a:prstGeom>
        </p:spPr>
        <p:style>
          <a:lnRef idx="2">
            <a:schemeClr val="accent1"/>
          </a:lnRef>
          <a:fillRef idx="0">
            <a:schemeClr val="accent1"/>
          </a:fillRef>
          <a:effectRef idx="1">
            <a:schemeClr val="accent1"/>
          </a:effectRef>
          <a:fontRef idx="minor">
            <a:schemeClr val="tx1"/>
          </a:fontRef>
        </p:style>
      </p:cxnSp>
      <p:sp>
        <p:nvSpPr>
          <p:cNvPr id="90" name="Oval 89">
            <a:extLst>
              <a:ext uri="{FF2B5EF4-FFF2-40B4-BE49-F238E27FC236}">
                <a16:creationId xmlns:a16="http://schemas.microsoft.com/office/drawing/2014/main" id="{F9785ED8-3097-F0A3-79A3-2CBC5100D0C4}"/>
              </a:ext>
            </a:extLst>
          </p:cNvPr>
          <p:cNvSpPr/>
          <p:nvPr/>
        </p:nvSpPr>
        <p:spPr>
          <a:xfrm>
            <a:off x="7804919" y="3934594"/>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sp>
        <p:nvSpPr>
          <p:cNvPr id="92" name="Oval 91">
            <a:extLst>
              <a:ext uri="{FF2B5EF4-FFF2-40B4-BE49-F238E27FC236}">
                <a16:creationId xmlns:a16="http://schemas.microsoft.com/office/drawing/2014/main" id="{04AC2E1E-8206-EA96-D37C-D8523E94606F}"/>
              </a:ext>
            </a:extLst>
          </p:cNvPr>
          <p:cNvSpPr/>
          <p:nvPr/>
        </p:nvSpPr>
        <p:spPr>
          <a:xfrm>
            <a:off x="6946778" y="3940270"/>
            <a:ext cx="363984" cy="319596"/>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t>1</a:t>
            </a:r>
          </a:p>
        </p:txBody>
      </p:sp>
      <p:cxnSp>
        <p:nvCxnSpPr>
          <p:cNvPr id="102" name="Straight Connector 101">
            <a:extLst>
              <a:ext uri="{FF2B5EF4-FFF2-40B4-BE49-F238E27FC236}">
                <a16:creationId xmlns:a16="http://schemas.microsoft.com/office/drawing/2014/main" id="{A40F8484-71F5-9B51-A1D8-D8BB8622F2C2}"/>
              </a:ext>
            </a:extLst>
          </p:cNvPr>
          <p:cNvCxnSpPr>
            <a:cxnSpLocks/>
            <a:stCxn id="53" idx="4"/>
            <a:endCxn id="92" idx="0"/>
          </p:cNvCxnSpPr>
          <p:nvPr/>
        </p:nvCxnSpPr>
        <p:spPr>
          <a:xfrm flipH="1">
            <a:off x="7128770" y="3723930"/>
            <a:ext cx="116931" cy="216340"/>
          </a:xfrm>
          <a:prstGeom prst="line">
            <a:avLst/>
          </a:prstGeom>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2B38B49B-16ED-45A0-2517-6BF91539F2DD}"/>
              </a:ext>
            </a:extLst>
          </p:cNvPr>
          <p:cNvCxnSpPr>
            <a:cxnSpLocks/>
            <a:stCxn id="54" idx="4"/>
            <a:endCxn id="90" idx="0"/>
          </p:cNvCxnSpPr>
          <p:nvPr/>
        </p:nvCxnSpPr>
        <p:spPr>
          <a:xfrm flipH="1">
            <a:off x="7986911" y="3723930"/>
            <a:ext cx="56344" cy="210664"/>
          </a:xfrm>
          <a:prstGeom prst="line">
            <a:avLst/>
          </a:prstGeom>
        </p:spPr>
        <p:style>
          <a:lnRef idx="2">
            <a:schemeClr val="accent1"/>
          </a:lnRef>
          <a:fillRef idx="0">
            <a:schemeClr val="accent1"/>
          </a:fillRef>
          <a:effectRef idx="1">
            <a:schemeClr val="accent1"/>
          </a:effectRef>
          <a:fontRef idx="minor">
            <a:schemeClr val="tx1"/>
          </a:fontRef>
        </p:style>
      </p:cxnSp>
      <p:sp>
        <p:nvSpPr>
          <p:cNvPr id="141" name="TextBox 140">
            <a:extLst>
              <a:ext uri="{FF2B5EF4-FFF2-40B4-BE49-F238E27FC236}">
                <a16:creationId xmlns:a16="http://schemas.microsoft.com/office/drawing/2014/main" id="{7052E4BC-69FA-B773-9AB9-C94005737785}"/>
              </a:ext>
            </a:extLst>
          </p:cNvPr>
          <p:cNvSpPr txBox="1"/>
          <p:nvPr/>
        </p:nvSpPr>
        <p:spPr>
          <a:xfrm>
            <a:off x="3433100" y="2320755"/>
            <a:ext cx="572593" cy="276999"/>
          </a:xfrm>
          <a:prstGeom prst="rect">
            <a:avLst/>
          </a:prstGeom>
          <a:noFill/>
        </p:spPr>
        <p:txBody>
          <a:bodyPr wrap="none" rtlCol="0">
            <a:spAutoFit/>
          </a:bodyPr>
          <a:lstStyle/>
          <a:p>
            <a:r>
              <a:rPr lang="en-US" sz="1200" dirty="0"/>
              <a:t>1 x (1)</a:t>
            </a:r>
          </a:p>
        </p:txBody>
      </p:sp>
      <p:sp>
        <p:nvSpPr>
          <p:cNvPr id="142" name="TextBox 141">
            <a:extLst>
              <a:ext uri="{FF2B5EF4-FFF2-40B4-BE49-F238E27FC236}">
                <a16:creationId xmlns:a16="http://schemas.microsoft.com/office/drawing/2014/main" id="{C3C533B3-6088-4945-7687-83C829A9935E}"/>
              </a:ext>
            </a:extLst>
          </p:cNvPr>
          <p:cNvSpPr txBox="1"/>
          <p:nvPr/>
        </p:nvSpPr>
        <p:spPr>
          <a:xfrm>
            <a:off x="3433100" y="2854658"/>
            <a:ext cx="572593" cy="276999"/>
          </a:xfrm>
          <a:prstGeom prst="rect">
            <a:avLst/>
          </a:prstGeom>
          <a:noFill/>
        </p:spPr>
        <p:txBody>
          <a:bodyPr wrap="none" rtlCol="0">
            <a:spAutoFit/>
          </a:bodyPr>
          <a:lstStyle/>
          <a:p>
            <a:r>
              <a:rPr lang="en-US" sz="1200" dirty="0"/>
              <a:t>2 x (2)</a:t>
            </a:r>
          </a:p>
        </p:txBody>
      </p:sp>
      <p:sp>
        <p:nvSpPr>
          <p:cNvPr id="143" name="TextBox 142">
            <a:extLst>
              <a:ext uri="{FF2B5EF4-FFF2-40B4-BE49-F238E27FC236}">
                <a16:creationId xmlns:a16="http://schemas.microsoft.com/office/drawing/2014/main" id="{303E7C72-A4BB-FC29-FF06-7276664DC545}"/>
              </a:ext>
            </a:extLst>
          </p:cNvPr>
          <p:cNvSpPr txBox="1"/>
          <p:nvPr/>
        </p:nvSpPr>
        <p:spPr>
          <a:xfrm>
            <a:off x="3433100" y="3326606"/>
            <a:ext cx="572593" cy="276999"/>
          </a:xfrm>
          <a:prstGeom prst="rect">
            <a:avLst/>
          </a:prstGeom>
          <a:noFill/>
        </p:spPr>
        <p:txBody>
          <a:bodyPr wrap="none" rtlCol="0">
            <a:spAutoFit/>
          </a:bodyPr>
          <a:lstStyle/>
          <a:p>
            <a:r>
              <a:rPr lang="en-US" sz="1200" dirty="0"/>
              <a:t>4 x (3)</a:t>
            </a:r>
          </a:p>
        </p:txBody>
      </p:sp>
      <p:sp>
        <p:nvSpPr>
          <p:cNvPr id="144" name="TextBox 143">
            <a:extLst>
              <a:ext uri="{FF2B5EF4-FFF2-40B4-BE49-F238E27FC236}">
                <a16:creationId xmlns:a16="http://schemas.microsoft.com/office/drawing/2014/main" id="{31ABFC00-8D37-84C7-F8EF-2EC3391BA314}"/>
              </a:ext>
            </a:extLst>
          </p:cNvPr>
          <p:cNvSpPr txBox="1"/>
          <p:nvPr/>
        </p:nvSpPr>
        <p:spPr>
          <a:xfrm>
            <a:off x="3433100" y="3834690"/>
            <a:ext cx="558166" cy="276999"/>
          </a:xfrm>
          <a:prstGeom prst="rect">
            <a:avLst/>
          </a:prstGeom>
          <a:noFill/>
        </p:spPr>
        <p:txBody>
          <a:bodyPr wrap="none" rtlCol="0">
            <a:spAutoFit/>
          </a:bodyPr>
          <a:lstStyle/>
          <a:p>
            <a:r>
              <a:rPr lang="en-US" sz="1200" dirty="0"/>
              <a:t>L x (4)</a:t>
            </a:r>
          </a:p>
        </p:txBody>
      </p:sp>
      <p:sp>
        <p:nvSpPr>
          <p:cNvPr id="145" name="TextBox 144">
            <a:extLst>
              <a:ext uri="{FF2B5EF4-FFF2-40B4-BE49-F238E27FC236}">
                <a16:creationId xmlns:a16="http://schemas.microsoft.com/office/drawing/2014/main" id="{1CA8FB38-A57C-5E81-7CD6-A9556CEE1873}"/>
              </a:ext>
            </a:extLst>
          </p:cNvPr>
          <p:cNvSpPr txBox="1"/>
          <p:nvPr/>
        </p:nvSpPr>
        <p:spPr>
          <a:xfrm>
            <a:off x="2334503" y="2060127"/>
            <a:ext cx="3195618" cy="276999"/>
          </a:xfrm>
          <a:prstGeom prst="rect">
            <a:avLst/>
          </a:prstGeom>
          <a:solidFill>
            <a:schemeClr val="bg1">
              <a:lumMod val="75000"/>
            </a:schemeClr>
          </a:solidFill>
          <a:ln>
            <a:solidFill>
              <a:schemeClr val="tx1">
                <a:lumMod val="75000"/>
                <a:lumOff val="25000"/>
              </a:schemeClr>
            </a:solidFill>
          </a:ln>
        </p:spPr>
        <p:txBody>
          <a:bodyPr wrap="none" rtlCol="0">
            <a:spAutoFit/>
          </a:bodyPr>
          <a:lstStyle/>
          <a:p>
            <a:r>
              <a:rPr lang="en-US" sz="1200" dirty="0"/>
              <a:t>Number of elements x (number of comparisons)</a:t>
            </a:r>
          </a:p>
        </p:txBody>
      </p:sp>
      <mc:AlternateContent xmlns:mc="http://schemas.openxmlformats.org/markup-compatibility/2006">
        <mc:Choice xmlns:a14="http://schemas.microsoft.com/office/drawing/2010/main" Requires="a14">
          <p:sp>
            <p:nvSpPr>
              <p:cNvPr id="148" name="TextBox 147">
                <a:extLst>
                  <a:ext uri="{FF2B5EF4-FFF2-40B4-BE49-F238E27FC236}">
                    <a16:creationId xmlns:a16="http://schemas.microsoft.com/office/drawing/2014/main" id="{5426EC52-9386-DECF-1C9D-76DEE29EC5D6}"/>
                  </a:ext>
                </a:extLst>
              </p:cNvPr>
              <p:cNvSpPr txBox="1"/>
              <p:nvPr/>
            </p:nvSpPr>
            <p:spPr>
              <a:xfrm>
                <a:off x="2610536" y="4232746"/>
                <a:ext cx="2401107" cy="288541"/>
              </a:xfrm>
              <a:prstGeom prst="rect">
                <a:avLst/>
              </a:prstGeom>
              <a:solidFill>
                <a:schemeClr val="bg1">
                  <a:lumMod val="75000"/>
                </a:schemeClr>
              </a:solidFill>
              <a:ln>
                <a:solidFill>
                  <a:schemeClr val="bg1"/>
                </a:solidFill>
              </a:ln>
            </p:spPr>
            <p:txBody>
              <a:bodyPr wrap="none" rtlCol="0">
                <a:spAutoFit/>
              </a:bodyPr>
              <a:lstStyle/>
              <a:p>
                <a:r>
                  <a:rPr lang="en-US" sz="1200" dirty="0"/>
                  <a:t>L is any value between 1 to </a:t>
                </a:r>
                <a14:m>
                  <m:oMath xmlns:m="http://schemas.openxmlformats.org/officeDocument/2006/math">
                    <m:sSup>
                      <m:sSupPr>
                        <m:ctrlP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12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e>
                      <m:sup>
                        <m:d>
                          <m:dPr>
                            <m:begChr m:val="⌊"/>
                            <m:endChr m:val="⌋"/>
                            <m:ctrlPr>
                              <a:rPr lang="en-US" sz="1200" i="1">
                                <a:solidFill>
                                  <a:prstClr val="black"/>
                                </a:solidFill>
                                <a:latin typeface="Cambria Math" panose="02040503050406030204" pitchFamily="18" charset="0"/>
                              </a:rPr>
                            </m:ctrlPr>
                          </m:dPr>
                          <m:e>
                            <m:func>
                              <m:funcPr>
                                <m:ctrlPr>
                                  <a:rPr lang="en-US" sz="1200" i="1">
                                    <a:solidFill>
                                      <a:prstClr val="black"/>
                                    </a:solidFill>
                                    <a:latin typeface="Cambria Math" panose="02040503050406030204" pitchFamily="18" charset="0"/>
                                  </a:rPr>
                                </m:ctrlPr>
                              </m:funcPr>
                              <m:fName>
                                <m:sSub>
                                  <m:sSubPr>
                                    <m:ctrlPr>
                                      <a:rPr lang="en-US" sz="1200" i="1">
                                        <a:solidFill>
                                          <a:prstClr val="black"/>
                                        </a:solidFill>
                                        <a:latin typeface="Cambria Math" panose="02040503050406030204" pitchFamily="18" charset="0"/>
                                      </a:rPr>
                                    </m:ctrlPr>
                                  </m:sSubPr>
                                  <m:e>
                                    <m:r>
                                      <m:rPr>
                                        <m:sty m:val="p"/>
                                      </m:rPr>
                                      <a:rPr lang="en-US" sz="1200">
                                        <a:solidFill>
                                          <a:prstClr val="black"/>
                                        </a:solidFill>
                                        <a:latin typeface="Cambria Math"/>
                                      </a:rPr>
                                      <m:t>log</m:t>
                                    </m:r>
                                  </m:e>
                                  <m:sub>
                                    <m:r>
                                      <a:rPr lang="en-US" sz="1200" i="1">
                                        <a:solidFill>
                                          <a:prstClr val="black"/>
                                        </a:solidFill>
                                        <a:latin typeface="Cambria Math"/>
                                      </a:rPr>
                                      <m:t>2</m:t>
                                    </m:r>
                                  </m:sub>
                                </m:sSub>
                              </m:fName>
                              <m:e>
                                <m:r>
                                  <a:rPr lang="en-US" sz="1200" i="1">
                                    <a:solidFill>
                                      <a:prstClr val="black"/>
                                    </a:solidFill>
                                    <a:latin typeface="Cambria Math"/>
                                  </a:rPr>
                                  <m:t>𝑛</m:t>
                                </m:r>
                              </m:e>
                            </m:func>
                          </m:e>
                        </m:d>
                      </m:sup>
                    </m:sSup>
                  </m:oMath>
                </a14:m>
                <a:endParaRPr lang="en-US" sz="1200" dirty="0"/>
              </a:p>
            </p:txBody>
          </p:sp>
        </mc:Choice>
        <mc:Fallback>
          <p:sp>
            <p:nvSpPr>
              <p:cNvPr id="148" name="TextBox 147">
                <a:extLst>
                  <a:ext uri="{FF2B5EF4-FFF2-40B4-BE49-F238E27FC236}">
                    <a16:creationId xmlns:a16="http://schemas.microsoft.com/office/drawing/2014/main" id="{5426EC52-9386-DECF-1C9D-76DEE29EC5D6}"/>
                  </a:ext>
                </a:extLst>
              </p:cNvPr>
              <p:cNvSpPr txBox="1">
                <a:spLocks noRot="1" noChangeAspect="1" noMove="1" noResize="1" noEditPoints="1" noAdjustHandles="1" noChangeArrowheads="1" noChangeShapeType="1" noTextEdit="1"/>
              </p:cNvSpPr>
              <p:nvPr/>
            </p:nvSpPr>
            <p:spPr>
              <a:xfrm>
                <a:off x="2610536" y="4232746"/>
                <a:ext cx="2401107" cy="288541"/>
              </a:xfrm>
              <a:prstGeom prst="rect">
                <a:avLst/>
              </a:prstGeom>
              <a:blipFill>
                <a:blip r:embed="rId3"/>
                <a:stretch>
                  <a:fillRect b="-12000"/>
                </a:stretch>
              </a:blipFill>
              <a:ln>
                <a:solidFill>
                  <a:schemeClr val="bg1"/>
                </a:solidFill>
              </a:ln>
            </p:spPr>
            <p:txBody>
              <a:bodyPr/>
              <a:lstStyle/>
              <a:p>
                <a:r>
                  <a:rPr lang="en-US">
                    <a:noFill/>
                  </a:rPr>
                  <a:t> </a:t>
                </a:r>
              </a:p>
            </p:txBody>
          </p:sp>
        </mc:Fallback>
      </mc:AlternateContent>
      <p:sp>
        <p:nvSpPr>
          <p:cNvPr id="149" name="TextBox 148">
            <a:extLst>
              <a:ext uri="{FF2B5EF4-FFF2-40B4-BE49-F238E27FC236}">
                <a16:creationId xmlns:a16="http://schemas.microsoft.com/office/drawing/2014/main" id="{DBF31BC7-A175-E85B-083A-EB3E86E9D810}"/>
              </a:ext>
            </a:extLst>
          </p:cNvPr>
          <p:cNvSpPr txBox="1"/>
          <p:nvPr/>
        </p:nvSpPr>
        <p:spPr>
          <a:xfrm>
            <a:off x="359934" y="3914591"/>
            <a:ext cx="1519968" cy="276999"/>
          </a:xfrm>
          <a:prstGeom prst="rect">
            <a:avLst/>
          </a:prstGeom>
          <a:solidFill>
            <a:srgbClr val="00B050"/>
          </a:solidFill>
          <a:ln>
            <a:solidFill>
              <a:schemeClr val="tx1">
                <a:lumMod val="75000"/>
                <a:lumOff val="25000"/>
              </a:schemeClr>
            </a:solidFill>
          </a:ln>
        </p:spPr>
        <p:txBody>
          <a:bodyPr wrap="none" rtlCol="0">
            <a:spAutoFit/>
          </a:bodyPr>
          <a:lstStyle/>
          <a:p>
            <a:r>
              <a:rPr lang="en-US" sz="1200" dirty="0"/>
              <a:t>Lowest Case Example</a:t>
            </a:r>
          </a:p>
        </p:txBody>
      </p:sp>
      <p:sp>
        <p:nvSpPr>
          <p:cNvPr id="150" name="TextBox 149">
            <a:extLst>
              <a:ext uri="{FF2B5EF4-FFF2-40B4-BE49-F238E27FC236}">
                <a16:creationId xmlns:a16="http://schemas.microsoft.com/office/drawing/2014/main" id="{A095BDFE-2C4F-59CE-A4E2-22A8F35F9E7D}"/>
              </a:ext>
            </a:extLst>
          </p:cNvPr>
          <p:cNvSpPr txBox="1"/>
          <p:nvPr/>
        </p:nvSpPr>
        <p:spPr>
          <a:xfrm>
            <a:off x="6813141" y="4367526"/>
            <a:ext cx="1549142" cy="276999"/>
          </a:xfrm>
          <a:prstGeom prst="rect">
            <a:avLst/>
          </a:prstGeom>
          <a:solidFill>
            <a:srgbClr val="00B050"/>
          </a:solidFill>
          <a:ln>
            <a:solidFill>
              <a:schemeClr val="tx1">
                <a:lumMod val="75000"/>
                <a:lumOff val="25000"/>
              </a:schemeClr>
            </a:solidFill>
          </a:ln>
        </p:spPr>
        <p:txBody>
          <a:bodyPr wrap="none" rtlCol="0">
            <a:spAutoFit/>
          </a:bodyPr>
          <a:lstStyle/>
          <a:p>
            <a:r>
              <a:rPr lang="en-US" sz="1200" dirty="0"/>
              <a:t>Highest Case Example</a:t>
            </a:r>
          </a:p>
        </p:txBody>
      </p:sp>
      <p:sp>
        <p:nvSpPr>
          <p:cNvPr id="151" name="TextBox 150">
            <a:extLst>
              <a:ext uri="{FF2B5EF4-FFF2-40B4-BE49-F238E27FC236}">
                <a16:creationId xmlns:a16="http://schemas.microsoft.com/office/drawing/2014/main" id="{D876ECBB-348D-522D-2DCB-B78C84E0EEDA}"/>
              </a:ext>
            </a:extLst>
          </p:cNvPr>
          <p:cNvSpPr txBox="1"/>
          <p:nvPr/>
        </p:nvSpPr>
        <p:spPr>
          <a:xfrm>
            <a:off x="3570709" y="2617761"/>
            <a:ext cx="261610" cy="276999"/>
          </a:xfrm>
          <a:prstGeom prst="rect">
            <a:avLst/>
          </a:prstGeom>
          <a:noFill/>
        </p:spPr>
        <p:txBody>
          <a:bodyPr wrap="none" rtlCol="0">
            <a:spAutoFit/>
          </a:bodyPr>
          <a:lstStyle/>
          <a:p>
            <a:r>
              <a:rPr lang="en-US" sz="1200" dirty="0"/>
              <a:t>+</a:t>
            </a:r>
          </a:p>
        </p:txBody>
      </p:sp>
      <p:sp>
        <p:nvSpPr>
          <p:cNvPr id="152" name="TextBox 151">
            <a:extLst>
              <a:ext uri="{FF2B5EF4-FFF2-40B4-BE49-F238E27FC236}">
                <a16:creationId xmlns:a16="http://schemas.microsoft.com/office/drawing/2014/main" id="{3C093600-863A-E316-FFED-1705E67B4FDB}"/>
              </a:ext>
            </a:extLst>
          </p:cNvPr>
          <p:cNvSpPr txBox="1"/>
          <p:nvPr/>
        </p:nvSpPr>
        <p:spPr>
          <a:xfrm>
            <a:off x="3588825" y="3115505"/>
            <a:ext cx="261610" cy="276999"/>
          </a:xfrm>
          <a:prstGeom prst="rect">
            <a:avLst/>
          </a:prstGeom>
          <a:noFill/>
        </p:spPr>
        <p:txBody>
          <a:bodyPr wrap="none" rtlCol="0">
            <a:spAutoFit/>
          </a:bodyPr>
          <a:lstStyle/>
          <a:p>
            <a:r>
              <a:rPr lang="en-US" sz="1200" dirty="0"/>
              <a:t>+</a:t>
            </a:r>
          </a:p>
        </p:txBody>
      </p:sp>
      <p:sp>
        <p:nvSpPr>
          <p:cNvPr id="153" name="TextBox 152">
            <a:extLst>
              <a:ext uri="{FF2B5EF4-FFF2-40B4-BE49-F238E27FC236}">
                <a16:creationId xmlns:a16="http://schemas.microsoft.com/office/drawing/2014/main" id="{CBDFB069-269E-7B7C-7586-23CA893C2CF4}"/>
              </a:ext>
            </a:extLst>
          </p:cNvPr>
          <p:cNvSpPr txBox="1"/>
          <p:nvPr/>
        </p:nvSpPr>
        <p:spPr>
          <a:xfrm>
            <a:off x="3581378" y="3622083"/>
            <a:ext cx="261610" cy="276999"/>
          </a:xfrm>
          <a:prstGeom prst="rect">
            <a:avLst/>
          </a:prstGeom>
          <a:noFill/>
        </p:spPr>
        <p:txBody>
          <a:bodyPr wrap="none" rtlCol="0">
            <a:spAutoFit/>
          </a:bodyPr>
          <a:lstStyle/>
          <a:p>
            <a:r>
              <a:rPr lang="en-US" sz="1200" dirty="0"/>
              <a:t>+</a:t>
            </a:r>
          </a:p>
        </p:txBody>
      </p:sp>
      <p:cxnSp>
        <p:nvCxnSpPr>
          <p:cNvPr id="155" name="Straight Arrow Connector 154">
            <a:extLst>
              <a:ext uri="{FF2B5EF4-FFF2-40B4-BE49-F238E27FC236}">
                <a16:creationId xmlns:a16="http://schemas.microsoft.com/office/drawing/2014/main" id="{2A0C33B8-38EB-AFAC-0765-4A0BF6F88778}"/>
              </a:ext>
            </a:extLst>
          </p:cNvPr>
          <p:cNvCxnSpPr>
            <a:endCxn id="48" idx="2"/>
          </p:cNvCxnSpPr>
          <p:nvPr/>
        </p:nvCxnSpPr>
        <p:spPr>
          <a:xfrm>
            <a:off x="1529161" y="2553364"/>
            <a:ext cx="5020393"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7" name="Straight Arrow Connector 156">
            <a:extLst>
              <a:ext uri="{FF2B5EF4-FFF2-40B4-BE49-F238E27FC236}">
                <a16:creationId xmlns:a16="http://schemas.microsoft.com/office/drawing/2014/main" id="{A10483B9-C87D-D2A4-4751-14EA7C838B93}"/>
              </a:ext>
            </a:extLst>
          </p:cNvPr>
          <p:cNvCxnSpPr>
            <a:cxnSpLocks/>
          </p:cNvCxnSpPr>
          <p:nvPr/>
        </p:nvCxnSpPr>
        <p:spPr>
          <a:xfrm>
            <a:off x="2084489" y="3081937"/>
            <a:ext cx="4059994"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59" name="Straight Arrow Connector 158">
            <a:extLst>
              <a:ext uri="{FF2B5EF4-FFF2-40B4-BE49-F238E27FC236}">
                <a16:creationId xmlns:a16="http://schemas.microsoft.com/office/drawing/2014/main" id="{08D7A852-0E39-295E-5FAA-A3126214C39A}"/>
              </a:ext>
            </a:extLst>
          </p:cNvPr>
          <p:cNvCxnSpPr>
            <a:cxnSpLocks/>
          </p:cNvCxnSpPr>
          <p:nvPr/>
        </p:nvCxnSpPr>
        <p:spPr>
          <a:xfrm>
            <a:off x="2485748" y="3564132"/>
            <a:ext cx="2932455"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161" name="Straight Arrow Connector 160">
            <a:extLst>
              <a:ext uri="{FF2B5EF4-FFF2-40B4-BE49-F238E27FC236}">
                <a16:creationId xmlns:a16="http://schemas.microsoft.com/office/drawing/2014/main" id="{C464AD42-6B99-3E5C-900D-4ECF61AE55AC}"/>
              </a:ext>
            </a:extLst>
          </p:cNvPr>
          <p:cNvCxnSpPr>
            <a:cxnSpLocks/>
          </p:cNvCxnSpPr>
          <p:nvPr/>
        </p:nvCxnSpPr>
        <p:spPr>
          <a:xfrm>
            <a:off x="2672217" y="4053090"/>
            <a:ext cx="2378458" cy="1168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165" name="TextBox 164">
            <a:extLst>
              <a:ext uri="{FF2B5EF4-FFF2-40B4-BE49-F238E27FC236}">
                <a16:creationId xmlns:a16="http://schemas.microsoft.com/office/drawing/2014/main" id="{EB8CE3E0-F590-773B-5D26-C13B6EEFAE6C}"/>
              </a:ext>
            </a:extLst>
          </p:cNvPr>
          <p:cNvSpPr txBox="1"/>
          <p:nvPr/>
        </p:nvSpPr>
        <p:spPr>
          <a:xfrm>
            <a:off x="725409" y="2374845"/>
            <a:ext cx="375424" cy="276999"/>
          </a:xfrm>
          <a:prstGeom prst="rect">
            <a:avLst/>
          </a:prstGeom>
          <a:noFill/>
        </p:spPr>
        <p:txBody>
          <a:bodyPr wrap="none" rtlCol="0">
            <a:spAutoFit/>
          </a:bodyPr>
          <a:lstStyle/>
          <a:p>
            <a:r>
              <a:rPr lang="en-US" sz="1200" dirty="0" err="1"/>
              <a:t>i</a:t>
            </a:r>
            <a:r>
              <a:rPr lang="en-US" sz="1200" dirty="0"/>
              <a:t>=3</a:t>
            </a:r>
          </a:p>
        </p:txBody>
      </p:sp>
      <p:sp>
        <p:nvSpPr>
          <p:cNvPr id="166" name="TextBox 165">
            <a:extLst>
              <a:ext uri="{FF2B5EF4-FFF2-40B4-BE49-F238E27FC236}">
                <a16:creationId xmlns:a16="http://schemas.microsoft.com/office/drawing/2014/main" id="{33BE9F38-08ED-225F-F2B2-8BC4CA1BC456}"/>
              </a:ext>
            </a:extLst>
          </p:cNvPr>
          <p:cNvSpPr txBox="1"/>
          <p:nvPr/>
        </p:nvSpPr>
        <p:spPr>
          <a:xfrm>
            <a:off x="241430" y="2900499"/>
            <a:ext cx="375424" cy="276999"/>
          </a:xfrm>
          <a:prstGeom prst="rect">
            <a:avLst/>
          </a:prstGeom>
          <a:noFill/>
        </p:spPr>
        <p:txBody>
          <a:bodyPr wrap="none" rtlCol="0">
            <a:spAutoFit/>
          </a:bodyPr>
          <a:lstStyle/>
          <a:p>
            <a:r>
              <a:rPr lang="en-US" sz="1200" dirty="0" err="1"/>
              <a:t>i</a:t>
            </a:r>
            <a:r>
              <a:rPr lang="en-US" sz="1200" dirty="0"/>
              <a:t>=1</a:t>
            </a:r>
          </a:p>
        </p:txBody>
      </p:sp>
      <p:sp>
        <p:nvSpPr>
          <p:cNvPr id="167" name="TextBox 166">
            <a:extLst>
              <a:ext uri="{FF2B5EF4-FFF2-40B4-BE49-F238E27FC236}">
                <a16:creationId xmlns:a16="http://schemas.microsoft.com/office/drawing/2014/main" id="{95586FE3-7C6F-E2A7-37C6-27DBFC00BBD9}"/>
              </a:ext>
            </a:extLst>
          </p:cNvPr>
          <p:cNvSpPr txBox="1"/>
          <p:nvPr/>
        </p:nvSpPr>
        <p:spPr>
          <a:xfrm>
            <a:off x="-29841" y="3265834"/>
            <a:ext cx="375424" cy="276999"/>
          </a:xfrm>
          <a:prstGeom prst="rect">
            <a:avLst/>
          </a:prstGeom>
          <a:noFill/>
        </p:spPr>
        <p:txBody>
          <a:bodyPr wrap="none" rtlCol="0">
            <a:spAutoFit/>
          </a:bodyPr>
          <a:lstStyle/>
          <a:p>
            <a:r>
              <a:rPr lang="en-US" sz="1200" dirty="0" err="1"/>
              <a:t>i</a:t>
            </a:r>
            <a:r>
              <a:rPr lang="en-US" sz="1200" dirty="0"/>
              <a:t>=0</a:t>
            </a:r>
          </a:p>
        </p:txBody>
      </p:sp>
      <p:sp>
        <p:nvSpPr>
          <p:cNvPr id="168" name="TextBox 167">
            <a:extLst>
              <a:ext uri="{FF2B5EF4-FFF2-40B4-BE49-F238E27FC236}">
                <a16:creationId xmlns:a16="http://schemas.microsoft.com/office/drawing/2014/main" id="{783A20D0-9BF9-7888-DFED-9C945BA98FDC}"/>
              </a:ext>
            </a:extLst>
          </p:cNvPr>
          <p:cNvSpPr txBox="1"/>
          <p:nvPr/>
        </p:nvSpPr>
        <p:spPr>
          <a:xfrm>
            <a:off x="938729" y="3198495"/>
            <a:ext cx="375424" cy="276999"/>
          </a:xfrm>
          <a:prstGeom prst="rect">
            <a:avLst/>
          </a:prstGeom>
          <a:noFill/>
        </p:spPr>
        <p:txBody>
          <a:bodyPr wrap="none" rtlCol="0">
            <a:spAutoFit/>
          </a:bodyPr>
          <a:lstStyle/>
          <a:p>
            <a:r>
              <a:rPr lang="en-US" sz="1200" dirty="0" err="1"/>
              <a:t>i</a:t>
            </a:r>
            <a:r>
              <a:rPr lang="en-US" sz="1200" dirty="0"/>
              <a:t>=2</a:t>
            </a:r>
          </a:p>
        </p:txBody>
      </p:sp>
      <p:sp>
        <p:nvSpPr>
          <p:cNvPr id="169" name="TextBox 168">
            <a:extLst>
              <a:ext uri="{FF2B5EF4-FFF2-40B4-BE49-F238E27FC236}">
                <a16:creationId xmlns:a16="http://schemas.microsoft.com/office/drawing/2014/main" id="{3C447904-78A6-3B71-BBE8-83040DC8F4BE}"/>
              </a:ext>
            </a:extLst>
          </p:cNvPr>
          <p:cNvSpPr txBox="1"/>
          <p:nvPr/>
        </p:nvSpPr>
        <p:spPr>
          <a:xfrm>
            <a:off x="1313130" y="2891028"/>
            <a:ext cx="375424" cy="276999"/>
          </a:xfrm>
          <a:prstGeom prst="rect">
            <a:avLst/>
          </a:prstGeom>
          <a:noFill/>
        </p:spPr>
        <p:txBody>
          <a:bodyPr wrap="none" rtlCol="0">
            <a:spAutoFit/>
          </a:bodyPr>
          <a:lstStyle/>
          <a:p>
            <a:r>
              <a:rPr lang="en-US" sz="1200" dirty="0" err="1"/>
              <a:t>i</a:t>
            </a:r>
            <a:r>
              <a:rPr lang="en-US" sz="1200" dirty="0"/>
              <a:t>=5</a:t>
            </a:r>
          </a:p>
        </p:txBody>
      </p:sp>
      <p:sp>
        <p:nvSpPr>
          <p:cNvPr id="170" name="TextBox 169">
            <a:extLst>
              <a:ext uri="{FF2B5EF4-FFF2-40B4-BE49-F238E27FC236}">
                <a16:creationId xmlns:a16="http://schemas.microsoft.com/office/drawing/2014/main" id="{6651216A-44BA-27E3-8661-44F1C82B5305}"/>
              </a:ext>
            </a:extLst>
          </p:cNvPr>
          <p:cNvSpPr txBox="1"/>
          <p:nvPr/>
        </p:nvSpPr>
        <p:spPr>
          <a:xfrm>
            <a:off x="1348334" y="3228315"/>
            <a:ext cx="375424" cy="276999"/>
          </a:xfrm>
          <a:prstGeom prst="rect">
            <a:avLst/>
          </a:prstGeom>
          <a:noFill/>
        </p:spPr>
        <p:txBody>
          <a:bodyPr wrap="none" rtlCol="0">
            <a:spAutoFit/>
          </a:bodyPr>
          <a:lstStyle/>
          <a:p>
            <a:r>
              <a:rPr lang="en-US" sz="1200" dirty="0" err="1"/>
              <a:t>i</a:t>
            </a:r>
            <a:r>
              <a:rPr lang="en-US" sz="1200" dirty="0"/>
              <a:t>=4</a:t>
            </a:r>
          </a:p>
        </p:txBody>
      </p:sp>
      <p:sp>
        <p:nvSpPr>
          <p:cNvPr id="171" name="TextBox 170">
            <a:extLst>
              <a:ext uri="{FF2B5EF4-FFF2-40B4-BE49-F238E27FC236}">
                <a16:creationId xmlns:a16="http://schemas.microsoft.com/office/drawing/2014/main" id="{8FB39EB9-9D33-FE2D-745B-6085C9D42BE9}"/>
              </a:ext>
            </a:extLst>
          </p:cNvPr>
          <p:cNvSpPr txBox="1"/>
          <p:nvPr/>
        </p:nvSpPr>
        <p:spPr>
          <a:xfrm>
            <a:off x="2218755" y="3228315"/>
            <a:ext cx="375424" cy="276999"/>
          </a:xfrm>
          <a:prstGeom prst="rect">
            <a:avLst/>
          </a:prstGeom>
          <a:noFill/>
        </p:spPr>
        <p:txBody>
          <a:bodyPr wrap="none" rtlCol="0">
            <a:spAutoFit/>
          </a:bodyPr>
          <a:lstStyle/>
          <a:p>
            <a:r>
              <a:rPr lang="en-US" sz="1200" dirty="0" err="1"/>
              <a:t>i</a:t>
            </a:r>
            <a:r>
              <a:rPr lang="en-US" sz="1200" dirty="0"/>
              <a:t>=6</a:t>
            </a:r>
          </a:p>
        </p:txBody>
      </p:sp>
      <p:sp>
        <p:nvSpPr>
          <p:cNvPr id="172" name="TextBox 171">
            <a:extLst>
              <a:ext uri="{FF2B5EF4-FFF2-40B4-BE49-F238E27FC236}">
                <a16:creationId xmlns:a16="http://schemas.microsoft.com/office/drawing/2014/main" id="{90588209-8D1B-E53F-7C34-52510D379AE9}"/>
              </a:ext>
            </a:extLst>
          </p:cNvPr>
          <p:cNvSpPr txBox="1"/>
          <p:nvPr/>
        </p:nvSpPr>
        <p:spPr>
          <a:xfrm>
            <a:off x="1997339" y="3805860"/>
            <a:ext cx="375424" cy="276999"/>
          </a:xfrm>
          <a:prstGeom prst="rect">
            <a:avLst/>
          </a:prstGeom>
          <a:noFill/>
        </p:spPr>
        <p:txBody>
          <a:bodyPr wrap="none" rtlCol="0">
            <a:spAutoFit/>
          </a:bodyPr>
          <a:lstStyle/>
          <a:p>
            <a:r>
              <a:rPr lang="en-US" sz="1200" dirty="0" err="1"/>
              <a:t>i</a:t>
            </a:r>
            <a:r>
              <a:rPr lang="en-US" sz="1200" dirty="0"/>
              <a:t>=7</a:t>
            </a:r>
          </a:p>
        </p:txBody>
      </p:sp>
    </p:spTree>
    <p:extLst>
      <p:ext uri="{BB962C8B-B14F-4D97-AF65-F5344CB8AC3E}">
        <p14:creationId xmlns:p14="http://schemas.microsoft.com/office/powerpoint/2010/main" val="27171286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Binary Search</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Average Case Complexity analysis [Optional]</a:t>
            </a:r>
            <a:endParaRPr lang="x-none" dirty="0"/>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171ECB4A-28A6-7A57-A1D7-0E82FD3F7D26}"/>
                  </a:ext>
                </a:extLst>
              </p:cNvPr>
              <p:cNvSpPr txBox="1"/>
              <p:nvPr/>
            </p:nvSpPr>
            <p:spPr>
              <a:xfrm>
                <a:off x="106532" y="2481725"/>
                <a:ext cx="6503676" cy="396519"/>
              </a:xfrm>
              <a:prstGeom prst="rect">
                <a:avLst/>
              </a:prstGeom>
              <a:noFill/>
            </p:spPr>
            <p:txBody>
              <a:bodyPr wrap="square">
                <a:spAutoFit/>
              </a:bodyPr>
              <a:lstStyle/>
              <a:p>
                <a:pPr lvl="0" algn="ctr">
                  <a:defRPr/>
                </a:pPr>
                <a14:m>
                  <m:oMath xmlns:m="http://schemas.openxmlformats.org/officeDocument/2006/math">
                    <m:f>
                      <m:fPr>
                        <m:ctrlP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1</m:t>
                        </m:r>
                      </m:num>
                      <m:den>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𝑛</m:t>
                        </m:r>
                      </m:den>
                    </m:f>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1∗</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1</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 + 2∗</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2</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 +</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4</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(3)</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 + … + </m:t>
                    </m:r>
                    <m:sSup>
                      <m:sSup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e>
                      <m:sup>
                        <m:d>
                          <m:dPr>
                            <m:begChr m:val="⌊"/>
                            <m:endChr m:val="⌋"/>
                            <m:ctrlPr>
                              <a:rPr lang="en-US" sz="1400" i="1">
                                <a:solidFill>
                                  <a:prstClr val="black"/>
                                </a:solidFill>
                                <a:latin typeface="Cambria Math" panose="02040503050406030204" pitchFamily="18" charset="0"/>
                              </a:rPr>
                            </m:ctrlPr>
                          </m:dPr>
                          <m:e>
                            <m:func>
                              <m:funcPr>
                                <m:ctrlPr>
                                  <a:rPr lang="en-US" sz="1400" i="1">
                                    <a:solidFill>
                                      <a:prstClr val="black"/>
                                    </a:solidFill>
                                    <a:latin typeface="Cambria Math" panose="02040503050406030204" pitchFamily="18" charset="0"/>
                                  </a:rPr>
                                </m:ctrlPr>
                              </m:funcPr>
                              <m:fName>
                                <m:sSub>
                                  <m:sSubPr>
                                    <m:ctrlPr>
                                      <a:rPr lang="en-US" sz="1400" i="1">
                                        <a:solidFill>
                                          <a:prstClr val="black"/>
                                        </a:solidFill>
                                        <a:latin typeface="Cambria Math" panose="02040503050406030204" pitchFamily="18" charset="0"/>
                                      </a:rPr>
                                    </m:ctrlPr>
                                  </m:sSubPr>
                                  <m:e>
                                    <m:r>
                                      <m:rPr>
                                        <m:sty m:val="p"/>
                                      </m:rPr>
                                      <a:rPr lang="en-US" sz="1400">
                                        <a:solidFill>
                                          <a:prstClr val="black"/>
                                        </a:solidFill>
                                        <a:latin typeface="Cambria Math"/>
                                      </a:rPr>
                                      <m:t>log</m:t>
                                    </m:r>
                                  </m:e>
                                  <m:sub>
                                    <m:r>
                                      <a:rPr lang="en-US" sz="1400" i="1">
                                        <a:solidFill>
                                          <a:prstClr val="black"/>
                                        </a:solidFill>
                                        <a:latin typeface="Cambria Math"/>
                                      </a:rPr>
                                      <m:t>2</m:t>
                                    </m:r>
                                  </m:sub>
                                </m:sSub>
                              </m:fName>
                              <m:e>
                                <m:r>
                                  <a:rPr lang="en-US" sz="1400" i="1">
                                    <a:solidFill>
                                      <a:prstClr val="black"/>
                                    </a:solidFill>
                                    <a:latin typeface="Cambria Math"/>
                                  </a:rPr>
                                  <m:t>𝑛</m:t>
                                </m:r>
                              </m:e>
                            </m:func>
                          </m:e>
                        </m:d>
                        <m:r>
                          <a:rPr lang="en-US" sz="1400" b="0" i="1" smtClean="0">
                            <a:solidFill>
                              <a:prstClr val="black"/>
                            </a:solidFill>
                            <a:latin typeface="Cambria Math" panose="02040503050406030204" pitchFamily="18" charset="0"/>
                          </a:rPr>
                          <m:t>−1</m:t>
                        </m:r>
                      </m:sup>
                    </m:sSup>
                  </m:oMath>
                </a14:m>
                <a:r>
                  <a:rPr kumimoji="0" lang="en-US" sz="1400" b="0" i="0" u="none" strike="noStrike" kern="1200" cap="none" spc="0" normalizeH="0" baseline="0" noProof="0" dirty="0">
                    <a:ln>
                      <a:noFill/>
                    </a:ln>
                    <a:solidFill>
                      <a:prstClr val="black"/>
                    </a:solidFill>
                    <a:effectLst/>
                    <a:uLnTx/>
                    <a:uFillTx/>
                    <a:latin typeface="Calibri"/>
                    <a:ea typeface="+mn-ea"/>
                    <a:cs typeface="+mn-cs"/>
                  </a:rPr>
                  <a:t>*</a:t>
                </a:r>
                <a:r>
                  <a:rPr lang="en-US" sz="1400" dirty="0">
                    <a:solidFill>
                      <a:prstClr val="black"/>
                    </a:solidFill>
                  </a:rPr>
                  <a:t> (</a:t>
                </a:r>
                <a14:m>
                  <m:oMath xmlns:m="http://schemas.openxmlformats.org/officeDocument/2006/math">
                    <m:d>
                      <m:dPr>
                        <m:begChr m:val="⌊"/>
                        <m:endChr m:val="⌋"/>
                        <m:ctrlPr>
                          <a:rPr lang="en-US" sz="1400" i="1">
                            <a:solidFill>
                              <a:prstClr val="black"/>
                            </a:solidFill>
                            <a:latin typeface="Cambria Math" panose="02040503050406030204" pitchFamily="18" charset="0"/>
                          </a:rPr>
                        </m:ctrlPr>
                      </m:dPr>
                      <m:e>
                        <m:func>
                          <m:funcPr>
                            <m:ctrlPr>
                              <a:rPr lang="en-US" sz="1400" i="1">
                                <a:solidFill>
                                  <a:prstClr val="black"/>
                                </a:solidFill>
                                <a:latin typeface="Cambria Math" panose="02040503050406030204" pitchFamily="18" charset="0"/>
                              </a:rPr>
                            </m:ctrlPr>
                          </m:funcPr>
                          <m:fName>
                            <m:sSub>
                              <m:sSubPr>
                                <m:ctrlPr>
                                  <a:rPr lang="en-US" sz="1400" i="1">
                                    <a:solidFill>
                                      <a:prstClr val="black"/>
                                    </a:solidFill>
                                    <a:latin typeface="Cambria Math" panose="02040503050406030204" pitchFamily="18" charset="0"/>
                                  </a:rPr>
                                </m:ctrlPr>
                              </m:sSubPr>
                              <m:e>
                                <m:r>
                                  <m:rPr>
                                    <m:sty m:val="p"/>
                                  </m:rPr>
                                  <a:rPr lang="en-US" sz="1400">
                                    <a:solidFill>
                                      <a:prstClr val="black"/>
                                    </a:solidFill>
                                    <a:latin typeface="Cambria Math"/>
                                  </a:rPr>
                                  <m:t>log</m:t>
                                </m:r>
                              </m:e>
                              <m:sub>
                                <m:r>
                                  <a:rPr lang="en-US" sz="1400" i="1">
                                    <a:solidFill>
                                      <a:prstClr val="black"/>
                                    </a:solidFill>
                                    <a:latin typeface="Cambria Math"/>
                                  </a:rPr>
                                  <m:t>2</m:t>
                                </m:r>
                              </m:sub>
                            </m:sSub>
                          </m:fName>
                          <m:e>
                            <m:r>
                              <a:rPr lang="en-US" sz="1400" i="1">
                                <a:solidFill>
                                  <a:prstClr val="black"/>
                                </a:solidFill>
                                <a:latin typeface="Cambria Math"/>
                              </a:rPr>
                              <m:t>𝑛</m:t>
                            </m:r>
                          </m:e>
                        </m:func>
                      </m:e>
                    </m:d>
                    <m:r>
                      <a:rPr lang="en-US" sz="1400" i="1">
                        <a:solidFill>
                          <a:prstClr val="black"/>
                        </a:solidFill>
                        <a:latin typeface="Cambria Math" panose="02040503050406030204" pitchFamily="18" charset="0"/>
                      </a:rPr>
                      <m:t> </m:t>
                    </m:r>
                    <m:r>
                      <a:rPr lang="en-US" sz="1400" b="0" i="1" smtClean="0">
                        <a:solidFill>
                          <a:prstClr val="black"/>
                        </a:solidFill>
                        <a:latin typeface="Cambria Math" panose="02040503050406030204" pitchFamily="18" charset="0"/>
                      </a:rPr>
                      <m:t>)</m:t>
                    </m:r>
                  </m:oMath>
                </a14:m>
                <a:r>
                  <a:rPr kumimoji="0" lang="en-US" sz="1400" b="0" i="0" u="none" strike="noStrike" kern="1200" cap="none" spc="0" normalizeH="0" baseline="0" noProof="0" dirty="0">
                    <a:ln>
                      <a:noFill/>
                    </a:ln>
                    <a:solidFill>
                      <a:prstClr val="black"/>
                    </a:solidFill>
                    <a:effectLst/>
                    <a:uLnTx/>
                    <a:uFillTx/>
                    <a:latin typeface="Calibri"/>
                    <a:ea typeface="+mn-ea"/>
                    <a:cs typeface="+mn-cs"/>
                  </a:rPr>
                  <a:t>+</a:t>
                </a:r>
                <a:r>
                  <a:rPr lang="en-US" sz="1400" dirty="0">
                    <a:solidFill>
                      <a:prstClr val="black"/>
                    </a:solidFill>
                    <a:latin typeface="Calibri"/>
                  </a:rPr>
                  <a:t> L*</a:t>
                </a:r>
                <a:r>
                  <a:rPr kumimoji="0" lang="en-US" sz="1400" b="0" i="0" u="none" strike="noStrike" kern="1200" cap="none" spc="0" normalizeH="0" baseline="0" noProof="0" dirty="0">
                    <a:ln>
                      <a:noFill/>
                    </a:ln>
                    <a:solidFill>
                      <a:prstClr val="black"/>
                    </a:solidFill>
                    <a:effectLst/>
                    <a:uLnTx/>
                    <a:uFillTx/>
                    <a:latin typeface="Calibri"/>
                    <a:ea typeface="+mn-ea"/>
                    <a:cs typeface="+mn-cs"/>
                  </a:rPr>
                  <a:t>(</a:t>
                </a:r>
                <a14:m>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a:ea typeface="+mn-ea"/>
                        <a:cs typeface="+mn-cs"/>
                      </a:rPr>
                      <m:t>1+</m:t>
                    </m:r>
                    <m:d>
                      <m:dPr>
                        <m:begChr m:val="⌊"/>
                        <m:endChr m:val="⌋"/>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unc>
                          <m:func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uncPr>
                          <m:fName>
                            <m:sSub>
                              <m:sSub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400" b="0" i="0" u="none" strike="noStrike" kern="1200" cap="none" spc="0" normalizeH="0" baseline="0" noProof="0" smtClean="0">
                                    <a:ln>
                                      <a:noFill/>
                                    </a:ln>
                                    <a:solidFill>
                                      <a:prstClr val="black"/>
                                    </a:solidFill>
                                    <a:effectLst/>
                                    <a:uLnTx/>
                                    <a:uFillTx/>
                                    <a:latin typeface="Cambria Math"/>
                                    <a:ea typeface="+mn-ea"/>
                                    <a:cs typeface="+mn-cs"/>
                                  </a:rPr>
                                  <m:t>log</m:t>
                                </m:r>
                              </m:e>
                              <m:sub>
                                <m:r>
                                  <a:rPr kumimoji="0" lang="en-US" sz="1400" b="0" i="1" u="none" strike="noStrike" kern="1200" cap="none" spc="0" normalizeH="0" baseline="0" noProof="0" smtClean="0">
                                    <a:ln>
                                      <a:noFill/>
                                    </a:ln>
                                    <a:solidFill>
                                      <a:prstClr val="black"/>
                                    </a:solidFill>
                                    <a:effectLst/>
                                    <a:uLnTx/>
                                    <a:uFillTx/>
                                    <a:latin typeface="Cambria Math"/>
                                    <a:ea typeface="+mn-ea"/>
                                    <a:cs typeface="+mn-cs"/>
                                  </a:rPr>
                                  <m:t>2</m:t>
                                </m:r>
                              </m:sub>
                            </m:sSub>
                          </m:fName>
                          <m:e>
                            <m:r>
                              <a:rPr kumimoji="0" lang="en-US" sz="1400" b="0" i="1" u="none" strike="noStrike" kern="1200" cap="none" spc="0" normalizeH="0" baseline="0" noProof="0" smtClean="0">
                                <a:ln>
                                  <a:noFill/>
                                </a:ln>
                                <a:solidFill>
                                  <a:prstClr val="black"/>
                                </a:solidFill>
                                <a:effectLst/>
                                <a:uLnTx/>
                                <a:uFillTx/>
                                <a:latin typeface="Cambria Math"/>
                                <a:ea typeface="+mn-ea"/>
                                <a:cs typeface="+mn-cs"/>
                              </a:rPr>
                              <m:t>𝑛</m:t>
                            </m:r>
                          </m:e>
                        </m:func>
                      </m:e>
                    </m:d>
                  </m:oMath>
                </a14:m>
                <a:r>
                  <a:rPr kumimoji="0" lang="en-US" sz="1400" b="0" i="0" u="none" strike="noStrike" kern="1200" cap="none" spc="0" normalizeH="0" baseline="0" noProof="0" dirty="0">
                    <a:ln>
                      <a:noFill/>
                    </a:ln>
                    <a:solidFill>
                      <a:prstClr val="black"/>
                    </a:solidFill>
                    <a:effectLst/>
                    <a:uLnTx/>
                    <a:uFillTx/>
                    <a:latin typeface="Calibri"/>
                    <a:ea typeface="+mn-ea"/>
                    <a:cs typeface="+mn-cs"/>
                  </a:rPr>
                  <a:t>)]</a:t>
                </a:r>
              </a:p>
            </p:txBody>
          </p:sp>
        </mc:Choice>
        <mc:Fallback>
          <p:sp>
            <p:nvSpPr>
              <p:cNvPr id="3" name="TextBox 2">
                <a:extLst>
                  <a:ext uri="{FF2B5EF4-FFF2-40B4-BE49-F238E27FC236}">
                    <a16:creationId xmlns:a16="http://schemas.microsoft.com/office/drawing/2014/main" id="{171ECB4A-28A6-7A57-A1D7-0E82FD3F7D26}"/>
                  </a:ext>
                </a:extLst>
              </p:cNvPr>
              <p:cNvSpPr txBox="1">
                <a:spLocks noRot="1" noChangeAspect="1" noMove="1" noResize="1" noEditPoints="1" noAdjustHandles="1" noChangeArrowheads="1" noChangeShapeType="1" noTextEdit="1"/>
              </p:cNvSpPr>
              <p:nvPr/>
            </p:nvSpPr>
            <p:spPr>
              <a:xfrm>
                <a:off x="106532" y="2481725"/>
                <a:ext cx="6503676" cy="396519"/>
              </a:xfrm>
              <a:prstGeom prst="rect">
                <a:avLst/>
              </a:prstGeom>
              <a:blipFill>
                <a:blip r:embed="rId2"/>
                <a:stretch>
                  <a:fillRect b="-615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B06864A2-9A3B-CA0C-F6F6-653DE847EB71}"/>
                  </a:ext>
                </a:extLst>
              </p:cNvPr>
              <p:cNvSpPr txBox="1"/>
              <p:nvPr/>
            </p:nvSpPr>
            <p:spPr>
              <a:xfrm>
                <a:off x="213065" y="3342910"/>
                <a:ext cx="8930935" cy="397673"/>
              </a:xfrm>
              <a:prstGeom prst="rect">
                <a:avLst/>
              </a:prstGeom>
              <a:noFill/>
            </p:spPr>
            <p:txBody>
              <a:bodyPr wrap="square">
                <a:spAutoFit/>
              </a:bodyPr>
              <a:lstStyle/>
              <a:p>
                <a:pPr lvl="0" algn="ctr">
                  <a:defRPr/>
                </a:pPr>
                <a:r>
                  <a:rPr kumimoji="0" lang="en-US" sz="1400" b="0" u="none" strike="noStrike" kern="1200" cap="none" spc="0" normalizeH="0" baseline="0" noProof="0" dirty="0">
                    <a:ln>
                      <a:noFill/>
                    </a:ln>
                    <a:solidFill>
                      <a:prstClr val="black"/>
                    </a:solidFill>
                    <a:effectLst/>
                    <a:uLnTx/>
                    <a:uFillTx/>
                    <a:ea typeface="+mn-ea"/>
                    <a:cs typeface="+mn-cs"/>
                  </a:rPr>
                  <a:t>&lt; </a:t>
                </a:r>
                <a14:m>
                  <m:oMath xmlns:m="http://schemas.openxmlformats.org/officeDocument/2006/math">
                    <m:f>
                      <m:fPr>
                        <m:ctrlP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1</m:t>
                        </m:r>
                      </m:num>
                      <m:den>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𝑛</m:t>
                        </m:r>
                      </m:den>
                    </m:f>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1∗</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lang="en-US" sz="1400" i="1">
                        <a:solidFill>
                          <a:prstClr val="black"/>
                        </a:solidFill>
                        <a:latin typeface="Cambria Math"/>
                      </a:rPr>
                      <m:t>1+</m:t>
                    </m:r>
                    <m:d>
                      <m:dPr>
                        <m:begChr m:val="⌊"/>
                        <m:endChr m:val="⌋"/>
                        <m:ctrlPr>
                          <a:rPr lang="en-US" sz="1400" i="1">
                            <a:solidFill>
                              <a:prstClr val="black"/>
                            </a:solidFill>
                            <a:latin typeface="Cambria Math" panose="02040503050406030204" pitchFamily="18" charset="0"/>
                          </a:rPr>
                        </m:ctrlPr>
                      </m:dPr>
                      <m:e>
                        <m:func>
                          <m:funcPr>
                            <m:ctrlPr>
                              <a:rPr lang="en-US" sz="1400" i="1">
                                <a:solidFill>
                                  <a:prstClr val="black"/>
                                </a:solidFill>
                                <a:latin typeface="Cambria Math" panose="02040503050406030204" pitchFamily="18" charset="0"/>
                              </a:rPr>
                            </m:ctrlPr>
                          </m:funcPr>
                          <m:fName>
                            <m:sSub>
                              <m:sSubPr>
                                <m:ctrlPr>
                                  <a:rPr lang="en-US" sz="1400" i="1">
                                    <a:solidFill>
                                      <a:prstClr val="black"/>
                                    </a:solidFill>
                                    <a:latin typeface="Cambria Math" panose="02040503050406030204" pitchFamily="18" charset="0"/>
                                  </a:rPr>
                                </m:ctrlPr>
                              </m:sSubPr>
                              <m:e>
                                <m:r>
                                  <m:rPr>
                                    <m:sty m:val="p"/>
                                  </m:rPr>
                                  <a:rPr lang="en-US" sz="1400">
                                    <a:solidFill>
                                      <a:prstClr val="black"/>
                                    </a:solidFill>
                                    <a:latin typeface="Cambria Math"/>
                                  </a:rPr>
                                  <m:t>log</m:t>
                                </m:r>
                              </m:e>
                              <m:sub>
                                <m:r>
                                  <a:rPr lang="en-US" sz="1400" i="1">
                                    <a:solidFill>
                                      <a:prstClr val="black"/>
                                    </a:solidFill>
                                    <a:latin typeface="Cambria Math"/>
                                  </a:rPr>
                                  <m:t>2</m:t>
                                </m:r>
                              </m:sub>
                            </m:sSub>
                          </m:fName>
                          <m:e>
                            <m:r>
                              <a:rPr lang="en-US" sz="1400" i="1">
                                <a:solidFill>
                                  <a:prstClr val="black"/>
                                </a:solidFill>
                                <a:latin typeface="Cambria Math"/>
                              </a:rPr>
                              <m:t>𝑛</m:t>
                            </m:r>
                          </m:e>
                        </m:func>
                      </m:e>
                    </m:d>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 + 2∗</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lang="en-US" sz="1400" i="1">
                        <a:solidFill>
                          <a:prstClr val="black"/>
                        </a:solidFill>
                        <a:latin typeface="Cambria Math"/>
                      </a:rPr>
                      <m:t>1+</m:t>
                    </m:r>
                    <m:d>
                      <m:dPr>
                        <m:begChr m:val="⌊"/>
                        <m:endChr m:val="⌋"/>
                        <m:ctrlPr>
                          <a:rPr lang="en-US" sz="1400" i="1">
                            <a:solidFill>
                              <a:prstClr val="black"/>
                            </a:solidFill>
                            <a:latin typeface="Cambria Math" panose="02040503050406030204" pitchFamily="18" charset="0"/>
                          </a:rPr>
                        </m:ctrlPr>
                      </m:dPr>
                      <m:e>
                        <m:func>
                          <m:funcPr>
                            <m:ctrlPr>
                              <a:rPr lang="en-US" sz="1400" i="1">
                                <a:solidFill>
                                  <a:prstClr val="black"/>
                                </a:solidFill>
                                <a:latin typeface="Cambria Math" panose="02040503050406030204" pitchFamily="18" charset="0"/>
                              </a:rPr>
                            </m:ctrlPr>
                          </m:funcPr>
                          <m:fName>
                            <m:sSub>
                              <m:sSubPr>
                                <m:ctrlPr>
                                  <a:rPr lang="en-US" sz="1400" i="1">
                                    <a:solidFill>
                                      <a:prstClr val="black"/>
                                    </a:solidFill>
                                    <a:latin typeface="Cambria Math" panose="02040503050406030204" pitchFamily="18" charset="0"/>
                                  </a:rPr>
                                </m:ctrlPr>
                              </m:sSubPr>
                              <m:e>
                                <m:r>
                                  <m:rPr>
                                    <m:sty m:val="p"/>
                                  </m:rPr>
                                  <a:rPr lang="en-US" sz="1400">
                                    <a:solidFill>
                                      <a:prstClr val="black"/>
                                    </a:solidFill>
                                    <a:latin typeface="Cambria Math"/>
                                  </a:rPr>
                                  <m:t>log</m:t>
                                </m:r>
                              </m:e>
                              <m:sub>
                                <m:r>
                                  <a:rPr lang="en-US" sz="1400" i="1">
                                    <a:solidFill>
                                      <a:prstClr val="black"/>
                                    </a:solidFill>
                                    <a:latin typeface="Cambria Math"/>
                                  </a:rPr>
                                  <m:t>2</m:t>
                                </m:r>
                              </m:sub>
                            </m:sSub>
                          </m:fName>
                          <m:e>
                            <m:r>
                              <a:rPr lang="en-US" sz="1400" i="1">
                                <a:solidFill>
                                  <a:prstClr val="black"/>
                                </a:solidFill>
                                <a:latin typeface="Cambria Math"/>
                              </a:rPr>
                              <m:t>𝑛</m:t>
                            </m:r>
                          </m:e>
                        </m:func>
                      </m:e>
                    </m:d>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 +</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4</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lang="en-US" sz="1400" i="1">
                        <a:solidFill>
                          <a:prstClr val="black"/>
                        </a:solidFill>
                        <a:latin typeface="Cambria Math"/>
                      </a:rPr>
                      <m:t>1+</m:t>
                    </m:r>
                    <m:d>
                      <m:dPr>
                        <m:begChr m:val="⌊"/>
                        <m:endChr m:val="⌋"/>
                        <m:ctrlPr>
                          <a:rPr lang="en-US" sz="1400" i="1">
                            <a:solidFill>
                              <a:prstClr val="black"/>
                            </a:solidFill>
                            <a:latin typeface="Cambria Math" panose="02040503050406030204" pitchFamily="18" charset="0"/>
                          </a:rPr>
                        </m:ctrlPr>
                      </m:dPr>
                      <m:e>
                        <m:func>
                          <m:funcPr>
                            <m:ctrlPr>
                              <a:rPr lang="en-US" sz="1400" i="1">
                                <a:solidFill>
                                  <a:prstClr val="black"/>
                                </a:solidFill>
                                <a:latin typeface="Cambria Math" panose="02040503050406030204" pitchFamily="18" charset="0"/>
                              </a:rPr>
                            </m:ctrlPr>
                          </m:funcPr>
                          <m:fName>
                            <m:sSub>
                              <m:sSubPr>
                                <m:ctrlPr>
                                  <a:rPr lang="en-US" sz="1400" i="1">
                                    <a:solidFill>
                                      <a:prstClr val="black"/>
                                    </a:solidFill>
                                    <a:latin typeface="Cambria Math" panose="02040503050406030204" pitchFamily="18" charset="0"/>
                                  </a:rPr>
                                </m:ctrlPr>
                              </m:sSubPr>
                              <m:e>
                                <m:r>
                                  <m:rPr>
                                    <m:sty m:val="p"/>
                                  </m:rPr>
                                  <a:rPr lang="en-US" sz="1400">
                                    <a:solidFill>
                                      <a:prstClr val="black"/>
                                    </a:solidFill>
                                    <a:latin typeface="Cambria Math"/>
                                  </a:rPr>
                                  <m:t>log</m:t>
                                </m:r>
                              </m:e>
                              <m:sub>
                                <m:r>
                                  <a:rPr lang="en-US" sz="1400" i="1">
                                    <a:solidFill>
                                      <a:prstClr val="black"/>
                                    </a:solidFill>
                                    <a:latin typeface="Cambria Math"/>
                                  </a:rPr>
                                  <m:t>2</m:t>
                                </m:r>
                              </m:sub>
                            </m:sSub>
                          </m:fName>
                          <m:e>
                            <m:r>
                              <a:rPr lang="en-US" sz="1400" i="1">
                                <a:solidFill>
                                  <a:prstClr val="black"/>
                                </a:solidFill>
                                <a:latin typeface="Cambria Math"/>
                              </a:rPr>
                              <m:t>𝑛</m:t>
                            </m:r>
                          </m:e>
                        </m:func>
                      </m:e>
                    </m:d>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 + … + </m:t>
                    </m:r>
                    <m:sSup>
                      <m:sSup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e>
                      <m:sup>
                        <m:d>
                          <m:dPr>
                            <m:begChr m:val="⌊"/>
                            <m:endChr m:val="⌋"/>
                            <m:ctrlPr>
                              <a:rPr lang="en-US" sz="1400" i="1">
                                <a:solidFill>
                                  <a:prstClr val="black"/>
                                </a:solidFill>
                                <a:latin typeface="Cambria Math" panose="02040503050406030204" pitchFamily="18" charset="0"/>
                              </a:rPr>
                            </m:ctrlPr>
                          </m:dPr>
                          <m:e>
                            <m:func>
                              <m:funcPr>
                                <m:ctrlPr>
                                  <a:rPr lang="en-US" sz="1400" i="1">
                                    <a:solidFill>
                                      <a:prstClr val="black"/>
                                    </a:solidFill>
                                    <a:latin typeface="Cambria Math" panose="02040503050406030204" pitchFamily="18" charset="0"/>
                                  </a:rPr>
                                </m:ctrlPr>
                              </m:funcPr>
                              <m:fName>
                                <m:sSub>
                                  <m:sSubPr>
                                    <m:ctrlPr>
                                      <a:rPr lang="en-US" sz="1400" i="1">
                                        <a:solidFill>
                                          <a:prstClr val="black"/>
                                        </a:solidFill>
                                        <a:latin typeface="Cambria Math" panose="02040503050406030204" pitchFamily="18" charset="0"/>
                                      </a:rPr>
                                    </m:ctrlPr>
                                  </m:sSubPr>
                                  <m:e>
                                    <m:r>
                                      <m:rPr>
                                        <m:sty m:val="p"/>
                                      </m:rPr>
                                      <a:rPr lang="en-US" sz="1400">
                                        <a:solidFill>
                                          <a:prstClr val="black"/>
                                        </a:solidFill>
                                        <a:latin typeface="Cambria Math"/>
                                      </a:rPr>
                                      <m:t>log</m:t>
                                    </m:r>
                                  </m:e>
                                  <m:sub>
                                    <m:r>
                                      <a:rPr lang="en-US" sz="1400" i="1">
                                        <a:solidFill>
                                          <a:prstClr val="black"/>
                                        </a:solidFill>
                                        <a:latin typeface="Cambria Math"/>
                                      </a:rPr>
                                      <m:t>2</m:t>
                                    </m:r>
                                  </m:sub>
                                </m:sSub>
                              </m:fName>
                              <m:e>
                                <m:r>
                                  <a:rPr lang="en-US" sz="1400" i="1">
                                    <a:solidFill>
                                      <a:prstClr val="black"/>
                                    </a:solidFill>
                                    <a:latin typeface="Cambria Math"/>
                                  </a:rPr>
                                  <m:t>𝑛</m:t>
                                </m:r>
                              </m:e>
                            </m:func>
                          </m:e>
                        </m:d>
                        <m:r>
                          <a:rPr lang="en-US" sz="1400" b="0" i="1" smtClean="0">
                            <a:solidFill>
                              <a:prstClr val="black"/>
                            </a:solidFill>
                            <a:latin typeface="Cambria Math" panose="02040503050406030204" pitchFamily="18" charset="0"/>
                          </a:rPr>
                          <m:t>−1</m:t>
                        </m:r>
                      </m:sup>
                    </m:sSup>
                  </m:oMath>
                </a14:m>
                <a:r>
                  <a:rPr kumimoji="0" lang="en-US" sz="1400" b="0" i="0" u="none" strike="noStrike" kern="1200" cap="none" spc="0" normalizeH="0" baseline="0" noProof="0" dirty="0">
                    <a:ln>
                      <a:noFill/>
                    </a:ln>
                    <a:solidFill>
                      <a:prstClr val="black"/>
                    </a:solidFill>
                    <a:effectLst/>
                    <a:uLnTx/>
                    <a:uFillTx/>
                    <a:latin typeface="Calibri"/>
                    <a:ea typeface="+mn-ea"/>
                    <a:cs typeface="+mn-cs"/>
                  </a:rPr>
                  <a:t>*</a:t>
                </a:r>
                <a:r>
                  <a:rPr lang="en-US" sz="1400" dirty="0">
                    <a:solidFill>
                      <a:prstClr val="black"/>
                    </a:solidFill>
                  </a:rPr>
                  <a:t> (1+</a:t>
                </a:r>
                <a14:m>
                  <m:oMath xmlns:m="http://schemas.openxmlformats.org/officeDocument/2006/math">
                    <m:d>
                      <m:dPr>
                        <m:begChr m:val="⌊"/>
                        <m:endChr m:val="⌋"/>
                        <m:ctrlPr>
                          <a:rPr lang="en-US" sz="1400" i="1">
                            <a:solidFill>
                              <a:prstClr val="black"/>
                            </a:solidFill>
                            <a:latin typeface="Cambria Math" panose="02040503050406030204" pitchFamily="18" charset="0"/>
                          </a:rPr>
                        </m:ctrlPr>
                      </m:dPr>
                      <m:e>
                        <m:func>
                          <m:funcPr>
                            <m:ctrlPr>
                              <a:rPr lang="en-US" sz="1400" i="1">
                                <a:solidFill>
                                  <a:prstClr val="black"/>
                                </a:solidFill>
                                <a:latin typeface="Cambria Math" panose="02040503050406030204" pitchFamily="18" charset="0"/>
                              </a:rPr>
                            </m:ctrlPr>
                          </m:funcPr>
                          <m:fName>
                            <m:sSub>
                              <m:sSubPr>
                                <m:ctrlPr>
                                  <a:rPr lang="en-US" sz="1400" i="1">
                                    <a:solidFill>
                                      <a:prstClr val="black"/>
                                    </a:solidFill>
                                    <a:latin typeface="Cambria Math" panose="02040503050406030204" pitchFamily="18" charset="0"/>
                                  </a:rPr>
                                </m:ctrlPr>
                              </m:sSubPr>
                              <m:e>
                                <m:r>
                                  <m:rPr>
                                    <m:sty m:val="p"/>
                                  </m:rPr>
                                  <a:rPr lang="en-US" sz="1400">
                                    <a:solidFill>
                                      <a:prstClr val="black"/>
                                    </a:solidFill>
                                    <a:latin typeface="Cambria Math"/>
                                  </a:rPr>
                                  <m:t>log</m:t>
                                </m:r>
                              </m:e>
                              <m:sub>
                                <m:r>
                                  <a:rPr lang="en-US" sz="1400" i="1">
                                    <a:solidFill>
                                      <a:prstClr val="black"/>
                                    </a:solidFill>
                                    <a:latin typeface="Cambria Math"/>
                                  </a:rPr>
                                  <m:t>2</m:t>
                                </m:r>
                              </m:sub>
                            </m:sSub>
                          </m:fName>
                          <m:e>
                            <m:r>
                              <a:rPr lang="en-US" sz="1400" i="1">
                                <a:solidFill>
                                  <a:prstClr val="black"/>
                                </a:solidFill>
                                <a:latin typeface="Cambria Math"/>
                              </a:rPr>
                              <m:t>𝑛</m:t>
                            </m:r>
                          </m:e>
                        </m:func>
                      </m:e>
                    </m:d>
                    <m:r>
                      <a:rPr lang="en-US" sz="1400" i="1">
                        <a:solidFill>
                          <a:prstClr val="black"/>
                        </a:solidFill>
                        <a:latin typeface="Cambria Math" panose="02040503050406030204" pitchFamily="18" charset="0"/>
                      </a:rPr>
                      <m:t> </m:t>
                    </m:r>
                    <m:r>
                      <a:rPr lang="en-US" sz="1400" b="0" i="1" smtClean="0">
                        <a:solidFill>
                          <a:prstClr val="black"/>
                        </a:solidFill>
                        <a:latin typeface="Cambria Math" panose="02040503050406030204" pitchFamily="18" charset="0"/>
                      </a:rPr>
                      <m:t>)</m:t>
                    </m:r>
                  </m:oMath>
                </a14:m>
                <a:r>
                  <a:rPr kumimoji="0" lang="en-US" sz="1400" b="0" i="0" u="none" strike="noStrike" kern="1200" cap="none" spc="0" normalizeH="0" baseline="0" noProof="0" dirty="0">
                    <a:ln>
                      <a:noFill/>
                    </a:ln>
                    <a:solidFill>
                      <a:prstClr val="black"/>
                    </a:solidFill>
                    <a:effectLst/>
                    <a:uLnTx/>
                    <a:uFillTx/>
                    <a:latin typeface="Calibri"/>
                    <a:ea typeface="+mn-ea"/>
                    <a:cs typeface="+mn-cs"/>
                  </a:rPr>
                  <a:t>+</a:t>
                </a:r>
                <a:r>
                  <a:rPr lang="en-US" sz="1400" dirty="0">
                    <a:solidFill>
                      <a:prstClr val="black"/>
                    </a:solidFill>
                    <a:latin typeface="Calibri"/>
                  </a:rPr>
                  <a:t> L*</a:t>
                </a:r>
                <a:r>
                  <a:rPr kumimoji="0" lang="en-US" sz="1400" b="0" i="0" u="none" strike="noStrike" kern="1200" cap="none" spc="0" normalizeH="0" baseline="0" noProof="0" dirty="0">
                    <a:ln>
                      <a:noFill/>
                    </a:ln>
                    <a:solidFill>
                      <a:prstClr val="black"/>
                    </a:solidFill>
                    <a:effectLst/>
                    <a:uLnTx/>
                    <a:uFillTx/>
                    <a:latin typeface="Calibri"/>
                    <a:ea typeface="+mn-ea"/>
                    <a:cs typeface="+mn-cs"/>
                  </a:rPr>
                  <a:t>(</a:t>
                </a:r>
                <a14:m>
                  <m:oMath xmlns:m="http://schemas.openxmlformats.org/officeDocument/2006/math">
                    <m:r>
                      <a:rPr kumimoji="0" lang="en-US" sz="1400" b="0" i="1" u="none" strike="noStrike" kern="1200" cap="none" spc="0" normalizeH="0" baseline="0" noProof="0" smtClean="0">
                        <a:ln>
                          <a:noFill/>
                        </a:ln>
                        <a:solidFill>
                          <a:prstClr val="black"/>
                        </a:solidFill>
                        <a:effectLst/>
                        <a:uLnTx/>
                        <a:uFillTx/>
                        <a:latin typeface="Cambria Math"/>
                        <a:ea typeface="+mn-ea"/>
                        <a:cs typeface="+mn-cs"/>
                      </a:rPr>
                      <m:t>1+</m:t>
                    </m:r>
                    <m:d>
                      <m:dPr>
                        <m:begChr m:val="⌊"/>
                        <m:endChr m:val="⌋"/>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dPr>
                      <m:e>
                        <m:func>
                          <m:func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uncPr>
                          <m:fName>
                            <m:sSub>
                              <m:sSub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m:rPr>
                                    <m:sty m:val="p"/>
                                  </m:rPr>
                                  <a:rPr kumimoji="0" lang="en-US" sz="1400" b="0" i="0" u="none" strike="noStrike" kern="1200" cap="none" spc="0" normalizeH="0" baseline="0" noProof="0" smtClean="0">
                                    <a:ln>
                                      <a:noFill/>
                                    </a:ln>
                                    <a:solidFill>
                                      <a:prstClr val="black"/>
                                    </a:solidFill>
                                    <a:effectLst/>
                                    <a:uLnTx/>
                                    <a:uFillTx/>
                                    <a:latin typeface="Cambria Math"/>
                                    <a:ea typeface="+mn-ea"/>
                                    <a:cs typeface="+mn-cs"/>
                                  </a:rPr>
                                  <m:t>log</m:t>
                                </m:r>
                              </m:e>
                              <m:sub>
                                <m:r>
                                  <a:rPr kumimoji="0" lang="en-US" sz="1400" b="0" i="1" u="none" strike="noStrike" kern="1200" cap="none" spc="0" normalizeH="0" baseline="0" noProof="0" smtClean="0">
                                    <a:ln>
                                      <a:noFill/>
                                    </a:ln>
                                    <a:solidFill>
                                      <a:prstClr val="black"/>
                                    </a:solidFill>
                                    <a:effectLst/>
                                    <a:uLnTx/>
                                    <a:uFillTx/>
                                    <a:latin typeface="Cambria Math"/>
                                    <a:ea typeface="+mn-ea"/>
                                    <a:cs typeface="+mn-cs"/>
                                  </a:rPr>
                                  <m:t>2</m:t>
                                </m:r>
                              </m:sub>
                            </m:sSub>
                          </m:fName>
                          <m:e>
                            <m:r>
                              <a:rPr kumimoji="0" lang="en-US" sz="1400" b="0" i="1" u="none" strike="noStrike" kern="1200" cap="none" spc="0" normalizeH="0" baseline="0" noProof="0" smtClean="0">
                                <a:ln>
                                  <a:noFill/>
                                </a:ln>
                                <a:solidFill>
                                  <a:prstClr val="black"/>
                                </a:solidFill>
                                <a:effectLst/>
                                <a:uLnTx/>
                                <a:uFillTx/>
                                <a:latin typeface="Cambria Math"/>
                                <a:ea typeface="+mn-ea"/>
                                <a:cs typeface="+mn-cs"/>
                              </a:rPr>
                              <m:t>𝑛</m:t>
                            </m:r>
                          </m:e>
                        </m:func>
                      </m:e>
                    </m:d>
                  </m:oMath>
                </a14:m>
                <a:r>
                  <a:rPr kumimoji="0" lang="en-US" sz="1400" b="0" i="0" u="none" strike="noStrike" kern="1200" cap="none" spc="0" normalizeH="0" baseline="0" noProof="0" dirty="0">
                    <a:ln>
                      <a:noFill/>
                    </a:ln>
                    <a:solidFill>
                      <a:prstClr val="black"/>
                    </a:solidFill>
                    <a:effectLst/>
                    <a:uLnTx/>
                    <a:uFillTx/>
                    <a:latin typeface="Calibri"/>
                    <a:ea typeface="+mn-ea"/>
                    <a:cs typeface="+mn-cs"/>
                  </a:rPr>
                  <a:t>)]</a:t>
                </a:r>
              </a:p>
            </p:txBody>
          </p:sp>
        </mc:Choice>
        <mc:Fallback>
          <p:sp>
            <p:nvSpPr>
              <p:cNvPr id="6" name="TextBox 5">
                <a:extLst>
                  <a:ext uri="{FF2B5EF4-FFF2-40B4-BE49-F238E27FC236}">
                    <a16:creationId xmlns:a16="http://schemas.microsoft.com/office/drawing/2014/main" id="{B06864A2-9A3B-CA0C-F6F6-653DE847EB71}"/>
                  </a:ext>
                </a:extLst>
              </p:cNvPr>
              <p:cNvSpPr txBox="1">
                <a:spLocks noRot="1" noChangeAspect="1" noMove="1" noResize="1" noEditPoints="1" noAdjustHandles="1" noChangeArrowheads="1" noChangeShapeType="1" noTextEdit="1"/>
              </p:cNvSpPr>
              <p:nvPr/>
            </p:nvSpPr>
            <p:spPr>
              <a:xfrm>
                <a:off x="213065" y="3342910"/>
                <a:ext cx="8930935" cy="397673"/>
              </a:xfrm>
              <a:prstGeom prst="rect">
                <a:avLst/>
              </a:prstGeom>
              <a:blipFill>
                <a:blip r:embed="rId3"/>
                <a:stretch>
                  <a:fillRect b="-45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A2E41C9E-0705-7366-DB2C-F5B2C944651F}"/>
                  </a:ext>
                </a:extLst>
              </p:cNvPr>
              <p:cNvSpPr txBox="1"/>
              <p:nvPr/>
            </p:nvSpPr>
            <p:spPr>
              <a:xfrm>
                <a:off x="213066" y="4254498"/>
                <a:ext cx="4509856" cy="397673"/>
              </a:xfrm>
              <a:prstGeom prst="rect">
                <a:avLst/>
              </a:prstGeom>
              <a:noFill/>
            </p:spPr>
            <p:txBody>
              <a:bodyPr wrap="square">
                <a:spAutoFit/>
              </a:bodyPr>
              <a:lstStyle/>
              <a:p>
                <a:pPr lvl="0">
                  <a:defRPr/>
                </a:pPr>
                <a:r>
                  <a:rPr lang="en-US" sz="1400" dirty="0">
                    <a:solidFill>
                      <a:prstClr val="black"/>
                    </a:solidFill>
                  </a:rPr>
                  <a:t>=</a:t>
                </a:r>
                <a:r>
                  <a:rPr kumimoji="0" lang="en-US" sz="1400" b="0" u="none" strike="noStrike" kern="1200" cap="none" spc="0" normalizeH="0" baseline="0" noProof="0" dirty="0">
                    <a:ln>
                      <a:noFill/>
                    </a:ln>
                    <a:solidFill>
                      <a:prstClr val="black"/>
                    </a:solidFill>
                    <a:effectLst/>
                    <a:uLnTx/>
                    <a:uFillTx/>
                    <a:ea typeface="+mn-ea"/>
                    <a:cs typeface="+mn-cs"/>
                  </a:rPr>
                  <a:t> </a:t>
                </a:r>
                <a14:m>
                  <m:oMath xmlns:m="http://schemas.openxmlformats.org/officeDocument/2006/math">
                    <m:f>
                      <m:fPr>
                        <m:ctrlP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1</m:t>
                        </m:r>
                      </m:num>
                      <m:den>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𝑛</m:t>
                        </m:r>
                      </m:den>
                    </m:f>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lang="en-US" sz="1400" i="1">
                        <a:solidFill>
                          <a:prstClr val="black"/>
                        </a:solidFill>
                        <a:latin typeface="Cambria Math"/>
                      </a:rPr>
                      <m:t>1+</m:t>
                    </m:r>
                    <m:d>
                      <m:dPr>
                        <m:begChr m:val="⌊"/>
                        <m:endChr m:val="⌋"/>
                        <m:ctrlPr>
                          <a:rPr lang="en-US" sz="1400" i="1">
                            <a:solidFill>
                              <a:prstClr val="black"/>
                            </a:solidFill>
                            <a:latin typeface="Cambria Math" panose="02040503050406030204" pitchFamily="18" charset="0"/>
                          </a:rPr>
                        </m:ctrlPr>
                      </m:dPr>
                      <m:e>
                        <m:func>
                          <m:funcPr>
                            <m:ctrlPr>
                              <a:rPr lang="en-US" sz="1400" i="1">
                                <a:solidFill>
                                  <a:prstClr val="black"/>
                                </a:solidFill>
                                <a:latin typeface="Cambria Math" panose="02040503050406030204" pitchFamily="18" charset="0"/>
                              </a:rPr>
                            </m:ctrlPr>
                          </m:funcPr>
                          <m:fName>
                            <m:sSub>
                              <m:sSubPr>
                                <m:ctrlPr>
                                  <a:rPr lang="en-US" sz="1400" i="1">
                                    <a:solidFill>
                                      <a:prstClr val="black"/>
                                    </a:solidFill>
                                    <a:latin typeface="Cambria Math" panose="02040503050406030204" pitchFamily="18" charset="0"/>
                                  </a:rPr>
                                </m:ctrlPr>
                              </m:sSubPr>
                              <m:e>
                                <m:r>
                                  <m:rPr>
                                    <m:sty m:val="p"/>
                                  </m:rPr>
                                  <a:rPr lang="en-US" sz="1400">
                                    <a:solidFill>
                                      <a:prstClr val="black"/>
                                    </a:solidFill>
                                    <a:latin typeface="Cambria Math"/>
                                  </a:rPr>
                                  <m:t>log</m:t>
                                </m:r>
                              </m:e>
                              <m:sub>
                                <m:r>
                                  <a:rPr lang="en-US" sz="1400" i="1">
                                    <a:solidFill>
                                      <a:prstClr val="black"/>
                                    </a:solidFill>
                                    <a:latin typeface="Cambria Math"/>
                                  </a:rPr>
                                  <m:t>2</m:t>
                                </m:r>
                              </m:sub>
                            </m:sSub>
                          </m:fName>
                          <m:e>
                            <m:r>
                              <a:rPr lang="en-US" sz="1400" i="1">
                                <a:solidFill>
                                  <a:prstClr val="black"/>
                                </a:solidFill>
                                <a:latin typeface="Cambria Math"/>
                              </a:rPr>
                              <m:t>𝑛</m:t>
                            </m:r>
                          </m:e>
                        </m:func>
                      </m:e>
                    </m:d>
                    <m:r>
                      <a:rPr lang="en-US" sz="1400" i="1" dirty="0">
                        <a:solidFill>
                          <a:prstClr val="black"/>
                        </a:solidFill>
                        <a:latin typeface="Cambria Math" panose="02040503050406030204" pitchFamily="18" charset="0"/>
                      </a:rPr>
                      <m:t>)</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1+ 2+</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4</m:t>
                    </m:r>
                    <m:r>
                      <a:rPr kumimoji="0" lang="en-US" sz="1400" b="0" i="1" u="none" strike="noStrike" kern="1200" cap="none" spc="0" normalizeH="0" baseline="0" noProof="0" dirty="0" smtClean="0">
                        <a:ln>
                          <a:noFill/>
                        </a:ln>
                        <a:solidFill>
                          <a:prstClr val="black"/>
                        </a:solidFill>
                        <a:effectLst/>
                        <a:uLnTx/>
                        <a:uFillTx/>
                        <a:latin typeface="Cambria Math"/>
                        <a:ea typeface="+mn-ea"/>
                        <a:cs typeface="+mn-cs"/>
                      </a:rPr>
                      <m:t>+ … + </m:t>
                    </m:r>
                    <m:sSup>
                      <m:sSupPr>
                        <m:ctrlP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pPr>
                      <m:e>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2</m:t>
                        </m:r>
                      </m:e>
                      <m:sup>
                        <m:d>
                          <m:dPr>
                            <m:begChr m:val="⌊"/>
                            <m:endChr m:val="⌋"/>
                            <m:ctrlPr>
                              <a:rPr lang="en-US" sz="1400" i="1">
                                <a:solidFill>
                                  <a:prstClr val="black"/>
                                </a:solidFill>
                                <a:latin typeface="Cambria Math" panose="02040503050406030204" pitchFamily="18" charset="0"/>
                              </a:rPr>
                            </m:ctrlPr>
                          </m:dPr>
                          <m:e>
                            <m:func>
                              <m:funcPr>
                                <m:ctrlPr>
                                  <a:rPr lang="en-US" sz="1400" i="1">
                                    <a:solidFill>
                                      <a:prstClr val="black"/>
                                    </a:solidFill>
                                    <a:latin typeface="Cambria Math" panose="02040503050406030204" pitchFamily="18" charset="0"/>
                                  </a:rPr>
                                </m:ctrlPr>
                              </m:funcPr>
                              <m:fName>
                                <m:sSub>
                                  <m:sSubPr>
                                    <m:ctrlPr>
                                      <a:rPr lang="en-US" sz="1400" i="1">
                                        <a:solidFill>
                                          <a:prstClr val="black"/>
                                        </a:solidFill>
                                        <a:latin typeface="Cambria Math" panose="02040503050406030204" pitchFamily="18" charset="0"/>
                                      </a:rPr>
                                    </m:ctrlPr>
                                  </m:sSubPr>
                                  <m:e>
                                    <m:r>
                                      <m:rPr>
                                        <m:sty m:val="p"/>
                                      </m:rPr>
                                      <a:rPr lang="en-US" sz="1400">
                                        <a:solidFill>
                                          <a:prstClr val="black"/>
                                        </a:solidFill>
                                        <a:latin typeface="Cambria Math"/>
                                      </a:rPr>
                                      <m:t>log</m:t>
                                    </m:r>
                                  </m:e>
                                  <m:sub>
                                    <m:r>
                                      <a:rPr lang="en-US" sz="1400" i="1">
                                        <a:solidFill>
                                          <a:prstClr val="black"/>
                                        </a:solidFill>
                                        <a:latin typeface="Cambria Math"/>
                                      </a:rPr>
                                      <m:t>2</m:t>
                                    </m:r>
                                  </m:sub>
                                </m:sSub>
                              </m:fName>
                              <m:e>
                                <m:r>
                                  <a:rPr lang="en-US" sz="1400" i="1">
                                    <a:solidFill>
                                      <a:prstClr val="black"/>
                                    </a:solidFill>
                                    <a:latin typeface="Cambria Math"/>
                                  </a:rPr>
                                  <m:t>𝑛</m:t>
                                </m:r>
                              </m:e>
                            </m:func>
                          </m:e>
                        </m:d>
                        <m:r>
                          <a:rPr lang="en-US" sz="1400" b="0" i="1" smtClean="0">
                            <a:solidFill>
                              <a:prstClr val="black"/>
                            </a:solidFill>
                            <a:latin typeface="Cambria Math" panose="02040503050406030204" pitchFamily="18" charset="0"/>
                          </a:rPr>
                          <m:t>−1</m:t>
                        </m:r>
                      </m:sup>
                    </m:sSup>
                    <m:r>
                      <a:rPr kumimoji="0" lang="en-US" sz="1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 </m:t>
                    </m:r>
                  </m:oMath>
                </a14:m>
                <a:r>
                  <a:rPr kumimoji="0" lang="en-US" sz="1400" b="0" i="0" u="none" strike="noStrike" kern="1200" cap="none" spc="0" normalizeH="0" baseline="0" noProof="0" dirty="0">
                    <a:ln>
                      <a:noFill/>
                    </a:ln>
                    <a:solidFill>
                      <a:prstClr val="black"/>
                    </a:solidFill>
                    <a:effectLst/>
                    <a:uLnTx/>
                    <a:uFillTx/>
                    <a:latin typeface="Calibri"/>
                    <a:ea typeface="+mn-ea"/>
                    <a:cs typeface="+mn-cs"/>
                  </a:rPr>
                  <a:t>+</a:t>
                </a:r>
                <a:r>
                  <a:rPr lang="en-US" sz="1400" dirty="0">
                    <a:solidFill>
                      <a:prstClr val="black"/>
                    </a:solidFill>
                    <a:latin typeface="Calibri"/>
                  </a:rPr>
                  <a:t> L</a:t>
                </a:r>
                <a:r>
                  <a:rPr kumimoji="0" lang="en-US" sz="1400" b="0" i="0" u="none" strike="noStrike" kern="1200" cap="none" spc="0" normalizeH="0" baseline="0" noProof="0" dirty="0">
                    <a:ln>
                      <a:noFill/>
                    </a:ln>
                    <a:solidFill>
                      <a:prstClr val="black"/>
                    </a:solidFill>
                    <a:effectLst/>
                    <a:uLnTx/>
                    <a:uFillTx/>
                    <a:latin typeface="Calibri"/>
                    <a:ea typeface="+mn-ea"/>
                    <a:cs typeface="+mn-cs"/>
                  </a:rPr>
                  <a:t>]</a:t>
                </a:r>
              </a:p>
            </p:txBody>
          </p:sp>
        </mc:Choice>
        <mc:Fallback>
          <p:sp>
            <p:nvSpPr>
              <p:cNvPr id="8" name="TextBox 7">
                <a:extLst>
                  <a:ext uri="{FF2B5EF4-FFF2-40B4-BE49-F238E27FC236}">
                    <a16:creationId xmlns:a16="http://schemas.microsoft.com/office/drawing/2014/main" id="{A2E41C9E-0705-7366-DB2C-F5B2C944651F}"/>
                  </a:ext>
                </a:extLst>
              </p:cNvPr>
              <p:cNvSpPr txBox="1">
                <a:spLocks noRot="1" noChangeAspect="1" noMove="1" noResize="1" noEditPoints="1" noAdjustHandles="1" noChangeArrowheads="1" noChangeShapeType="1" noTextEdit="1"/>
              </p:cNvSpPr>
              <p:nvPr/>
            </p:nvSpPr>
            <p:spPr>
              <a:xfrm>
                <a:off x="213066" y="4254498"/>
                <a:ext cx="4509856" cy="397673"/>
              </a:xfrm>
              <a:prstGeom prst="rect">
                <a:avLst/>
              </a:prstGeom>
              <a:blipFill>
                <a:blip r:embed="rId4"/>
                <a:stretch>
                  <a:fillRect l="-405" b="-461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873EC9EB-8EB9-0508-9D6D-EE73622E4661}"/>
                  </a:ext>
                </a:extLst>
              </p:cNvPr>
              <p:cNvSpPr txBox="1"/>
              <p:nvPr/>
            </p:nvSpPr>
            <p:spPr>
              <a:xfrm>
                <a:off x="330908" y="5166086"/>
                <a:ext cx="1926452" cy="397673"/>
              </a:xfrm>
              <a:prstGeom prst="rect">
                <a:avLst/>
              </a:prstGeom>
              <a:noFill/>
            </p:spPr>
            <p:txBody>
              <a:bodyPr wrap="square">
                <a:spAutoFit/>
              </a:bodyPr>
              <a:lstStyle/>
              <a:p>
                <a:pPr lvl="0">
                  <a:defRPr/>
                </a:pPr>
                <a:r>
                  <a:rPr lang="en-US" sz="1400" dirty="0">
                    <a:solidFill>
                      <a:prstClr val="black"/>
                    </a:solidFill>
                  </a:rPr>
                  <a:t>=</a:t>
                </a:r>
                <a:r>
                  <a:rPr kumimoji="0" lang="en-US" sz="1400" b="0" u="none" strike="noStrike" kern="1200" cap="none" spc="0" normalizeH="0" baseline="0" noProof="0" dirty="0">
                    <a:ln>
                      <a:noFill/>
                    </a:ln>
                    <a:solidFill>
                      <a:prstClr val="black"/>
                    </a:solidFill>
                    <a:effectLst/>
                    <a:uLnTx/>
                    <a:uFillTx/>
                    <a:ea typeface="+mn-ea"/>
                    <a:cs typeface="+mn-cs"/>
                  </a:rPr>
                  <a:t> </a:t>
                </a:r>
                <a14:m>
                  <m:oMath xmlns:m="http://schemas.openxmlformats.org/officeDocument/2006/math">
                    <m:f>
                      <m:fPr>
                        <m:ctrlP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ctrlPr>
                      </m:fPr>
                      <m:num>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1</m:t>
                        </m:r>
                      </m:num>
                      <m:den>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𝑛</m:t>
                        </m:r>
                      </m:den>
                    </m:f>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lang="en-US" sz="1400" i="1">
                        <a:solidFill>
                          <a:prstClr val="black"/>
                        </a:solidFill>
                        <a:latin typeface="Cambria Math"/>
                      </a:rPr>
                      <m:t>1+</m:t>
                    </m:r>
                    <m:d>
                      <m:dPr>
                        <m:begChr m:val="⌊"/>
                        <m:endChr m:val="⌋"/>
                        <m:ctrlPr>
                          <a:rPr lang="en-US" sz="1400" i="1">
                            <a:solidFill>
                              <a:prstClr val="black"/>
                            </a:solidFill>
                            <a:latin typeface="Cambria Math" panose="02040503050406030204" pitchFamily="18" charset="0"/>
                          </a:rPr>
                        </m:ctrlPr>
                      </m:dPr>
                      <m:e>
                        <m:func>
                          <m:funcPr>
                            <m:ctrlPr>
                              <a:rPr lang="en-US" sz="1400" i="1">
                                <a:solidFill>
                                  <a:prstClr val="black"/>
                                </a:solidFill>
                                <a:latin typeface="Cambria Math" panose="02040503050406030204" pitchFamily="18" charset="0"/>
                              </a:rPr>
                            </m:ctrlPr>
                          </m:funcPr>
                          <m:fName>
                            <m:sSub>
                              <m:sSubPr>
                                <m:ctrlPr>
                                  <a:rPr lang="en-US" sz="1400" i="1">
                                    <a:solidFill>
                                      <a:prstClr val="black"/>
                                    </a:solidFill>
                                    <a:latin typeface="Cambria Math" panose="02040503050406030204" pitchFamily="18" charset="0"/>
                                  </a:rPr>
                                </m:ctrlPr>
                              </m:sSubPr>
                              <m:e>
                                <m:r>
                                  <m:rPr>
                                    <m:sty m:val="p"/>
                                  </m:rPr>
                                  <a:rPr lang="en-US" sz="1400">
                                    <a:solidFill>
                                      <a:prstClr val="black"/>
                                    </a:solidFill>
                                    <a:latin typeface="Cambria Math"/>
                                  </a:rPr>
                                  <m:t>log</m:t>
                                </m:r>
                              </m:e>
                              <m:sub>
                                <m:r>
                                  <a:rPr lang="en-US" sz="1400" i="1">
                                    <a:solidFill>
                                      <a:prstClr val="black"/>
                                    </a:solidFill>
                                    <a:latin typeface="Cambria Math"/>
                                  </a:rPr>
                                  <m:t>2</m:t>
                                </m:r>
                              </m:sub>
                            </m:sSub>
                          </m:fName>
                          <m:e>
                            <m:r>
                              <a:rPr lang="en-US" sz="1400" i="1">
                                <a:solidFill>
                                  <a:prstClr val="black"/>
                                </a:solidFill>
                                <a:latin typeface="Cambria Math"/>
                              </a:rPr>
                              <m:t>𝑛</m:t>
                            </m:r>
                          </m:e>
                        </m:func>
                      </m:e>
                    </m:d>
                    <m:r>
                      <a:rPr lang="en-US" sz="1400" i="1" dirty="0">
                        <a:solidFill>
                          <a:prstClr val="black"/>
                        </a:solidFill>
                        <a:latin typeface="Cambria Math" panose="02040503050406030204" pitchFamily="18" charset="0"/>
                      </a:rPr>
                      <m:t>)</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m:t>
                    </m:r>
                    <m:r>
                      <a:rPr kumimoji="0" lang="en-US" sz="1400" b="0" i="1" u="none" strike="noStrike" kern="1200" cap="none" spc="0" normalizeH="0" baseline="0" noProof="0" dirty="0" smtClean="0">
                        <a:ln>
                          <a:noFill/>
                        </a:ln>
                        <a:solidFill>
                          <a:prstClr val="black"/>
                        </a:solidFill>
                        <a:effectLst/>
                        <a:uLnTx/>
                        <a:uFillTx/>
                        <a:latin typeface="Cambria Math" panose="02040503050406030204" pitchFamily="18" charset="0"/>
                        <a:ea typeface="+mn-ea"/>
                        <a:cs typeface="+mn-cs"/>
                      </a:rPr>
                      <m:t>𝑛</m:t>
                    </m:r>
                  </m:oMath>
                </a14:m>
                <a:r>
                  <a:rPr kumimoji="0" lang="en-US" sz="1400" b="0" i="0" u="none" strike="noStrike" kern="1200" cap="none" spc="0" normalizeH="0" baseline="0" noProof="0" dirty="0">
                    <a:ln>
                      <a:noFill/>
                    </a:ln>
                    <a:solidFill>
                      <a:prstClr val="black"/>
                    </a:solidFill>
                    <a:effectLst/>
                    <a:uLnTx/>
                    <a:uFillTx/>
                    <a:latin typeface="Calibri"/>
                    <a:ea typeface="+mn-ea"/>
                    <a:cs typeface="+mn-cs"/>
                  </a:rPr>
                  <a:t>]</a:t>
                </a:r>
              </a:p>
            </p:txBody>
          </p:sp>
        </mc:Choice>
        <mc:Fallback>
          <p:sp>
            <p:nvSpPr>
              <p:cNvPr id="17" name="TextBox 16">
                <a:extLst>
                  <a:ext uri="{FF2B5EF4-FFF2-40B4-BE49-F238E27FC236}">
                    <a16:creationId xmlns:a16="http://schemas.microsoft.com/office/drawing/2014/main" id="{873EC9EB-8EB9-0508-9D6D-EE73622E4661}"/>
                  </a:ext>
                </a:extLst>
              </p:cNvPr>
              <p:cNvSpPr txBox="1">
                <a:spLocks noRot="1" noChangeAspect="1" noMove="1" noResize="1" noEditPoints="1" noAdjustHandles="1" noChangeArrowheads="1" noChangeShapeType="1" noTextEdit="1"/>
              </p:cNvSpPr>
              <p:nvPr/>
            </p:nvSpPr>
            <p:spPr>
              <a:xfrm>
                <a:off x="330908" y="5166086"/>
                <a:ext cx="1926452" cy="397673"/>
              </a:xfrm>
              <a:prstGeom prst="rect">
                <a:avLst/>
              </a:prstGeom>
              <a:blipFill>
                <a:blip r:embed="rId5"/>
                <a:stretch>
                  <a:fillRect l="-949" b="-454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43544247-FA7E-3F2D-FB58-979655DFB182}"/>
                  </a:ext>
                </a:extLst>
              </p:cNvPr>
              <p:cNvSpPr txBox="1"/>
              <p:nvPr/>
            </p:nvSpPr>
            <p:spPr>
              <a:xfrm>
                <a:off x="347184" y="5665656"/>
                <a:ext cx="2831022" cy="307777"/>
              </a:xfrm>
              <a:prstGeom prst="rect">
                <a:avLst/>
              </a:prstGeom>
              <a:noFill/>
            </p:spPr>
            <p:txBody>
              <a:bodyPr wrap="square">
                <a:spAutoFit/>
              </a:bodyPr>
              <a:lstStyle/>
              <a:p>
                <a:pPr lvl="0">
                  <a:defRPr/>
                </a:pPr>
                <a:r>
                  <a:rPr lang="en-US" sz="1400" dirty="0">
                    <a:solidFill>
                      <a:prstClr val="black"/>
                    </a:solidFill>
                  </a:rPr>
                  <a:t>=</a:t>
                </a:r>
                <a:r>
                  <a:rPr kumimoji="0" lang="en-US" sz="1400" b="0" u="none" strike="noStrike" kern="1200" cap="none" spc="0" normalizeH="0" baseline="0" noProof="0" dirty="0">
                    <a:ln>
                      <a:noFill/>
                    </a:ln>
                    <a:solidFill>
                      <a:prstClr val="black"/>
                    </a:solidFill>
                    <a:effectLst/>
                    <a:uLnTx/>
                    <a:uFillTx/>
                    <a:ea typeface="+mn-ea"/>
                    <a:cs typeface="+mn-cs"/>
                  </a:rPr>
                  <a:t> </a:t>
                </a:r>
                <a14:m>
                  <m:oMath xmlns:m="http://schemas.openxmlformats.org/officeDocument/2006/math">
                    <m:r>
                      <a:rPr lang="en-US" sz="1400" i="1">
                        <a:solidFill>
                          <a:prstClr val="black"/>
                        </a:solidFill>
                        <a:latin typeface="Cambria Math"/>
                      </a:rPr>
                      <m:t>1+</m:t>
                    </m:r>
                    <m:d>
                      <m:dPr>
                        <m:begChr m:val="⌊"/>
                        <m:endChr m:val="⌋"/>
                        <m:ctrlPr>
                          <a:rPr lang="en-US" sz="1400" i="1">
                            <a:solidFill>
                              <a:prstClr val="black"/>
                            </a:solidFill>
                            <a:latin typeface="Cambria Math" panose="02040503050406030204" pitchFamily="18" charset="0"/>
                          </a:rPr>
                        </m:ctrlPr>
                      </m:dPr>
                      <m:e>
                        <m:func>
                          <m:funcPr>
                            <m:ctrlPr>
                              <a:rPr lang="en-US" sz="1400" i="1">
                                <a:solidFill>
                                  <a:prstClr val="black"/>
                                </a:solidFill>
                                <a:latin typeface="Cambria Math" panose="02040503050406030204" pitchFamily="18" charset="0"/>
                              </a:rPr>
                            </m:ctrlPr>
                          </m:funcPr>
                          <m:fName>
                            <m:sSub>
                              <m:sSubPr>
                                <m:ctrlPr>
                                  <a:rPr lang="en-US" sz="1400" i="1">
                                    <a:solidFill>
                                      <a:prstClr val="black"/>
                                    </a:solidFill>
                                    <a:latin typeface="Cambria Math" panose="02040503050406030204" pitchFamily="18" charset="0"/>
                                  </a:rPr>
                                </m:ctrlPr>
                              </m:sSubPr>
                              <m:e>
                                <m:r>
                                  <m:rPr>
                                    <m:sty m:val="p"/>
                                  </m:rPr>
                                  <a:rPr lang="en-US" sz="1400">
                                    <a:solidFill>
                                      <a:prstClr val="black"/>
                                    </a:solidFill>
                                    <a:latin typeface="Cambria Math"/>
                                  </a:rPr>
                                  <m:t>log</m:t>
                                </m:r>
                              </m:e>
                              <m:sub>
                                <m:r>
                                  <a:rPr lang="en-US" sz="1400" i="1">
                                    <a:solidFill>
                                      <a:prstClr val="black"/>
                                    </a:solidFill>
                                    <a:latin typeface="Cambria Math"/>
                                  </a:rPr>
                                  <m:t>2</m:t>
                                </m:r>
                              </m:sub>
                            </m:sSub>
                          </m:fName>
                          <m:e>
                            <m:r>
                              <a:rPr lang="en-US" sz="1400" i="1">
                                <a:solidFill>
                                  <a:prstClr val="black"/>
                                </a:solidFill>
                                <a:latin typeface="Cambria Math"/>
                              </a:rPr>
                              <m:t>𝑛</m:t>
                            </m:r>
                          </m:e>
                        </m:func>
                      </m:e>
                    </m:d>
                    <m:r>
                      <a:rPr lang="en-US" sz="1400" i="1" dirty="0">
                        <a:solidFill>
                          <a:prstClr val="black"/>
                        </a:solidFill>
                        <a:latin typeface="Cambria Math" panose="02040503050406030204" pitchFamily="18" charset="0"/>
                      </a:rPr>
                      <m:t>)</m:t>
                    </m:r>
                    <m:r>
                      <a:rPr lang="en-US" sz="1400" b="0" i="1" dirty="0" smtClean="0">
                        <a:solidFill>
                          <a:prstClr val="black"/>
                        </a:solidFill>
                        <a:latin typeface="Cambria Math" panose="02040503050406030204" pitchFamily="18" charset="0"/>
                      </a:rPr>
                      <m:t>=</m:t>
                    </m:r>
                    <m:r>
                      <a:rPr lang="en-US" sz="1400" b="0" i="1" dirty="0" smtClean="0">
                        <a:solidFill>
                          <a:prstClr val="black"/>
                        </a:solidFill>
                        <a:latin typeface="Cambria Math" panose="02040503050406030204" pitchFamily="18" charset="0"/>
                      </a:rPr>
                      <m:t>𝑂</m:t>
                    </m:r>
                    <m:r>
                      <a:rPr lang="en-US" sz="1400" b="0" i="1" dirty="0" smtClean="0">
                        <a:solidFill>
                          <a:prstClr val="black"/>
                        </a:solidFill>
                        <a:latin typeface="Cambria Math" panose="02040503050406030204" pitchFamily="18" charset="0"/>
                      </a:rPr>
                      <m:t>(</m:t>
                    </m:r>
                    <m:func>
                      <m:funcPr>
                        <m:ctrlPr>
                          <a:rPr lang="en-US" sz="1400" i="1">
                            <a:solidFill>
                              <a:prstClr val="black"/>
                            </a:solidFill>
                            <a:latin typeface="Cambria Math" panose="02040503050406030204" pitchFamily="18" charset="0"/>
                          </a:rPr>
                        </m:ctrlPr>
                      </m:funcPr>
                      <m:fName>
                        <m:sSub>
                          <m:sSubPr>
                            <m:ctrlPr>
                              <a:rPr lang="en-US" sz="1400" i="1">
                                <a:solidFill>
                                  <a:prstClr val="black"/>
                                </a:solidFill>
                                <a:latin typeface="Cambria Math" panose="02040503050406030204" pitchFamily="18" charset="0"/>
                              </a:rPr>
                            </m:ctrlPr>
                          </m:sSubPr>
                          <m:e>
                            <m:r>
                              <m:rPr>
                                <m:sty m:val="p"/>
                              </m:rPr>
                              <a:rPr lang="en-US" sz="1400">
                                <a:solidFill>
                                  <a:prstClr val="black"/>
                                </a:solidFill>
                                <a:latin typeface="Cambria Math"/>
                              </a:rPr>
                              <m:t>log</m:t>
                            </m:r>
                          </m:e>
                          <m:sub>
                            <m:r>
                              <a:rPr lang="en-US" sz="1400" i="1">
                                <a:solidFill>
                                  <a:prstClr val="black"/>
                                </a:solidFill>
                                <a:latin typeface="Cambria Math"/>
                              </a:rPr>
                              <m:t>2</m:t>
                            </m:r>
                          </m:sub>
                        </m:sSub>
                      </m:fName>
                      <m:e>
                        <m:r>
                          <a:rPr lang="en-US" sz="1400" i="1">
                            <a:solidFill>
                              <a:prstClr val="black"/>
                            </a:solidFill>
                            <a:latin typeface="Cambria Math"/>
                          </a:rPr>
                          <m:t>𝑛</m:t>
                        </m:r>
                      </m:e>
                    </m:func>
                    <m:r>
                      <a:rPr lang="en-US" sz="1400" b="0" i="1" dirty="0" smtClean="0">
                        <a:solidFill>
                          <a:prstClr val="black"/>
                        </a:solidFill>
                        <a:latin typeface="Cambria Math" panose="02040503050406030204" pitchFamily="18" charset="0"/>
                      </a:rPr>
                      <m:t>)</m:t>
                    </m:r>
                  </m:oMath>
                </a14:m>
                <a:endParaRPr kumimoji="0" lang="en-US" sz="1400" b="0" i="0" u="none" strike="noStrike" kern="1200" cap="none" spc="0" normalizeH="0" baseline="0" noProof="0" dirty="0">
                  <a:ln>
                    <a:noFill/>
                  </a:ln>
                  <a:solidFill>
                    <a:prstClr val="black"/>
                  </a:solidFill>
                  <a:effectLst/>
                  <a:uLnTx/>
                  <a:uFillTx/>
                  <a:latin typeface="Calibri"/>
                  <a:ea typeface="+mn-ea"/>
                  <a:cs typeface="+mn-cs"/>
                </a:endParaRPr>
              </a:p>
            </p:txBody>
          </p:sp>
        </mc:Choice>
        <mc:Fallback>
          <p:sp>
            <p:nvSpPr>
              <p:cNvPr id="18" name="TextBox 17">
                <a:extLst>
                  <a:ext uri="{FF2B5EF4-FFF2-40B4-BE49-F238E27FC236}">
                    <a16:creationId xmlns:a16="http://schemas.microsoft.com/office/drawing/2014/main" id="{43544247-FA7E-3F2D-FB58-979655DFB182}"/>
                  </a:ext>
                </a:extLst>
              </p:cNvPr>
              <p:cNvSpPr txBox="1">
                <a:spLocks noRot="1" noChangeAspect="1" noMove="1" noResize="1" noEditPoints="1" noAdjustHandles="1" noChangeArrowheads="1" noChangeShapeType="1" noTextEdit="1"/>
              </p:cNvSpPr>
              <p:nvPr/>
            </p:nvSpPr>
            <p:spPr>
              <a:xfrm>
                <a:off x="347184" y="5665656"/>
                <a:ext cx="2831022" cy="307777"/>
              </a:xfrm>
              <a:prstGeom prst="rect">
                <a:avLst/>
              </a:prstGeom>
              <a:blipFill>
                <a:blip r:embed="rId6"/>
                <a:stretch>
                  <a:fillRect l="-647" t="-1961" b="-19608"/>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C61B8FF2-6575-80E6-6DA5-91CE13FACD6F}"/>
              </a:ext>
            </a:extLst>
          </p:cNvPr>
          <p:cNvSpPr txBox="1"/>
          <p:nvPr/>
        </p:nvSpPr>
        <p:spPr>
          <a:xfrm>
            <a:off x="3522642" y="2123361"/>
            <a:ext cx="2390398" cy="276999"/>
          </a:xfrm>
          <a:prstGeom prst="rect">
            <a:avLst/>
          </a:prstGeom>
          <a:solidFill>
            <a:srgbClr val="FF0000"/>
          </a:solidFill>
          <a:ln>
            <a:solidFill>
              <a:schemeClr val="bg1"/>
            </a:solidFill>
          </a:ln>
        </p:spPr>
        <p:txBody>
          <a:bodyPr wrap="none" rtlCol="0">
            <a:spAutoFit/>
          </a:bodyPr>
          <a:lstStyle/>
          <a:p>
            <a:r>
              <a:rPr lang="en-US" sz="1200" b="1" dirty="0"/>
              <a:t>Big O Analysis for the average case</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BA7126CC-7804-106B-B3D1-2AF52AFBE7E1}"/>
                  </a:ext>
                </a:extLst>
              </p:cNvPr>
              <p:cNvSpPr txBox="1"/>
              <p:nvPr/>
            </p:nvSpPr>
            <p:spPr>
              <a:xfrm>
                <a:off x="330908" y="2913250"/>
                <a:ext cx="2760179" cy="276999"/>
              </a:xfrm>
              <a:prstGeom prst="rect">
                <a:avLst/>
              </a:prstGeom>
              <a:solidFill>
                <a:schemeClr val="bg1">
                  <a:lumMod val="75000"/>
                </a:schemeClr>
              </a:solidFill>
              <a:ln>
                <a:solidFill>
                  <a:schemeClr val="bg1"/>
                </a:solidFill>
              </a:ln>
            </p:spPr>
            <p:txBody>
              <a:bodyPr wrap="none" rtlCol="0">
                <a:spAutoFit/>
              </a:bodyPr>
              <a:lstStyle/>
              <a:p>
                <a:r>
                  <a:rPr lang="en-US" sz="1200" dirty="0"/>
                  <a:t>Replacing the values in () by </a:t>
                </a:r>
                <a14:m>
                  <m:oMath xmlns:m="http://schemas.openxmlformats.org/officeDocument/2006/math">
                    <m:r>
                      <a:rPr lang="en-US" sz="1200" i="1" smtClean="0">
                        <a:solidFill>
                          <a:prstClr val="black"/>
                        </a:solidFill>
                        <a:latin typeface="Cambria Math"/>
                      </a:rPr>
                      <m:t>1+</m:t>
                    </m:r>
                    <m:d>
                      <m:dPr>
                        <m:begChr m:val="⌊"/>
                        <m:endChr m:val="⌋"/>
                        <m:ctrlPr>
                          <a:rPr lang="en-US" sz="1200" i="1">
                            <a:solidFill>
                              <a:prstClr val="black"/>
                            </a:solidFill>
                            <a:latin typeface="Cambria Math" panose="02040503050406030204" pitchFamily="18" charset="0"/>
                          </a:rPr>
                        </m:ctrlPr>
                      </m:dPr>
                      <m:e>
                        <m:func>
                          <m:funcPr>
                            <m:ctrlPr>
                              <a:rPr lang="en-US" sz="1200" i="1">
                                <a:solidFill>
                                  <a:prstClr val="black"/>
                                </a:solidFill>
                                <a:latin typeface="Cambria Math" panose="02040503050406030204" pitchFamily="18" charset="0"/>
                              </a:rPr>
                            </m:ctrlPr>
                          </m:funcPr>
                          <m:fName>
                            <m:sSub>
                              <m:sSubPr>
                                <m:ctrlPr>
                                  <a:rPr lang="en-US" sz="1200" i="1">
                                    <a:solidFill>
                                      <a:prstClr val="black"/>
                                    </a:solidFill>
                                    <a:latin typeface="Cambria Math" panose="02040503050406030204" pitchFamily="18" charset="0"/>
                                  </a:rPr>
                                </m:ctrlPr>
                              </m:sSubPr>
                              <m:e>
                                <m:r>
                                  <m:rPr>
                                    <m:sty m:val="p"/>
                                  </m:rPr>
                                  <a:rPr lang="en-US" sz="1200">
                                    <a:solidFill>
                                      <a:prstClr val="black"/>
                                    </a:solidFill>
                                    <a:latin typeface="Cambria Math"/>
                                  </a:rPr>
                                  <m:t>log</m:t>
                                </m:r>
                              </m:e>
                              <m:sub>
                                <m:r>
                                  <a:rPr lang="en-US" sz="1200" i="1">
                                    <a:solidFill>
                                      <a:prstClr val="black"/>
                                    </a:solidFill>
                                    <a:latin typeface="Cambria Math"/>
                                  </a:rPr>
                                  <m:t>2</m:t>
                                </m:r>
                              </m:sub>
                            </m:sSub>
                          </m:fName>
                          <m:e>
                            <m:r>
                              <a:rPr lang="en-US" sz="1200" i="1">
                                <a:solidFill>
                                  <a:prstClr val="black"/>
                                </a:solidFill>
                                <a:latin typeface="Cambria Math"/>
                              </a:rPr>
                              <m:t>𝑛</m:t>
                            </m:r>
                          </m:e>
                        </m:func>
                      </m:e>
                    </m:d>
                  </m:oMath>
                </a14:m>
                <a:r>
                  <a:rPr lang="en-US" sz="1200" dirty="0"/>
                  <a:t> </a:t>
                </a:r>
              </a:p>
            </p:txBody>
          </p:sp>
        </mc:Choice>
        <mc:Fallback>
          <p:sp>
            <p:nvSpPr>
              <p:cNvPr id="23" name="TextBox 22">
                <a:extLst>
                  <a:ext uri="{FF2B5EF4-FFF2-40B4-BE49-F238E27FC236}">
                    <a16:creationId xmlns:a16="http://schemas.microsoft.com/office/drawing/2014/main" id="{BA7126CC-7804-106B-B3D1-2AF52AFBE7E1}"/>
                  </a:ext>
                </a:extLst>
              </p:cNvPr>
              <p:cNvSpPr txBox="1">
                <a:spLocks noRot="1" noChangeAspect="1" noMove="1" noResize="1" noEditPoints="1" noAdjustHandles="1" noChangeArrowheads="1" noChangeShapeType="1" noTextEdit="1"/>
              </p:cNvSpPr>
              <p:nvPr/>
            </p:nvSpPr>
            <p:spPr>
              <a:xfrm>
                <a:off x="330908" y="2913250"/>
                <a:ext cx="2760179" cy="276999"/>
              </a:xfrm>
              <a:prstGeom prst="rect">
                <a:avLst/>
              </a:prstGeom>
              <a:blipFill>
                <a:blip r:embed="rId7"/>
                <a:stretch>
                  <a:fillRect b="-14894"/>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11C240FB-BF4A-516D-BCB0-C75F15E40C97}"/>
                  </a:ext>
                </a:extLst>
              </p:cNvPr>
              <p:cNvSpPr txBox="1"/>
              <p:nvPr/>
            </p:nvSpPr>
            <p:spPr>
              <a:xfrm>
                <a:off x="347184" y="3859041"/>
                <a:ext cx="1921873" cy="276999"/>
              </a:xfrm>
              <a:prstGeom prst="rect">
                <a:avLst/>
              </a:prstGeom>
              <a:solidFill>
                <a:schemeClr val="bg1">
                  <a:lumMod val="75000"/>
                </a:schemeClr>
              </a:solidFill>
              <a:ln>
                <a:solidFill>
                  <a:schemeClr val="bg1"/>
                </a:solidFill>
              </a:ln>
            </p:spPr>
            <p:txBody>
              <a:bodyPr wrap="none" rtlCol="0">
                <a:spAutoFit/>
              </a:bodyPr>
              <a:lstStyle/>
              <a:p>
                <a:r>
                  <a:rPr lang="en-US" sz="1200" dirty="0"/>
                  <a:t>Taking </a:t>
                </a:r>
                <a14:m>
                  <m:oMath xmlns:m="http://schemas.openxmlformats.org/officeDocument/2006/math">
                    <m:r>
                      <a:rPr lang="en-US" sz="1200" i="1" smtClean="0">
                        <a:solidFill>
                          <a:prstClr val="black"/>
                        </a:solidFill>
                        <a:latin typeface="Cambria Math"/>
                      </a:rPr>
                      <m:t>1+</m:t>
                    </m:r>
                    <m:d>
                      <m:dPr>
                        <m:begChr m:val="⌊"/>
                        <m:endChr m:val="⌋"/>
                        <m:ctrlPr>
                          <a:rPr lang="en-US" sz="1200" i="1">
                            <a:solidFill>
                              <a:prstClr val="black"/>
                            </a:solidFill>
                            <a:latin typeface="Cambria Math" panose="02040503050406030204" pitchFamily="18" charset="0"/>
                          </a:rPr>
                        </m:ctrlPr>
                      </m:dPr>
                      <m:e>
                        <m:func>
                          <m:funcPr>
                            <m:ctrlPr>
                              <a:rPr lang="en-US" sz="1200" i="1">
                                <a:solidFill>
                                  <a:prstClr val="black"/>
                                </a:solidFill>
                                <a:latin typeface="Cambria Math" panose="02040503050406030204" pitchFamily="18" charset="0"/>
                              </a:rPr>
                            </m:ctrlPr>
                          </m:funcPr>
                          <m:fName>
                            <m:sSub>
                              <m:sSubPr>
                                <m:ctrlPr>
                                  <a:rPr lang="en-US" sz="1200" i="1">
                                    <a:solidFill>
                                      <a:prstClr val="black"/>
                                    </a:solidFill>
                                    <a:latin typeface="Cambria Math" panose="02040503050406030204" pitchFamily="18" charset="0"/>
                                  </a:rPr>
                                </m:ctrlPr>
                              </m:sSubPr>
                              <m:e>
                                <m:r>
                                  <m:rPr>
                                    <m:sty m:val="p"/>
                                  </m:rPr>
                                  <a:rPr lang="en-US" sz="1200">
                                    <a:solidFill>
                                      <a:prstClr val="black"/>
                                    </a:solidFill>
                                    <a:latin typeface="Cambria Math"/>
                                  </a:rPr>
                                  <m:t>log</m:t>
                                </m:r>
                              </m:e>
                              <m:sub>
                                <m:r>
                                  <a:rPr lang="en-US" sz="1200" i="1">
                                    <a:solidFill>
                                      <a:prstClr val="black"/>
                                    </a:solidFill>
                                    <a:latin typeface="Cambria Math"/>
                                  </a:rPr>
                                  <m:t>2</m:t>
                                </m:r>
                              </m:sub>
                            </m:sSub>
                          </m:fName>
                          <m:e>
                            <m:r>
                              <a:rPr lang="en-US" sz="1200" i="1">
                                <a:solidFill>
                                  <a:prstClr val="black"/>
                                </a:solidFill>
                                <a:latin typeface="Cambria Math"/>
                              </a:rPr>
                              <m:t>𝑛</m:t>
                            </m:r>
                          </m:e>
                        </m:func>
                      </m:e>
                    </m:d>
                  </m:oMath>
                </a14:m>
                <a:r>
                  <a:rPr lang="en-US" sz="1200" dirty="0"/>
                  <a:t> outside </a:t>
                </a:r>
              </a:p>
            </p:txBody>
          </p:sp>
        </mc:Choice>
        <mc:Fallback>
          <p:sp>
            <p:nvSpPr>
              <p:cNvPr id="25" name="TextBox 24">
                <a:extLst>
                  <a:ext uri="{FF2B5EF4-FFF2-40B4-BE49-F238E27FC236}">
                    <a16:creationId xmlns:a16="http://schemas.microsoft.com/office/drawing/2014/main" id="{11C240FB-BF4A-516D-BCB0-C75F15E40C97}"/>
                  </a:ext>
                </a:extLst>
              </p:cNvPr>
              <p:cNvSpPr txBox="1">
                <a:spLocks noRot="1" noChangeAspect="1" noMove="1" noResize="1" noEditPoints="1" noAdjustHandles="1" noChangeArrowheads="1" noChangeShapeType="1" noTextEdit="1"/>
              </p:cNvSpPr>
              <p:nvPr/>
            </p:nvSpPr>
            <p:spPr>
              <a:xfrm>
                <a:off x="347184" y="3859041"/>
                <a:ext cx="1921873" cy="276999"/>
              </a:xfrm>
              <a:prstGeom prst="rect">
                <a:avLst/>
              </a:prstGeom>
              <a:blipFill>
                <a:blip r:embed="rId8"/>
                <a:stretch>
                  <a:fillRect b="-14894"/>
                </a:stretch>
              </a:blipFill>
              <a:ln>
                <a:solidFill>
                  <a:schemeClr val="bg1"/>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7" name="TextBox 26">
                <a:extLst>
                  <a:ext uri="{FF2B5EF4-FFF2-40B4-BE49-F238E27FC236}">
                    <a16:creationId xmlns:a16="http://schemas.microsoft.com/office/drawing/2014/main" id="{B9F7A72A-C0A9-A34B-1871-0AD9E8F168A1}"/>
                  </a:ext>
                </a:extLst>
              </p:cNvPr>
              <p:cNvSpPr txBox="1"/>
              <p:nvPr/>
            </p:nvSpPr>
            <p:spPr>
              <a:xfrm>
                <a:off x="347184" y="4775648"/>
                <a:ext cx="4469557" cy="288541"/>
              </a:xfrm>
              <a:prstGeom prst="rect">
                <a:avLst/>
              </a:prstGeom>
              <a:solidFill>
                <a:schemeClr val="bg1">
                  <a:lumMod val="75000"/>
                </a:schemeClr>
              </a:solidFill>
              <a:ln>
                <a:solidFill>
                  <a:schemeClr val="bg1"/>
                </a:solidFill>
              </a:ln>
            </p:spPr>
            <p:txBody>
              <a:bodyPr wrap="none" rtlCol="0">
                <a:spAutoFit/>
              </a:bodyPr>
              <a:lstStyle/>
              <a:p>
                <a:r>
                  <a:rPr lang="en-US" sz="1200" dirty="0">
                    <a:solidFill>
                      <a:prstClr val="black"/>
                    </a:solidFill>
                  </a:rPr>
                  <a:t>Replacing </a:t>
                </a:r>
                <a14:m>
                  <m:oMath xmlns:m="http://schemas.openxmlformats.org/officeDocument/2006/math">
                    <m:r>
                      <a:rPr lang="en-US" sz="1200" i="1" dirty="0" smtClean="0">
                        <a:solidFill>
                          <a:prstClr val="black"/>
                        </a:solidFill>
                        <a:latin typeface="Cambria Math"/>
                      </a:rPr>
                      <m:t>1+ 2+</m:t>
                    </m:r>
                    <m:r>
                      <a:rPr lang="en-US" sz="1200" i="1" dirty="0">
                        <a:solidFill>
                          <a:prstClr val="black"/>
                        </a:solidFill>
                        <a:latin typeface="Cambria Math" panose="02040503050406030204" pitchFamily="18" charset="0"/>
                      </a:rPr>
                      <m:t>4</m:t>
                    </m:r>
                    <m:r>
                      <a:rPr lang="en-US" sz="1200" i="1" dirty="0">
                        <a:solidFill>
                          <a:prstClr val="black"/>
                        </a:solidFill>
                        <a:latin typeface="Cambria Math"/>
                      </a:rPr>
                      <m:t>+ … + </m:t>
                    </m:r>
                    <m:sSup>
                      <m:sSupPr>
                        <m:ctrlPr>
                          <a:rPr lang="en-US" sz="1200" i="1">
                            <a:solidFill>
                              <a:prstClr val="black"/>
                            </a:solidFill>
                            <a:latin typeface="Cambria Math" panose="02040503050406030204" pitchFamily="18" charset="0"/>
                          </a:rPr>
                        </m:ctrlPr>
                      </m:sSupPr>
                      <m:e>
                        <m:r>
                          <a:rPr lang="en-US" sz="1200" i="1">
                            <a:solidFill>
                              <a:prstClr val="black"/>
                            </a:solidFill>
                            <a:latin typeface="Cambria Math" panose="02040503050406030204" pitchFamily="18" charset="0"/>
                          </a:rPr>
                          <m:t>2</m:t>
                        </m:r>
                      </m:e>
                      <m:sup>
                        <m:d>
                          <m:dPr>
                            <m:begChr m:val="⌊"/>
                            <m:endChr m:val="⌋"/>
                            <m:ctrlPr>
                              <a:rPr lang="en-US" sz="1200" i="1">
                                <a:solidFill>
                                  <a:prstClr val="black"/>
                                </a:solidFill>
                                <a:latin typeface="Cambria Math" panose="02040503050406030204" pitchFamily="18" charset="0"/>
                              </a:rPr>
                            </m:ctrlPr>
                          </m:dPr>
                          <m:e>
                            <m:func>
                              <m:funcPr>
                                <m:ctrlPr>
                                  <a:rPr lang="en-US" sz="1200" i="1">
                                    <a:solidFill>
                                      <a:prstClr val="black"/>
                                    </a:solidFill>
                                    <a:latin typeface="Cambria Math" panose="02040503050406030204" pitchFamily="18" charset="0"/>
                                  </a:rPr>
                                </m:ctrlPr>
                              </m:funcPr>
                              <m:fName>
                                <m:sSub>
                                  <m:sSubPr>
                                    <m:ctrlPr>
                                      <a:rPr lang="en-US" sz="1200" i="1">
                                        <a:solidFill>
                                          <a:prstClr val="black"/>
                                        </a:solidFill>
                                        <a:latin typeface="Cambria Math" panose="02040503050406030204" pitchFamily="18" charset="0"/>
                                      </a:rPr>
                                    </m:ctrlPr>
                                  </m:sSubPr>
                                  <m:e>
                                    <m:r>
                                      <m:rPr>
                                        <m:sty m:val="p"/>
                                      </m:rPr>
                                      <a:rPr lang="en-US" sz="1200">
                                        <a:solidFill>
                                          <a:prstClr val="black"/>
                                        </a:solidFill>
                                        <a:latin typeface="Cambria Math"/>
                                      </a:rPr>
                                      <m:t>log</m:t>
                                    </m:r>
                                  </m:e>
                                  <m:sub>
                                    <m:r>
                                      <a:rPr lang="en-US" sz="1200" i="1">
                                        <a:solidFill>
                                          <a:prstClr val="black"/>
                                        </a:solidFill>
                                        <a:latin typeface="Cambria Math"/>
                                      </a:rPr>
                                      <m:t>2</m:t>
                                    </m:r>
                                  </m:sub>
                                </m:sSub>
                              </m:fName>
                              <m:e>
                                <m:r>
                                  <a:rPr lang="en-US" sz="1200" i="1">
                                    <a:solidFill>
                                      <a:prstClr val="black"/>
                                    </a:solidFill>
                                    <a:latin typeface="Cambria Math"/>
                                  </a:rPr>
                                  <m:t>𝑛</m:t>
                                </m:r>
                              </m:e>
                            </m:func>
                          </m:e>
                        </m:d>
                        <m:r>
                          <a:rPr lang="en-US" sz="1200" i="1">
                            <a:solidFill>
                              <a:prstClr val="black"/>
                            </a:solidFill>
                            <a:latin typeface="Cambria Math" panose="02040503050406030204" pitchFamily="18" charset="0"/>
                          </a:rPr>
                          <m:t>−1</m:t>
                        </m:r>
                      </m:sup>
                    </m:sSup>
                    <m:r>
                      <a:rPr lang="en-US" sz="1200" i="1">
                        <a:solidFill>
                          <a:prstClr val="black"/>
                        </a:solidFill>
                        <a:latin typeface="Cambria Math" panose="02040503050406030204" pitchFamily="18" charset="0"/>
                      </a:rPr>
                      <m:t> </m:t>
                    </m:r>
                  </m:oMath>
                </a14:m>
                <a:r>
                  <a:rPr lang="en-US" sz="1200" dirty="0">
                    <a:solidFill>
                      <a:prstClr val="black"/>
                    </a:solidFill>
                  </a:rPr>
                  <a:t>+ L </a:t>
                </a:r>
                <a:r>
                  <a:rPr lang="en-US" sz="1200" b="0" i="0" dirty="0">
                    <a:solidFill>
                      <a:prstClr val="black"/>
                    </a:solidFill>
                    <a:latin typeface="+mj-lt"/>
                  </a:rPr>
                  <a:t>by </a:t>
                </a:r>
                <a:r>
                  <a:rPr lang="en-US" sz="1200" i="0" dirty="0">
                    <a:solidFill>
                      <a:prstClr val="black"/>
                    </a:solidFill>
                    <a:latin typeface="+mj-lt"/>
                  </a:rPr>
                  <a:t>total elements (</a:t>
                </a:r>
                <a14:m>
                  <m:oMath xmlns:m="http://schemas.openxmlformats.org/officeDocument/2006/math">
                    <m:r>
                      <a:rPr lang="en-US" sz="1200" i="1" dirty="0">
                        <a:solidFill>
                          <a:prstClr val="black"/>
                        </a:solidFill>
                        <a:latin typeface="Cambria Math" panose="02040503050406030204" pitchFamily="18" charset="0"/>
                      </a:rPr>
                      <m:t>=</m:t>
                    </m:r>
                    <m:r>
                      <a:rPr lang="en-US" sz="1200" b="0" i="1" dirty="0" smtClean="0">
                        <a:solidFill>
                          <a:prstClr val="black"/>
                        </a:solidFill>
                        <a:latin typeface="Cambria Math" panose="02040503050406030204" pitchFamily="18" charset="0"/>
                      </a:rPr>
                      <m:t>𝑛</m:t>
                    </m:r>
                    <m:r>
                      <a:rPr lang="en-US" sz="1200" i="1" dirty="0">
                        <a:solidFill>
                          <a:prstClr val="black"/>
                        </a:solidFill>
                        <a:latin typeface="Cambria Math" panose="02040503050406030204" pitchFamily="18" charset="0"/>
                      </a:rPr>
                      <m:t> </m:t>
                    </m:r>
                    <m:r>
                      <a:rPr lang="en-US" sz="1200" b="0" i="1" dirty="0" smtClean="0">
                        <a:solidFill>
                          <a:prstClr val="black"/>
                        </a:solidFill>
                        <a:latin typeface="Cambria Math" panose="02040503050406030204" pitchFamily="18" charset="0"/>
                      </a:rPr>
                      <m:t>)</m:t>
                    </m:r>
                  </m:oMath>
                </a14:m>
                <a:endParaRPr lang="en-US" sz="1200" dirty="0"/>
              </a:p>
            </p:txBody>
          </p:sp>
        </mc:Choice>
        <mc:Fallback>
          <p:sp>
            <p:nvSpPr>
              <p:cNvPr id="27" name="TextBox 26">
                <a:extLst>
                  <a:ext uri="{FF2B5EF4-FFF2-40B4-BE49-F238E27FC236}">
                    <a16:creationId xmlns:a16="http://schemas.microsoft.com/office/drawing/2014/main" id="{B9F7A72A-C0A9-A34B-1871-0AD9E8F168A1}"/>
                  </a:ext>
                </a:extLst>
              </p:cNvPr>
              <p:cNvSpPr txBox="1">
                <a:spLocks noRot="1" noChangeAspect="1" noMove="1" noResize="1" noEditPoints="1" noAdjustHandles="1" noChangeArrowheads="1" noChangeShapeType="1" noTextEdit="1"/>
              </p:cNvSpPr>
              <p:nvPr/>
            </p:nvSpPr>
            <p:spPr>
              <a:xfrm>
                <a:off x="347184" y="4775648"/>
                <a:ext cx="4469557" cy="288541"/>
              </a:xfrm>
              <a:prstGeom prst="rect">
                <a:avLst/>
              </a:prstGeom>
              <a:blipFill>
                <a:blip r:embed="rId9"/>
                <a:stretch>
                  <a:fillRect b="-12000"/>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6749006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8110846" cy="3970318"/>
          </a:xfrm>
          <a:prstGeom prst="rect">
            <a:avLst/>
          </a:prstGeom>
          <a:noFill/>
        </p:spPr>
        <p:txBody>
          <a:bodyPr wrap="square" rtlCol="0">
            <a:spAutoFit/>
          </a:bodyPr>
          <a:lstStyle/>
          <a:p>
            <a:endParaRPr lang="en-US" dirty="0"/>
          </a:p>
          <a:p>
            <a:pPr marL="342900" indent="-342900">
              <a:buFont typeface="+mj-lt"/>
              <a:buAutoNum type="arabicPeriod"/>
            </a:pPr>
            <a:r>
              <a:rPr lang="en-US" dirty="0">
                <a:hlinkClick r:id="rId2"/>
              </a:rPr>
              <a:t>https://en.wikipedia.org/wiki/Sorting_algorithm</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3"/>
              </a:rPr>
              <a:t>https://en.wikipedia.org/wiki/Linear_search</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4"/>
              </a:rPr>
              <a:t>https://en.wikipedia.org/wiki/Binary_search_algorithm</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5"/>
              </a:rPr>
              <a:t>https://en.wikipedia.org/wiki/Time_complexity</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6"/>
              </a:rPr>
              <a:t>https://en.wikipedia.org/wiki/Random-access_machine</a:t>
            </a:r>
            <a:endParaRPr lang="en-US" dirty="0"/>
          </a:p>
          <a:p>
            <a:pPr marL="342900" indent="-342900">
              <a:buFont typeface="+mj-lt"/>
              <a:buAutoNum type="arabicPeriod"/>
            </a:pPr>
            <a:endParaRPr lang="en-US" dirty="0"/>
          </a:p>
          <a:p>
            <a:pPr marL="342900" indent="-342900">
              <a:buFont typeface="+mj-lt"/>
              <a:buAutoNum type="arabicPeriod"/>
            </a:pPr>
            <a:r>
              <a:rPr lang="en-US" dirty="0">
                <a:hlinkClick r:id="rId7"/>
              </a:rPr>
              <a:t>https://en.wikipedia.org/wiki/Best,_worst_and_average_case</a:t>
            </a:r>
            <a:endParaRPr lang="en-US" dirty="0"/>
          </a:p>
          <a:p>
            <a:pPr marL="342900" indent="-342900">
              <a:buFont typeface="+mj-lt"/>
              <a:buAutoNum type="arabicPeriod"/>
            </a:pPr>
            <a:endParaRPr lang="en-US" dirty="0"/>
          </a:p>
          <a:p>
            <a:pPr marL="342900" indent="-342900">
              <a:buFont typeface="+mj-lt"/>
              <a:buAutoNum type="arabicPeriod"/>
            </a:pPr>
            <a:endParaRPr lang="x-none" dirty="0"/>
          </a:p>
        </p:txBody>
      </p:sp>
    </p:spTree>
    <p:extLst>
      <p:ext uri="{BB962C8B-B14F-4D97-AF65-F5344CB8AC3E}">
        <p14:creationId xmlns:p14="http://schemas.microsoft.com/office/powerpoint/2010/main" val="32249698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099"/>
            <a:ext cx="3232896" cy="829939"/>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4200" b="1" dirty="0">
                <a:solidFill>
                  <a:schemeClr val="tx1"/>
                </a:solidFill>
              </a:rPr>
              <a:t>Books</a:t>
            </a:r>
          </a:p>
        </p:txBody>
      </p:sp>
      <p:sp>
        <p:nvSpPr>
          <p:cNvPr id="6" name="TextBox 5">
            <a:extLst>
              <a:ext uri="{FF2B5EF4-FFF2-40B4-BE49-F238E27FC236}">
                <a16:creationId xmlns:a16="http://schemas.microsoft.com/office/drawing/2014/main" id="{37C26D19-85DA-834B-9600-C9820C508897}"/>
              </a:ext>
            </a:extLst>
          </p:cNvPr>
          <p:cNvSpPr txBox="1"/>
          <p:nvPr/>
        </p:nvSpPr>
        <p:spPr>
          <a:xfrm>
            <a:off x="335496" y="1594093"/>
            <a:ext cx="8369031" cy="3139321"/>
          </a:xfrm>
          <a:prstGeom prst="rect">
            <a:avLst/>
          </a:prstGeom>
          <a:noFill/>
        </p:spPr>
        <p:txBody>
          <a:bodyPr wrap="square" rtlCol="0">
            <a:spAutoFit/>
          </a:bodyPr>
          <a:lstStyle/>
          <a:p>
            <a:pPr marL="342900" indent="-342900" algn="just">
              <a:buSzPct val="90000"/>
              <a:buFont typeface="Wingdings" panose="05000000000000000000" pitchFamily="2" charset="2"/>
              <a:buChar char="q"/>
              <a:defRPr/>
            </a:pPr>
            <a:r>
              <a:rPr lang="en-US" b="1" dirty="0"/>
              <a:t>“</a:t>
            </a:r>
            <a:r>
              <a:rPr lang="en-US" b="1" dirty="0" err="1"/>
              <a:t>Schaum's</a:t>
            </a:r>
            <a:r>
              <a:rPr lang="en-US" b="1" dirty="0"/>
              <a:t> Outline of Data Structures with C++”</a:t>
            </a:r>
            <a:r>
              <a:rPr lang="en-US" dirty="0"/>
              <a:t>. By John R. Hubbard</a:t>
            </a:r>
            <a:endParaRPr lang="en-US" dirty="0">
              <a:solidFill>
                <a:schemeClr val="bg2">
                  <a:lumMod val="75000"/>
                </a:schemeClr>
              </a:solidFill>
            </a:endParaRPr>
          </a:p>
          <a:p>
            <a:pPr marL="342900" indent="-342900" algn="just">
              <a:buSzPct val="90000"/>
              <a:buFont typeface="Wingdings" panose="05000000000000000000" pitchFamily="2" charset="2"/>
              <a:buChar char="q"/>
              <a:defRPr/>
            </a:pPr>
            <a:r>
              <a:rPr lang="en-US" b="1" dirty="0"/>
              <a:t>“Data Structures and Program Design”, </a:t>
            </a:r>
            <a:r>
              <a:rPr lang="en-US" dirty="0"/>
              <a:t>Robert L. Kruse, 3</a:t>
            </a:r>
            <a:r>
              <a:rPr lang="en-US" baseline="30000" dirty="0"/>
              <a:t>rd</a:t>
            </a:r>
            <a:r>
              <a:rPr lang="en-US" dirty="0"/>
              <a:t> Edition, 1996.</a:t>
            </a:r>
            <a:r>
              <a:rPr lang="en-US" b="1" dirty="0"/>
              <a:t> </a:t>
            </a:r>
            <a:endParaRPr lang="en-US" dirty="0"/>
          </a:p>
          <a:p>
            <a:pPr marL="342900" indent="-342900" algn="just">
              <a:buSzPct val="90000"/>
              <a:buFont typeface="Wingdings" panose="05000000000000000000" pitchFamily="2" charset="2"/>
              <a:buChar char="q"/>
              <a:defRPr/>
            </a:pPr>
            <a:r>
              <a:rPr lang="en-US" b="1" dirty="0"/>
              <a:t>“Data structures, algorithms and performance”, </a:t>
            </a:r>
            <a:r>
              <a:rPr lang="en-US" dirty="0"/>
              <a:t>D. Wood, Addison-Wesley, 1993</a:t>
            </a:r>
          </a:p>
          <a:p>
            <a:pPr marL="342900" indent="-342900" algn="just">
              <a:buSzPct val="90000"/>
              <a:buFont typeface="Wingdings" panose="05000000000000000000" pitchFamily="2" charset="2"/>
              <a:buChar char="q"/>
              <a:defRPr/>
            </a:pPr>
            <a:r>
              <a:rPr lang="en-US" b="1" dirty="0"/>
              <a:t>“Advanced Data Structures”, </a:t>
            </a:r>
            <a:r>
              <a:rPr lang="en-US" dirty="0"/>
              <a:t>Peter Brass, Cambridge University Press, 2008</a:t>
            </a:r>
          </a:p>
          <a:p>
            <a:pPr marL="342900" indent="-342900" algn="just">
              <a:buSzPct val="90000"/>
              <a:buFont typeface="Wingdings" panose="05000000000000000000" pitchFamily="2" charset="2"/>
              <a:buChar char="q"/>
              <a:defRPr/>
            </a:pPr>
            <a:r>
              <a:rPr lang="en-US" b="1" dirty="0"/>
              <a:t>“Data Structures and Algorithm Analysis”, </a:t>
            </a:r>
            <a:r>
              <a:rPr lang="en-US" dirty="0"/>
              <a:t>Edition 3.2 (C++ Version), Clifford A. Shaffer, Virginia Tech, Blacksburg, VA 24061 January 2, 2012</a:t>
            </a:r>
          </a:p>
          <a:p>
            <a:pPr marL="342900" indent="-342900" algn="just">
              <a:buSzPct val="90000"/>
              <a:buFont typeface="Wingdings" panose="05000000000000000000" pitchFamily="2" charset="2"/>
              <a:buChar char="q"/>
              <a:defRPr/>
            </a:pPr>
            <a:r>
              <a:rPr lang="en-US" b="1" dirty="0"/>
              <a:t>“C++  Data Structures”, </a:t>
            </a:r>
            <a:r>
              <a:rPr lang="en-US" dirty="0"/>
              <a:t>Nell Dale and David Teague, Jones and Bartlett Publishers, 2001.</a:t>
            </a:r>
          </a:p>
          <a:p>
            <a:pPr marL="342900" indent="-342900" algn="just">
              <a:buSzPct val="90000"/>
              <a:buFont typeface="Wingdings" panose="05000000000000000000" pitchFamily="2" charset="2"/>
              <a:buChar char="q"/>
              <a:defRPr/>
            </a:pPr>
            <a:r>
              <a:rPr lang="en-US" b="1" dirty="0"/>
              <a:t>“Data Structures and Algorithms with Object-Oriented Design Patterns in C++”, </a:t>
            </a:r>
            <a:r>
              <a:rPr lang="en-US" dirty="0"/>
              <a:t>Bruno R. </a:t>
            </a:r>
            <a:r>
              <a:rPr lang="en-US" dirty="0" err="1"/>
              <a:t>Preiss</a:t>
            </a:r>
            <a:r>
              <a:rPr lang="en-US" dirty="0"/>
              <a:t>,</a:t>
            </a:r>
          </a:p>
          <a:p>
            <a:pPr marL="342900" indent="-342900" algn="just">
              <a:buSzPct val="90000"/>
              <a:buFont typeface="Wingdings" panose="05000000000000000000" pitchFamily="2" charset="2"/>
              <a:buChar char="q"/>
              <a:defRPr/>
            </a:pPr>
            <a:endParaRPr lang="en-US" dirty="0"/>
          </a:p>
        </p:txBody>
      </p:sp>
    </p:spTree>
    <p:extLst>
      <p:ext uri="{BB962C8B-B14F-4D97-AF65-F5344CB8AC3E}">
        <p14:creationId xmlns:p14="http://schemas.microsoft.com/office/powerpoint/2010/main" val="3417754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Introduction to complexity</a:t>
            </a:r>
          </a:p>
          <a:p>
            <a:pPr marL="342900" indent="-342900">
              <a:buAutoNum type="arabicPeriod"/>
            </a:pPr>
            <a:r>
              <a:rPr lang="en-US" sz="2400" dirty="0">
                <a:solidFill>
                  <a:schemeClr val="tx1"/>
                </a:solidFill>
              </a:rPr>
              <a:t>Complexity analysis of array operations</a:t>
            </a:r>
          </a:p>
          <a:p>
            <a:pPr marL="342900" indent="-342900">
              <a:buAutoNum type="arabicPeriod"/>
            </a:pPr>
            <a:r>
              <a:rPr lang="en-US" sz="2400" dirty="0">
                <a:solidFill>
                  <a:schemeClr val="tx1"/>
                </a:solidFill>
              </a:rPr>
              <a:t>Complexity analysis of sorting algorithms</a:t>
            </a:r>
          </a:p>
          <a:p>
            <a:pPr marL="342900" indent="-342900">
              <a:buAutoNum type="arabicPeriod"/>
            </a:pPr>
            <a:r>
              <a:rPr lang="en-US" sz="2400" dirty="0">
                <a:solidFill>
                  <a:schemeClr val="tx1"/>
                </a:solidFill>
              </a:rPr>
              <a:t>Complexity analysis of searching algorithms</a:t>
            </a:r>
            <a:endParaRPr lang="en-US" sz="3200" dirty="0">
              <a:solidFill>
                <a:schemeClr val="tx1"/>
              </a:solidFill>
            </a:endParaRP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139321"/>
          </a:xfrm>
          <a:prstGeom prst="rect">
            <a:avLst/>
          </a:prstGeom>
          <a:noFill/>
        </p:spPr>
        <p:txBody>
          <a:bodyPr wrap="square" rtlCol="0">
            <a:spAutoFit/>
          </a:bodyPr>
          <a:lstStyle/>
          <a:p>
            <a:pPr algn="just"/>
            <a:r>
              <a:rPr lang="en-US" dirty="0"/>
              <a:t>There are two types of complexities</a:t>
            </a:r>
          </a:p>
          <a:p>
            <a:pPr marL="342900" indent="-342900" algn="just">
              <a:buAutoNum type="arabicParenR"/>
            </a:pPr>
            <a:r>
              <a:rPr lang="en-US" b="1" dirty="0"/>
              <a:t>Time complexity: </a:t>
            </a:r>
            <a:r>
              <a:rPr lang="en-US" dirty="0"/>
              <a:t>unit of time taken by an algorithm</a:t>
            </a:r>
          </a:p>
          <a:p>
            <a:pPr marL="342900" indent="-342900" algn="just">
              <a:buAutoNum type="arabicParenR"/>
            </a:pPr>
            <a:r>
              <a:rPr lang="en-US" b="1" dirty="0"/>
              <a:t>Space complexity: </a:t>
            </a:r>
            <a:r>
              <a:rPr lang="en-US" dirty="0"/>
              <a:t>space used in memory by an algorithm</a:t>
            </a:r>
          </a:p>
          <a:p>
            <a:pPr marL="342900" indent="-342900" algn="just">
              <a:buAutoNum type="arabicParenR"/>
            </a:pPr>
            <a:endParaRPr lang="en-US" dirty="0"/>
          </a:p>
          <a:p>
            <a:pPr algn="just"/>
            <a:r>
              <a:rPr lang="en-US" dirty="0"/>
              <a:t>We will mainly discuss </a:t>
            </a:r>
            <a:r>
              <a:rPr lang="en-US" i="1" dirty="0"/>
              <a:t>time complexity </a:t>
            </a:r>
            <a:r>
              <a:rPr lang="en-US" dirty="0"/>
              <a:t>where instead of computing time we will count basic number of operations such as </a:t>
            </a:r>
            <a:r>
              <a:rPr lang="en-US" i="1" dirty="0"/>
              <a:t>comparison, swapping, shifting </a:t>
            </a:r>
            <a:r>
              <a:rPr lang="en-US" dirty="0"/>
              <a:t>etc. In this slide, we will ignore other operations like assignment, increment and etc.</a:t>
            </a:r>
          </a:p>
          <a:p>
            <a:pPr algn="just"/>
            <a:endParaRPr lang="en-US" dirty="0"/>
          </a:p>
          <a:p>
            <a:pPr algn="just"/>
            <a:r>
              <a:rPr lang="en-US" dirty="0"/>
              <a:t>Different types of operations take variable time but for the simplicity we will assume that all operations take one unit of time. So it is required to count the basic number of operations.</a:t>
            </a:r>
            <a:endParaRPr lang="x-none" dirty="0"/>
          </a:p>
        </p:txBody>
      </p:sp>
    </p:spTree>
    <p:extLst>
      <p:ext uri="{BB962C8B-B14F-4D97-AF65-F5344CB8AC3E}">
        <p14:creationId xmlns:p14="http://schemas.microsoft.com/office/powerpoint/2010/main" val="3535171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Introduction</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3693319"/>
          </a:xfrm>
          <a:prstGeom prst="rect">
            <a:avLst/>
          </a:prstGeom>
          <a:noFill/>
        </p:spPr>
        <p:txBody>
          <a:bodyPr wrap="square" rtlCol="0">
            <a:spAutoFit/>
          </a:bodyPr>
          <a:lstStyle/>
          <a:p>
            <a:pPr algn="just"/>
            <a:r>
              <a:rPr lang="en-US" b="1" dirty="0"/>
              <a:t>Worst case: </a:t>
            </a:r>
            <a:r>
              <a:rPr lang="en-US" dirty="0"/>
              <a:t>The maximum number of operations used by an algorithm for possible inputs.</a:t>
            </a:r>
          </a:p>
          <a:p>
            <a:pPr algn="just"/>
            <a:endParaRPr lang="en-US" dirty="0"/>
          </a:p>
          <a:p>
            <a:pPr algn="just"/>
            <a:r>
              <a:rPr lang="en-US" b="1" dirty="0"/>
              <a:t>Best case: </a:t>
            </a:r>
            <a:r>
              <a:rPr lang="en-US" dirty="0"/>
              <a:t>The minimum number of operations used by an algorithm for possible inputs.</a:t>
            </a:r>
          </a:p>
          <a:p>
            <a:pPr algn="just"/>
            <a:endParaRPr lang="en-US" dirty="0"/>
          </a:p>
          <a:p>
            <a:pPr algn="just"/>
            <a:r>
              <a:rPr lang="en-US" b="1" dirty="0"/>
              <a:t>Average case:</a:t>
            </a:r>
            <a:r>
              <a:rPr lang="en-US" dirty="0"/>
              <a:t> The average number of operations used by an algorithm over all possible types of inputs.</a:t>
            </a:r>
          </a:p>
          <a:p>
            <a:pPr algn="just"/>
            <a:endParaRPr lang="en-US" dirty="0"/>
          </a:p>
          <a:p>
            <a:pPr algn="just"/>
            <a:r>
              <a:rPr lang="en-US" b="1" u="sng" dirty="0"/>
              <a:t>Example:</a:t>
            </a:r>
            <a:r>
              <a:rPr lang="en-US" dirty="0"/>
              <a:t> </a:t>
            </a:r>
          </a:p>
          <a:p>
            <a:pPr algn="just"/>
            <a:r>
              <a:rPr lang="en-US" dirty="0"/>
              <a:t>If we search a user input in a given array the </a:t>
            </a:r>
            <a:r>
              <a:rPr lang="en-US" b="1" dirty="0"/>
              <a:t>worst case </a:t>
            </a:r>
            <a:r>
              <a:rPr lang="en-US" dirty="0"/>
              <a:t>will be when the input item is found at the last index or not found.</a:t>
            </a:r>
          </a:p>
          <a:p>
            <a:pPr algn="just"/>
            <a:r>
              <a:rPr lang="en-US" dirty="0"/>
              <a:t>And the </a:t>
            </a:r>
            <a:r>
              <a:rPr lang="en-US" b="1" dirty="0"/>
              <a:t>best case </a:t>
            </a:r>
            <a:r>
              <a:rPr lang="en-US" dirty="0"/>
              <a:t>will be when the input item is found at the first index.</a:t>
            </a:r>
            <a:endParaRPr lang="x-none" dirty="0"/>
          </a:p>
        </p:txBody>
      </p:sp>
    </p:spTree>
    <p:extLst>
      <p:ext uri="{BB962C8B-B14F-4D97-AF65-F5344CB8AC3E}">
        <p14:creationId xmlns:p14="http://schemas.microsoft.com/office/powerpoint/2010/main" val="3418225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Complexity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GB" dirty="0"/>
              <a:t>Growth of complexity with input size</a:t>
            </a:r>
            <a:endParaRPr lang="x-none" dirty="0"/>
          </a:p>
        </p:txBody>
      </p:sp>
      <p:sp>
        <p:nvSpPr>
          <p:cNvPr id="13" name="Line 10"/>
          <p:cNvSpPr>
            <a:spLocks noChangeShapeType="1"/>
          </p:cNvSpPr>
          <p:nvPr/>
        </p:nvSpPr>
        <p:spPr bwMode="auto">
          <a:xfrm>
            <a:off x="1108615" y="2290763"/>
            <a:ext cx="0" cy="3205162"/>
          </a:xfrm>
          <a:prstGeom prst="line">
            <a:avLst/>
          </a:prstGeom>
          <a:noFill/>
          <a:ln w="28575">
            <a:solidFill>
              <a:schemeClr val="tx1"/>
            </a:solidFill>
            <a:miter lim="800000"/>
            <a:headEnd/>
            <a:tailEnd/>
          </a:ln>
        </p:spPr>
        <p:txBody>
          <a:bodyPr wrap="none"/>
          <a:lstStyle/>
          <a:p>
            <a:endParaRPr lang="en-US"/>
          </a:p>
        </p:txBody>
      </p:sp>
      <p:sp>
        <p:nvSpPr>
          <p:cNvPr id="14" name="Line 11"/>
          <p:cNvSpPr>
            <a:spLocks noChangeShapeType="1"/>
          </p:cNvSpPr>
          <p:nvPr/>
        </p:nvSpPr>
        <p:spPr bwMode="auto">
          <a:xfrm>
            <a:off x="1108615" y="5503863"/>
            <a:ext cx="6296025" cy="0"/>
          </a:xfrm>
          <a:prstGeom prst="line">
            <a:avLst/>
          </a:prstGeom>
          <a:noFill/>
          <a:ln w="28575">
            <a:solidFill>
              <a:schemeClr val="tx1"/>
            </a:solidFill>
            <a:miter lim="800000"/>
            <a:headEnd/>
            <a:tailEnd/>
          </a:ln>
        </p:spPr>
        <p:txBody>
          <a:bodyPr wrap="none"/>
          <a:lstStyle/>
          <a:p>
            <a:endParaRPr lang="en-US"/>
          </a:p>
        </p:txBody>
      </p:sp>
      <p:sp>
        <p:nvSpPr>
          <p:cNvPr id="15" name="Text Box 12"/>
          <p:cNvSpPr txBox="1">
            <a:spLocks noChangeArrowheads="1"/>
          </p:cNvSpPr>
          <p:nvPr/>
        </p:nvSpPr>
        <p:spPr bwMode="auto">
          <a:xfrm>
            <a:off x="2926303" y="5822950"/>
            <a:ext cx="1903412" cy="369888"/>
          </a:xfrm>
          <a:prstGeom prst="rect">
            <a:avLst/>
          </a:prstGeom>
          <a:noFill/>
          <a:ln w="9525">
            <a:noFill/>
            <a:miter lim="800000"/>
            <a:headEnd/>
            <a:tailEnd/>
          </a:ln>
        </p:spPr>
        <p:txBody>
          <a:bodyPr wrap="none">
            <a:spAutoFit/>
          </a:bodyPr>
          <a:lstStyle/>
          <a:p>
            <a:pPr eaLnBrk="1" hangingPunct="1"/>
            <a:r>
              <a:rPr lang="en-US">
                <a:latin typeface="Times New Roman" pitchFamily="18" charset="0"/>
              </a:rPr>
              <a:t>Input instance size</a:t>
            </a:r>
          </a:p>
        </p:txBody>
      </p:sp>
      <p:sp>
        <p:nvSpPr>
          <p:cNvPr id="16" name="Text Box 13"/>
          <p:cNvSpPr txBox="1">
            <a:spLocks noChangeArrowheads="1"/>
          </p:cNvSpPr>
          <p:nvPr/>
        </p:nvSpPr>
        <p:spPr bwMode="auto">
          <a:xfrm rot="-5400000">
            <a:off x="107208" y="3650456"/>
            <a:ext cx="1447800" cy="369888"/>
          </a:xfrm>
          <a:prstGeom prst="rect">
            <a:avLst/>
          </a:prstGeom>
          <a:noFill/>
          <a:ln w="9525">
            <a:noFill/>
            <a:miter lim="800000"/>
            <a:headEnd/>
            <a:tailEnd/>
          </a:ln>
        </p:spPr>
        <p:txBody>
          <a:bodyPr wrap="none">
            <a:spAutoFit/>
          </a:bodyPr>
          <a:lstStyle/>
          <a:p>
            <a:pPr eaLnBrk="1" hangingPunct="1"/>
            <a:r>
              <a:rPr lang="en-US" dirty="0">
                <a:latin typeface="Times New Roman" pitchFamily="18" charset="0"/>
              </a:rPr>
              <a:t>Running time</a:t>
            </a:r>
          </a:p>
        </p:txBody>
      </p:sp>
      <p:sp>
        <p:nvSpPr>
          <p:cNvPr id="17" name="Text Box 14"/>
          <p:cNvSpPr txBox="1">
            <a:spLocks noChangeArrowheads="1"/>
          </p:cNvSpPr>
          <p:nvPr/>
        </p:nvSpPr>
        <p:spPr bwMode="auto">
          <a:xfrm>
            <a:off x="1189578" y="5492750"/>
            <a:ext cx="5965825" cy="336550"/>
          </a:xfrm>
          <a:prstGeom prst="rect">
            <a:avLst/>
          </a:prstGeom>
          <a:noFill/>
          <a:ln w="9525">
            <a:noFill/>
            <a:miter lim="800000"/>
            <a:headEnd/>
            <a:tailEnd/>
          </a:ln>
        </p:spPr>
        <p:txBody>
          <a:bodyPr>
            <a:spAutoFit/>
          </a:bodyPr>
          <a:lstStyle/>
          <a:p>
            <a:pPr marL="457200" indent="-457200" eaLnBrk="1" hangingPunct="1"/>
            <a:r>
              <a:rPr lang="en-US" sz="1600" dirty="0">
                <a:latin typeface="Times New Roman" pitchFamily="18" charset="0"/>
              </a:rPr>
              <a:t>1    2    3    4    5     6    7    8     9   10   11   12  …..</a:t>
            </a:r>
          </a:p>
        </p:txBody>
      </p:sp>
      <p:sp>
        <p:nvSpPr>
          <p:cNvPr id="18" name="Freeform 15"/>
          <p:cNvSpPr>
            <a:spLocks/>
          </p:cNvSpPr>
          <p:nvPr/>
        </p:nvSpPr>
        <p:spPr bwMode="auto">
          <a:xfrm>
            <a:off x="1107028" y="3659188"/>
            <a:ext cx="6545262" cy="1560512"/>
          </a:xfrm>
          <a:custGeom>
            <a:avLst/>
            <a:gdLst>
              <a:gd name="T0" fmla="*/ 0 w 3093"/>
              <a:gd name="T1" fmla="*/ 2147483647 h 983"/>
              <a:gd name="T2" fmla="*/ 2147483647 w 3093"/>
              <a:gd name="T3" fmla="*/ 2147483647 h 983"/>
              <a:gd name="T4" fmla="*/ 2147483647 w 3093"/>
              <a:gd name="T5" fmla="*/ 2147483647 h 983"/>
              <a:gd name="T6" fmla="*/ 2147483647 w 3093"/>
              <a:gd name="T7" fmla="*/ 2147483647 h 983"/>
              <a:gd name="T8" fmla="*/ 2147483647 w 3093"/>
              <a:gd name="T9" fmla="*/ 2147483647 h 983"/>
              <a:gd name="T10" fmla="*/ 2147483647 w 3093"/>
              <a:gd name="T11" fmla="*/ 2147483647 h 983"/>
              <a:gd name="T12" fmla="*/ 2147483647 w 3093"/>
              <a:gd name="T13" fmla="*/ 2147483647 h 983"/>
              <a:gd name="T14" fmla="*/ 2147483647 w 3093"/>
              <a:gd name="T15" fmla="*/ 2147483647 h 983"/>
              <a:gd name="T16" fmla="*/ 2147483647 w 3093"/>
              <a:gd name="T17" fmla="*/ 2147483647 h 983"/>
              <a:gd name="T18" fmla="*/ 2147483647 w 3093"/>
              <a:gd name="T19" fmla="*/ 2147483647 h 983"/>
              <a:gd name="T20" fmla="*/ 2147483647 w 3093"/>
              <a:gd name="T21" fmla="*/ 2147483647 h 983"/>
              <a:gd name="T22" fmla="*/ 2147483647 w 3093"/>
              <a:gd name="T23" fmla="*/ 2147483647 h 983"/>
              <a:gd name="T24" fmla="*/ 2147483647 w 3093"/>
              <a:gd name="T25" fmla="*/ 2147483647 h 983"/>
              <a:gd name="T26" fmla="*/ 2147483647 w 3093"/>
              <a:gd name="T27" fmla="*/ 2147483647 h 983"/>
              <a:gd name="T28" fmla="*/ 2147483647 w 3093"/>
              <a:gd name="T29" fmla="*/ 2147483647 h 983"/>
              <a:gd name="T30" fmla="*/ 2147483647 w 3093"/>
              <a:gd name="T31" fmla="*/ 2147483647 h 983"/>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3093"/>
              <a:gd name="T49" fmla="*/ 0 h 983"/>
              <a:gd name="T50" fmla="*/ 3093 w 3093"/>
              <a:gd name="T51" fmla="*/ 983 h 983"/>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3093" h="983">
                <a:moveTo>
                  <a:pt x="0" y="983"/>
                </a:moveTo>
                <a:cubicBezTo>
                  <a:pt x="32" y="976"/>
                  <a:pt x="64" y="971"/>
                  <a:pt x="95" y="961"/>
                </a:cubicBezTo>
                <a:cubicBezTo>
                  <a:pt x="104" y="958"/>
                  <a:pt x="109" y="947"/>
                  <a:pt x="118" y="944"/>
                </a:cubicBezTo>
                <a:cubicBezTo>
                  <a:pt x="175" y="928"/>
                  <a:pt x="234" y="921"/>
                  <a:pt x="291" y="905"/>
                </a:cubicBezTo>
                <a:cubicBezTo>
                  <a:pt x="341" y="875"/>
                  <a:pt x="395" y="849"/>
                  <a:pt x="448" y="826"/>
                </a:cubicBezTo>
                <a:cubicBezTo>
                  <a:pt x="490" y="784"/>
                  <a:pt x="448" y="819"/>
                  <a:pt x="526" y="787"/>
                </a:cubicBezTo>
                <a:cubicBezTo>
                  <a:pt x="553" y="776"/>
                  <a:pt x="577" y="760"/>
                  <a:pt x="604" y="748"/>
                </a:cubicBezTo>
                <a:cubicBezTo>
                  <a:pt x="648" y="706"/>
                  <a:pt x="708" y="697"/>
                  <a:pt x="761" y="670"/>
                </a:cubicBezTo>
                <a:cubicBezTo>
                  <a:pt x="838" y="630"/>
                  <a:pt x="915" y="584"/>
                  <a:pt x="996" y="552"/>
                </a:cubicBezTo>
                <a:cubicBezTo>
                  <a:pt x="1060" y="527"/>
                  <a:pt x="1129" y="518"/>
                  <a:pt x="1192" y="491"/>
                </a:cubicBezTo>
                <a:cubicBezTo>
                  <a:pt x="1243" y="469"/>
                  <a:pt x="1295" y="451"/>
                  <a:pt x="1348" y="435"/>
                </a:cubicBezTo>
                <a:cubicBezTo>
                  <a:pt x="1441" y="342"/>
                  <a:pt x="1583" y="319"/>
                  <a:pt x="1700" y="278"/>
                </a:cubicBezTo>
                <a:cubicBezTo>
                  <a:pt x="1728" y="268"/>
                  <a:pt x="1751" y="249"/>
                  <a:pt x="1779" y="239"/>
                </a:cubicBezTo>
                <a:cubicBezTo>
                  <a:pt x="1850" y="214"/>
                  <a:pt x="1924" y="198"/>
                  <a:pt x="1997" y="178"/>
                </a:cubicBezTo>
                <a:cubicBezTo>
                  <a:pt x="2263" y="103"/>
                  <a:pt x="2540" y="15"/>
                  <a:pt x="2819" y="4"/>
                </a:cubicBezTo>
                <a:cubicBezTo>
                  <a:pt x="2910" y="0"/>
                  <a:pt x="3002" y="4"/>
                  <a:pt x="3093" y="4"/>
                </a:cubicBezTo>
              </a:path>
            </a:pathLst>
          </a:custGeom>
          <a:noFill/>
          <a:ln w="19050">
            <a:solidFill>
              <a:schemeClr val="tx1"/>
            </a:solidFill>
            <a:miter lim="800000"/>
            <a:headEnd/>
            <a:tailEnd/>
          </a:ln>
        </p:spPr>
        <p:txBody>
          <a:bodyPr wrap="none"/>
          <a:lstStyle/>
          <a:p>
            <a:endParaRPr lang="en-US"/>
          </a:p>
        </p:txBody>
      </p:sp>
      <p:sp>
        <p:nvSpPr>
          <p:cNvPr id="19" name="Freeform 16"/>
          <p:cNvSpPr>
            <a:spLocks/>
          </p:cNvSpPr>
          <p:nvPr/>
        </p:nvSpPr>
        <p:spPr bwMode="auto">
          <a:xfrm>
            <a:off x="1095915" y="2411413"/>
            <a:ext cx="6378575" cy="2363787"/>
          </a:xfrm>
          <a:custGeom>
            <a:avLst/>
            <a:gdLst>
              <a:gd name="T0" fmla="*/ 0 w 3014"/>
              <a:gd name="T1" fmla="*/ 2147483647 h 1489"/>
              <a:gd name="T2" fmla="*/ 2147483647 w 3014"/>
              <a:gd name="T3" fmla="*/ 2147483647 h 1489"/>
              <a:gd name="T4" fmla="*/ 2147483647 w 3014"/>
              <a:gd name="T5" fmla="*/ 2147483647 h 1489"/>
              <a:gd name="T6" fmla="*/ 2147483647 w 3014"/>
              <a:gd name="T7" fmla="*/ 2147483647 h 1489"/>
              <a:gd name="T8" fmla="*/ 2147483647 w 3014"/>
              <a:gd name="T9" fmla="*/ 2147483647 h 1489"/>
              <a:gd name="T10" fmla="*/ 2147483647 w 3014"/>
              <a:gd name="T11" fmla="*/ 2147483647 h 1489"/>
              <a:gd name="T12" fmla="*/ 2147483647 w 3014"/>
              <a:gd name="T13" fmla="*/ 2147483647 h 1489"/>
              <a:gd name="T14" fmla="*/ 2147483647 w 3014"/>
              <a:gd name="T15" fmla="*/ 2147483647 h 1489"/>
              <a:gd name="T16" fmla="*/ 2147483647 w 3014"/>
              <a:gd name="T17" fmla="*/ 2147483647 h 1489"/>
              <a:gd name="T18" fmla="*/ 2147483647 w 3014"/>
              <a:gd name="T19" fmla="*/ 2147483647 h 1489"/>
              <a:gd name="T20" fmla="*/ 2147483647 w 3014"/>
              <a:gd name="T21" fmla="*/ 2147483647 h 1489"/>
              <a:gd name="T22" fmla="*/ 2147483647 w 3014"/>
              <a:gd name="T23" fmla="*/ 2147483647 h 1489"/>
              <a:gd name="T24" fmla="*/ 2147483647 w 3014"/>
              <a:gd name="T25" fmla="*/ 2147483647 h 1489"/>
              <a:gd name="T26" fmla="*/ 2147483647 w 3014"/>
              <a:gd name="T27" fmla="*/ 2147483647 h 1489"/>
              <a:gd name="T28" fmla="*/ 2147483647 w 3014"/>
              <a:gd name="T29" fmla="*/ 2147483647 h 1489"/>
              <a:gd name="T30" fmla="*/ 2147483647 w 3014"/>
              <a:gd name="T31" fmla="*/ 2147483647 h 1489"/>
              <a:gd name="T32" fmla="*/ 2147483647 w 3014"/>
              <a:gd name="T33" fmla="*/ 2147483647 h 1489"/>
              <a:gd name="T34" fmla="*/ 2147483647 w 3014"/>
              <a:gd name="T35" fmla="*/ 2147483647 h 1489"/>
              <a:gd name="T36" fmla="*/ 2147483647 w 3014"/>
              <a:gd name="T37" fmla="*/ 2147483647 h 1489"/>
              <a:gd name="T38" fmla="*/ 2147483647 w 3014"/>
              <a:gd name="T39" fmla="*/ 2147483647 h 1489"/>
              <a:gd name="T40" fmla="*/ 2147483647 w 3014"/>
              <a:gd name="T41" fmla="*/ 2147483647 h 1489"/>
              <a:gd name="T42" fmla="*/ 2147483647 w 3014"/>
              <a:gd name="T43" fmla="*/ 2147483647 h 1489"/>
              <a:gd name="T44" fmla="*/ 2147483647 w 3014"/>
              <a:gd name="T45" fmla="*/ 2147483647 h 1489"/>
              <a:gd name="T46" fmla="*/ 2147483647 w 3014"/>
              <a:gd name="T47" fmla="*/ 2147483647 h 1489"/>
              <a:gd name="T48" fmla="*/ 2147483647 w 3014"/>
              <a:gd name="T49" fmla="*/ 2147483647 h 1489"/>
              <a:gd name="T50" fmla="*/ 2147483647 w 3014"/>
              <a:gd name="T51" fmla="*/ 2147483647 h 1489"/>
              <a:gd name="T52" fmla="*/ 2147483647 w 3014"/>
              <a:gd name="T53" fmla="*/ 2147483647 h 1489"/>
              <a:gd name="T54" fmla="*/ 2147483647 w 3014"/>
              <a:gd name="T55" fmla="*/ 2147483647 h 1489"/>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w 3014"/>
              <a:gd name="T85" fmla="*/ 0 h 1489"/>
              <a:gd name="T86" fmla="*/ 3014 w 3014"/>
              <a:gd name="T87" fmla="*/ 1489 h 1489"/>
            </a:gdLst>
            <a:ahLst/>
            <a:cxnLst>
              <a:cxn ang="T56">
                <a:pos x="T0" y="T1"/>
              </a:cxn>
              <a:cxn ang="T57">
                <a:pos x="T2" y="T3"/>
              </a:cxn>
              <a:cxn ang="T58">
                <a:pos x="T4" y="T5"/>
              </a:cxn>
              <a:cxn ang="T59">
                <a:pos x="T6" y="T7"/>
              </a:cxn>
              <a:cxn ang="T60">
                <a:pos x="T8" y="T9"/>
              </a:cxn>
              <a:cxn ang="T61">
                <a:pos x="T10" y="T11"/>
              </a:cxn>
              <a:cxn ang="T62">
                <a:pos x="T12" y="T13"/>
              </a:cxn>
              <a:cxn ang="T63">
                <a:pos x="T14" y="T15"/>
              </a:cxn>
              <a:cxn ang="T64">
                <a:pos x="T16" y="T17"/>
              </a:cxn>
              <a:cxn ang="T65">
                <a:pos x="T18" y="T19"/>
              </a:cxn>
              <a:cxn ang="T66">
                <a:pos x="T20" y="T21"/>
              </a:cxn>
              <a:cxn ang="T67">
                <a:pos x="T22" y="T23"/>
              </a:cxn>
              <a:cxn ang="T68">
                <a:pos x="T24" y="T25"/>
              </a:cxn>
              <a:cxn ang="T69">
                <a:pos x="T26" y="T27"/>
              </a:cxn>
              <a:cxn ang="T70">
                <a:pos x="T28" y="T29"/>
              </a:cxn>
              <a:cxn ang="T71">
                <a:pos x="T30" y="T31"/>
              </a:cxn>
              <a:cxn ang="T72">
                <a:pos x="T32" y="T33"/>
              </a:cxn>
              <a:cxn ang="T73">
                <a:pos x="T34" y="T35"/>
              </a:cxn>
              <a:cxn ang="T74">
                <a:pos x="T36" y="T37"/>
              </a:cxn>
              <a:cxn ang="T75">
                <a:pos x="T38" y="T39"/>
              </a:cxn>
              <a:cxn ang="T76">
                <a:pos x="T40" y="T41"/>
              </a:cxn>
              <a:cxn ang="T77">
                <a:pos x="T42" y="T43"/>
              </a:cxn>
              <a:cxn ang="T78">
                <a:pos x="T44" y="T45"/>
              </a:cxn>
              <a:cxn ang="T79">
                <a:pos x="T46" y="T47"/>
              </a:cxn>
              <a:cxn ang="T80">
                <a:pos x="T48" y="T49"/>
              </a:cxn>
              <a:cxn ang="T81">
                <a:pos x="T50" y="T51"/>
              </a:cxn>
              <a:cxn ang="T82">
                <a:pos x="T52" y="T53"/>
              </a:cxn>
              <a:cxn ang="T83">
                <a:pos x="T54" y="T55"/>
              </a:cxn>
            </a:cxnLst>
            <a:rect l="T84" t="T85" r="T86" b="T87"/>
            <a:pathLst>
              <a:path w="3014" h="1489">
                <a:moveTo>
                  <a:pt x="0" y="1489"/>
                </a:moveTo>
                <a:cubicBezTo>
                  <a:pt x="40" y="1473"/>
                  <a:pt x="83" y="1455"/>
                  <a:pt x="117" y="1428"/>
                </a:cubicBezTo>
                <a:cubicBezTo>
                  <a:pt x="159" y="1395"/>
                  <a:pt x="198" y="1348"/>
                  <a:pt x="235" y="1310"/>
                </a:cubicBezTo>
                <a:cubicBezTo>
                  <a:pt x="249" y="1296"/>
                  <a:pt x="272" y="1299"/>
                  <a:pt x="291" y="1294"/>
                </a:cubicBezTo>
                <a:cubicBezTo>
                  <a:pt x="350" y="1232"/>
                  <a:pt x="267" y="1313"/>
                  <a:pt x="352" y="1254"/>
                </a:cubicBezTo>
                <a:cubicBezTo>
                  <a:pt x="360" y="1249"/>
                  <a:pt x="361" y="1236"/>
                  <a:pt x="369" y="1232"/>
                </a:cubicBezTo>
                <a:cubicBezTo>
                  <a:pt x="406" y="1214"/>
                  <a:pt x="449" y="1211"/>
                  <a:pt x="486" y="1193"/>
                </a:cubicBezTo>
                <a:cubicBezTo>
                  <a:pt x="520" y="1176"/>
                  <a:pt x="551" y="1153"/>
                  <a:pt x="587" y="1137"/>
                </a:cubicBezTo>
                <a:cubicBezTo>
                  <a:pt x="622" y="1091"/>
                  <a:pt x="581" y="1138"/>
                  <a:pt x="643" y="1098"/>
                </a:cubicBezTo>
                <a:cubicBezTo>
                  <a:pt x="652" y="1092"/>
                  <a:pt x="656" y="1082"/>
                  <a:pt x="665" y="1076"/>
                </a:cubicBezTo>
                <a:cubicBezTo>
                  <a:pt x="677" y="1068"/>
                  <a:pt x="691" y="1065"/>
                  <a:pt x="704" y="1059"/>
                </a:cubicBezTo>
                <a:cubicBezTo>
                  <a:pt x="738" y="1013"/>
                  <a:pt x="785" y="996"/>
                  <a:pt x="839" y="980"/>
                </a:cubicBezTo>
                <a:cubicBezTo>
                  <a:pt x="893" y="926"/>
                  <a:pt x="915" y="920"/>
                  <a:pt x="995" y="902"/>
                </a:cubicBezTo>
                <a:lnTo>
                  <a:pt x="1113" y="841"/>
                </a:lnTo>
                <a:cubicBezTo>
                  <a:pt x="1113" y="841"/>
                  <a:pt x="1113" y="841"/>
                  <a:pt x="1113" y="841"/>
                </a:cubicBezTo>
                <a:cubicBezTo>
                  <a:pt x="1179" y="790"/>
                  <a:pt x="1207" y="742"/>
                  <a:pt x="1292" y="706"/>
                </a:cubicBezTo>
                <a:cubicBezTo>
                  <a:pt x="1341" y="638"/>
                  <a:pt x="1370" y="649"/>
                  <a:pt x="1426" y="606"/>
                </a:cubicBezTo>
                <a:cubicBezTo>
                  <a:pt x="1440" y="595"/>
                  <a:pt x="1451" y="578"/>
                  <a:pt x="1465" y="567"/>
                </a:cubicBezTo>
                <a:cubicBezTo>
                  <a:pt x="1519" y="525"/>
                  <a:pt x="1584" y="502"/>
                  <a:pt x="1644" y="472"/>
                </a:cubicBezTo>
                <a:cubicBezTo>
                  <a:pt x="1665" y="462"/>
                  <a:pt x="1679" y="442"/>
                  <a:pt x="1700" y="432"/>
                </a:cubicBezTo>
                <a:cubicBezTo>
                  <a:pt x="1732" y="416"/>
                  <a:pt x="1768" y="407"/>
                  <a:pt x="1801" y="393"/>
                </a:cubicBezTo>
                <a:cubicBezTo>
                  <a:pt x="1849" y="345"/>
                  <a:pt x="1873" y="340"/>
                  <a:pt x="1935" y="315"/>
                </a:cubicBezTo>
                <a:cubicBezTo>
                  <a:pt x="1972" y="300"/>
                  <a:pt x="1998" y="266"/>
                  <a:pt x="2035" y="253"/>
                </a:cubicBezTo>
                <a:cubicBezTo>
                  <a:pt x="2079" y="237"/>
                  <a:pt x="2170" y="214"/>
                  <a:pt x="2170" y="214"/>
                </a:cubicBezTo>
                <a:cubicBezTo>
                  <a:pt x="2244" y="161"/>
                  <a:pt x="2315" y="135"/>
                  <a:pt x="2404" y="119"/>
                </a:cubicBezTo>
                <a:cubicBezTo>
                  <a:pt x="2480" y="77"/>
                  <a:pt x="2408" y="112"/>
                  <a:pt x="2522" y="80"/>
                </a:cubicBezTo>
                <a:cubicBezTo>
                  <a:pt x="2594" y="60"/>
                  <a:pt x="2634" y="26"/>
                  <a:pt x="2718" y="19"/>
                </a:cubicBezTo>
                <a:cubicBezTo>
                  <a:pt x="2962" y="0"/>
                  <a:pt x="2863" y="2"/>
                  <a:pt x="3014" y="2"/>
                </a:cubicBezTo>
              </a:path>
            </a:pathLst>
          </a:custGeom>
          <a:noFill/>
          <a:ln w="19050">
            <a:solidFill>
              <a:srgbClr val="FF0000"/>
            </a:solidFill>
            <a:miter lim="800000"/>
            <a:headEnd/>
            <a:tailEnd/>
          </a:ln>
        </p:spPr>
        <p:txBody>
          <a:bodyPr wrap="none"/>
          <a:lstStyle/>
          <a:p>
            <a:endParaRPr lang="en-US"/>
          </a:p>
        </p:txBody>
      </p:sp>
      <p:sp>
        <p:nvSpPr>
          <p:cNvPr id="20" name="Freeform 17"/>
          <p:cNvSpPr>
            <a:spLocks/>
          </p:cNvSpPr>
          <p:nvPr/>
        </p:nvSpPr>
        <p:spPr bwMode="auto">
          <a:xfrm>
            <a:off x="1095915" y="2836863"/>
            <a:ext cx="6461125" cy="2000250"/>
          </a:xfrm>
          <a:custGeom>
            <a:avLst/>
            <a:gdLst>
              <a:gd name="T0" fmla="*/ 0 w 3053"/>
              <a:gd name="T1" fmla="*/ 2147483647 h 1260"/>
              <a:gd name="T2" fmla="*/ 2147483647 w 3053"/>
              <a:gd name="T3" fmla="*/ 2147483647 h 1260"/>
              <a:gd name="T4" fmla="*/ 2147483647 w 3053"/>
              <a:gd name="T5" fmla="*/ 2147483647 h 1260"/>
              <a:gd name="T6" fmla="*/ 2147483647 w 3053"/>
              <a:gd name="T7" fmla="*/ 2147483647 h 1260"/>
              <a:gd name="T8" fmla="*/ 2147483647 w 3053"/>
              <a:gd name="T9" fmla="*/ 2147483647 h 1260"/>
              <a:gd name="T10" fmla="*/ 2147483647 w 3053"/>
              <a:gd name="T11" fmla="*/ 2147483647 h 1260"/>
              <a:gd name="T12" fmla="*/ 2147483647 w 3053"/>
              <a:gd name="T13" fmla="*/ 2147483647 h 1260"/>
              <a:gd name="T14" fmla="*/ 2147483647 w 3053"/>
              <a:gd name="T15" fmla="*/ 2147483647 h 1260"/>
              <a:gd name="T16" fmla="*/ 2147483647 w 3053"/>
              <a:gd name="T17" fmla="*/ 2147483647 h 1260"/>
              <a:gd name="T18" fmla="*/ 2147483647 w 3053"/>
              <a:gd name="T19" fmla="*/ 2147483647 h 1260"/>
              <a:gd name="T20" fmla="*/ 2147483647 w 3053"/>
              <a:gd name="T21" fmla="*/ 2147483647 h 1260"/>
              <a:gd name="T22" fmla="*/ 2147483647 w 3053"/>
              <a:gd name="T23" fmla="*/ 2147483647 h 1260"/>
              <a:gd name="T24" fmla="*/ 2147483647 w 3053"/>
              <a:gd name="T25" fmla="*/ 2147483647 h 1260"/>
              <a:gd name="T26" fmla="*/ 2147483647 w 3053"/>
              <a:gd name="T27" fmla="*/ 2147483647 h 1260"/>
              <a:gd name="T28" fmla="*/ 2147483647 w 3053"/>
              <a:gd name="T29" fmla="*/ 2147483647 h 1260"/>
              <a:gd name="T30" fmla="*/ 2147483647 w 3053"/>
              <a:gd name="T31" fmla="*/ 2147483647 h 1260"/>
              <a:gd name="T32" fmla="*/ 2147483647 w 3053"/>
              <a:gd name="T33" fmla="*/ 2147483647 h 1260"/>
              <a:gd name="T34" fmla="*/ 2147483647 w 3053"/>
              <a:gd name="T35" fmla="*/ 2147483647 h 1260"/>
              <a:gd name="T36" fmla="*/ 2147483647 w 3053"/>
              <a:gd name="T37" fmla="*/ 2147483647 h 1260"/>
              <a:gd name="T38" fmla="*/ 2147483647 w 3053"/>
              <a:gd name="T39" fmla="*/ 2147483647 h 1260"/>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w 3053"/>
              <a:gd name="T61" fmla="*/ 0 h 1260"/>
              <a:gd name="T62" fmla="*/ 3053 w 3053"/>
              <a:gd name="T63" fmla="*/ 1260 h 1260"/>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T60" t="T61" r="T62" b="T63"/>
            <a:pathLst>
              <a:path w="3053" h="1260">
                <a:moveTo>
                  <a:pt x="0" y="1260"/>
                </a:moveTo>
                <a:cubicBezTo>
                  <a:pt x="43" y="1204"/>
                  <a:pt x="89" y="1202"/>
                  <a:pt x="156" y="1182"/>
                </a:cubicBezTo>
                <a:cubicBezTo>
                  <a:pt x="217" y="1164"/>
                  <a:pt x="272" y="1129"/>
                  <a:pt x="330" y="1104"/>
                </a:cubicBezTo>
                <a:cubicBezTo>
                  <a:pt x="381" y="1053"/>
                  <a:pt x="496" y="1007"/>
                  <a:pt x="565" y="986"/>
                </a:cubicBezTo>
                <a:cubicBezTo>
                  <a:pt x="615" y="936"/>
                  <a:pt x="551" y="993"/>
                  <a:pt x="643" y="947"/>
                </a:cubicBezTo>
                <a:cubicBezTo>
                  <a:pt x="652" y="942"/>
                  <a:pt x="656" y="930"/>
                  <a:pt x="665" y="925"/>
                </a:cubicBezTo>
                <a:cubicBezTo>
                  <a:pt x="682" y="916"/>
                  <a:pt x="703" y="915"/>
                  <a:pt x="721" y="908"/>
                </a:cubicBezTo>
                <a:cubicBezTo>
                  <a:pt x="798" y="876"/>
                  <a:pt x="863" y="824"/>
                  <a:pt x="939" y="791"/>
                </a:cubicBezTo>
                <a:cubicBezTo>
                  <a:pt x="965" y="755"/>
                  <a:pt x="1057" y="729"/>
                  <a:pt x="1057" y="729"/>
                </a:cubicBezTo>
                <a:cubicBezTo>
                  <a:pt x="1115" y="671"/>
                  <a:pt x="1078" y="694"/>
                  <a:pt x="1174" y="673"/>
                </a:cubicBezTo>
                <a:cubicBezTo>
                  <a:pt x="1216" y="618"/>
                  <a:pt x="1306" y="609"/>
                  <a:pt x="1370" y="595"/>
                </a:cubicBezTo>
                <a:cubicBezTo>
                  <a:pt x="1453" y="512"/>
                  <a:pt x="1557" y="481"/>
                  <a:pt x="1661" y="438"/>
                </a:cubicBezTo>
                <a:cubicBezTo>
                  <a:pt x="1683" y="429"/>
                  <a:pt x="1699" y="408"/>
                  <a:pt x="1722" y="399"/>
                </a:cubicBezTo>
                <a:cubicBezTo>
                  <a:pt x="1833" y="356"/>
                  <a:pt x="1767" y="397"/>
                  <a:pt x="1840" y="360"/>
                </a:cubicBezTo>
                <a:cubicBezTo>
                  <a:pt x="1893" y="333"/>
                  <a:pt x="1939" y="278"/>
                  <a:pt x="1996" y="259"/>
                </a:cubicBezTo>
                <a:cubicBezTo>
                  <a:pt x="2022" y="251"/>
                  <a:pt x="2049" y="248"/>
                  <a:pt x="2075" y="243"/>
                </a:cubicBezTo>
                <a:cubicBezTo>
                  <a:pt x="2106" y="225"/>
                  <a:pt x="2136" y="194"/>
                  <a:pt x="2170" y="181"/>
                </a:cubicBezTo>
                <a:cubicBezTo>
                  <a:pt x="2296" y="131"/>
                  <a:pt x="2168" y="198"/>
                  <a:pt x="2287" y="142"/>
                </a:cubicBezTo>
                <a:cubicBezTo>
                  <a:pt x="2384" y="97"/>
                  <a:pt x="2476" y="41"/>
                  <a:pt x="2583" y="25"/>
                </a:cubicBezTo>
                <a:cubicBezTo>
                  <a:pt x="2747" y="0"/>
                  <a:pt x="2885" y="8"/>
                  <a:pt x="3053" y="8"/>
                </a:cubicBezTo>
              </a:path>
            </a:pathLst>
          </a:custGeom>
          <a:noFill/>
          <a:ln w="19050">
            <a:solidFill>
              <a:srgbClr val="3333CC"/>
            </a:solidFill>
            <a:miter lim="800000"/>
            <a:headEnd/>
            <a:tailEnd/>
          </a:ln>
        </p:spPr>
        <p:txBody>
          <a:bodyPr wrap="none"/>
          <a:lstStyle/>
          <a:p>
            <a:endParaRPr lang="en-US"/>
          </a:p>
        </p:txBody>
      </p:sp>
      <p:sp>
        <p:nvSpPr>
          <p:cNvPr id="21" name="Text Box 18"/>
          <p:cNvSpPr txBox="1">
            <a:spLocks noChangeArrowheads="1"/>
          </p:cNvSpPr>
          <p:nvPr/>
        </p:nvSpPr>
        <p:spPr bwMode="auto">
          <a:xfrm>
            <a:off x="7698273" y="3439425"/>
            <a:ext cx="1030288" cy="369888"/>
          </a:xfrm>
          <a:prstGeom prst="rect">
            <a:avLst/>
          </a:prstGeom>
          <a:noFill/>
          <a:ln w="9525">
            <a:noFill/>
            <a:miter lim="800000"/>
            <a:headEnd/>
            <a:tailEnd/>
          </a:ln>
        </p:spPr>
        <p:txBody>
          <a:bodyPr wrap="none">
            <a:spAutoFit/>
          </a:bodyPr>
          <a:lstStyle/>
          <a:p>
            <a:pPr eaLnBrk="1" hangingPunct="1"/>
            <a:r>
              <a:rPr lang="en-US" dirty="0">
                <a:latin typeface="Times New Roman" pitchFamily="18" charset="0"/>
              </a:rPr>
              <a:t>best-case</a:t>
            </a:r>
          </a:p>
        </p:txBody>
      </p:sp>
      <p:sp>
        <p:nvSpPr>
          <p:cNvPr id="22" name="Text Box 19"/>
          <p:cNvSpPr txBox="1">
            <a:spLocks noChangeArrowheads="1"/>
          </p:cNvSpPr>
          <p:nvPr/>
        </p:nvSpPr>
        <p:spPr bwMode="auto">
          <a:xfrm>
            <a:off x="7627630" y="2683491"/>
            <a:ext cx="1376363" cy="369888"/>
          </a:xfrm>
          <a:prstGeom prst="rect">
            <a:avLst/>
          </a:prstGeom>
          <a:noFill/>
          <a:ln w="9525">
            <a:noFill/>
            <a:miter lim="800000"/>
            <a:headEnd/>
            <a:tailEnd/>
          </a:ln>
        </p:spPr>
        <p:txBody>
          <a:bodyPr wrap="none">
            <a:spAutoFit/>
          </a:bodyPr>
          <a:lstStyle/>
          <a:p>
            <a:pPr eaLnBrk="1" hangingPunct="1"/>
            <a:r>
              <a:rPr lang="en-US">
                <a:solidFill>
                  <a:schemeClr val="tx2"/>
                </a:solidFill>
                <a:latin typeface="Times New Roman" pitchFamily="18" charset="0"/>
              </a:rPr>
              <a:t>average-case</a:t>
            </a:r>
          </a:p>
        </p:txBody>
      </p:sp>
      <p:sp>
        <p:nvSpPr>
          <p:cNvPr id="23" name="Text Box 20"/>
          <p:cNvSpPr txBox="1">
            <a:spLocks noChangeArrowheads="1"/>
          </p:cNvSpPr>
          <p:nvPr/>
        </p:nvSpPr>
        <p:spPr bwMode="auto">
          <a:xfrm>
            <a:off x="7627630" y="2226469"/>
            <a:ext cx="1171575" cy="369888"/>
          </a:xfrm>
          <a:prstGeom prst="rect">
            <a:avLst/>
          </a:prstGeom>
          <a:noFill/>
          <a:ln w="9525">
            <a:noFill/>
            <a:miter lim="800000"/>
            <a:headEnd/>
            <a:tailEnd/>
          </a:ln>
        </p:spPr>
        <p:txBody>
          <a:bodyPr wrap="none">
            <a:spAutoFit/>
          </a:bodyPr>
          <a:lstStyle/>
          <a:p>
            <a:pPr eaLnBrk="1" hangingPunct="1"/>
            <a:r>
              <a:rPr lang="en-US" dirty="0">
                <a:solidFill>
                  <a:srgbClr val="FF0000"/>
                </a:solidFill>
                <a:latin typeface="Times New Roman" pitchFamily="18" charset="0"/>
              </a:rPr>
              <a:t>worst-case</a:t>
            </a:r>
          </a:p>
        </p:txBody>
      </p:sp>
    </p:spTree>
    <p:extLst>
      <p:ext uri="{BB962C8B-B14F-4D97-AF65-F5344CB8AC3E}">
        <p14:creationId xmlns:p14="http://schemas.microsoft.com/office/powerpoint/2010/main" val="764543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Searching in Array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1" y="2396402"/>
            <a:ext cx="7746453" cy="2862322"/>
          </a:xfrm>
          <a:prstGeom prst="rect">
            <a:avLst/>
          </a:prstGeom>
          <a:noFill/>
        </p:spPr>
        <p:txBody>
          <a:bodyPr wrap="square" rtlCol="0">
            <a:spAutoFit/>
          </a:bodyPr>
          <a:lstStyle/>
          <a:p>
            <a:pPr algn="just"/>
            <a:r>
              <a:rPr lang="en-US" dirty="0"/>
              <a:t>Suppose an array has N elements stored. The basic operation we do in searching array is </a:t>
            </a:r>
            <a:r>
              <a:rPr lang="en-US" b="1" dirty="0"/>
              <a:t>comparison</a:t>
            </a:r>
            <a:r>
              <a:rPr lang="en-US" dirty="0"/>
              <a:t>. So we will count the number of comparison to see the worst and the best case.</a:t>
            </a:r>
          </a:p>
          <a:p>
            <a:pPr algn="just"/>
            <a:endParaRPr lang="en-US" b="1" dirty="0"/>
          </a:p>
          <a:p>
            <a:pPr algn="just"/>
            <a:r>
              <a:rPr lang="en-US" b="1" dirty="0"/>
              <a:t>Worst case: </a:t>
            </a:r>
            <a:r>
              <a:rPr lang="en-US" dirty="0"/>
              <a:t>In the worst case, all array elements are accessed to compare with the given searching elements. Then the number of comparisons is N.</a:t>
            </a:r>
          </a:p>
          <a:p>
            <a:pPr algn="just"/>
            <a:endParaRPr lang="en-US" dirty="0"/>
          </a:p>
          <a:p>
            <a:pPr algn="just"/>
            <a:r>
              <a:rPr lang="en-US" b="1" dirty="0"/>
              <a:t>Best case: </a:t>
            </a:r>
            <a:r>
              <a:rPr lang="en-US" dirty="0"/>
              <a:t>In the best case, the searching element is found at first position. In that case, there will be only 1 comparison.</a:t>
            </a:r>
          </a:p>
          <a:p>
            <a:pPr algn="just"/>
            <a:endParaRPr lang="x-none" dirty="0"/>
          </a:p>
        </p:txBody>
      </p:sp>
      <p:graphicFrame>
        <p:nvGraphicFramePr>
          <p:cNvPr id="3" name="Table 2"/>
          <p:cNvGraphicFramePr>
            <a:graphicFrameLocks noGrp="1"/>
          </p:cNvGraphicFramePr>
          <p:nvPr>
            <p:extLst>
              <p:ext uri="{D42A27DB-BD31-4B8C-83A1-F6EECF244321}">
                <p14:modId xmlns:p14="http://schemas.microsoft.com/office/powerpoint/2010/main" val="3418151716"/>
              </p:ext>
            </p:extLst>
          </p:nvPr>
        </p:nvGraphicFramePr>
        <p:xfrm>
          <a:off x="609607" y="5633586"/>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dirty="0">
                          <a:solidFill>
                            <a:schemeClr val="tx1"/>
                          </a:solidFill>
                        </a:rPr>
                        <a:t>12</a:t>
                      </a:r>
                    </a:p>
                  </a:txBody>
                  <a:tcPr>
                    <a:solidFill>
                      <a:schemeClr val="bg1">
                        <a:lumMod val="75000"/>
                      </a:schemeClr>
                    </a:solidFill>
                  </a:tcPr>
                </a:tc>
                <a:tc>
                  <a:txBody>
                    <a:bodyPr/>
                    <a:lstStyle/>
                    <a:p>
                      <a:pPr algn="ctr"/>
                      <a:r>
                        <a:rPr lang="en-US" dirty="0">
                          <a:solidFill>
                            <a:schemeClr val="tx1"/>
                          </a:solidFill>
                        </a:rPr>
                        <a:t>10</a:t>
                      </a:r>
                    </a:p>
                  </a:txBody>
                  <a:tcPr>
                    <a:solidFill>
                      <a:schemeClr val="bg1">
                        <a:lumMod val="75000"/>
                      </a:schemeClr>
                    </a:solidFill>
                  </a:tcPr>
                </a:tc>
                <a:tc>
                  <a:txBody>
                    <a:bodyPr/>
                    <a:lstStyle/>
                    <a:p>
                      <a:pPr algn="ctr"/>
                      <a:r>
                        <a:rPr lang="en-US" dirty="0">
                          <a:solidFill>
                            <a:schemeClr val="tx1"/>
                          </a:solidFill>
                        </a:rPr>
                        <a:t>43</a:t>
                      </a:r>
                    </a:p>
                  </a:txBody>
                  <a:tcPr>
                    <a:solidFill>
                      <a:schemeClr val="bg1">
                        <a:lumMod val="75000"/>
                      </a:schemeClr>
                    </a:solidFill>
                  </a:tcPr>
                </a:tc>
                <a:tc>
                  <a:txBody>
                    <a:bodyPr/>
                    <a:lstStyle/>
                    <a:p>
                      <a:pPr algn="ctr"/>
                      <a:r>
                        <a:rPr lang="en-US" dirty="0">
                          <a:solidFill>
                            <a:schemeClr val="tx1"/>
                          </a:solidFill>
                        </a:rPr>
                        <a:t>22</a:t>
                      </a:r>
                    </a:p>
                  </a:txBody>
                  <a:tcPr>
                    <a:solidFill>
                      <a:schemeClr val="bg1">
                        <a:lumMod val="75000"/>
                      </a:schemeClr>
                    </a:solidFill>
                  </a:tcPr>
                </a:tc>
                <a:tc>
                  <a:txBody>
                    <a:bodyPr/>
                    <a:lstStyle/>
                    <a:p>
                      <a:pPr algn="ctr"/>
                      <a:r>
                        <a:rPr lang="en-US" dirty="0">
                          <a:solidFill>
                            <a:schemeClr val="tx1"/>
                          </a:solidFill>
                        </a:rPr>
                        <a:t>8</a:t>
                      </a:r>
                    </a:p>
                  </a:txBody>
                  <a:tcPr>
                    <a:solidFill>
                      <a:schemeClr val="bg1">
                        <a:lumMod val="75000"/>
                      </a:schemeClr>
                    </a:solidFill>
                  </a:tcPr>
                </a:tc>
                <a:tc>
                  <a:txBody>
                    <a:bodyPr/>
                    <a:lstStyle/>
                    <a:p>
                      <a:pPr algn="ctr"/>
                      <a:r>
                        <a:rPr lang="en-US" dirty="0">
                          <a:solidFill>
                            <a:schemeClr val="tx1"/>
                          </a:solidFill>
                        </a:rPr>
                        <a:t>13</a:t>
                      </a:r>
                    </a:p>
                  </a:txBody>
                  <a:tcPr>
                    <a:solidFill>
                      <a:schemeClr val="bg1">
                        <a:lumMod val="75000"/>
                      </a:schemeClr>
                    </a:solidFill>
                  </a:tcPr>
                </a:tc>
                <a:tc>
                  <a:txBody>
                    <a:bodyPr/>
                    <a:lstStyle/>
                    <a:p>
                      <a:pPr algn="ctr"/>
                      <a:r>
                        <a:rPr lang="en-US" dirty="0">
                          <a:solidFill>
                            <a:schemeClr val="tx1"/>
                          </a:solidFill>
                        </a:rPr>
                        <a:t>24</a:t>
                      </a: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4" name="TextBox 3"/>
          <p:cNvSpPr txBox="1"/>
          <p:nvPr/>
        </p:nvSpPr>
        <p:spPr>
          <a:xfrm>
            <a:off x="6995877" y="4928887"/>
            <a:ext cx="1691297" cy="923330"/>
          </a:xfrm>
          <a:prstGeom prst="rect">
            <a:avLst/>
          </a:prstGeom>
          <a:solidFill>
            <a:schemeClr val="bg1">
              <a:lumMod val="75000"/>
            </a:schemeClr>
          </a:solidFill>
        </p:spPr>
        <p:txBody>
          <a:bodyPr wrap="none" rtlCol="0">
            <a:spAutoFit/>
          </a:bodyPr>
          <a:lstStyle/>
          <a:p>
            <a:r>
              <a:rPr lang="en-US" b="1" dirty="0">
                <a:solidFill>
                  <a:srgbClr val="FF0000"/>
                </a:solidFill>
              </a:rPr>
              <a:t>Worst Case</a:t>
            </a:r>
          </a:p>
          <a:p>
            <a:r>
              <a:rPr lang="en-US" dirty="0"/>
              <a:t>Searching 24 or </a:t>
            </a:r>
          </a:p>
          <a:p>
            <a:r>
              <a:rPr lang="en-US" dirty="0"/>
              <a:t>Not found</a:t>
            </a:r>
          </a:p>
        </p:txBody>
      </p:sp>
      <p:sp>
        <p:nvSpPr>
          <p:cNvPr id="7" name="Down Arrow 6"/>
          <p:cNvSpPr/>
          <p:nvPr/>
        </p:nvSpPr>
        <p:spPr>
          <a:xfrm>
            <a:off x="6141493" y="4995085"/>
            <a:ext cx="345745" cy="576094"/>
          </a:xfrm>
          <a:prstGeom prst="down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a:off x="5283959"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a:off x="4311252"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3537045"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2718180"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Down Arrow 14"/>
          <p:cNvSpPr/>
          <p:nvPr/>
        </p:nvSpPr>
        <p:spPr>
          <a:xfrm>
            <a:off x="1792407"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Down Arrow 15"/>
          <p:cNvSpPr/>
          <p:nvPr/>
        </p:nvSpPr>
        <p:spPr>
          <a:xfrm>
            <a:off x="918950" y="4995085"/>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TextBox 16"/>
          <p:cNvSpPr txBox="1"/>
          <p:nvPr/>
        </p:nvSpPr>
        <p:spPr>
          <a:xfrm>
            <a:off x="7148277" y="5081287"/>
            <a:ext cx="1383520" cy="646331"/>
          </a:xfrm>
          <a:prstGeom prst="rect">
            <a:avLst/>
          </a:prstGeom>
          <a:solidFill>
            <a:schemeClr val="bg1">
              <a:lumMod val="75000"/>
            </a:schemeClr>
          </a:solidFill>
        </p:spPr>
        <p:txBody>
          <a:bodyPr wrap="none" rtlCol="0">
            <a:spAutoFit/>
          </a:bodyPr>
          <a:lstStyle/>
          <a:p>
            <a:r>
              <a:rPr lang="en-US" b="1" dirty="0">
                <a:solidFill>
                  <a:srgbClr val="FF0000"/>
                </a:solidFill>
              </a:rPr>
              <a:t>Best Case</a:t>
            </a:r>
          </a:p>
          <a:p>
            <a:r>
              <a:rPr lang="en-US" dirty="0"/>
              <a:t>Searching 12</a:t>
            </a:r>
          </a:p>
        </p:txBody>
      </p:sp>
      <p:sp>
        <p:nvSpPr>
          <p:cNvPr id="18" name="Down Arrow 17"/>
          <p:cNvSpPr/>
          <p:nvPr/>
        </p:nvSpPr>
        <p:spPr>
          <a:xfrm>
            <a:off x="916676" y="5011625"/>
            <a:ext cx="345745" cy="576094"/>
          </a:xfrm>
          <a:prstGeom prst="downArrow">
            <a:avLst/>
          </a:prstGeom>
          <a:solidFill>
            <a:srgbClr val="00B050"/>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5753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xit" presetSubtype="0" fill="hold" grpId="1" nodeType="clickEffect">
                                  <p:stCondLst>
                                    <p:cond delay="0"/>
                                  </p:stCondLst>
                                  <p:childTnLst>
                                    <p:set>
                                      <p:cBhvr>
                                        <p:cTn id="44" dur="1" fill="hold">
                                          <p:stCondLst>
                                            <p:cond delay="0"/>
                                          </p:stCondLst>
                                        </p:cTn>
                                        <p:tgtEl>
                                          <p:spTgt spid="16"/>
                                        </p:tgtEl>
                                        <p:attrNameLst>
                                          <p:attrName>style.visibility</p:attrName>
                                        </p:attrNameLst>
                                      </p:cBhvr>
                                      <p:to>
                                        <p:strVal val="hidden"/>
                                      </p:to>
                                    </p:set>
                                  </p:childTnLst>
                                </p:cTn>
                              </p:par>
                              <p:par>
                                <p:cTn id="45" presetID="1" presetClass="exit" presetSubtype="0" fill="hold" grpId="1" nodeType="withEffect">
                                  <p:stCondLst>
                                    <p:cond delay="0"/>
                                  </p:stCondLst>
                                  <p:childTnLst>
                                    <p:set>
                                      <p:cBhvr>
                                        <p:cTn id="46" dur="1" fill="hold">
                                          <p:stCondLst>
                                            <p:cond delay="0"/>
                                          </p:stCondLst>
                                        </p:cTn>
                                        <p:tgtEl>
                                          <p:spTgt spid="15"/>
                                        </p:tgtEl>
                                        <p:attrNameLst>
                                          <p:attrName>style.visibility</p:attrName>
                                        </p:attrNameLst>
                                      </p:cBhvr>
                                      <p:to>
                                        <p:strVal val="hidden"/>
                                      </p:to>
                                    </p:set>
                                  </p:childTnLst>
                                </p:cTn>
                              </p:par>
                              <p:par>
                                <p:cTn id="47" presetID="1" presetClass="exit" presetSubtype="0" fill="hold" grpId="1" nodeType="withEffect">
                                  <p:stCondLst>
                                    <p:cond delay="0"/>
                                  </p:stCondLst>
                                  <p:childTnLst>
                                    <p:set>
                                      <p:cBhvr>
                                        <p:cTn id="48" dur="1" fill="hold">
                                          <p:stCondLst>
                                            <p:cond delay="0"/>
                                          </p:stCondLst>
                                        </p:cTn>
                                        <p:tgtEl>
                                          <p:spTgt spid="14"/>
                                        </p:tgtEl>
                                        <p:attrNameLst>
                                          <p:attrName>style.visibility</p:attrName>
                                        </p:attrNameLst>
                                      </p:cBhvr>
                                      <p:to>
                                        <p:strVal val="hidden"/>
                                      </p:to>
                                    </p:set>
                                  </p:childTnLst>
                                </p:cTn>
                              </p:par>
                              <p:par>
                                <p:cTn id="49" presetID="1" presetClass="exit" presetSubtype="0" fill="hold" grpId="1" nodeType="withEffect">
                                  <p:stCondLst>
                                    <p:cond delay="0"/>
                                  </p:stCondLst>
                                  <p:childTnLst>
                                    <p:set>
                                      <p:cBhvr>
                                        <p:cTn id="50" dur="1" fill="hold">
                                          <p:stCondLst>
                                            <p:cond delay="0"/>
                                          </p:stCondLst>
                                        </p:cTn>
                                        <p:tgtEl>
                                          <p:spTgt spid="13"/>
                                        </p:tgtEl>
                                        <p:attrNameLst>
                                          <p:attrName>style.visibility</p:attrName>
                                        </p:attrNameLst>
                                      </p:cBhvr>
                                      <p:to>
                                        <p:strVal val="hidden"/>
                                      </p:to>
                                    </p:set>
                                  </p:childTnLst>
                                </p:cTn>
                              </p:par>
                              <p:par>
                                <p:cTn id="51" presetID="1" presetClass="exit" presetSubtype="0" fill="hold" grpId="1" nodeType="withEffect">
                                  <p:stCondLst>
                                    <p:cond delay="0"/>
                                  </p:stCondLst>
                                  <p:childTnLst>
                                    <p:set>
                                      <p:cBhvr>
                                        <p:cTn id="52" dur="1" fill="hold">
                                          <p:stCondLst>
                                            <p:cond delay="0"/>
                                          </p:stCondLst>
                                        </p:cTn>
                                        <p:tgtEl>
                                          <p:spTgt spid="12"/>
                                        </p:tgtEl>
                                        <p:attrNameLst>
                                          <p:attrName>style.visibility</p:attrName>
                                        </p:attrNameLst>
                                      </p:cBhvr>
                                      <p:to>
                                        <p:strVal val="hidden"/>
                                      </p:to>
                                    </p:set>
                                  </p:childTnLst>
                                </p:cTn>
                              </p:par>
                              <p:par>
                                <p:cTn id="53" presetID="1" presetClass="exit" presetSubtype="0" fill="hold" grpId="1" nodeType="withEffect">
                                  <p:stCondLst>
                                    <p:cond delay="0"/>
                                  </p:stCondLst>
                                  <p:childTnLst>
                                    <p:set>
                                      <p:cBhvr>
                                        <p:cTn id="54" dur="1" fill="hold">
                                          <p:stCondLst>
                                            <p:cond delay="0"/>
                                          </p:stCondLst>
                                        </p:cTn>
                                        <p:tgtEl>
                                          <p:spTgt spid="11"/>
                                        </p:tgtEl>
                                        <p:attrNameLst>
                                          <p:attrName>style.visibility</p:attrName>
                                        </p:attrNameLst>
                                      </p:cBhvr>
                                      <p:to>
                                        <p:strVal val="hidden"/>
                                      </p:to>
                                    </p:set>
                                  </p:childTnLst>
                                </p:cTn>
                              </p:par>
                              <p:par>
                                <p:cTn id="55" presetID="1" presetClass="exit" presetSubtype="0" fill="hold" grpId="1" nodeType="withEffect">
                                  <p:stCondLst>
                                    <p:cond delay="0"/>
                                  </p:stCondLst>
                                  <p:childTnLst>
                                    <p:set>
                                      <p:cBhvr>
                                        <p:cTn id="56" dur="1" fill="hold">
                                          <p:stCondLst>
                                            <p:cond delay="0"/>
                                          </p:stCondLst>
                                        </p:cTn>
                                        <p:tgtEl>
                                          <p:spTgt spid="7"/>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17"/>
                                        </p:tgtEl>
                                        <p:attrNameLst>
                                          <p:attrName>style.visibility</p:attrName>
                                        </p:attrNameLst>
                                      </p:cBhvr>
                                      <p:to>
                                        <p:strVal val="visible"/>
                                      </p:to>
                                    </p:set>
                                    <p:anim calcmode="lin" valueType="num">
                                      <p:cBhvr additive="base">
                                        <p:cTn id="61" dur="500" fill="hold"/>
                                        <p:tgtEl>
                                          <p:spTgt spid="17"/>
                                        </p:tgtEl>
                                        <p:attrNameLst>
                                          <p:attrName>ppt_x</p:attrName>
                                        </p:attrNameLst>
                                      </p:cBhvr>
                                      <p:tavLst>
                                        <p:tav tm="0">
                                          <p:val>
                                            <p:strVal val="#ppt_x"/>
                                          </p:val>
                                        </p:tav>
                                        <p:tav tm="100000">
                                          <p:val>
                                            <p:strVal val="#ppt_x"/>
                                          </p:val>
                                        </p:tav>
                                      </p:tavLst>
                                    </p:anim>
                                    <p:anim calcmode="lin" valueType="num">
                                      <p:cBhvr additive="base">
                                        <p:cTn id="62" dur="500" fill="hold"/>
                                        <p:tgtEl>
                                          <p:spTgt spid="17"/>
                                        </p:tgtEl>
                                        <p:attrNameLst>
                                          <p:attrName>ppt_y</p:attrName>
                                        </p:attrNameLst>
                                      </p:cBhvr>
                                      <p:tavLst>
                                        <p:tav tm="0">
                                          <p:val>
                                            <p:strVal val="1+#ppt_h/2"/>
                                          </p:val>
                                        </p:tav>
                                        <p:tav tm="100000">
                                          <p:val>
                                            <p:strVal val="#ppt_y"/>
                                          </p:val>
                                        </p:tav>
                                      </p:tavLst>
                                    </p:anim>
                                  </p:childTnLst>
                                </p:cTn>
                              </p:par>
                              <p:par>
                                <p:cTn id="63" presetID="1" presetClass="exit" presetSubtype="0" fill="hold" grpId="1" nodeType="withEffect">
                                  <p:stCondLst>
                                    <p:cond delay="0"/>
                                  </p:stCondLst>
                                  <p:childTnLst>
                                    <p:set>
                                      <p:cBhvr>
                                        <p:cTn id="64" dur="1" fill="hold">
                                          <p:stCondLst>
                                            <p:cond delay="0"/>
                                          </p:stCondLst>
                                        </p:cTn>
                                        <p:tgtEl>
                                          <p:spTgt spid="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xit" presetSubtype="0" fill="hold" grpId="1" nodeType="clickEffect">
                                  <p:stCondLst>
                                    <p:cond delay="0"/>
                                  </p:stCondLst>
                                  <p:childTnLst>
                                    <p:set>
                                      <p:cBhvr>
                                        <p:cTn id="72" dur="1" fill="hold">
                                          <p:stCondLst>
                                            <p:cond delay="0"/>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7"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8" grpId="0" animBg="1"/>
      <p:bldP spid="18"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Insertion in Array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585323"/>
          </a:xfrm>
          <a:prstGeom prst="rect">
            <a:avLst/>
          </a:prstGeom>
          <a:noFill/>
        </p:spPr>
        <p:txBody>
          <a:bodyPr wrap="square" rtlCol="0">
            <a:spAutoFit/>
          </a:bodyPr>
          <a:lstStyle/>
          <a:p>
            <a:pPr algn="just"/>
            <a:r>
              <a:rPr lang="en-US" dirty="0"/>
              <a:t>Suppose an array has N elements stored. The basic operation we do in insertion is </a:t>
            </a:r>
            <a:r>
              <a:rPr lang="en-US" b="1" dirty="0"/>
              <a:t>shifting</a:t>
            </a:r>
            <a:r>
              <a:rPr lang="en-US" dirty="0"/>
              <a:t>. So we will count the number of shifting to see the worst and the best case.</a:t>
            </a:r>
          </a:p>
          <a:p>
            <a:pPr algn="just"/>
            <a:endParaRPr lang="en-US" b="1" dirty="0"/>
          </a:p>
          <a:p>
            <a:pPr algn="just"/>
            <a:r>
              <a:rPr lang="en-US" b="1" dirty="0"/>
              <a:t>Worst case: </a:t>
            </a:r>
            <a:r>
              <a:rPr lang="en-US" dirty="0"/>
              <a:t>It occurs when an element is inserted in the first index. In that case, all N elements are shifted to right by one position. So, the shift count is N.</a:t>
            </a:r>
          </a:p>
          <a:p>
            <a:pPr algn="just"/>
            <a:endParaRPr lang="en-US" dirty="0"/>
          </a:p>
          <a:p>
            <a:pPr algn="just"/>
            <a:r>
              <a:rPr lang="en-US" b="1" dirty="0"/>
              <a:t>Best case: </a:t>
            </a:r>
            <a:r>
              <a:rPr lang="en-US" dirty="0"/>
              <a:t>It occurs when an element is inserted at the index N. In that case, no element is required to shift. So the shift count is 0.</a:t>
            </a:r>
            <a:endParaRPr lang="x-none" dirty="0"/>
          </a:p>
        </p:txBody>
      </p:sp>
      <p:graphicFrame>
        <p:nvGraphicFramePr>
          <p:cNvPr id="7" name="Table 6"/>
          <p:cNvGraphicFramePr>
            <a:graphicFrameLocks noGrp="1"/>
          </p:cNvGraphicFramePr>
          <p:nvPr>
            <p:extLst>
              <p:ext uri="{D42A27DB-BD31-4B8C-83A1-F6EECF244321}">
                <p14:modId xmlns:p14="http://schemas.microsoft.com/office/powerpoint/2010/main" val="2531259757"/>
              </p:ext>
            </p:extLst>
          </p:nvPr>
        </p:nvGraphicFramePr>
        <p:xfrm>
          <a:off x="609607" y="5633586"/>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US" dirty="0">
                          <a:solidFill>
                            <a:schemeClr val="tx1"/>
                          </a:solidFill>
                        </a:rPr>
                        <a:t>12</a:t>
                      </a:r>
                    </a:p>
                  </a:txBody>
                  <a:tcPr>
                    <a:solidFill>
                      <a:schemeClr val="bg1">
                        <a:lumMod val="75000"/>
                      </a:schemeClr>
                    </a:solidFill>
                  </a:tcPr>
                </a:tc>
                <a:tc>
                  <a:txBody>
                    <a:bodyPr/>
                    <a:lstStyle/>
                    <a:p>
                      <a:pPr algn="ctr"/>
                      <a:r>
                        <a:rPr lang="en-US" dirty="0">
                          <a:solidFill>
                            <a:schemeClr val="tx1"/>
                          </a:solidFill>
                        </a:rPr>
                        <a:t>10</a:t>
                      </a:r>
                    </a:p>
                  </a:txBody>
                  <a:tcPr>
                    <a:solidFill>
                      <a:schemeClr val="bg1">
                        <a:lumMod val="75000"/>
                      </a:schemeClr>
                    </a:solidFill>
                  </a:tcPr>
                </a:tc>
                <a:tc>
                  <a:txBody>
                    <a:bodyPr/>
                    <a:lstStyle/>
                    <a:p>
                      <a:pPr algn="ctr"/>
                      <a:r>
                        <a:rPr lang="en-US" dirty="0">
                          <a:solidFill>
                            <a:schemeClr val="tx1"/>
                          </a:solidFill>
                        </a:rPr>
                        <a:t>43</a:t>
                      </a:r>
                    </a:p>
                  </a:txBody>
                  <a:tcPr>
                    <a:solidFill>
                      <a:schemeClr val="bg1">
                        <a:lumMod val="75000"/>
                      </a:schemeClr>
                    </a:solidFill>
                  </a:tcPr>
                </a:tc>
                <a:tc>
                  <a:txBody>
                    <a:bodyPr/>
                    <a:lstStyle/>
                    <a:p>
                      <a:pPr algn="ctr"/>
                      <a:r>
                        <a:rPr lang="en-US" dirty="0">
                          <a:solidFill>
                            <a:schemeClr val="tx1"/>
                          </a:solidFill>
                        </a:rPr>
                        <a:t>22</a:t>
                      </a:r>
                    </a:p>
                  </a:txBody>
                  <a:tcPr>
                    <a:solidFill>
                      <a:schemeClr val="bg1">
                        <a:lumMod val="75000"/>
                      </a:schemeClr>
                    </a:solidFill>
                  </a:tcPr>
                </a:tc>
                <a:tc>
                  <a:txBody>
                    <a:bodyPr/>
                    <a:lstStyle/>
                    <a:p>
                      <a:pPr algn="ctr"/>
                      <a:r>
                        <a:rPr lang="en-US" dirty="0">
                          <a:solidFill>
                            <a:schemeClr val="tx1"/>
                          </a:solidFill>
                        </a:rPr>
                        <a:t>8</a:t>
                      </a:r>
                    </a:p>
                  </a:txBody>
                  <a:tcPr>
                    <a:solidFill>
                      <a:schemeClr val="bg1">
                        <a:lumMod val="75000"/>
                      </a:schemeClr>
                    </a:solidFill>
                  </a:tcPr>
                </a:tc>
                <a:tc>
                  <a:txBody>
                    <a:bodyPr/>
                    <a:lstStyle/>
                    <a:p>
                      <a:pPr algn="ctr"/>
                      <a:r>
                        <a:rPr lang="en-US" dirty="0">
                          <a:solidFill>
                            <a:schemeClr val="tx1"/>
                          </a:solidFill>
                        </a:rPr>
                        <a:t>13</a:t>
                      </a:r>
                    </a:p>
                  </a:txBody>
                  <a:tcPr>
                    <a:solidFill>
                      <a:schemeClr val="bg1">
                        <a:lumMod val="75000"/>
                      </a:schemeClr>
                    </a:solidFill>
                  </a:tcPr>
                </a:tc>
                <a:tc>
                  <a:txBody>
                    <a:bodyPr/>
                    <a:lstStyle/>
                    <a:p>
                      <a:pPr algn="ctr"/>
                      <a:r>
                        <a:rPr lang="en-US" dirty="0">
                          <a:solidFill>
                            <a:schemeClr val="tx1"/>
                          </a:solidFill>
                        </a:rPr>
                        <a:t>24</a:t>
                      </a:r>
                    </a:p>
                  </a:txBody>
                  <a:tcPr>
                    <a:solidFill>
                      <a:schemeClr val="bg1">
                        <a:lumMod val="75000"/>
                      </a:schemeClr>
                    </a:solidFill>
                  </a:tcPr>
                </a:tc>
                <a:tc>
                  <a:txBody>
                    <a:bodyPr/>
                    <a:lstStyle/>
                    <a:p>
                      <a:pPr algn="ctr"/>
                      <a:endParaRPr lang="en-US" dirty="0">
                        <a:solidFill>
                          <a:schemeClr val="tx1"/>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6995877" y="4928887"/>
            <a:ext cx="1269386" cy="923330"/>
          </a:xfrm>
          <a:prstGeom prst="rect">
            <a:avLst/>
          </a:prstGeom>
          <a:solidFill>
            <a:schemeClr val="bg1">
              <a:lumMod val="75000"/>
            </a:schemeClr>
          </a:solidFill>
        </p:spPr>
        <p:txBody>
          <a:bodyPr wrap="none" rtlCol="0">
            <a:spAutoFit/>
          </a:bodyPr>
          <a:lstStyle/>
          <a:p>
            <a:r>
              <a:rPr lang="en-US" b="1" dirty="0">
                <a:solidFill>
                  <a:srgbClr val="FF0000"/>
                </a:solidFill>
              </a:rPr>
              <a:t>Worst Case</a:t>
            </a:r>
          </a:p>
          <a:p>
            <a:r>
              <a:rPr lang="en-US" b="1" dirty="0"/>
              <a:t>Insert 15 at</a:t>
            </a:r>
          </a:p>
          <a:p>
            <a:r>
              <a:rPr lang="en-US" b="1" dirty="0"/>
              <a:t>Index 0</a:t>
            </a:r>
            <a:endParaRPr lang="en-US" dirty="0"/>
          </a:p>
        </p:txBody>
      </p:sp>
      <p:sp>
        <p:nvSpPr>
          <p:cNvPr id="3" name="Circular Arrow 2"/>
          <p:cNvSpPr/>
          <p:nvPr/>
        </p:nvSpPr>
        <p:spPr>
          <a:xfrm>
            <a:off x="3868538"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ircular Arrow 8"/>
          <p:cNvSpPr/>
          <p:nvPr/>
        </p:nvSpPr>
        <p:spPr>
          <a:xfrm>
            <a:off x="4656998" y="5219596"/>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a:off x="5519085"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ircular Arrow 10"/>
          <p:cNvSpPr/>
          <p:nvPr/>
        </p:nvSpPr>
        <p:spPr>
          <a:xfrm>
            <a:off x="3024651"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ircular Arrow 11"/>
          <p:cNvSpPr/>
          <p:nvPr/>
        </p:nvSpPr>
        <p:spPr>
          <a:xfrm>
            <a:off x="2287672"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Circular Arrow 12"/>
          <p:cNvSpPr/>
          <p:nvPr/>
        </p:nvSpPr>
        <p:spPr>
          <a:xfrm>
            <a:off x="1556914"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Circular Arrow 13"/>
          <p:cNvSpPr/>
          <p:nvPr/>
        </p:nvSpPr>
        <p:spPr>
          <a:xfrm>
            <a:off x="819935" y="5202604"/>
            <a:ext cx="736979" cy="784830"/>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4" name="TextBox 3"/>
          <p:cNvSpPr txBox="1"/>
          <p:nvPr/>
        </p:nvSpPr>
        <p:spPr>
          <a:xfrm>
            <a:off x="6077551" y="5633586"/>
            <a:ext cx="418704" cy="369332"/>
          </a:xfrm>
          <a:prstGeom prst="rect">
            <a:avLst/>
          </a:prstGeom>
          <a:solidFill>
            <a:srgbClr val="00B050"/>
          </a:solidFill>
        </p:spPr>
        <p:txBody>
          <a:bodyPr wrap="none" rtlCol="0">
            <a:spAutoFit/>
          </a:bodyPr>
          <a:lstStyle/>
          <a:p>
            <a:r>
              <a:rPr lang="en-US" b="1" dirty="0"/>
              <a:t>24</a:t>
            </a:r>
          </a:p>
        </p:txBody>
      </p:sp>
      <p:sp>
        <p:nvSpPr>
          <p:cNvPr id="15" name="TextBox 14"/>
          <p:cNvSpPr txBox="1"/>
          <p:nvPr/>
        </p:nvSpPr>
        <p:spPr>
          <a:xfrm>
            <a:off x="5336859" y="5635094"/>
            <a:ext cx="418704" cy="369332"/>
          </a:xfrm>
          <a:prstGeom prst="rect">
            <a:avLst/>
          </a:prstGeom>
          <a:solidFill>
            <a:srgbClr val="00B050"/>
          </a:solidFill>
        </p:spPr>
        <p:txBody>
          <a:bodyPr wrap="none" rtlCol="0">
            <a:spAutoFit/>
          </a:bodyPr>
          <a:lstStyle/>
          <a:p>
            <a:r>
              <a:rPr lang="en-US" b="1" dirty="0"/>
              <a:t>13</a:t>
            </a:r>
          </a:p>
        </p:txBody>
      </p:sp>
      <p:sp>
        <p:nvSpPr>
          <p:cNvPr id="16" name="TextBox 15"/>
          <p:cNvSpPr txBox="1"/>
          <p:nvPr/>
        </p:nvSpPr>
        <p:spPr>
          <a:xfrm>
            <a:off x="4664495" y="5635094"/>
            <a:ext cx="301686" cy="369332"/>
          </a:xfrm>
          <a:prstGeom prst="rect">
            <a:avLst/>
          </a:prstGeom>
          <a:solidFill>
            <a:srgbClr val="00B050"/>
          </a:solidFill>
        </p:spPr>
        <p:txBody>
          <a:bodyPr wrap="none" rtlCol="0">
            <a:spAutoFit/>
          </a:bodyPr>
          <a:lstStyle/>
          <a:p>
            <a:r>
              <a:rPr lang="en-US" b="1" dirty="0"/>
              <a:t>8</a:t>
            </a:r>
          </a:p>
        </p:txBody>
      </p:sp>
      <p:sp>
        <p:nvSpPr>
          <p:cNvPr id="17" name="TextBox 16"/>
          <p:cNvSpPr txBox="1"/>
          <p:nvPr/>
        </p:nvSpPr>
        <p:spPr>
          <a:xfrm>
            <a:off x="3818323" y="5642866"/>
            <a:ext cx="418704" cy="369332"/>
          </a:xfrm>
          <a:prstGeom prst="rect">
            <a:avLst/>
          </a:prstGeom>
          <a:solidFill>
            <a:srgbClr val="00B050"/>
          </a:solidFill>
        </p:spPr>
        <p:txBody>
          <a:bodyPr wrap="none" rtlCol="0">
            <a:spAutoFit/>
          </a:bodyPr>
          <a:lstStyle/>
          <a:p>
            <a:r>
              <a:rPr lang="en-US" b="1" dirty="0"/>
              <a:t>22</a:t>
            </a:r>
          </a:p>
        </p:txBody>
      </p:sp>
      <p:sp>
        <p:nvSpPr>
          <p:cNvPr id="18" name="TextBox 17"/>
          <p:cNvSpPr txBox="1"/>
          <p:nvPr/>
        </p:nvSpPr>
        <p:spPr>
          <a:xfrm>
            <a:off x="3064818" y="5642866"/>
            <a:ext cx="418704" cy="369332"/>
          </a:xfrm>
          <a:prstGeom prst="rect">
            <a:avLst/>
          </a:prstGeom>
          <a:solidFill>
            <a:srgbClr val="00B050"/>
          </a:solidFill>
        </p:spPr>
        <p:txBody>
          <a:bodyPr wrap="none" rtlCol="0">
            <a:spAutoFit/>
          </a:bodyPr>
          <a:lstStyle/>
          <a:p>
            <a:r>
              <a:rPr lang="en-US" b="1" dirty="0"/>
              <a:t>43</a:t>
            </a:r>
          </a:p>
        </p:txBody>
      </p:sp>
      <p:sp>
        <p:nvSpPr>
          <p:cNvPr id="19" name="TextBox 18"/>
          <p:cNvSpPr txBox="1"/>
          <p:nvPr/>
        </p:nvSpPr>
        <p:spPr>
          <a:xfrm>
            <a:off x="2301612" y="5606945"/>
            <a:ext cx="418704" cy="369332"/>
          </a:xfrm>
          <a:prstGeom prst="rect">
            <a:avLst/>
          </a:prstGeom>
          <a:solidFill>
            <a:srgbClr val="00B050"/>
          </a:solidFill>
        </p:spPr>
        <p:txBody>
          <a:bodyPr wrap="none" rtlCol="0">
            <a:spAutoFit/>
          </a:bodyPr>
          <a:lstStyle/>
          <a:p>
            <a:r>
              <a:rPr lang="en-US" b="1" dirty="0"/>
              <a:t>10</a:t>
            </a:r>
          </a:p>
        </p:txBody>
      </p:sp>
      <p:sp>
        <p:nvSpPr>
          <p:cNvPr id="20" name="TextBox 19"/>
          <p:cNvSpPr txBox="1"/>
          <p:nvPr/>
        </p:nvSpPr>
        <p:spPr>
          <a:xfrm>
            <a:off x="1556914" y="5618102"/>
            <a:ext cx="418704" cy="369332"/>
          </a:xfrm>
          <a:prstGeom prst="rect">
            <a:avLst/>
          </a:prstGeom>
          <a:solidFill>
            <a:srgbClr val="00B050"/>
          </a:solidFill>
        </p:spPr>
        <p:txBody>
          <a:bodyPr wrap="none" rtlCol="0">
            <a:spAutoFit/>
          </a:bodyPr>
          <a:lstStyle/>
          <a:p>
            <a:r>
              <a:rPr lang="en-US" b="1" dirty="0"/>
              <a:t>12</a:t>
            </a:r>
          </a:p>
        </p:txBody>
      </p:sp>
      <p:sp>
        <p:nvSpPr>
          <p:cNvPr id="23" name="TextBox 22"/>
          <p:cNvSpPr txBox="1"/>
          <p:nvPr/>
        </p:nvSpPr>
        <p:spPr>
          <a:xfrm>
            <a:off x="769720" y="5642866"/>
            <a:ext cx="418704" cy="369332"/>
          </a:xfrm>
          <a:prstGeom prst="rect">
            <a:avLst/>
          </a:prstGeom>
          <a:solidFill>
            <a:srgbClr val="00B050"/>
          </a:solidFill>
        </p:spPr>
        <p:txBody>
          <a:bodyPr wrap="none" rtlCol="0">
            <a:spAutoFit/>
          </a:bodyPr>
          <a:lstStyle/>
          <a:p>
            <a:r>
              <a:rPr lang="en-US" b="1" dirty="0"/>
              <a:t>15</a:t>
            </a:r>
          </a:p>
        </p:txBody>
      </p:sp>
      <p:sp>
        <p:nvSpPr>
          <p:cNvPr id="24" name="TextBox 23"/>
          <p:cNvSpPr txBox="1"/>
          <p:nvPr/>
        </p:nvSpPr>
        <p:spPr>
          <a:xfrm>
            <a:off x="7148277" y="5081287"/>
            <a:ext cx="1269386" cy="923330"/>
          </a:xfrm>
          <a:prstGeom prst="rect">
            <a:avLst/>
          </a:prstGeom>
          <a:solidFill>
            <a:schemeClr val="bg1">
              <a:lumMod val="75000"/>
            </a:schemeClr>
          </a:solidFill>
        </p:spPr>
        <p:txBody>
          <a:bodyPr wrap="none" rtlCol="0">
            <a:spAutoFit/>
          </a:bodyPr>
          <a:lstStyle/>
          <a:p>
            <a:r>
              <a:rPr lang="en-US" b="1" dirty="0">
                <a:solidFill>
                  <a:srgbClr val="FF0000"/>
                </a:solidFill>
              </a:rPr>
              <a:t>Best Case</a:t>
            </a:r>
          </a:p>
          <a:p>
            <a:r>
              <a:rPr lang="en-US" b="1" dirty="0"/>
              <a:t>Insert 15 at</a:t>
            </a:r>
          </a:p>
          <a:p>
            <a:r>
              <a:rPr lang="en-US" b="1" dirty="0"/>
              <a:t>Index 7</a:t>
            </a:r>
            <a:endParaRPr lang="en-US" dirty="0"/>
          </a:p>
        </p:txBody>
      </p:sp>
      <p:sp>
        <p:nvSpPr>
          <p:cNvPr id="25" name="TextBox 24"/>
          <p:cNvSpPr txBox="1"/>
          <p:nvPr/>
        </p:nvSpPr>
        <p:spPr>
          <a:xfrm>
            <a:off x="6077551" y="5621650"/>
            <a:ext cx="418704" cy="369332"/>
          </a:xfrm>
          <a:prstGeom prst="rect">
            <a:avLst/>
          </a:prstGeom>
          <a:solidFill>
            <a:srgbClr val="00B050"/>
          </a:solidFill>
        </p:spPr>
        <p:txBody>
          <a:bodyPr wrap="none" rtlCol="0">
            <a:spAutoFit/>
          </a:bodyPr>
          <a:lstStyle/>
          <a:p>
            <a:r>
              <a:rPr lang="en-US" b="1" dirty="0"/>
              <a:t>15</a:t>
            </a:r>
          </a:p>
        </p:txBody>
      </p:sp>
    </p:spTree>
    <p:extLst>
      <p:ext uri="{BB962C8B-B14F-4D97-AF65-F5344CB8AC3E}">
        <p14:creationId xmlns:p14="http://schemas.microsoft.com/office/powerpoint/2010/main" val="3077969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par>
                          <p:cTn id="35" fill="hold">
                            <p:stCondLst>
                              <p:cond delay="0"/>
                            </p:stCondLst>
                            <p:childTnLst>
                              <p:par>
                                <p:cTn id="36" presetID="1" presetClass="entr" presetSubtype="0" fill="hold" grpId="0" nodeType="afterEffect">
                                  <p:stCondLst>
                                    <p:cond delay="0"/>
                                  </p:stCondLst>
                                  <p:childTnLst>
                                    <p:set>
                                      <p:cBhvr>
                                        <p:cTn id="37" dur="1" fill="hold">
                                          <p:stCondLst>
                                            <p:cond delay="0"/>
                                          </p:stCondLst>
                                        </p:cTn>
                                        <p:tgtEl>
                                          <p:spTgt spid="17"/>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2"/>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9"/>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0"/>
                                          </p:stCondLst>
                                        </p:cTn>
                                        <p:tgtEl>
                                          <p:spTgt spid="14"/>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20"/>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23"/>
                                        </p:tgtEl>
                                        <p:attrNameLst>
                                          <p:attrName>style.visibility</p:attrName>
                                        </p:attrNameLst>
                                      </p:cBhvr>
                                      <p:to>
                                        <p:strVal val="visible"/>
                                      </p:to>
                                    </p:set>
                                    <p:anim calcmode="lin" valueType="num">
                                      <p:cBhvr additive="base">
                                        <p:cTn id="60" dur="500" fill="hold"/>
                                        <p:tgtEl>
                                          <p:spTgt spid="23"/>
                                        </p:tgtEl>
                                        <p:attrNameLst>
                                          <p:attrName>ppt_x</p:attrName>
                                        </p:attrNameLst>
                                      </p:cBhvr>
                                      <p:tavLst>
                                        <p:tav tm="0">
                                          <p:val>
                                            <p:strVal val="#ppt_x"/>
                                          </p:val>
                                        </p:tav>
                                        <p:tav tm="100000">
                                          <p:val>
                                            <p:strVal val="#ppt_x"/>
                                          </p:val>
                                        </p:tav>
                                      </p:tavLst>
                                    </p:anim>
                                    <p:anim calcmode="lin" valueType="num">
                                      <p:cBhvr additive="base">
                                        <p:cTn id="61"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1" presetClass="exit" presetSubtype="0" fill="hold" grpId="1" nodeType="clickEffect">
                                  <p:stCondLst>
                                    <p:cond delay="0"/>
                                  </p:stCondLst>
                                  <p:childTnLst>
                                    <p:set>
                                      <p:cBhvr>
                                        <p:cTn id="65" dur="1" fill="hold">
                                          <p:stCondLst>
                                            <p:cond delay="0"/>
                                          </p:stCondLst>
                                        </p:cTn>
                                        <p:tgtEl>
                                          <p:spTgt spid="10"/>
                                        </p:tgtEl>
                                        <p:attrNameLst>
                                          <p:attrName>style.visibility</p:attrName>
                                        </p:attrNameLst>
                                      </p:cBhvr>
                                      <p:to>
                                        <p:strVal val="hidden"/>
                                      </p:to>
                                    </p:set>
                                  </p:childTnLst>
                                </p:cTn>
                              </p:par>
                              <p:par>
                                <p:cTn id="66" presetID="1" presetClass="exit" presetSubtype="0" fill="hold" grpId="1" nodeType="withEffect">
                                  <p:stCondLst>
                                    <p:cond delay="0"/>
                                  </p:stCondLst>
                                  <p:childTnLst>
                                    <p:set>
                                      <p:cBhvr>
                                        <p:cTn id="67" dur="1" fill="hold">
                                          <p:stCondLst>
                                            <p:cond delay="0"/>
                                          </p:stCondLst>
                                        </p:cTn>
                                        <p:tgtEl>
                                          <p:spTgt spid="9"/>
                                        </p:tgtEl>
                                        <p:attrNameLst>
                                          <p:attrName>style.visibility</p:attrName>
                                        </p:attrNameLst>
                                      </p:cBhvr>
                                      <p:to>
                                        <p:strVal val="hidden"/>
                                      </p:to>
                                    </p:set>
                                  </p:childTnLst>
                                </p:cTn>
                              </p:par>
                              <p:par>
                                <p:cTn id="68" presetID="1" presetClass="exit" presetSubtype="0" fill="hold" grpId="1" nodeType="withEffect">
                                  <p:stCondLst>
                                    <p:cond delay="0"/>
                                  </p:stCondLst>
                                  <p:childTnLst>
                                    <p:set>
                                      <p:cBhvr>
                                        <p:cTn id="69" dur="1" fill="hold">
                                          <p:stCondLst>
                                            <p:cond delay="0"/>
                                          </p:stCondLst>
                                        </p:cTn>
                                        <p:tgtEl>
                                          <p:spTgt spid="3"/>
                                        </p:tgtEl>
                                        <p:attrNameLst>
                                          <p:attrName>style.visibility</p:attrName>
                                        </p:attrNameLst>
                                      </p:cBhvr>
                                      <p:to>
                                        <p:strVal val="hidden"/>
                                      </p:to>
                                    </p:set>
                                  </p:childTnLst>
                                </p:cTn>
                              </p:par>
                              <p:par>
                                <p:cTn id="70" presetID="1" presetClass="exit" presetSubtype="0" fill="hold" grpId="1" nodeType="withEffect">
                                  <p:stCondLst>
                                    <p:cond delay="0"/>
                                  </p:stCondLst>
                                  <p:childTnLst>
                                    <p:set>
                                      <p:cBhvr>
                                        <p:cTn id="71" dur="1" fill="hold">
                                          <p:stCondLst>
                                            <p:cond delay="0"/>
                                          </p:stCondLst>
                                        </p:cTn>
                                        <p:tgtEl>
                                          <p:spTgt spid="11"/>
                                        </p:tgtEl>
                                        <p:attrNameLst>
                                          <p:attrName>style.visibility</p:attrName>
                                        </p:attrNameLst>
                                      </p:cBhvr>
                                      <p:to>
                                        <p:strVal val="hidden"/>
                                      </p:to>
                                    </p:set>
                                  </p:childTnLst>
                                </p:cTn>
                              </p:par>
                              <p:par>
                                <p:cTn id="72" presetID="1" presetClass="exit" presetSubtype="0" fill="hold" grpId="1" nodeType="withEffect">
                                  <p:stCondLst>
                                    <p:cond delay="0"/>
                                  </p:stCondLst>
                                  <p:childTnLst>
                                    <p:set>
                                      <p:cBhvr>
                                        <p:cTn id="73" dur="1" fill="hold">
                                          <p:stCondLst>
                                            <p:cond delay="0"/>
                                          </p:stCondLst>
                                        </p:cTn>
                                        <p:tgtEl>
                                          <p:spTgt spid="12"/>
                                        </p:tgtEl>
                                        <p:attrNameLst>
                                          <p:attrName>style.visibility</p:attrName>
                                        </p:attrNameLst>
                                      </p:cBhvr>
                                      <p:to>
                                        <p:strVal val="hidden"/>
                                      </p:to>
                                    </p:set>
                                  </p:childTnLst>
                                </p:cTn>
                              </p:par>
                              <p:par>
                                <p:cTn id="74" presetID="1" presetClass="exit" presetSubtype="0" fill="hold" grpId="1" nodeType="withEffect">
                                  <p:stCondLst>
                                    <p:cond delay="0"/>
                                  </p:stCondLst>
                                  <p:childTnLst>
                                    <p:set>
                                      <p:cBhvr>
                                        <p:cTn id="75" dur="1" fill="hold">
                                          <p:stCondLst>
                                            <p:cond delay="0"/>
                                          </p:stCondLst>
                                        </p:cTn>
                                        <p:tgtEl>
                                          <p:spTgt spid="13"/>
                                        </p:tgtEl>
                                        <p:attrNameLst>
                                          <p:attrName>style.visibility</p:attrName>
                                        </p:attrNameLst>
                                      </p:cBhvr>
                                      <p:to>
                                        <p:strVal val="hidden"/>
                                      </p:to>
                                    </p:set>
                                  </p:childTnLst>
                                </p:cTn>
                              </p:par>
                              <p:par>
                                <p:cTn id="76" presetID="1" presetClass="exit" presetSubtype="0" fill="hold" grpId="1" nodeType="withEffect">
                                  <p:stCondLst>
                                    <p:cond delay="0"/>
                                  </p:stCondLst>
                                  <p:childTnLst>
                                    <p:set>
                                      <p:cBhvr>
                                        <p:cTn id="77" dur="1" fill="hold">
                                          <p:stCondLst>
                                            <p:cond delay="0"/>
                                          </p:stCondLst>
                                        </p:cTn>
                                        <p:tgtEl>
                                          <p:spTgt spid="14"/>
                                        </p:tgtEl>
                                        <p:attrNameLst>
                                          <p:attrName>style.visibility</p:attrName>
                                        </p:attrNameLst>
                                      </p:cBhvr>
                                      <p:to>
                                        <p:strVal val="hidden"/>
                                      </p:to>
                                    </p:set>
                                  </p:childTnLst>
                                </p:cTn>
                              </p:par>
                              <p:par>
                                <p:cTn id="78" presetID="1" presetClass="exit" presetSubtype="0" fill="hold" grpId="1" nodeType="withEffect">
                                  <p:stCondLst>
                                    <p:cond delay="0"/>
                                  </p:stCondLst>
                                  <p:childTnLst>
                                    <p:set>
                                      <p:cBhvr>
                                        <p:cTn id="79" dur="1" fill="hold">
                                          <p:stCondLst>
                                            <p:cond delay="0"/>
                                          </p:stCondLst>
                                        </p:cTn>
                                        <p:tgtEl>
                                          <p:spTgt spid="15"/>
                                        </p:tgtEl>
                                        <p:attrNameLst>
                                          <p:attrName>style.visibility</p:attrName>
                                        </p:attrNameLst>
                                      </p:cBhvr>
                                      <p:to>
                                        <p:strVal val="hidden"/>
                                      </p:to>
                                    </p:set>
                                  </p:childTnLst>
                                </p:cTn>
                              </p:par>
                              <p:par>
                                <p:cTn id="80" presetID="1" presetClass="exit" presetSubtype="0" fill="hold" grpId="1" nodeType="withEffect">
                                  <p:stCondLst>
                                    <p:cond delay="0"/>
                                  </p:stCondLst>
                                  <p:childTnLst>
                                    <p:set>
                                      <p:cBhvr>
                                        <p:cTn id="81" dur="1" fill="hold">
                                          <p:stCondLst>
                                            <p:cond delay="0"/>
                                          </p:stCondLst>
                                        </p:cTn>
                                        <p:tgtEl>
                                          <p:spTgt spid="16"/>
                                        </p:tgtEl>
                                        <p:attrNameLst>
                                          <p:attrName>style.visibility</p:attrName>
                                        </p:attrNameLst>
                                      </p:cBhvr>
                                      <p:to>
                                        <p:strVal val="hidden"/>
                                      </p:to>
                                    </p:set>
                                  </p:childTnLst>
                                </p:cTn>
                              </p:par>
                              <p:par>
                                <p:cTn id="82" presetID="1" presetClass="exit" presetSubtype="0" fill="hold" grpId="1" nodeType="withEffect">
                                  <p:stCondLst>
                                    <p:cond delay="0"/>
                                  </p:stCondLst>
                                  <p:childTnLst>
                                    <p:set>
                                      <p:cBhvr>
                                        <p:cTn id="83" dur="1" fill="hold">
                                          <p:stCondLst>
                                            <p:cond delay="0"/>
                                          </p:stCondLst>
                                        </p:cTn>
                                        <p:tgtEl>
                                          <p:spTgt spid="17"/>
                                        </p:tgtEl>
                                        <p:attrNameLst>
                                          <p:attrName>style.visibility</p:attrName>
                                        </p:attrNameLst>
                                      </p:cBhvr>
                                      <p:to>
                                        <p:strVal val="hidden"/>
                                      </p:to>
                                    </p:set>
                                  </p:childTnLst>
                                </p:cTn>
                              </p:par>
                              <p:par>
                                <p:cTn id="84" presetID="1" presetClass="exit" presetSubtype="0" fill="hold" grpId="1" nodeType="withEffect">
                                  <p:stCondLst>
                                    <p:cond delay="0"/>
                                  </p:stCondLst>
                                  <p:childTnLst>
                                    <p:set>
                                      <p:cBhvr>
                                        <p:cTn id="85" dur="1" fill="hold">
                                          <p:stCondLst>
                                            <p:cond delay="0"/>
                                          </p:stCondLst>
                                        </p:cTn>
                                        <p:tgtEl>
                                          <p:spTgt spid="18"/>
                                        </p:tgtEl>
                                        <p:attrNameLst>
                                          <p:attrName>style.visibility</p:attrName>
                                        </p:attrNameLst>
                                      </p:cBhvr>
                                      <p:to>
                                        <p:strVal val="hidden"/>
                                      </p:to>
                                    </p:set>
                                  </p:childTnLst>
                                </p:cTn>
                              </p:par>
                              <p:par>
                                <p:cTn id="86" presetID="1" presetClass="exit" presetSubtype="0" fill="hold" grpId="1" nodeType="withEffect">
                                  <p:stCondLst>
                                    <p:cond delay="0"/>
                                  </p:stCondLst>
                                  <p:childTnLst>
                                    <p:set>
                                      <p:cBhvr>
                                        <p:cTn id="87" dur="1" fill="hold">
                                          <p:stCondLst>
                                            <p:cond delay="0"/>
                                          </p:stCondLst>
                                        </p:cTn>
                                        <p:tgtEl>
                                          <p:spTgt spid="19"/>
                                        </p:tgtEl>
                                        <p:attrNameLst>
                                          <p:attrName>style.visibility</p:attrName>
                                        </p:attrNameLst>
                                      </p:cBhvr>
                                      <p:to>
                                        <p:strVal val="hidden"/>
                                      </p:to>
                                    </p:set>
                                  </p:childTnLst>
                                </p:cTn>
                              </p:par>
                              <p:par>
                                <p:cTn id="88" presetID="1" presetClass="exit" presetSubtype="0" fill="hold" grpId="1" nodeType="withEffect">
                                  <p:stCondLst>
                                    <p:cond delay="0"/>
                                  </p:stCondLst>
                                  <p:childTnLst>
                                    <p:set>
                                      <p:cBhvr>
                                        <p:cTn id="89" dur="1" fill="hold">
                                          <p:stCondLst>
                                            <p:cond delay="0"/>
                                          </p:stCondLst>
                                        </p:cTn>
                                        <p:tgtEl>
                                          <p:spTgt spid="20"/>
                                        </p:tgtEl>
                                        <p:attrNameLst>
                                          <p:attrName>style.visibility</p:attrName>
                                        </p:attrNameLst>
                                      </p:cBhvr>
                                      <p:to>
                                        <p:strVal val="hidden"/>
                                      </p:to>
                                    </p:set>
                                  </p:childTnLst>
                                </p:cTn>
                              </p:par>
                              <p:par>
                                <p:cTn id="90" presetID="1" presetClass="exit" presetSubtype="0" fill="hold" grpId="1" nodeType="withEffect">
                                  <p:stCondLst>
                                    <p:cond delay="0"/>
                                  </p:stCondLst>
                                  <p:childTnLst>
                                    <p:set>
                                      <p:cBhvr>
                                        <p:cTn id="91" dur="1" fill="hold">
                                          <p:stCondLst>
                                            <p:cond delay="0"/>
                                          </p:stCondLst>
                                        </p:cTn>
                                        <p:tgtEl>
                                          <p:spTgt spid="23"/>
                                        </p:tgtEl>
                                        <p:attrNameLst>
                                          <p:attrName>style.visibility</p:attrName>
                                        </p:attrNameLst>
                                      </p:cBhvr>
                                      <p:to>
                                        <p:strVal val="hidden"/>
                                      </p:to>
                                    </p:set>
                                  </p:childTnLst>
                                </p:cTn>
                              </p:par>
                              <p:par>
                                <p:cTn id="92" presetID="1" presetClass="exit" presetSubtype="0" fill="hold" grpId="1" nodeType="withEffect">
                                  <p:stCondLst>
                                    <p:cond delay="0"/>
                                  </p:stCondLst>
                                  <p:childTnLst>
                                    <p:set>
                                      <p:cBhvr>
                                        <p:cTn id="93" dur="1" fill="hold">
                                          <p:stCondLst>
                                            <p:cond delay="0"/>
                                          </p:stCondLst>
                                        </p:cTn>
                                        <p:tgtEl>
                                          <p:spTgt spid="4"/>
                                        </p:tgtEl>
                                        <p:attrNameLst>
                                          <p:attrName>style.visibility</p:attrName>
                                        </p:attrNameLst>
                                      </p:cBhvr>
                                      <p:to>
                                        <p:strVal val="hidden"/>
                                      </p:to>
                                    </p:set>
                                  </p:childTnLst>
                                </p:cTn>
                              </p:par>
                            </p:childTnLst>
                          </p:cTn>
                        </p:par>
                      </p:childTnLst>
                    </p:cTn>
                  </p:par>
                  <p:par>
                    <p:cTn id="94" fill="hold">
                      <p:stCondLst>
                        <p:cond delay="indefinite"/>
                      </p:stCondLst>
                      <p:childTnLst>
                        <p:par>
                          <p:cTn id="95" fill="hold">
                            <p:stCondLst>
                              <p:cond delay="0"/>
                            </p:stCondLst>
                            <p:childTnLst>
                              <p:par>
                                <p:cTn id="96" presetID="2" presetClass="entr" presetSubtype="4" fill="hold" grpId="0" nodeType="clickEffect">
                                  <p:stCondLst>
                                    <p:cond delay="0"/>
                                  </p:stCondLst>
                                  <p:childTnLst>
                                    <p:set>
                                      <p:cBhvr>
                                        <p:cTn id="97" dur="1" fill="hold">
                                          <p:stCondLst>
                                            <p:cond delay="0"/>
                                          </p:stCondLst>
                                        </p:cTn>
                                        <p:tgtEl>
                                          <p:spTgt spid="24"/>
                                        </p:tgtEl>
                                        <p:attrNameLst>
                                          <p:attrName>style.visibility</p:attrName>
                                        </p:attrNameLst>
                                      </p:cBhvr>
                                      <p:to>
                                        <p:strVal val="visible"/>
                                      </p:to>
                                    </p:set>
                                    <p:anim calcmode="lin" valueType="num">
                                      <p:cBhvr additive="base">
                                        <p:cTn id="98" dur="500" fill="hold"/>
                                        <p:tgtEl>
                                          <p:spTgt spid="24"/>
                                        </p:tgtEl>
                                        <p:attrNameLst>
                                          <p:attrName>ppt_x</p:attrName>
                                        </p:attrNameLst>
                                      </p:cBhvr>
                                      <p:tavLst>
                                        <p:tav tm="0">
                                          <p:val>
                                            <p:strVal val="#ppt_x"/>
                                          </p:val>
                                        </p:tav>
                                        <p:tav tm="100000">
                                          <p:val>
                                            <p:strVal val="#ppt_x"/>
                                          </p:val>
                                        </p:tav>
                                      </p:tavLst>
                                    </p:anim>
                                    <p:anim calcmode="lin" valueType="num">
                                      <p:cBhvr additive="base">
                                        <p:cTn id="99" dur="500" fill="hold"/>
                                        <p:tgtEl>
                                          <p:spTgt spid="24"/>
                                        </p:tgtEl>
                                        <p:attrNameLst>
                                          <p:attrName>ppt_y</p:attrName>
                                        </p:attrNameLst>
                                      </p:cBhvr>
                                      <p:tavLst>
                                        <p:tav tm="0">
                                          <p:val>
                                            <p:strVal val="1+#ppt_h/2"/>
                                          </p:val>
                                        </p:tav>
                                        <p:tav tm="100000">
                                          <p:val>
                                            <p:strVal val="#ppt_y"/>
                                          </p:val>
                                        </p:tav>
                                      </p:tavLst>
                                    </p:anim>
                                  </p:childTnLst>
                                </p:cTn>
                              </p:par>
                              <p:par>
                                <p:cTn id="100" presetID="1" presetClass="exit" presetSubtype="0" fill="hold" grpId="1" nodeType="withEffect">
                                  <p:stCondLst>
                                    <p:cond delay="0"/>
                                  </p:stCondLst>
                                  <p:childTnLst>
                                    <p:set>
                                      <p:cBhvr>
                                        <p:cTn id="101" dur="1" fill="hold">
                                          <p:stCondLst>
                                            <p:cond delay="0"/>
                                          </p:stCondLst>
                                        </p:cTn>
                                        <p:tgtEl>
                                          <p:spTgt spid="8"/>
                                        </p:tgtEl>
                                        <p:attrNameLst>
                                          <p:attrName>style.visibility</p:attrName>
                                        </p:attrNameLst>
                                      </p:cBhvr>
                                      <p:to>
                                        <p:strVal val="hidden"/>
                                      </p:to>
                                    </p:set>
                                  </p:childTnLst>
                                </p:cTn>
                              </p:par>
                            </p:childTnLst>
                          </p:cTn>
                        </p:par>
                      </p:childTnLst>
                    </p:cTn>
                  </p:par>
                  <p:par>
                    <p:cTn id="102" fill="hold">
                      <p:stCondLst>
                        <p:cond delay="indefinite"/>
                      </p:stCondLst>
                      <p:childTnLst>
                        <p:par>
                          <p:cTn id="103" fill="hold">
                            <p:stCondLst>
                              <p:cond delay="0"/>
                            </p:stCondLst>
                            <p:childTnLst>
                              <p:par>
                                <p:cTn id="104" presetID="2" presetClass="entr" presetSubtype="4" fill="hold" grpId="0" nodeType="clickEffect">
                                  <p:stCondLst>
                                    <p:cond delay="0"/>
                                  </p:stCondLst>
                                  <p:childTnLst>
                                    <p:set>
                                      <p:cBhvr>
                                        <p:cTn id="105" dur="1" fill="hold">
                                          <p:stCondLst>
                                            <p:cond delay="0"/>
                                          </p:stCondLst>
                                        </p:cTn>
                                        <p:tgtEl>
                                          <p:spTgt spid="25"/>
                                        </p:tgtEl>
                                        <p:attrNameLst>
                                          <p:attrName>style.visibility</p:attrName>
                                        </p:attrNameLst>
                                      </p:cBhvr>
                                      <p:to>
                                        <p:strVal val="visible"/>
                                      </p:to>
                                    </p:set>
                                    <p:anim calcmode="lin" valueType="num">
                                      <p:cBhvr additive="base">
                                        <p:cTn id="106" dur="500" fill="hold"/>
                                        <p:tgtEl>
                                          <p:spTgt spid="25"/>
                                        </p:tgtEl>
                                        <p:attrNameLst>
                                          <p:attrName>ppt_x</p:attrName>
                                        </p:attrNameLst>
                                      </p:cBhvr>
                                      <p:tavLst>
                                        <p:tav tm="0">
                                          <p:val>
                                            <p:strVal val="#ppt_x"/>
                                          </p:val>
                                        </p:tav>
                                        <p:tav tm="100000">
                                          <p:val>
                                            <p:strVal val="#ppt_x"/>
                                          </p:val>
                                        </p:tav>
                                      </p:tavLst>
                                    </p:anim>
                                    <p:anim calcmode="lin" valueType="num">
                                      <p:cBhvr additive="base">
                                        <p:cTn id="107"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 grpId="0" animBg="1"/>
      <p:bldP spid="3"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4" grpId="0" animBg="1"/>
      <p:bldP spid="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3" grpId="0" animBg="1"/>
      <p:bldP spid="23" grpId="1" animBg="1"/>
      <p:bldP spid="24" grpId="0" animBg="1"/>
      <p:bldP spid="2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Deletion in Array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2862322"/>
          </a:xfrm>
          <a:prstGeom prst="rect">
            <a:avLst/>
          </a:prstGeom>
          <a:noFill/>
        </p:spPr>
        <p:txBody>
          <a:bodyPr wrap="square" rtlCol="0">
            <a:spAutoFit/>
          </a:bodyPr>
          <a:lstStyle/>
          <a:p>
            <a:pPr algn="just"/>
            <a:r>
              <a:rPr lang="en-US" dirty="0"/>
              <a:t>Suppose an array has N elements stored. The basic operation we do in deletion is also </a:t>
            </a:r>
            <a:r>
              <a:rPr lang="en-US" b="1" dirty="0"/>
              <a:t>shifting</a:t>
            </a:r>
            <a:r>
              <a:rPr lang="en-US" dirty="0"/>
              <a:t>. So we will count the number of shifting to see the worst and the best case.</a:t>
            </a:r>
          </a:p>
          <a:p>
            <a:pPr algn="just"/>
            <a:endParaRPr lang="en-US" b="1" dirty="0"/>
          </a:p>
          <a:p>
            <a:pPr algn="just"/>
            <a:r>
              <a:rPr lang="en-US" b="1" dirty="0"/>
              <a:t>Worst case: </a:t>
            </a:r>
            <a:r>
              <a:rPr lang="en-US" dirty="0"/>
              <a:t>It occurs when an element is deleted from the first index. In that case, all N-1 elements are shifted to left by one position. So, the shift count is N-1.</a:t>
            </a:r>
          </a:p>
          <a:p>
            <a:pPr algn="just"/>
            <a:endParaRPr lang="en-US" dirty="0"/>
          </a:p>
          <a:p>
            <a:pPr algn="just"/>
            <a:r>
              <a:rPr lang="en-US" b="1" dirty="0"/>
              <a:t>Best case: </a:t>
            </a:r>
            <a:r>
              <a:rPr lang="en-US" dirty="0"/>
              <a:t>It occurs when an element is deleted from the index N-1. In that case, no element is required to shift. So the shift count is 0.</a:t>
            </a:r>
            <a:endParaRPr lang="x-none" dirty="0"/>
          </a:p>
        </p:txBody>
      </p:sp>
      <p:graphicFrame>
        <p:nvGraphicFramePr>
          <p:cNvPr id="7" name="Table 6"/>
          <p:cNvGraphicFramePr>
            <a:graphicFrameLocks noGrp="1"/>
          </p:cNvGraphicFramePr>
          <p:nvPr>
            <p:extLst>
              <p:ext uri="{D42A27DB-BD31-4B8C-83A1-F6EECF244321}">
                <p14:modId xmlns:p14="http://schemas.microsoft.com/office/powerpoint/2010/main" val="801753770"/>
              </p:ext>
            </p:extLst>
          </p:nvPr>
        </p:nvGraphicFramePr>
        <p:xfrm>
          <a:off x="609607" y="5205132"/>
          <a:ext cx="6096000" cy="37084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7620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762000">
                  <a:extLst>
                    <a:ext uri="{9D8B030D-6E8A-4147-A177-3AD203B41FA5}">
                      <a16:colId xmlns:a16="http://schemas.microsoft.com/office/drawing/2014/main" val="20004"/>
                    </a:ext>
                  </a:extLst>
                </a:gridCol>
                <a:gridCol w="762000">
                  <a:extLst>
                    <a:ext uri="{9D8B030D-6E8A-4147-A177-3AD203B41FA5}">
                      <a16:colId xmlns:a16="http://schemas.microsoft.com/office/drawing/2014/main" val="20005"/>
                    </a:ext>
                  </a:extLst>
                </a:gridCol>
                <a:gridCol w="762000">
                  <a:extLst>
                    <a:ext uri="{9D8B030D-6E8A-4147-A177-3AD203B41FA5}">
                      <a16:colId xmlns:a16="http://schemas.microsoft.com/office/drawing/2014/main" val="20006"/>
                    </a:ext>
                  </a:extLst>
                </a:gridCol>
                <a:gridCol w="762000">
                  <a:extLst>
                    <a:ext uri="{9D8B030D-6E8A-4147-A177-3AD203B41FA5}">
                      <a16:colId xmlns:a16="http://schemas.microsoft.com/office/drawing/2014/main" val="20007"/>
                    </a:ext>
                  </a:extLst>
                </a:gridCol>
              </a:tblGrid>
              <a:tr h="370840">
                <a:tc>
                  <a:txBody>
                    <a:bodyPr/>
                    <a:lstStyle/>
                    <a:p>
                      <a:pPr algn="ctr"/>
                      <a:r>
                        <a:rPr lang="en-US" dirty="0">
                          <a:solidFill>
                            <a:schemeClr val="tx1"/>
                          </a:solidFill>
                        </a:rPr>
                        <a:t>12</a:t>
                      </a:r>
                    </a:p>
                  </a:txBody>
                  <a:tcPr>
                    <a:solidFill>
                      <a:schemeClr val="bg1">
                        <a:lumMod val="75000"/>
                      </a:schemeClr>
                    </a:solidFill>
                  </a:tcPr>
                </a:tc>
                <a:tc>
                  <a:txBody>
                    <a:bodyPr/>
                    <a:lstStyle/>
                    <a:p>
                      <a:pPr algn="ctr"/>
                      <a:r>
                        <a:rPr lang="en-US" dirty="0">
                          <a:solidFill>
                            <a:schemeClr val="tx1"/>
                          </a:solidFill>
                        </a:rPr>
                        <a:t>10</a:t>
                      </a:r>
                    </a:p>
                  </a:txBody>
                  <a:tcPr>
                    <a:solidFill>
                      <a:schemeClr val="bg1">
                        <a:lumMod val="75000"/>
                      </a:schemeClr>
                    </a:solidFill>
                  </a:tcPr>
                </a:tc>
                <a:tc>
                  <a:txBody>
                    <a:bodyPr/>
                    <a:lstStyle/>
                    <a:p>
                      <a:pPr algn="ctr"/>
                      <a:r>
                        <a:rPr lang="en-US" dirty="0">
                          <a:solidFill>
                            <a:schemeClr val="tx1"/>
                          </a:solidFill>
                        </a:rPr>
                        <a:t>43</a:t>
                      </a:r>
                    </a:p>
                  </a:txBody>
                  <a:tcPr>
                    <a:solidFill>
                      <a:schemeClr val="bg1">
                        <a:lumMod val="75000"/>
                      </a:schemeClr>
                    </a:solidFill>
                  </a:tcPr>
                </a:tc>
                <a:tc>
                  <a:txBody>
                    <a:bodyPr/>
                    <a:lstStyle/>
                    <a:p>
                      <a:pPr algn="ctr"/>
                      <a:r>
                        <a:rPr lang="en-US" dirty="0">
                          <a:solidFill>
                            <a:schemeClr val="tx1"/>
                          </a:solidFill>
                        </a:rPr>
                        <a:t>22</a:t>
                      </a:r>
                    </a:p>
                  </a:txBody>
                  <a:tcPr>
                    <a:solidFill>
                      <a:schemeClr val="bg1">
                        <a:lumMod val="75000"/>
                      </a:schemeClr>
                    </a:solidFill>
                  </a:tcPr>
                </a:tc>
                <a:tc>
                  <a:txBody>
                    <a:bodyPr/>
                    <a:lstStyle/>
                    <a:p>
                      <a:pPr algn="ctr"/>
                      <a:r>
                        <a:rPr lang="en-US" dirty="0">
                          <a:solidFill>
                            <a:schemeClr val="tx1"/>
                          </a:solidFill>
                        </a:rPr>
                        <a:t>8</a:t>
                      </a:r>
                    </a:p>
                  </a:txBody>
                  <a:tcPr>
                    <a:solidFill>
                      <a:schemeClr val="bg1">
                        <a:lumMod val="75000"/>
                      </a:schemeClr>
                    </a:solidFill>
                  </a:tcPr>
                </a:tc>
                <a:tc>
                  <a:txBody>
                    <a:bodyPr/>
                    <a:lstStyle/>
                    <a:p>
                      <a:pPr algn="ctr"/>
                      <a:r>
                        <a:rPr lang="en-US" dirty="0">
                          <a:solidFill>
                            <a:schemeClr val="tx1"/>
                          </a:solidFill>
                        </a:rPr>
                        <a:t>13</a:t>
                      </a:r>
                    </a:p>
                  </a:txBody>
                  <a:tcPr>
                    <a:solidFill>
                      <a:schemeClr val="bg1">
                        <a:lumMod val="75000"/>
                      </a:schemeClr>
                    </a:solidFill>
                  </a:tcPr>
                </a:tc>
                <a:tc>
                  <a:txBody>
                    <a:bodyPr/>
                    <a:lstStyle/>
                    <a:p>
                      <a:pPr algn="ctr"/>
                      <a:r>
                        <a:rPr lang="en-US" dirty="0">
                          <a:solidFill>
                            <a:schemeClr val="tx1"/>
                          </a:solidFill>
                        </a:rPr>
                        <a:t>24</a:t>
                      </a:r>
                    </a:p>
                  </a:txBody>
                  <a:tcPr>
                    <a:solidFill>
                      <a:schemeClr val="bg1">
                        <a:lumMod val="75000"/>
                      </a:schemeClr>
                    </a:solidFill>
                  </a:tcPr>
                </a:tc>
                <a:tc>
                  <a:txBody>
                    <a:bodyPr/>
                    <a:lstStyle/>
                    <a:p>
                      <a:pPr algn="ctr"/>
                      <a:endParaRPr lang="en-US" dirty="0">
                        <a:solidFill>
                          <a:schemeClr val="tx1"/>
                        </a:solidFill>
                      </a:endParaRP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TextBox 7"/>
          <p:cNvSpPr txBox="1"/>
          <p:nvPr/>
        </p:nvSpPr>
        <p:spPr>
          <a:xfrm>
            <a:off x="6995877" y="4928887"/>
            <a:ext cx="1892441" cy="923330"/>
          </a:xfrm>
          <a:prstGeom prst="rect">
            <a:avLst/>
          </a:prstGeom>
          <a:solidFill>
            <a:schemeClr val="bg1">
              <a:lumMod val="75000"/>
            </a:schemeClr>
          </a:solidFill>
        </p:spPr>
        <p:txBody>
          <a:bodyPr wrap="none" rtlCol="0">
            <a:spAutoFit/>
          </a:bodyPr>
          <a:lstStyle/>
          <a:p>
            <a:r>
              <a:rPr lang="en-US" b="1" dirty="0">
                <a:solidFill>
                  <a:srgbClr val="FF0000"/>
                </a:solidFill>
              </a:rPr>
              <a:t>Worst Case</a:t>
            </a:r>
          </a:p>
          <a:p>
            <a:r>
              <a:rPr lang="en-US" b="1" dirty="0"/>
              <a:t>Delete value from</a:t>
            </a:r>
          </a:p>
          <a:p>
            <a:r>
              <a:rPr lang="en-US" b="1" dirty="0"/>
              <a:t>Index 0</a:t>
            </a:r>
            <a:endParaRPr lang="en-US" dirty="0"/>
          </a:p>
        </p:txBody>
      </p:sp>
      <p:sp>
        <p:nvSpPr>
          <p:cNvPr id="3" name="Circular Arrow 2"/>
          <p:cNvSpPr/>
          <p:nvPr/>
        </p:nvSpPr>
        <p:spPr>
          <a:xfrm rot="10800000">
            <a:off x="1023338"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9" name="Circular Arrow 8"/>
          <p:cNvSpPr/>
          <p:nvPr/>
        </p:nvSpPr>
        <p:spPr>
          <a:xfrm rot="10800000">
            <a:off x="1940012"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0" name="Circular Arrow 9"/>
          <p:cNvSpPr/>
          <p:nvPr/>
        </p:nvSpPr>
        <p:spPr>
          <a:xfrm rot="10800000">
            <a:off x="2717935" y="5205131"/>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1" name="Circular Arrow 10"/>
          <p:cNvSpPr/>
          <p:nvPr/>
        </p:nvSpPr>
        <p:spPr>
          <a:xfrm rot="10800000">
            <a:off x="3386433" y="5205132"/>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2" name="Circular Arrow 11"/>
          <p:cNvSpPr/>
          <p:nvPr/>
        </p:nvSpPr>
        <p:spPr>
          <a:xfrm rot="10800000">
            <a:off x="4191894" y="5205130"/>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3" name="Circular Arrow 12"/>
          <p:cNvSpPr/>
          <p:nvPr/>
        </p:nvSpPr>
        <p:spPr>
          <a:xfrm rot="10800000">
            <a:off x="5010759" y="5205133"/>
            <a:ext cx="655093" cy="840793"/>
          </a:xfrm>
          <a:prstGeom prst="circular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14" name="TextBox 13"/>
          <p:cNvSpPr txBox="1"/>
          <p:nvPr/>
        </p:nvSpPr>
        <p:spPr>
          <a:xfrm>
            <a:off x="783772" y="5206640"/>
            <a:ext cx="418704" cy="369332"/>
          </a:xfrm>
          <a:prstGeom prst="rect">
            <a:avLst/>
          </a:prstGeom>
          <a:solidFill>
            <a:srgbClr val="00B050"/>
          </a:solidFill>
        </p:spPr>
        <p:txBody>
          <a:bodyPr wrap="none" rtlCol="0">
            <a:spAutoFit/>
          </a:bodyPr>
          <a:lstStyle/>
          <a:p>
            <a:r>
              <a:rPr lang="en-US" b="1" dirty="0"/>
              <a:t>10</a:t>
            </a:r>
          </a:p>
        </p:txBody>
      </p:sp>
      <p:sp>
        <p:nvSpPr>
          <p:cNvPr id="15" name="TextBox 14"/>
          <p:cNvSpPr txBox="1"/>
          <p:nvPr/>
        </p:nvSpPr>
        <p:spPr>
          <a:xfrm>
            <a:off x="1605315" y="5205130"/>
            <a:ext cx="418704" cy="369332"/>
          </a:xfrm>
          <a:prstGeom prst="rect">
            <a:avLst/>
          </a:prstGeom>
          <a:solidFill>
            <a:srgbClr val="00B050"/>
          </a:solidFill>
        </p:spPr>
        <p:txBody>
          <a:bodyPr wrap="none" rtlCol="0">
            <a:spAutoFit/>
          </a:bodyPr>
          <a:lstStyle/>
          <a:p>
            <a:r>
              <a:rPr lang="en-US" b="1" dirty="0"/>
              <a:t>43</a:t>
            </a:r>
          </a:p>
        </p:txBody>
      </p:sp>
      <p:sp>
        <p:nvSpPr>
          <p:cNvPr id="16" name="TextBox 15"/>
          <p:cNvSpPr txBox="1"/>
          <p:nvPr/>
        </p:nvSpPr>
        <p:spPr>
          <a:xfrm>
            <a:off x="2267558" y="5205130"/>
            <a:ext cx="418704" cy="369332"/>
          </a:xfrm>
          <a:prstGeom prst="rect">
            <a:avLst/>
          </a:prstGeom>
          <a:solidFill>
            <a:srgbClr val="00B050"/>
          </a:solidFill>
        </p:spPr>
        <p:txBody>
          <a:bodyPr wrap="none" rtlCol="0">
            <a:spAutoFit/>
          </a:bodyPr>
          <a:lstStyle/>
          <a:p>
            <a:r>
              <a:rPr lang="en-US" b="1" dirty="0"/>
              <a:t>22</a:t>
            </a:r>
          </a:p>
        </p:txBody>
      </p:sp>
      <p:sp>
        <p:nvSpPr>
          <p:cNvPr id="17" name="TextBox 16"/>
          <p:cNvSpPr txBox="1"/>
          <p:nvPr/>
        </p:nvSpPr>
        <p:spPr>
          <a:xfrm>
            <a:off x="3087495" y="5205886"/>
            <a:ext cx="301686" cy="369332"/>
          </a:xfrm>
          <a:prstGeom prst="rect">
            <a:avLst/>
          </a:prstGeom>
          <a:solidFill>
            <a:srgbClr val="00B050"/>
          </a:solidFill>
        </p:spPr>
        <p:txBody>
          <a:bodyPr wrap="none" rtlCol="0">
            <a:spAutoFit/>
          </a:bodyPr>
          <a:lstStyle/>
          <a:p>
            <a:r>
              <a:rPr lang="en-US" b="1" dirty="0"/>
              <a:t>8</a:t>
            </a:r>
          </a:p>
        </p:txBody>
      </p:sp>
      <p:sp>
        <p:nvSpPr>
          <p:cNvPr id="18" name="TextBox 17"/>
          <p:cNvSpPr txBox="1"/>
          <p:nvPr/>
        </p:nvSpPr>
        <p:spPr>
          <a:xfrm>
            <a:off x="3832174" y="5197592"/>
            <a:ext cx="418704" cy="369332"/>
          </a:xfrm>
          <a:prstGeom prst="rect">
            <a:avLst/>
          </a:prstGeom>
          <a:solidFill>
            <a:srgbClr val="00B050"/>
          </a:solidFill>
        </p:spPr>
        <p:txBody>
          <a:bodyPr wrap="none" rtlCol="0">
            <a:spAutoFit/>
          </a:bodyPr>
          <a:lstStyle/>
          <a:p>
            <a:r>
              <a:rPr lang="en-US" b="1" dirty="0"/>
              <a:t>13</a:t>
            </a:r>
          </a:p>
        </p:txBody>
      </p:sp>
      <p:sp>
        <p:nvSpPr>
          <p:cNvPr id="19" name="TextBox 18"/>
          <p:cNvSpPr txBox="1"/>
          <p:nvPr/>
        </p:nvSpPr>
        <p:spPr>
          <a:xfrm>
            <a:off x="4637635" y="5205886"/>
            <a:ext cx="418704" cy="369332"/>
          </a:xfrm>
          <a:prstGeom prst="rect">
            <a:avLst/>
          </a:prstGeom>
          <a:solidFill>
            <a:srgbClr val="00B050"/>
          </a:solidFill>
        </p:spPr>
        <p:txBody>
          <a:bodyPr wrap="none" rtlCol="0">
            <a:spAutoFit/>
          </a:bodyPr>
          <a:lstStyle/>
          <a:p>
            <a:r>
              <a:rPr lang="en-US" b="1" dirty="0"/>
              <a:t>24</a:t>
            </a:r>
          </a:p>
        </p:txBody>
      </p:sp>
      <p:sp>
        <p:nvSpPr>
          <p:cNvPr id="20" name="TextBox 19"/>
          <p:cNvSpPr txBox="1"/>
          <p:nvPr/>
        </p:nvSpPr>
        <p:spPr>
          <a:xfrm>
            <a:off x="5340336" y="5197592"/>
            <a:ext cx="396116" cy="369332"/>
          </a:xfrm>
          <a:prstGeom prst="rect">
            <a:avLst/>
          </a:prstGeom>
          <a:solidFill>
            <a:schemeClr val="bg1">
              <a:lumMod val="75000"/>
            </a:schemeClr>
          </a:solidFill>
        </p:spPr>
        <p:txBody>
          <a:bodyPr wrap="square" rtlCol="0">
            <a:spAutoFit/>
          </a:bodyPr>
          <a:lstStyle/>
          <a:p>
            <a:endParaRPr lang="en-US" b="1" dirty="0"/>
          </a:p>
        </p:txBody>
      </p:sp>
      <p:sp>
        <p:nvSpPr>
          <p:cNvPr id="21" name="TextBox 20"/>
          <p:cNvSpPr txBox="1"/>
          <p:nvPr/>
        </p:nvSpPr>
        <p:spPr>
          <a:xfrm>
            <a:off x="7148277" y="5081287"/>
            <a:ext cx="1892441" cy="923330"/>
          </a:xfrm>
          <a:prstGeom prst="rect">
            <a:avLst/>
          </a:prstGeom>
          <a:solidFill>
            <a:schemeClr val="bg1">
              <a:lumMod val="75000"/>
            </a:schemeClr>
          </a:solidFill>
        </p:spPr>
        <p:txBody>
          <a:bodyPr wrap="none" rtlCol="0">
            <a:spAutoFit/>
          </a:bodyPr>
          <a:lstStyle/>
          <a:p>
            <a:r>
              <a:rPr lang="en-US" b="1" dirty="0">
                <a:solidFill>
                  <a:srgbClr val="FF0000"/>
                </a:solidFill>
              </a:rPr>
              <a:t>Best Case</a:t>
            </a:r>
          </a:p>
          <a:p>
            <a:r>
              <a:rPr lang="en-US" b="1" dirty="0"/>
              <a:t>Delete value from</a:t>
            </a:r>
          </a:p>
          <a:p>
            <a:r>
              <a:rPr lang="en-US" b="1" dirty="0"/>
              <a:t>Index 6</a:t>
            </a:r>
            <a:endParaRPr lang="en-US" dirty="0"/>
          </a:p>
        </p:txBody>
      </p:sp>
    </p:spTree>
    <p:extLst>
      <p:ext uri="{BB962C8B-B14F-4D97-AF65-F5344CB8AC3E}">
        <p14:creationId xmlns:p14="http://schemas.microsoft.com/office/powerpoint/2010/main" val="3394043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anim calcmode="lin" valueType="num">
                                      <p:cBhvr additive="base">
                                        <p:cTn id="11" dur="500" fill="hold"/>
                                        <p:tgtEl>
                                          <p:spTgt spid="8"/>
                                        </p:tgtEl>
                                        <p:attrNameLst>
                                          <p:attrName>ppt_x</p:attrName>
                                        </p:attrNameLst>
                                      </p:cBhvr>
                                      <p:tavLst>
                                        <p:tav tm="0">
                                          <p:val>
                                            <p:strVal val="#ppt_x"/>
                                          </p:val>
                                        </p:tav>
                                        <p:tav tm="100000">
                                          <p:val>
                                            <p:strVal val="#ppt_x"/>
                                          </p:val>
                                        </p:tav>
                                      </p:tavLst>
                                    </p:anim>
                                    <p:anim calcmode="lin" valueType="num">
                                      <p:cBhvr additive="base">
                                        <p:cTn id="1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9"/>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xit" presetSubtype="0" fill="hold" grpId="1" nodeType="clickEffect">
                                  <p:stCondLst>
                                    <p:cond delay="0"/>
                                  </p:stCondLst>
                                  <p:childTnLst>
                                    <p:set>
                                      <p:cBhvr>
                                        <p:cTn id="56" dur="1" fill="hold">
                                          <p:stCondLst>
                                            <p:cond delay="0"/>
                                          </p:stCondLst>
                                        </p:cTn>
                                        <p:tgtEl>
                                          <p:spTgt spid="3"/>
                                        </p:tgtEl>
                                        <p:attrNameLst>
                                          <p:attrName>style.visibility</p:attrName>
                                        </p:attrNameLst>
                                      </p:cBhvr>
                                      <p:to>
                                        <p:strVal val="hidden"/>
                                      </p:to>
                                    </p:set>
                                  </p:childTnLst>
                                </p:cTn>
                              </p:par>
                              <p:par>
                                <p:cTn id="57" presetID="1" presetClass="exit" presetSubtype="0" fill="hold" grpId="1" nodeType="withEffect">
                                  <p:stCondLst>
                                    <p:cond delay="0"/>
                                  </p:stCondLst>
                                  <p:childTnLst>
                                    <p:set>
                                      <p:cBhvr>
                                        <p:cTn id="58" dur="1" fill="hold">
                                          <p:stCondLst>
                                            <p:cond delay="0"/>
                                          </p:stCondLst>
                                        </p:cTn>
                                        <p:tgtEl>
                                          <p:spTgt spid="14"/>
                                        </p:tgtEl>
                                        <p:attrNameLst>
                                          <p:attrName>style.visibility</p:attrName>
                                        </p:attrNameLst>
                                      </p:cBhvr>
                                      <p:to>
                                        <p:strVal val="hidden"/>
                                      </p:to>
                                    </p:set>
                                  </p:childTnLst>
                                </p:cTn>
                              </p:par>
                              <p:par>
                                <p:cTn id="59" presetID="1" presetClass="exit" presetSubtype="0" fill="hold" grpId="1" nodeType="withEffect">
                                  <p:stCondLst>
                                    <p:cond delay="0"/>
                                  </p:stCondLst>
                                  <p:childTnLst>
                                    <p:set>
                                      <p:cBhvr>
                                        <p:cTn id="60" dur="1" fill="hold">
                                          <p:stCondLst>
                                            <p:cond delay="0"/>
                                          </p:stCondLst>
                                        </p:cTn>
                                        <p:tgtEl>
                                          <p:spTgt spid="9"/>
                                        </p:tgtEl>
                                        <p:attrNameLst>
                                          <p:attrName>style.visibility</p:attrName>
                                        </p:attrNameLst>
                                      </p:cBhvr>
                                      <p:to>
                                        <p:strVal val="hidden"/>
                                      </p:to>
                                    </p:set>
                                  </p:childTnLst>
                                </p:cTn>
                              </p:par>
                              <p:par>
                                <p:cTn id="61" presetID="1" presetClass="exit" presetSubtype="0" fill="hold" grpId="1" nodeType="withEffect">
                                  <p:stCondLst>
                                    <p:cond delay="0"/>
                                  </p:stCondLst>
                                  <p:childTnLst>
                                    <p:set>
                                      <p:cBhvr>
                                        <p:cTn id="62" dur="1" fill="hold">
                                          <p:stCondLst>
                                            <p:cond delay="0"/>
                                          </p:stCondLst>
                                        </p:cTn>
                                        <p:tgtEl>
                                          <p:spTgt spid="15"/>
                                        </p:tgtEl>
                                        <p:attrNameLst>
                                          <p:attrName>style.visibility</p:attrName>
                                        </p:attrNameLst>
                                      </p:cBhvr>
                                      <p:to>
                                        <p:strVal val="hidden"/>
                                      </p:to>
                                    </p:set>
                                  </p:childTnLst>
                                </p:cTn>
                              </p:par>
                              <p:par>
                                <p:cTn id="63" presetID="1" presetClass="exit" presetSubtype="0" fill="hold" grpId="1" nodeType="withEffect">
                                  <p:stCondLst>
                                    <p:cond delay="0"/>
                                  </p:stCondLst>
                                  <p:childTnLst>
                                    <p:set>
                                      <p:cBhvr>
                                        <p:cTn id="64" dur="1" fill="hold">
                                          <p:stCondLst>
                                            <p:cond delay="0"/>
                                          </p:stCondLst>
                                        </p:cTn>
                                        <p:tgtEl>
                                          <p:spTgt spid="10"/>
                                        </p:tgtEl>
                                        <p:attrNameLst>
                                          <p:attrName>style.visibility</p:attrName>
                                        </p:attrNameLst>
                                      </p:cBhvr>
                                      <p:to>
                                        <p:strVal val="hidden"/>
                                      </p:to>
                                    </p:set>
                                  </p:childTnLst>
                                </p:cTn>
                              </p:par>
                              <p:par>
                                <p:cTn id="65" presetID="1" presetClass="exit" presetSubtype="0" fill="hold" grpId="1" nodeType="withEffect">
                                  <p:stCondLst>
                                    <p:cond delay="0"/>
                                  </p:stCondLst>
                                  <p:childTnLst>
                                    <p:set>
                                      <p:cBhvr>
                                        <p:cTn id="66" dur="1" fill="hold">
                                          <p:stCondLst>
                                            <p:cond delay="0"/>
                                          </p:stCondLst>
                                        </p:cTn>
                                        <p:tgtEl>
                                          <p:spTgt spid="16"/>
                                        </p:tgtEl>
                                        <p:attrNameLst>
                                          <p:attrName>style.visibility</p:attrName>
                                        </p:attrNameLst>
                                      </p:cBhvr>
                                      <p:to>
                                        <p:strVal val="hidden"/>
                                      </p:to>
                                    </p:set>
                                  </p:childTnLst>
                                </p:cTn>
                              </p:par>
                              <p:par>
                                <p:cTn id="67" presetID="1" presetClass="exit" presetSubtype="0" fill="hold" grpId="1" nodeType="withEffect">
                                  <p:stCondLst>
                                    <p:cond delay="0"/>
                                  </p:stCondLst>
                                  <p:childTnLst>
                                    <p:set>
                                      <p:cBhvr>
                                        <p:cTn id="68" dur="1" fill="hold">
                                          <p:stCondLst>
                                            <p:cond delay="0"/>
                                          </p:stCondLst>
                                        </p:cTn>
                                        <p:tgtEl>
                                          <p:spTgt spid="11"/>
                                        </p:tgtEl>
                                        <p:attrNameLst>
                                          <p:attrName>style.visibility</p:attrName>
                                        </p:attrNameLst>
                                      </p:cBhvr>
                                      <p:to>
                                        <p:strVal val="hidden"/>
                                      </p:to>
                                    </p:set>
                                  </p:childTnLst>
                                </p:cTn>
                              </p:par>
                              <p:par>
                                <p:cTn id="69" presetID="1" presetClass="exit" presetSubtype="0" fill="hold" grpId="1" nodeType="withEffect">
                                  <p:stCondLst>
                                    <p:cond delay="0"/>
                                  </p:stCondLst>
                                  <p:childTnLst>
                                    <p:set>
                                      <p:cBhvr>
                                        <p:cTn id="70" dur="1" fill="hold">
                                          <p:stCondLst>
                                            <p:cond delay="0"/>
                                          </p:stCondLst>
                                        </p:cTn>
                                        <p:tgtEl>
                                          <p:spTgt spid="17"/>
                                        </p:tgtEl>
                                        <p:attrNameLst>
                                          <p:attrName>style.visibility</p:attrName>
                                        </p:attrNameLst>
                                      </p:cBhvr>
                                      <p:to>
                                        <p:strVal val="hidden"/>
                                      </p:to>
                                    </p:set>
                                  </p:childTnLst>
                                </p:cTn>
                              </p:par>
                              <p:par>
                                <p:cTn id="71" presetID="1" presetClass="exit" presetSubtype="0" fill="hold" grpId="1" nodeType="withEffect">
                                  <p:stCondLst>
                                    <p:cond delay="0"/>
                                  </p:stCondLst>
                                  <p:childTnLst>
                                    <p:set>
                                      <p:cBhvr>
                                        <p:cTn id="72" dur="1" fill="hold">
                                          <p:stCondLst>
                                            <p:cond delay="0"/>
                                          </p:stCondLst>
                                        </p:cTn>
                                        <p:tgtEl>
                                          <p:spTgt spid="12"/>
                                        </p:tgtEl>
                                        <p:attrNameLst>
                                          <p:attrName>style.visibility</p:attrName>
                                        </p:attrNameLst>
                                      </p:cBhvr>
                                      <p:to>
                                        <p:strVal val="hidden"/>
                                      </p:to>
                                    </p:set>
                                  </p:childTnLst>
                                </p:cTn>
                              </p:par>
                              <p:par>
                                <p:cTn id="73" presetID="1" presetClass="exit" presetSubtype="0" fill="hold" grpId="1" nodeType="withEffect">
                                  <p:stCondLst>
                                    <p:cond delay="0"/>
                                  </p:stCondLst>
                                  <p:childTnLst>
                                    <p:set>
                                      <p:cBhvr>
                                        <p:cTn id="74" dur="1" fill="hold">
                                          <p:stCondLst>
                                            <p:cond delay="0"/>
                                          </p:stCondLst>
                                        </p:cTn>
                                        <p:tgtEl>
                                          <p:spTgt spid="18"/>
                                        </p:tgtEl>
                                        <p:attrNameLst>
                                          <p:attrName>style.visibility</p:attrName>
                                        </p:attrNameLst>
                                      </p:cBhvr>
                                      <p:to>
                                        <p:strVal val="hidden"/>
                                      </p:to>
                                    </p:set>
                                  </p:childTnLst>
                                </p:cTn>
                              </p:par>
                              <p:par>
                                <p:cTn id="75" presetID="1" presetClass="exit" presetSubtype="0" fill="hold" grpId="1" nodeType="withEffect">
                                  <p:stCondLst>
                                    <p:cond delay="0"/>
                                  </p:stCondLst>
                                  <p:childTnLst>
                                    <p:set>
                                      <p:cBhvr>
                                        <p:cTn id="76" dur="1" fill="hold">
                                          <p:stCondLst>
                                            <p:cond delay="0"/>
                                          </p:stCondLst>
                                        </p:cTn>
                                        <p:tgtEl>
                                          <p:spTgt spid="13"/>
                                        </p:tgtEl>
                                        <p:attrNameLst>
                                          <p:attrName>style.visibility</p:attrName>
                                        </p:attrNameLst>
                                      </p:cBhvr>
                                      <p:to>
                                        <p:strVal val="hidden"/>
                                      </p:to>
                                    </p:set>
                                  </p:childTnLst>
                                </p:cTn>
                              </p:par>
                              <p:par>
                                <p:cTn id="77" presetID="1" presetClass="exit" presetSubtype="0" fill="hold" grpId="1" nodeType="withEffect">
                                  <p:stCondLst>
                                    <p:cond delay="0"/>
                                  </p:stCondLst>
                                  <p:childTnLst>
                                    <p:set>
                                      <p:cBhvr>
                                        <p:cTn id="78" dur="1" fill="hold">
                                          <p:stCondLst>
                                            <p:cond delay="0"/>
                                          </p:stCondLst>
                                        </p:cTn>
                                        <p:tgtEl>
                                          <p:spTgt spid="19"/>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20"/>
                                        </p:tgtEl>
                                        <p:attrNameLst>
                                          <p:attrName>style.visibility</p:attrName>
                                        </p:attrNameLst>
                                      </p:cBhvr>
                                      <p:to>
                                        <p:strVal val="hidden"/>
                                      </p:to>
                                    </p:set>
                                  </p:childTnLst>
                                </p:cTn>
                              </p:par>
                              <p:par>
                                <p:cTn id="81" presetID="1" presetClass="exit" presetSubtype="0" fill="hold" grpId="1" nodeType="withEffect">
                                  <p:stCondLst>
                                    <p:cond delay="0"/>
                                  </p:stCondLst>
                                  <p:childTnLst>
                                    <p:set>
                                      <p:cBhvr>
                                        <p:cTn id="82" dur="1" fill="hold">
                                          <p:stCondLst>
                                            <p:cond delay="0"/>
                                          </p:stCondLst>
                                        </p:cTn>
                                        <p:tgtEl>
                                          <p:spTgt spid="8"/>
                                        </p:tgtEl>
                                        <p:attrNameLst>
                                          <p:attrName>style.visibility</p:attrName>
                                        </p:attrNameLst>
                                      </p:cBhvr>
                                      <p:to>
                                        <p:strVal val="hidden"/>
                                      </p:to>
                                    </p:set>
                                  </p:childTnLst>
                                </p:cTn>
                              </p:par>
                            </p:childTnLst>
                          </p:cTn>
                        </p:par>
                      </p:childTnLst>
                    </p:cTn>
                  </p:par>
                  <p:par>
                    <p:cTn id="83" fill="hold">
                      <p:stCondLst>
                        <p:cond delay="indefinite"/>
                      </p:stCondLst>
                      <p:childTnLst>
                        <p:par>
                          <p:cTn id="84" fill="hold">
                            <p:stCondLst>
                              <p:cond delay="0"/>
                            </p:stCondLst>
                            <p:childTnLst>
                              <p:par>
                                <p:cTn id="85" presetID="2" presetClass="entr" presetSubtype="4" fill="hold" grpId="0" nodeType="clickEffect">
                                  <p:stCondLst>
                                    <p:cond delay="0"/>
                                  </p:stCondLst>
                                  <p:childTnLst>
                                    <p:set>
                                      <p:cBhvr>
                                        <p:cTn id="86" dur="1" fill="hold">
                                          <p:stCondLst>
                                            <p:cond delay="0"/>
                                          </p:stCondLst>
                                        </p:cTn>
                                        <p:tgtEl>
                                          <p:spTgt spid="21"/>
                                        </p:tgtEl>
                                        <p:attrNameLst>
                                          <p:attrName>style.visibility</p:attrName>
                                        </p:attrNameLst>
                                      </p:cBhvr>
                                      <p:to>
                                        <p:strVal val="visible"/>
                                      </p:to>
                                    </p:set>
                                    <p:anim calcmode="lin" valueType="num">
                                      <p:cBhvr additive="base">
                                        <p:cTn id="87" dur="500" fill="hold"/>
                                        <p:tgtEl>
                                          <p:spTgt spid="21"/>
                                        </p:tgtEl>
                                        <p:attrNameLst>
                                          <p:attrName>ppt_x</p:attrName>
                                        </p:attrNameLst>
                                      </p:cBhvr>
                                      <p:tavLst>
                                        <p:tav tm="0">
                                          <p:val>
                                            <p:strVal val="#ppt_x"/>
                                          </p:val>
                                        </p:tav>
                                        <p:tav tm="100000">
                                          <p:val>
                                            <p:strVal val="#ppt_x"/>
                                          </p:val>
                                        </p:tav>
                                      </p:tavLst>
                                    </p:anim>
                                    <p:anim calcmode="lin" valueType="num">
                                      <p:cBhvr additive="base">
                                        <p:cTn id="8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2" nodeType="clickEffect">
                                  <p:stCondLst>
                                    <p:cond delay="0"/>
                                  </p:stCondLst>
                                  <p:childTnLst>
                                    <p:set>
                                      <p:cBhvr>
                                        <p:cTn id="9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3" grpId="0" animBg="1"/>
      <p:bldP spid="3" grpId="1"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P spid="15" grpId="0" animBg="1"/>
      <p:bldP spid="15" grpId="1" animBg="1"/>
      <p:bldP spid="16" grpId="0" animBg="1"/>
      <p:bldP spid="16" grpId="1" animBg="1"/>
      <p:bldP spid="17" grpId="0" animBg="1"/>
      <p:bldP spid="17" grpId="1" animBg="1"/>
      <p:bldP spid="18" grpId="0" animBg="1"/>
      <p:bldP spid="18" grpId="1" animBg="1"/>
      <p:bldP spid="19" grpId="0" animBg="1"/>
      <p:bldP spid="19" grpId="1" animBg="1"/>
      <p:bldP spid="20" grpId="0" animBg="1"/>
      <p:bldP spid="20" grpId="1" animBg="1"/>
      <p:bldP spid="20" grpId="2" animBg="1"/>
      <p:bldP spid="2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Array</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r>
              <a:rPr lang="en-US" dirty="0"/>
              <a:t>Traversing Array</a:t>
            </a:r>
            <a:endParaRPr lang="x-none" dirty="0"/>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746453" cy="1754326"/>
          </a:xfrm>
          <a:prstGeom prst="rect">
            <a:avLst/>
          </a:prstGeom>
          <a:noFill/>
        </p:spPr>
        <p:txBody>
          <a:bodyPr wrap="square" rtlCol="0">
            <a:spAutoFit/>
          </a:bodyPr>
          <a:lstStyle/>
          <a:p>
            <a:pPr algn="just"/>
            <a:r>
              <a:rPr lang="en-US" dirty="0"/>
              <a:t>Suppose an array has N elements stored. The basic operation we do in traversing is accessing the elements. </a:t>
            </a:r>
          </a:p>
          <a:p>
            <a:pPr algn="just"/>
            <a:endParaRPr lang="en-US" dirty="0"/>
          </a:p>
          <a:p>
            <a:pPr algn="just"/>
            <a:endParaRPr lang="en-US" dirty="0"/>
          </a:p>
          <a:p>
            <a:pPr algn="just"/>
            <a:r>
              <a:rPr lang="en-US" dirty="0"/>
              <a:t>In traversing, we visit all the element once so the number accesses is N. And there is no best or worst case in this case.</a:t>
            </a:r>
          </a:p>
        </p:txBody>
      </p:sp>
      <p:graphicFrame>
        <p:nvGraphicFramePr>
          <p:cNvPr id="7" name="Table 6"/>
          <p:cNvGraphicFramePr>
            <a:graphicFrameLocks noGrp="1"/>
          </p:cNvGraphicFramePr>
          <p:nvPr>
            <p:extLst>
              <p:ext uri="{D42A27DB-BD31-4B8C-83A1-F6EECF244321}">
                <p14:modId xmlns:p14="http://schemas.microsoft.com/office/powerpoint/2010/main" val="2358608574"/>
              </p:ext>
            </p:extLst>
          </p:nvPr>
        </p:nvGraphicFramePr>
        <p:xfrm>
          <a:off x="1292007" y="5251442"/>
          <a:ext cx="6095999" cy="370840"/>
        </p:xfrm>
        <a:graphic>
          <a:graphicData uri="http://schemas.openxmlformats.org/drawingml/2006/table">
            <a:tbl>
              <a:tblPr firstRow="1" bandRow="1">
                <a:tableStyleId>{5C22544A-7EE6-4342-B048-85BDC9FD1C3A}</a:tableStyleId>
              </a:tblPr>
              <a:tblGrid>
                <a:gridCol w="870857">
                  <a:extLst>
                    <a:ext uri="{9D8B030D-6E8A-4147-A177-3AD203B41FA5}">
                      <a16:colId xmlns:a16="http://schemas.microsoft.com/office/drawing/2014/main" val="20000"/>
                    </a:ext>
                  </a:extLst>
                </a:gridCol>
                <a:gridCol w="870857">
                  <a:extLst>
                    <a:ext uri="{9D8B030D-6E8A-4147-A177-3AD203B41FA5}">
                      <a16:colId xmlns:a16="http://schemas.microsoft.com/office/drawing/2014/main" val="20001"/>
                    </a:ext>
                  </a:extLst>
                </a:gridCol>
                <a:gridCol w="870857">
                  <a:extLst>
                    <a:ext uri="{9D8B030D-6E8A-4147-A177-3AD203B41FA5}">
                      <a16:colId xmlns:a16="http://schemas.microsoft.com/office/drawing/2014/main" val="20002"/>
                    </a:ext>
                  </a:extLst>
                </a:gridCol>
                <a:gridCol w="870857">
                  <a:extLst>
                    <a:ext uri="{9D8B030D-6E8A-4147-A177-3AD203B41FA5}">
                      <a16:colId xmlns:a16="http://schemas.microsoft.com/office/drawing/2014/main" val="20003"/>
                    </a:ext>
                  </a:extLst>
                </a:gridCol>
                <a:gridCol w="870857">
                  <a:extLst>
                    <a:ext uri="{9D8B030D-6E8A-4147-A177-3AD203B41FA5}">
                      <a16:colId xmlns:a16="http://schemas.microsoft.com/office/drawing/2014/main" val="20004"/>
                    </a:ext>
                  </a:extLst>
                </a:gridCol>
                <a:gridCol w="870857">
                  <a:extLst>
                    <a:ext uri="{9D8B030D-6E8A-4147-A177-3AD203B41FA5}">
                      <a16:colId xmlns:a16="http://schemas.microsoft.com/office/drawing/2014/main" val="20005"/>
                    </a:ext>
                  </a:extLst>
                </a:gridCol>
                <a:gridCol w="870857">
                  <a:extLst>
                    <a:ext uri="{9D8B030D-6E8A-4147-A177-3AD203B41FA5}">
                      <a16:colId xmlns:a16="http://schemas.microsoft.com/office/drawing/2014/main" val="20006"/>
                    </a:ext>
                  </a:extLst>
                </a:gridCol>
              </a:tblGrid>
              <a:tr h="370840">
                <a:tc>
                  <a:txBody>
                    <a:bodyPr/>
                    <a:lstStyle/>
                    <a:p>
                      <a:pPr algn="ctr"/>
                      <a:r>
                        <a:rPr lang="en-US" dirty="0">
                          <a:solidFill>
                            <a:schemeClr val="tx1"/>
                          </a:solidFill>
                        </a:rPr>
                        <a:t>12</a:t>
                      </a:r>
                    </a:p>
                  </a:txBody>
                  <a:tcPr>
                    <a:solidFill>
                      <a:schemeClr val="bg1">
                        <a:lumMod val="75000"/>
                      </a:schemeClr>
                    </a:solidFill>
                  </a:tcPr>
                </a:tc>
                <a:tc>
                  <a:txBody>
                    <a:bodyPr/>
                    <a:lstStyle/>
                    <a:p>
                      <a:pPr algn="ctr"/>
                      <a:r>
                        <a:rPr lang="en-US" dirty="0">
                          <a:solidFill>
                            <a:schemeClr val="tx1"/>
                          </a:solidFill>
                        </a:rPr>
                        <a:t>10</a:t>
                      </a:r>
                    </a:p>
                  </a:txBody>
                  <a:tcPr>
                    <a:solidFill>
                      <a:schemeClr val="bg1">
                        <a:lumMod val="75000"/>
                      </a:schemeClr>
                    </a:solidFill>
                  </a:tcPr>
                </a:tc>
                <a:tc>
                  <a:txBody>
                    <a:bodyPr/>
                    <a:lstStyle/>
                    <a:p>
                      <a:pPr algn="ctr"/>
                      <a:r>
                        <a:rPr lang="en-US" dirty="0">
                          <a:solidFill>
                            <a:schemeClr val="tx1"/>
                          </a:solidFill>
                        </a:rPr>
                        <a:t>43</a:t>
                      </a:r>
                    </a:p>
                  </a:txBody>
                  <a:tcPr>
                    <a:solidFill>
                      <a:schemeClr val="bg1">
                        <a:lumMod val="75000"/>
                      </a:schemeClr>
                    </a:solidFill>
                  </a:tcPr>
                </a:tc>
                <a:tc>
                  <a:txBody>
                    <a:bodyPr/>
                    <a:lstStyle/>
                    <a:p>
                      <a:pPr algn="ctr"/>
                      <a:r>
                        <a:rPr lang="en-US" dirty="0">
                          <a:solidFill>
                            <a:schemeClr val="tx1"/>
                          </a:solidFill>
                        </a:rPr>
                        <a:t>22</a:t>
                      </a:r>
                    </a:p>
                  </a:txBody>
                  <a:tcPr>
                    <a:solidFill>
                      <a:schemeClr val="bg1">
                        <a:lumMod val="75000"/>
                      </a:schemeClr>
                    </a:solidFill>
                  </a:tcPr>
                </a:tc>
                <a:tc>
                  <a:txBody>
                    <a:bodyPr/>
                    <a:lstStyle/>
                    <a:p>
                      <a:pPr algn="ctr"/>
                      <a:r>
                        <a:rPr lang="en-US" dirty="0">
                          <a:solidFill>
                            <a:schemeClr val="tx1"/>
                          </a:solidFill>
                        </a:rPr>
                        <a:t>8</a:t>
                      </a:r>
                    </a:p>
                  </a:txBody>
                  <a:tcPr>
                    <a:solidFill>
                      <a:schemeClr val="bg1">
                        <a:lumMod val="75000"/>
                      </a:schemeClr>
                    </a:solidFill>
                  </a:tcPr>
                </a:tc>
                <a:tc>
                  <a:txBody>
                    <a:bodyPr/>
                    <a:lstStyle/>
                    <a:p>
                      <a:pPr algn="ctr"/>
                      <a:r>
                        <a:rPr lang="en-US" dirty="0">
                          <a:solidFill>
                            <a:schemeClr val="tx1"/>
                          </a:solidFill>
                        </a:rPr>
                        <a:t>13</a:t>
                      </a:r>
                    </a:p>
                  </a:txBody>
                  <a:tcPr>
                    <a:solidFill>
                      <a:schemeClr val="bg1">
                        <a:lumMod val="75000"/>
                      </a:schemeClr>
                    </a:solidFill>
                  </a:tcPr>
                </a:tc>
                <a:tc>
                  <a:txBody>
                    <a:bodyPr/>
                    <a:lstStyle/>
                    <a:p>
                      <a:pPr algn="ctr"/>
                      <a:r>
                        <a:rPr lang="en-US" dirty="0">
                          <a:solidFill>
                            <a:schemeClr val="tx1"/>
                          </a:solidFill>
                        </a:rPr>
                        <a:t>24</a:t>
                      </a:r>
                    </a:p>
                  </a:txBody>
                  <a:tcPr>
                    <a:solidFill>
                      <a:schemeClr val="bg1">
                        <a:lumMod val="75000"/>
                      </a:schemeClr>
                    </a:solidFill>
                  </a:tcPr>
                </a:tc>
                <a:extLst>
                  <a:ext uri="{0D108BD9-81ED-4DB2-BD59-A6C34878D82A}">
                    <a16:rowId xmlns:a16="http://schemas.microsoft.com/office/drawing/2014/main" val="10000"/>
                  </a:ext>
                </a:extLst>
              </a:tr>
            </a:tbl>
          </a:graphicData>
        </a:graphic>
      </p:graphicFrame>
      <p:sp>
        <p:nvSpPr>
          <p:cNvPr id="8" name="Down Arrow 7"/>
          <p:cNvSpPr/>
          <p:nvPr/>
        </p:nvSpPr>
        <p:spPr>
          <a:xfrm>
            <a:off x="6823893" y="4612941"/>
            <a:ext cx="345745" cy="576094"/>
          </a:xfrm>
          <a:prstGeom prst="down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Down Arrow 8"/>
          <p:cNvSpPr/>
          <p:nvPr/>
        </p:nvSpPr>
        <p:spPr>
          <a:xfrm>
            <a:off x="5966359"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Down Arrow 9"/>
          <p:cNvSpPr/>
          <p:nvPr/>
        </p:nvSpPr>
        <p:spPr>
          <a:xfrm>
            <a:off x="4993652"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Down Arrow 10"/>
          <p:cNvSpPr/>
          <p:nvPr/>
        </p:nvSpPr>
        <p:spPr>
          <a:xfrm>
            <a:off x="4219445"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Down Arrow 11"/>
          <p:cNvSpPr/>
          <p:nvPr/>
        </p:nvSpPr>
        <p:spPr>
          <a:xfrm>
            <a:off x="3400580"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Down Arrow 12"/>
          <p:cNvSpPr/>
          <p:nvPr/>
        </p:nvSpPr>
        <p:spPr>
          <a:xfrm>
            <a:off x="2474807" y="4612941"/>
            <a:ext cx="345745" cy="576094"/>
          </a:xfrm>
          <a:prstGeom prst="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Down Arrow 13"/>
          <p:cNvSpPr/>
          <p:nvPr/>
        </p:nvSpPr>
        <p:spPr>
          <a:xfrm>
            <a:off x="1599076" y="4629481"/>
            <a:ext cx="345745" cy="576094"/>
          </a:xfrm>
          <a:prstGeom prst="downArrow">
            <a:avLst/>
          </a:prstGeom>
          <a:solidFill>
            <a:schemeClr val="bg2">
              <a:lumMod val="5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7337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14"/>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13"/>
                                        </p:tgtEl>
                                        <p:attrNameLst>
                                          <p:attrName>style.visibility</p:attrName>
                                        </p:attrNameLst>
                                      </p:cBhvr>
                                      <p:to>
                                        <p:strVal val="hidden"/>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xit" presetSubtype="0" fill="hold" grpId="1" nodeType="clickEffect">
                                  <p:stCondLst>
                                    <p:cond delay="0"/>
                                  </p:stCondLst>
                                  <p:childTnLst>
                                    <p:set>
                                      <p:cBhvr>
                                        <p:cTn id="26" dur="1" fill="hold">
                                          <p:stCondLst>
                                            <p:cond delay="0"/>
                                          </p:stCondLst>
                                        </p:cTn>
                                        <p:tgtEl>
                                          <p:spTgt spid="12"/>
                                        </p:tgtEl>
                                        <p:attrNameLst>
                                          <p:attrName>style.visibility</p:attrName>
                                        </p:attrNameLst>
                                      </p:cBhvr>
                                      <p:to>
                                        <p:strVal val="hidden"/>
                                      </p:to>
                                    </p:set>
                                  </p:childTnLst>
                                </p:cTn>
                              </p:par>
                              <p:par>
                                <p:cTn id="27" presetID="1" presetClass="entr" presetSubtype="0" fill="hold" grpId="0" nodeType="with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
                                        </p:tgtEl>
                                        <p:attrNameLst>
                                          <p:attrName>style.visibility</p:attrName>
                                        </p:attrNameLst>
                                      </p:cBhvr>
                                      <p:to>
                                        <p:strVal val="visible"/>
                                      </p:to>
                                    </p:set>
                                  </p:childTnLst>
                                </p:cTn>
                              </p:par>
                              <p:par>
                                <p:cTn id="33" presetID="1" presetClass="exit" presetSubtype="0" fill="hold" grpId="1" nodeType="withEffect">
                                  <p:stCondLst>
                                    <p:cond delay="0"/>
                                  </p:stCondLst>
                                  <p:childTnLst>
                                    <p:set>
                                      <p:cBhvr>
                                        <p:cTn id="34" dur="1" fill="hold">
                                          <p:stCondLst>
                                            <p:cond delay="0"/>
                                          </p:stCondLst>
                                        </p:cTn>
                                        <p:tgtEl>
                                          <p:spTgt spid="11"/>
                                        </p:tgtEl>
                                        <p:attrNameLst>
                                          <p:attrName>style.visibility</p:attrName>
                                        </p:attrNameLst>
                                      </p:cBhvr>
                                      <p:to>
                                        <p:strVal val="hidden"/>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par>
                                <p:cTn id="39" presetID="1" presetClass="exit" presetSubtype="0" fill="hold" grpId="1" nodeType="withEffect">
                                  <p:stCondLst>
                                    <p:cond delay="0"/>
                                  </p:stCondLst>
                                  <p:childTnLst>
                                    <p:set>
                                      <p:cBhvr>
                                        <p:cTn id="40" dur="1" fill="hold">
                                          <p:stCondLst>
                                            <p:cond delay="0"/>
                                          </p:stCondLst>
                                        </p:cTn>
                                        <p:tgtEl>
                                          <p:spTgt spid="10"/>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1"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xit" presetSubtype="0" fill="hold" grpId="1" nodeType="withEffect">
                                  <p:stCondLst>
                                    <p:cond delay="0"/>
                                  </p:stCondLst>
                                  <p:childTnLst>
                                    <p:set>
                                      <p:cBhvr>
                                        <p:cTn id="46" dur="1" fill="hold">
                                          <p:stCondLst>
                                            <p:cond delay="0"/>
                                          </p:stCondLst>
                                        </p:cTn>
                                        <p:tgtEl>
                                          <p:spTgt spid="9"/>
                                        </p:tgtEl>
                                        <p:attrNameLst>
                                          <p:attrName>style.visibility</p:attrName>
                                        </p:attrNameLst>
                                      </p:cBhvr>
                                      <p:to>
                                        <p:strVal val="hidden"/>
                                      </p:to>
                                    </p:set>
                                  </p:childTnLst>
                                </p:cTn>
                              </p:par>
                            </p:childTnLst>
                          </p:cTn>
                        </p:par>
                      </p:childTnLst>
                    </p:cTn>
                  </p:par>
                  <p:par>
                    <p:cTn id="47" fill="hold">
                      <p:stCondLst>
                        <p:cond delay="indefinite"/>
                      </p:stCondLst>
                      <p:childTnLst>
                        <p:par>
                          <p:cTn id="48" fill="hold">
                            <p:stCondLst>
                              <p:cond delay="0"/>
                            </p:stCondLst>
                            <p:childTnLst>
                              <p:par>
                                <p:cTn id="49" presetID="1" presetClass="exit" presetSubtype="0" fill="hold" grpId="2" nodeType="clickEffect">
                                  <p:stCondLst>
                                    <p:cond delay="0"/>
                                  </p:stCondLst>
                                  <p:childTnLst>
                                    <p:set>
                                      <p:cBhvr>
                                        <p:cTn id="50"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1" animBg="1"/>
      <p:bldP spid="8" grpId="2" animBg="1"/>
      <p:bldP spid="9" grpId="0" animBg="1"/>
      <p:bldP spid="9"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939</TotalTime>
  <Words>1748</Words>
  <Application>Microsoft Office PowerPoint</Application>
  <PresentationFormat>On-screen Show (4:3)</PresentationFormat>
  <Paragraphs>344</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Cambria Math</vt:lpstr>
      <vt:lpstr>Corbel</vt:lpstr>
      <vt:lpstr>Times New Roman</vt:lpstr>
      <vt:lpstr>Wingdings</vt:lpstr>
      <vt:lpstr>Spectrum</vt:lpstr>
      <vt:lpstr>Complexity in DS operations</vt:lpstr>
      <vt:lpstr>Lecture Outline</vt:lpstr>
      <vt:lpstr>Complexity</vt:lpstr>
      <vt:lpstr>Complexity</vt:lpstr>
      <vt:lpstr>Complexity</vt:lpstr>
      <vt:lpstr>Array</vt:lpstr>
      <vt:lpstr>Array</vt:lpstr>
      <vt:lpstr>Array</vt:lpstr>
      <vt:lpstr>Array</vt:lpstr>
      <vt:lpstr>Bubble Sort</vt:lpstr>
      <vt:lpstr>Selection Sort</vt:lpstr>
      <vt:lpstr>Insertion Sort</vt:lpstr>
      <vt:lpstr>Linear Search</vt:lpstr>
      <vt:lpstr>Binary Search</vt:lpstr>
      <vt:lpstr>Binary Search</vt:lpstr>
      <vt:lpstr>Binary Search</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Dr. Ashraf Uddin</cp:lastModifiedBy>
  <cp:revision>113</cp:revision>
  <dcterms:created xsi:type="dcterms:W3CDTF">2018-12-10T17:20:29Z</dcterms:created>
  <dcterms:modified xsi:type="dcterms:W3CDTF">2023-02-11T15:54:49Z</dcterms:modified>
</cp:coreProperties>
</file>