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281" r:id="rId6"/>
    <p:sldId id="268"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82"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279" r:id="rId49"/>
    <p:sldId id="2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p:cViewPr varScale="1">
        <p:scale>
          <a:sx n="59" d="100"/>
          <a:sy n="59" d="100"/>
        </p:scale>
        <p:origin x="1444" y="52"/>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3/20/2023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3/20/2023</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 &amp; Structure</a:t>
            </a:r>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6513543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2.2</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extLst>
                    <a:ext uri="{9D8B030D-6E8A-4147-A177-3AD203B41FA5}">
                      <a16:colId xmlns:a16="http://schemas.microsoft.com/office/drawing/2014/main" val="20000"/>
                    </a:ext>
                  </a:extLst>
                </a:gridCol>
                <a:gridCol w="268415">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511578">
                  <a:extLst>
                    <a:ext uri="{9D8B030D-6E8A-4147-A177-3AD203B41FA5}">
                      <a16:colId xmlns:a16="http://schemas.microsoft.com/office/drawing/2014/main" val="20004"/>
                    </a:ext>
                  </a:extLst>
                </a:gridCol>
                <a:gridCol w="438495">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39201">
                  <a:extLst>
                    <a:ext uri="{9D8B030D-6E8A-4147-A177-3AD203B41FA5}">
                      <a16:colId xmlns:a16="http://schemas.microsoft.com/office/drawing/2014/main" val="20008"/>
                    </a:ext>
                  </a:extLst>
                </a:gridCol>
                <a:gridCol w="407175">
                  <a:extLst>
                    <a:ext uri="{9D8B030D-6E8A-4147-A177-3AD203B41FA5}">
                      <a16:colId xmlns:a16="http://schemas.microsoft.com/office/drawing/2014/main" val="20009"/>
                    </a:ext>
                  </a:extLst>
                </a:gridCol>
                <a:gridCol w="1166480">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&amp;a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5670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int</a:t>
                      </a:r>
                      <a:r>
                        <a:rPr lang="en-US" sz="1000" dirty="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t>
                      </a:r>
                      <a:r>
                        <a:rPr lang="en-US" sz="1000" dirty="0" err="1">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extLst>
                    <a:ext uri="{9D8B030D-6E8A-4147-A177-3AD203B41FA5}">
                      <a16:colId xmlns:a16="http://schemas.microsoft.com/office/drawing/2014/main" val="20000"/>
                    </a:ext>
                  </a:extLst>
                </a:gridCol>
                <a:gridCol w="383348">
                  <a:extLst>
                    <a:ext uri="{9D8B030D-6E8A-4147-A177-3AD203B41FA5}">
                      <a16:colId xmlns:a16="http://schemas.microsoft.com/office/drawing/2014/main" val="20001"/>
                    </a:ext>
                  </a:extLst>
                </a:gridCol>
                <a:gridCol w="366846">
                  <a:extLst>
                    <a:ext uri="{9D8B030D-6E8A-4147-A177-3AD203B41FA5}">
                      <a16:colId xmlns:a16="http://schemas.microsoft.com/office/drawing/2014/main" val="20002"/>
                    </a:ext>
                  </a:extLst>
                </a:gridCol>
                <a:gridCol w="809769">
                  <a:extLst>
                    <a:ext uri="{9D8B030D-6E8A-4147-A177-3AD203B41FA5}">
                      <a16:colId xmlns:a16="http://schemas.microsoft.com/office/drawing/2014/main" val="20003"/>
                    </a:ext>
                  </a:extLst>
                </a:gridCol>
                <a:gridCol w="353116">
                  <a:extLst>
                    <a:ext uri="{9D8B030D-6E8A-4147-A177-3AD203B41FA5}">
                      <a16:colId xmlns:a16="http://schemas.microsoft.com/office/drawing/2014/main" val="20004"/>
                    </a:ext>
                  </a:extLst>
                </a:gridCol>
                <a:gridCol w="874074">
                  <a:extLst>
                    <a:ext uri="{9D8B030D-6E8A-4147-A177-3AD203B41FA5}">
                      <a16:colId xmlns:a16="http://schemas.microsoft.com/office/drawing/2014/main" val="20005"/>
                    </a:ext>
                  </a:extLst>
                </a:gridCol>
                <a:gridCol w="629190">
                  <a:extLst>
                    <a:ext uri="{9D8B030D-6E8A-4147-A177-3AD203B41FA5}">
                      <a16:colId xmlns:a16="http://schemas.microsoft.com/office/drawing/2014/main" val="20006"/>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t>
                      </a:r>
                      <a:r>
                        <a:rPr lang="en-US" sz="1200" dirty="0" err="1">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8246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extLst>
                    <a:ext uri="{9D8B030D-6E8A-4147-A177-3AD203B41FA5}">
                      <a16:colId xmlns:a16="http://schemas.microsoft.com/office/drawing/2014/main" val="20000"/>
                    </a:ext>
                  </a:extLst>
                </a:gridCol>
                <a:gridCol w="248156">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472966">
                  <a:extLst>
                    <a:ext uri="{9D8B030D-6E8A-4147-A177-3AD203B41FA5}">
                      <a16:colId xmlns:a16="http://schemas.microsoft.com/office/drawing/2014/main" val="20004"/>
                    </a:ext>
                  </a:extLst>
                </a:gridCol>
                <a:gridCol w="405399">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21146">
                  <a:extLst>
                    <a:ext uri="{9D8B030D-6E8A-4147-A177-3AD203B41FA5}">
                      <a16:colId xmlns:a16="http://schemas.microsoft.com/office/drawing/2014/main" val="20008"/>
                    </a:ext>
                  </a:extLst>
                </a:gridCol>
                <a:gridCol w="376442">
                  <a:extLst>
                    <a:ext uri="{9D8B030D-6E8A-4147-A177-3AD203B41FA5}">
                      <a16:colId xmlns:a16="http://schemas.microsoft.com/office/drawing/2014/main" val="20009"/>
                    </a:ext>
                  </a:extLst>
                </a:gridCol>
                <a:gridCol w="1078436">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&amp;b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72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extLst>
                    <a:ext uri="{9D8B030D-6E8A-4147-A177-3AD203B41FA5}">
                      <a16:colId xmlns:a16="http://schemas.microsoft.com/office/drawing/2014/main" val="20000"/>
                    </a:ext>
                  </a:extLst>
                </a:gridCol>
                <a:gridCol w="239681">
                  <a:extLst>
                    <a:ext uri="{9D8B030D-6E8A-4147-A177-3AD203B41FA5}">
                      <a16:colId xmlns:a16="http://schemas.microsoft.com/office/drawing/2014/main" val="20001"/>
                    </a:ext>
                  </a:extLst>
                </a:gridCol>
                <a:gridCol w="170749">
                  <a:extLst>
                    <a:ext uri="{9D8B030D-6E8A-4147-A177-3AD203B41FA5}">
                      <a16:colId xmlns:a16="http://schemas.microsoft.com/office/drawing/2014/main" val="20002"/>
                    </a:ext>
                  </a:extLst>
                </a:gridCol>
                <a:gridCol w="170749">
                  <a:extLst>
                    <a:ext uri="{9D8B030D-6E8A-4147-A177-3AD203B41FA5}">
                      <a16:colId xmlns:a16="http://schemas.microsoft.com/office/drawing/2014/main" val="20003"/>
                    </a:ext>
                  </a:extLst>
                </a:gridCol>
                <a:gridCol w="233070">
                  <a:extLst>
                    <a:ext uri="{9D8B030D-6E8A-4147-A177-3AD203B41FA5}">
                      <a16:colId xmlns:a16="http://schemas.microsoft.com/office/drawing/2014/main" val="20004"/>
                    </a:ext>
                  </a:extLst>
                </a:gridCol>
                <a:gridCol w="642155">
                  <a:extLst>
                    <a:ext uri="{9D8B030D-6E8A-4147-A177-3AD203B41FA5}">
                      <a16:colId xmlns:a16="http://schemas.microsoft.com/office/drawing/2014/main" val="20005"/>
                    </a:ext>
                  </a:extLst>
                </a:gridCol>
                <a:gridCol w="170749">
                  <a:extLst>
                    <a:ext uri="{9D8B030D-6E8A-4147-A177-3AD203B41FA5}">
                      <a16:colId xmlns:a16="http://schemas.microsoft.com/office/drawing/2014/main" val="20006"/>
                    </a:ext>
                  </a:extLst>
                </a:gridCol>
                <a:gridCol w="170749">
                  <a:extLst>
                    <a:ext uri="{9D8B030D-6E8A-4147-A177-3AD203B41FA5}">
                      <a16:colId xmlns:a16="http://schemas.microsoft.com/office/drawing/2014/main" val="20007"/>
                    </a:ext>
                  </a:extLst>
                </a:gridCol>
                <a:gridCol w="98714">
                  <a:extLst>
                    <a:ext uri="{9D8B030D-6E8A-4147-A177-3AD203B41FA5}">
                      <a16:colId xmlns:a16="http://schemas.microsoft.com/office/drawing/2014/main" val="20008"/>
                    </a:ext>
                  </a:extLst>
                </a:gridCol>
                <a:gridCol w="170749">
                  <a:extLst>
                    <a:ext uri="{9D8B030D-6E8A-4147-A177-3AD203B41FA5}">
                      <a16:colId xmlns:a16="http://schemas.microsoft.com/office/drawing/2014/main" val="20009"/>
                    </a:ext>
                  </a:extLst>
                </a:gridCol>
                <a:gridCol w="844096">
                  <a:extLst>
                    <a:ext uri="{9D8B030D-6E8A-4147-A177-3AD203B41FA5}">
                      <a16:colId xmlns:a16="http://schemas.microsoft.com/office/drawing/2014/main" val="20010"/>
                    </a:ext>
                  </a:extLst>
                </a:gridCol>
                <a:gridCol w="607612">
                  <a:extLst>
                    <a:ext uri="{9D8B030D-6E8A-4147-A177-3AD203B41FA5}">
                      <a16:colId xmlns:a16="http://schemas.microsoft.com/office/drawing/2014/main" val="20011"/>
                    </a:ext>
                  </a:extLst>
                </a:gridCol>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259">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extLst>
                    <a:ext uri="{9D8B030D-6E8A-4147-A177-3AD203B41FA5}">
                      <a16:colId xmlns:a16="http://schemas.microsoft.com/office/drawing/2014/main" val="20000"/>
                    </a:ext>
                  </a:extLst>
                </a:gridCol>
                <a:gridCol w="187960">
                  <a:extLst>
                    <a:ext uri="{9D8B030D-6E8A-4147-A177-3AD203B41FA5}">
                      <a16:colId xmlns:a16="http://schemas.microsoft.com/office/drawing/2014/main" val="20001"/>
                    </a:ext>
                  </a:extLst>
                </a:gridCol>
                <a:gridCol w="93980">
                  <a:extLst>
                    <a:ext uri="{9D8B030D-6E8A-4147-A177-3AD203B41FA5}">
                      <a16:colId xmlns:a16="http://schemas.microsoft.com/office/drawing/2014/main" val="20002"/>
                    </a:ext>
                  </a:extLst>
                </a:gridCol>
                <a:gridCol w="794837">
                  <a:extLst>
                    <a:ext uri="{9D8B030D-6E8A-4147-A177-3AD203B41FA5}">
                      <a16:colId xmlns:a16="http://schemas.microsoft.com/office/drawing/2014/main" val="20003"/>
                    </a:ext>
                  </a:extLst>
                </a:gridCol>
                <a:gridCol w="314178">
                  <a:extLst>
                    <a:ext uri="{9D8B030D-6E8A-4147-A177-3AD203B41FA5}">
                      <a16:colId xmlns:a16="http://schemas.microsoft.com/office/drawing/2014/main" val="20004"/>
                    </a:ext>
                  </a:extLst>
                </a:gridCol>
                <a:gridCol w="132080">
                  <a:extLst>
                    <a:ext uri="{9D8B030D-6E8A-4147-A177-3AD203B41FA5}">
                      <a16:colId xmlns:a16="http://schemas.microsoft.com/office/drawing/2014/main" val="20005"/>
                    </a:ext>
                  </a:extLst>
                </a:gridCol>
                <a:gridCol w="1065481">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780820">
                  <a:extLst>
                    <a:ext uri="{9D8B030D-6E8A-4147-A177-3AD203B41FA5}">
                      <a16:colId xmlns:a16="http://schemas.microsoft.com/office/drawing/2014/main" val="20009"/>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55167"/>
        </p:xfrm>
        <a:graphic>
          <a:graphicData uri="http://schemas.openxmlformats.org/drawingml/2006/table">
            <a:tbl>
              <a:tblPr firstRow="1" firstCol="1" bandRow="1">
                <a:tableStyleId>{2D5ABB26-0587-4C30-8999-92F81FD0307C}</a:tableStyleId>
              </a:tblPr>
              <a:tblGrid>
                <a:gridCol w="337058">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B050"/>
                          </a:solidFill>
                          <a:effectLst/>
                          <a:latin typeface="Courier New" panose="02070309020205020404" pitchFamily="49" charset="0"/>
                          <a:cs typeface="Courier New" panose="02070309020205020404" pitchFamily="49" charset="0"/>
                        </a:rPr>
                        <a:t>/* p has a null pointer value */</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641985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819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57531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414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Pointer</a:t>
            </a:r>
          </a:p>
          <a:p>
            <a:pPr marL="857250" lvl="1" indent="-400050" algn="l">
              <a:buClr>
                <a:schemeClr val="accent6"/>
              </a:buClr>
              <a:buFont typeface="+mj-lt"/>
              <a:buAutoNum type="romanLcPeriod"/>
            </a:pPr>
            <a:r>
              <a:rPr lang="en-US" sz="1600" dirty="0">
                <a:solidFill>
                  <a:schemeClr val="tx1"/>
                </a:solidFill>
              </a:rPr>
              <a:t>Variable</a:t>
            </a:r>
          </a:p>
          <a:p>
            <a:pPr marL="857250" lvl="1" indent="-400050" algn="l">
              <a:buClr>
                <a:schemeClr val="accent6"/>
              </a:buClr>
              <a:buFont typeface="+mj-lt"/>
              <a:buAutoNum type="romanLcPeriod"/>
            </a:pPr>
            <a:r>
              <a:rPr lang="en-US" sz="1600" dirty="0">
                <a:solidFill>
                  <a:schemeClr val="tx1"/>
                </a:solidFill>
              </a:rPr>
              <a:t>Example</a:t>
            </a:r>
          </a:p>
          <a:p>
            <a:pPr marL="857250" lvl="1" indent="-400050" algn="l">
              <a:buClr>
                <a:schemeClr val="accent6"/>
              </a:buClr>
              <a:buFont typeface="+mj-lt"/>
              <a:buAutoNum type="romanLcPeriod"/>
            </a:pPr>
            <a:r>
              <a:rPr lang="en-US" sz="1600" dirty="0">
                <a:solidFill>
                  <a:schemeClr val="tx1"/>
                </a:solidFill>
              </a:rPr>
              <a:t>Pointer &amp; Array</a:t>
            </a:r>
          </a:p>
          <a:p>
            <a:pPr marL="857250" lvl="1" indent="-400050" algn="l">
              <a:buClr>
                <a:schemeClr val="accent6"/>
              </a:buClr>
              <a:buFont typeface="+mj-lt"/>
              <a:buAutoNum type="romanLcPeriod"/>
            </a:pPr>
            <a:r>
              <a:rPr lang="en-US" sz="1600" dirty="0">
                <a:solidFill>
                  <a:schemeClr val="tx1"/>
                </a:solidFill>
              </a:rPr>
              <a:t>Void Pointer</a:t>
            </a:r>
          </a:p>
          <a:p>
            <a:pPr marL="857250" lvl="1" indent="-400050" algn="l">
              <a:buClr>
                <a:schemeClr val="accent6"/>
              </a:buClr>
              <a:buFont typeface="+mj-lt"/>
              <a:buAutoNum type="romanLcPeriod"/>
            </a:pPr>
            <a:r>
              <a:rPr lang="en-US" sz="1600" dirty="0">
                <a:solidFill>
                  <a:schemeClr val="tx1"/>
                </a:solidFill>
              </a:rPr>
              <a:t>Null Pointer</a:t>
            </a:r>
          </a:p>
          <a:p>
            <a:pPr marL="857250" lvl="1" indent="-400050" algn="l">
              <a:buClr>
                <a:schemeClr val="accent6"/>
              </a:buClr>
              <a:buFont typeface="+mj-lt"/>
              <a:buAutoNum type="romanLcPeriod"/>
            </a:pPr>
            <a:r>
              <a:rPr lang="en-US" sz="1600" dirty="0">
                <a:solidFill>
                  <a:schemeClr val="tx1"/>
                </a:solidFill>
              </a:rPr>
              <a:t>Dynamic Memory Allocation</a:t>
            </a:r>
          </a:p>
          <a:p>
            <a:pPr marL="857250" lvl="1" indent="-400050" algn="l">
              <a:buClr>
                <a:schemeClr val="accent6"/>
              </a:buClr>
              <a:buFont typeface="+mj-lt"/>
              <a:buAutoNum type="romanLcPeriod"/>
            </a:pPr>
            <a:r>
              <a:rPr lang="en-US" sz="1600" dirty="0">
                <a:solidFill>
                  <a:schemeClr val="tx1"/>
                </a:solidFill>
              </a:rPr>
              <a:t>Pointer &amp; Function</a:t>
            </a:r>
          </a:p>
          <a:p>
            <a:pPr marL="857250" lvl="1" indent="-400050" algn="l">
              <a:buClr>
                <a:schemeClr val="accent6"/>
              </a:buClr>
              <a:buFont typeface="+mj-lt"/>
              <a:buAutoNum type="romanLcPeriod"/>
            </a:pPr>
            <a:r>
              <a:rPr lang="en-US" sz="1600" dirty="0">
                <a:solidFill>
                  <a:schemeClr val="tx1"/>
                </a:solidFill>
              </a:rPr>
              <a:t>Pointer, Array &amp; Function</a:t>
            </a:r>
          </a:p>
          <a:p>
            <a:pPr marL="857250" lvl="1" indent="-400050" algn="l">
              <a:buClr>
                <a:schemeClr val="accent6"/>
              </a:buClr>
              <a:buFont typeface="+mj-lt"/>
              <a:buAutoNum type="romanLcPeriod"/>
            </a:pPr>
            <a:r>
              <a:rPr lang="en-US" sz="1600" dirty="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a:solidFill>
                  <a:schemeClr val="tx1"/>
                </a:solidFill>
              </a:rPr>
              <a:t>Structure</a:t>
            </a:r>
          </a:p>
          <a:p>
            <a:pPr marL="857250" lvl="1" indent="-400050" algn="l">
              <a:buClr>
                <a:schemeClr val="accent6"/>
              </a:buClr>
              <a:buFont typeface="+mj-lt"/>
              <a:buAutoNum type="romanLcPeriod"/>
            </a:pPr>
            <a:r>
              <a:rPr lang="en-US" sz="1600" dirty="0">
                <a:solidFill>
                  <a:schemeClr val="tx1"/>
                </a:solidFill>
              </a:rPr>
              <a:t>Definition</a:t>
            </a:r>
          </a:p>
          <a:p>
            <a:pPr marL="857250" lvl="1" indent="-400050" algn="l">
              <a:buClr>
                <a:schemeClr val="accent6"/>
              </a:buClr>
              <a:buFont typeface="+mj-lt"/>
              <a:buAutoNum type="romanLcPeriod"/>
            </a:pPr>
            <a:r>
              <a:rPr lang="en-US" sz="1600" dirty="0">
                <a:solidFill>
                  <a:schemeClr val="tx1"/>
                </a:solidFill>
              </a:rPr>
              <a:t>Defining Structure in C++</a:t>
            </a:r>
          </a:p>
          <a:p>
            <a:pPr marL="857250" lvl="1" indent="-400050" algn="l">
              <a:buClr>
                <a:schemeClr val="accent6"/>
              </a:buClr>
              <a:buFont typeface="+mj-lt"/>
              <a:buAutoNum type="romanLcPeriod"/>
            </a:pPr>
            <a:r>
              <a:rPr lang="en-US" sz="1600" dirty="0">
                <a:solidFill>
                  <a:schemeClr val="tx1"/>
                </a:solidFill>
              </a:rPr>
              <a:t>Declaring Variable of Structure</a:t>
            </a:r>
          </a:p>
          <a:p>
            <a:pPr marL="857250" lvl="1" indent="-400050" algn="l">
              <a:buClr>
                <a:schemeClr val="accent6"/>
              </a:buClr>
              <a:buFont typeface="+mj-lt"/>
              <a:buAutoNum type="romanLcPeriod"/>
            </a:pPr>
            <a:r>
              <a:rPr lang="en-US" sz="1600" dirty="0">
                <a:solidFill>
                  <a:schemeClr val="tx1"/>
                </a:solidFill>
              </a:rPr>
              <a:t>Access Structure Member</a:t>
            </a:r>
          </a:p>
          <a:p>
            <a:pPr marL="857250" lvl="1" indent="-400050" algn="l">
              <a:buClr>
                <a:schemeClr val="accent6"/>
              </a:buClr>
              <a:buFont typeface="+mj-lt"/>
              <a:buAutoNum type="romanLcPeriod"/>
            </a:pPr>
            <a:r>
              <a:rPr lang="en-US" sz="1600" dirty="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a:solidFill>
                  <a:schemeClr val="tx1"/>
                </a:solidFill>
              </a:rPr>
              <a:t>Nested Structure</a:t>
            </a:r>
          </a:p>
          <a:p>
            <a:pPr marL="857250" lvl="1" indent="-400050" algn="l">
              <a:buClr>
                <a:schemeClr val="accent6"/>
              </a:buClr>
              <a:buFont typeface="+mj-lt"/>
              <a:buAutoNum type="romanLcPeriod"/>
            </a:pPr>
            <a:r>
              <a:rPr lang="en-US" sz="1600" dirty="0">
                <a:solidFill>
                  <a:schemeClr val="tx1"/>
                </a:solidFill>
              </a:rPr>
              <a:t>Self-referential Structure</a:t>
            </a:r>
          </a:p>
          <a:p>
            <a:pPr marL="342900" indent="-342900">
              <a:buFont typeface="+mj-lt"/>
              <a:buAutoNum type="arabicPeriod" startAt="2"/>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extLst>
                    <a:ext uri="{9D8B030D-6E8A-4147-A177-3AD203B41FA5}">
                      <a16:colId xmlns:a16="http://schemas.microsoft.com/office/drawing/2014/main" val="20000"/>
                    </a:ext>
                  </a:extLst>
                </a:gridCol>
                <a:gridCol w="3475911">
                  <a:extLst>
                    <a:ext uri="{9D8B030D-6E8A-4147-A177-3AD203B41FA5}">
                      <a16:colId xmlns:a16="http://schemas.microsoft.com/office/drawing/2014/main" val="20001"/>
                    </a:ext>
                  </a:extLst>
                </a:gridCol>
                <a:gridCol w="1572816">
                  <a:extLst>
                    <a:ext uri="{9D8B030D-6E8A-4147-A177-3AD203B41FA5}">
                      <a16:colId xmlns:a16="http://schemas.microsoft.com/office/drawing/2014/main" val="20002"/>
                    </a:ext>
                  </a:extLst>
                </a:gridCol>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n,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 of elements: "</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n;         </a:t>
                      </a:r>
                      <a:r>
                        <a:rPr lang="en-US" sz="1200" dirty="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 </a:t>
                      </a:r>
                      <a:r>
                        <a:rPr lang="en-US" sz="1200" dirty="0">
                          <a:solidFill>
                            <a:srgbClr val="0000B0"/>
                          </a:solidFill>
                          <a:effectLst/>
                          <a:latin typeface="Courier New" panose="02070309020205020404" pitchFamily="49" charset="0"/>
                          <a:cs typeface="Courier New" panose="02070309020205020404" pitchFamily="49" charset="0"/>
                        </a:rPr>
                        <a:t>new</a:t>
                      </a:r>
                      <a:r>
                        <a:rPr lang="en-US" sz="1200" dirty="0">
                          <a:effectLst/>
                          <a:latin typeface="Courier New" panose="02070309020205020404" pitchFamily="49" charset="0"/>
                          <a:cs typeface="Courier New" panose="02070309020205020404" pitchFamily="49" charset="0"/>
                        </a:rPr>
                        <a:t> (</a:t>
                      </a:r>
                      <a:r>
                        <a:rPr lang="en-US" sz="1200" dirty="0" err="1">
                          <a:solidFill>
                            <a:srgbClr val="00B050"/>
                          </a:solidFill>
                          <a:effectLst/>
                          <a:latin typeface="Courier New" panose="02070309020205020404" pitchFamily="49" charset="0"/>
                          <a:cs typeface="Courier New" panose="02070309020205020404" pitchFamily="49" charset="0"/>
                        </a:rPr>
                        <a:t>nothrow</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==NULL){  </a:t>
                      </a:r>
                      <a:r>
                        <a:rPr lang="en-US" sz="1200" dirty="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"Error! not allocated."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return 1</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"Enter elements:\n"</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=0;i&lt;n;++</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   </a:t>
                      </a:r>
                      <a:r>
                        <a:rPr lang="en-US" sz="1200" dirty="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a:t>
                      </a:r>
                      <a:r>
                        <a:rPr lang="en-US" sz="1200" baseline="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ptr</a:t>
                      </a:r>
                      <a:r>
                        <a:rPr lang="en-US" sz="120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i</a:t>
                      </a:r>
                      <a:r>
                        <a:rPr lang="en-US" sz="1200" dirty="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sum +=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 </a:t>
                      </a:r>
                      <a:endParaRPr lang="en-US" sz="1200" dirty="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"Sum = " </a:t>
                      </a:r>
                      <a:r>
                        <a:rPr lang="en-US" sz="1200" dirty="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delete</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0"/>
                  </a:ext>
                </a:extLst>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extLst>
                    <a:ext uri="{9D8B030D-6E8A-4147-A177-3AD203B41FA5}">
                      <a16:colId xmlns:a16="http://schemas.microsoft.com/office/drawing/2014/main" val="20000"/>
                    </a:ext>
                  </a:extLst>
                </a:gridCol>
                <a:gridCol w="634701">
                  <a:extLst>
                    <a:ext uri="{9D8B030D-6E8A-4147-A177-3AD203B41FA5}">
                      <a16:colId xmlns:a16="http://schemas.microsoft.com/office/drawing/2014/main" val="20001"/>
                    </a:ext>
                  </a:extLst>
                </a:gridCol>
                <a:gridCol w="634701">
                  <a:extLst>
                    <a:ext uri="{9D8B030D-6E8A-4147-A177-3AD203B41FA5}">
                      <a16:colId xmlns:a16="http://schemas.microsoft.com/office/drawing/2014/main" val="20002"/>
                    </a:ext>
                  </a:extLst>
                </a:gridCol>
                <a:gridCol w="634701">
                  <a:extLst>
                    <a:ext uri="{9D8B030D-6E8A-4147-A177-3AD203B41FA5}">
                      <a16:colId xmlns:a16="http://schemas.microsoft.com/office/drawing/2014/main" val="20003"/>
                    </a:ext>
                  </a:extLst>
                </a:gridCol>
                <a:gridCol w="634701">
                  <a:extLst>
                    <a:ext uri="{9D8B030D-6E8A-4147-A177-3AD203B41FA5}">
                      <a16:colId xmlns:a16="http://schemas.microsoft.com/office/drawing/2014/main" val="20004"/>
                    </a:ext>
                  </a:extLst>
                </a:gridCol>
              </a:tblGrid>
              <a:tr h="278130">
                <a:tc>
                  <a:txBody>
                    <a:bodyPr/>
                    <a:lstStyle/>
                    <a:p>
                      <a:pPr algn="ct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n</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Sum</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130">
                <a:tc>
                  <a:txBody>
                    <a:bodyPr/>
                    <a:lstStyle/>
                    <a:p>
                      <a:pPr algn="ctr"/>
                      <a:r>
                        <a:rPr lang="en-US" sz="1400" dirty="0">
                          <a:latin typeface="Courier New" panose="02070309020205020404" pitchFamily="49" charset="0"/>
                          <a:cs typeface="Courier New" panose="02070309020205020404" pitchFamily="49" charset="0"/>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4</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5). </a:t>
            </a:r>
          </a:p>
          <a:p>
            <a:pPr algn="just">
              <a:lnSpc>
                <a:spcPct val="80000"/>
              </a:lnSpc>
              <a:spcBef>
                <a:spcPts val="400"/>
              </a:spcBef>
              <a:spcAft>
                <a:spcPts val="400"/>
              </a:spcAft>
              <a:buClrTx/>
              <a:buFont typeface="Wingdings" panose="05000000000000000000" pitchFamily="2" charset="2"/>
              <a:buChar char="q"/>
            </a:pPr>
            <a:r>
              <a:rPr lang="en-US" sz="1600" dirty="0"/>
              <a:t>So 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p>
          <a:p>
            <a:pPr algn="just">
              <a:lnSpc>
                <a:spcPct val="80000"/>
              </a:lnSpc>
              <a:spcBef>
                <a:spcPts val="400"/>
              </a:spcBef>
              <a:spcAft>
                <a:spcPts val="400"/>
              </a:spcAft>
              <a:buClrTx/>
              <a:buFont typeface="Wingdings" panose="05000000000000000000" pitchFamily="2" charset="2"/>
              <a:buChar char="q"/>
            </a:pPr>
            <a:r>
              <a:rPr lang="en-US" sz="1600" dirty="0"/>
              <a:t>Another variable </a:t>
            </a:r>
            <a:r>
              <a:rPr lang="en-US" sz="1600" dirty="0">
                <a:latin typeface="Courier New" panose="02070309020205020404" pitchFamily="49" charset="0"/>
                <a:cs typeface="Courier New" panose="02070309020205020404" pitchFamily="49" charset="0"/>
              </a:rPr>
              <a:t>t</a:t>
            </a:r>
            <a:r>
              <a:rPr lang="en-US" sz="1600" dirty="0"/>
              <a:t> is created (line 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a:t>
            </a:r>
            <a:r>
              <a:rPr lang="en-US" sz="1600" dirty="0"/>
              <a:t> (line 13).</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 = *b;</a:t>
            </a:r>
            <a:r>
              <a:rPr lang="en-US" sz="1600" dirty="0"/>
              <a:t> pointer variable </a:t>
            </a:r>
            <a:r>
              <a:rPr lang="en-US" sz="1600" dirty="0">
                <a:latin typeface="Courier New" panose="02070309020205020404" pitchFamily="49" charset="0"/>
                <a:cs typeface="Courier New" panose="02070309020205020404" pitchFamily="49" charset="0"/>
              </a:rPr>
              <a:t>*a</a:t>
            </a:r>
            <a:r>
              <a:rPr lang="en-US" sz="1600" dirty="0"/>
              <a:t>, pointing to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a:t>
            </a:r>
            <a:r>
              <a:rPr lang="en-US" sz="1600" dirty="0">
                <a:latin typeface="Courier New" panose="02070309020205020404" pitchFamily="49" charset="0"/>
                <a:cs typeface="Courier New" panose="02070309020205020404" pitchFamily="49" charset="0"/>
              </a:rPr>
              <a:t>num2</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*b</a:t>
            </a:r>
            <a:r>
              <a:rPr lang="en-US" sz="1600" dirty="0"/>
              <a:t> (line 14).</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a:latin typeface="Courier New" panose="02070309020205020404" pitchFamily="49" charset="0"/>
                <a:cs typeface="Courier New" panose="02070309020205020404" pitchFamily="49" charset="0"/>
              </a:rPr>
              <a:t>t</a:t>
            </a:r>
            <a:r>
              <a:rPr lang="en-US" sz="1600" dirty="0"/>
              <a:t> (line 15).</a:t>
            </a:r>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Any changes we make to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in function </a:t>
            </a:r>
            <a:r>
              <a:rPr lang="en-US" sz="1600" dirty="0">
                <a:latin typeface="Courier New" panose="02070309020205020404" pitchFamily="49" charset="0"/>
                <a:cs typeface="Courier New" panose="02070309020205020404" pitchFamily="49" charset="0"/>
              </a:rPr>
              <a:t>swap</a:t>
            </a:r>
            <a:r>
              <a:rPr lang="en-US" sz="1600" dirty="0"/>
              <a:t>, will change the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respectively in function </a:t>
            </a:r>
            <a:r>
              <a:rPr lang="en-US" sz="1600" dirty="0">
                <a:latin typeface="Courier New" panose="02070309020205020404" pitchFamily="49" charset="0"/>
                <a:cs typeface="Courier New" panose="02070309020205020404" pitchFamily="49" charset="0"/>
              </a:rPr>
              <a:t>main</a:t>
            </a:r>
            <a:r>
              <a:rPr lang="en-US" sz="1600" dirty="0"/>
              <a:t> as </a:t>
            </a:r>
            <a:r>
              <a:rPr lang="en-US" sz="1600" dirty="0">
                <a:latin typeface="Courier New" panose="02070309020205020404" pitchFamily="49" charset="0"/>
                <a:cs typeface="Courier New" panose="02070309020205020404" pitchFamily="49" charset="0"/>
              </a:rPr>
              <a:t>a</a:t>
            </a:r>
            <a:r>
              <a:rPr lang="en-US" sz="1600" dirty="0"/>
              <a:t> is pointing to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is pointing to </a:t>
            </a:r>
            <a:r>
              <a:rPr lang="en-US" sz="1600" dirty="0">
                <a:latin typeface="Courier New" panose="02070309020205020404" pitchFamily="49" charset="0"/>
                <a:cs typeface="Courier New" panose="02070309020205020404" pitchFamily="49" charset="0"/>
              </a:rPr>
              <a:t>num2</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swap</a:t>
            </a:r>
            <a:r>
              <a:rPr lang="en-US" sz="1600" dirty="0"/>
              <a:t>, the variables created by </a:t>
            </a:r>
            <a:r>
              <a:rPr lang="en-US" sz="1600" dirty="0">
                <a:latin typeface="Courier New" panose="02070309020205020404" pitchFamily="49" charset="0"/>
                <a:cs typeface="Courier New" panose="02070309020205020404" pitchFamily="49" charset="0"/>
              </a:rPr>
              <a:t>swap</a:t>
            </a:r>
            <a:r>
              <a:rPr lang="en-US" sz="1600" dirty="0"/>
              <a:t> is destroyed. Then the control goes back to the function </a:t>
            </a:r>
            <a:r>
              <a:rPr lang="en-US" sz="1600" dirty="0">
                <a:latin typeface="Courier New" panose="02070309020205020404" pitchFamily="49" charset="0"/>
                <a:cs typeface="Courier New" panose="02070309020205020404" pitchFamily="49" charset="0"/>
              </a:rPr>
              <a:t>main</a:t>
            </a:r>
            <a:r>
              <a:rPr lang="en-US" sz="1600" dirty="0"/>
              <a:t> (in line 5). But nothing changes for the values of the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due to the destruction of the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Because, destruction only destroys the space provided for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It does not destroy the space it was pointing to. Whatever changes were made in swap by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remains. </a:t>
            </a:r>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737553">
                  <a:extLst>
                    <a:ext uri="{9D8B030D-6E8A-4147-A177-3AD203B41FA5}">
                      <a16:colId xmlns:a16="http://schemas.microsoft.com/office/drawing/2014/main" val="20001"/>
                    </a:ext>
                  </a:extLst>
                </a:gridCol>
                <a:gridCol w="581975">
                  <a:extLst>
                    <a:ext uri="{9D8B030D-6E8A-4147-A177-3AD203B41FA5}">
                      <a16:colId xmlns:a16="http://schemas.microsoft.com/office/drawing/2014/main" val="20002"/>
                    </a:ext>
                  </a:extLst>
                </a:gridCol>
                <a:gridCol w="539454">
                  <a:extLst>
                    <a:ext uri="{9D8B030D-6E8A-4147-A177-3AD203B41FA5}">
                      <a16:colId xmlns:a16="http://schemas.microsoft.com/office/drawing/2014/main" val="20003"/>
                    </a:ext>
                  </a:extLst>
                </a:gridCol>
                <a:gridCol w="624497">
                  <a:extLst>
                    <a:ext uri="{9D8B030D-6E8A-4147-A177-3AD203B41FA5}">
                      <a16:colId xmlns:a16="http://schemas.microsoft.com/office/drawing/2014/main" val="20004"/>
                    </a:ext>
                  </a:extLst>
                </a:gridCol>
                <a:gridCol w="293714">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a:solidFill>
                            <a:schemeClr val="tx1"/>
                          </a:solidFill>
                          <a:effectLst/>
                          <a:latin typeface="Courier New" panose="02070309020205020404" pitchFamily="49" charset="0"/>
                          <a:ea typeface="+mn-ea"/>
                          <a:cs typeface="Courier New" panose="02070309020205020404" pitchFamily="49"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we start with the function </a:t>
            </a:r>
            <a:r>
              <a:rPr lang="en-US" sz="1600" dirty="0">
                <a:latin typeface="Courier New" panose="02070309020205020404" pitchFamily="49" charset="0"/>
                <a:cs typeface="Courier New" panose="02070309020205020404" pitchFamily="49" charset="0"/>
              </a:rPr>
              <a:t>main</a:t>
            </a:r>
            <a:r>
              <a:rPr lang="en-US" sz="1600" dirty="0"/>
              <a:t> where two arrays, </a:t>
            </a:r>
            <a:r>
              <a:rPr lang="en-US" sz="1600" dirty="0" err="1">
                <a:latin typeface="Courier New" panose="02070309020205020404" pitchFamily="49" charset="0"/>
                <a:cs typeface="Courier New" panose="02070309020205020404" pitchFamily="49" charset="0"/>
              </a:rPr>
              <a:t>FirstArray</a:t>
            </a:r>
            <a:r>
              <a:rPr lang="en-US" sz="1600" dirty="0"/>
              <a:t> with 3 elements and </a:t>
            </a:r>
            <a:r>
              <a:rPr lang="en-US" sz="1600" dirty="0" err="1">
                <a:latin typeface="Courier New" panose="02070309020205020404" pitchFamily="49" charset="0"/>
                <a:cs typeface="Courier New" panose="02070309020205020404" pitchFamily="49" charset="0"/>
              </a:rPr>
              <a:t>SecondArray</a:t>
            </a:r>
            <a:r>
              <a:rPr lang="en-US" sz="1600" dirty="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FirstArray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FirstArray</a:t>
            </a:r>
            <a:r>
              <a:rPr lang="en-US" sz="1600" dirty="0">
                <a:latin typeface="Courier New" panose="02070309020205020404" pitchFamily="49" charset="0"/>
                <a:cs typeface="Courier New" panose="02070309020205020404" pitchFamily="49" charset="0"/>
              </a:rPr>
              <a:t>[0]</a:t>
            </a:r>
            <a:r>
              <a:rPr lang="en-US" sz="1600" dirty="0"/>
              <a:t> and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SecondArray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SecondArray</a:t>
            </a:r>
            <a:r>
              <a:rPr lang="en-US" sz="1600" dirty="0">
                <a:latin typeface="Courier New" panose="02070309020205020404" pitchFamily="49" charset="0"/>
                <a:cs typeface="Courier New" panose="02070309020205020404" pitchFamily="49" charset="0"/>
              </a:rPr>
              <a:t>[0]</a:t>
            </a: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extLst>
                    <a:ext uri="{9D8B030D-6E8A-4147-A177-3AD203B41FA5}">
                      <a16:colId xmlns:a16="http://schemas.microsoft.com/office/drawing/2014/main" val="20000"/>
                    </a:ext>
                  </a:extLst>
                </a:gridCol>
                <a:gridCol w="136210">
                  <a:extLst>
                    <a:ext uri="{9D8B030D-6E8A-4147-A177-3AD203B41FA5}">
                      <a16:colId xmlns:a16="http://schemas.microsoft.com/office/drawing/2014/main" val="20001"/>
                    </a:ext>
                  </a:extLst>
                </a:gridCol>
                <a:gridCol w="45605">
                  <a:extLst>
                    <a:ext uri="{9D8B030D-6E8A-4147-A177-3AD203B41FA5}">
                      <a16:colId xmlns:a16="http://schemas.microsoft.com/office/drawing/2014/main" val="20002"/>
                    </a:ext>
                  </a:extLst>
                </a:gridCol>
                <a:gridCol w="304883">
                  <a:extLst>
                    <a:ext uri="{9D8B030D-6E8A-4147-A177-3AD203B41FA5}">
                      <a16:colId xmlns:a16="http://schemas.microsoft.com/office/drawing/2014/main" val="20003"/>
                    </a:ext>
                  </a:extLst>
                </a:gridCol>
                <a:gridCol w="309716">
                  <a:extLst>
                    <a:ext uri="{9D8B030D-6E8A-4147-A177-3AD203B41FA5}">
                      <a16:colId xmlns:a16="http://schemas.microsoft.com/office/drawing/2014/main" val="20004"/>
                    </a:ext>
                  </a:extLst>
                </a:gridCol>
                <a:gridCol w="350105">
                  <a:extLst>
                    <a:ext uri="{9D8B030D-6E8A-4147-A177-3AD203B41FA5}">
                      <a16:colId xmlns:a16="http://schemas.microsoft.com/office/drawing/2014/main" val="20005"/>
                    </a:ext>
                  </a:extLst>
                </a:gridCol>
                <a:gridCol w="53559">
                  <a:extLst>
                    <a:ext uri="{9D8B030D-6E8A-4147-A177-3AD203B41FA5}">
                      <a16:colId xmlns:a16="http://schemas.microsoft.com/office/drawing/2014/main" val="20006"/>
                    </a:ext>
                  </a:extLst>
                </a:gridCol>
                <a:gridCol w="47726">
                  <a:extLst>
                    <a:ext uri="{9D8B030D-6E8A-4147-A177-3AD203B41FA5}">
                      <a16:colId xmlns:a16="http://schemas.microsoft.com/office/drawing/2014/main" val="20007"/>
                    </a:ext>
                  </a:extLst>
                </a:gridCol>
                <a:gridCol w="289718">
                  <a:extLst>
                    <a:ext uri="{9D8B030D-6E8A-4147-A177-3AD203B41FA5}">
                      <a16:colId xmlns:a16="http://schemas.microsoft.com/office/drawing/2014/main" val="20008"/>
                    </a:ext>
                  </a:extLst>
                </a:gridCol>
                <a:gridCol w="353961">
                  <a:extLst>
                    <a:ext uri="{9D8B030D-6E8A-4147-A177-3AD203B41FA5}">
                      <a16:colId xmlns:a16="http://schemas.microsoft.com/office/drawing/2014/main" val="20009"/>
                    </a:ext>
                  </a:extLst>
                </a:gridCol>
                <a:gridCol w="387146">
                  <a:extLst>
                    <a:ext uri="{9D8B030D-6E8A-4147-A177-3AD203B41FA5}">
                      <a16:colId xmlns:a16="http://schemas.microsoft.com/office/drawing/2014/main" val="20010"/>
                    </a:ext>
                  </a:extLst>
                </a:gridCol>
                <a:gridCol w="464574">
                  <a:extLst>
                    <a:ext uri="{9D8B030D-6E8A-4147-A177-3AD203B41FA5}">
                      <a16:colId xmlns:a16="http://schemas.microsoft.com/office/drawing/2014/main" val="20011"/>
                    </a:ext>
                  </a:extLst>
                </a:gridCol>
                <a:gridCol w="387760">
                  <a:extLst>
                    <a:ext uri="{9D8B030D-6E8A-4147-A177-3AD203B41FA5}">
                      <a16:colId xmlns:a16="http://schemas.microsoft.com/office/drawing/2014/main" val="20012"/>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extLst>
                    <a:ext uri="{9D8B030D-6E8A-4147-A177-3AD203B41FA5}">
                      <a16:colId xmlns:a16="http://schemas.microsoft.com/office/drawing/2014/main" val="20000"/>
                    </a:ext>
                  </a:extLst>
                </a:gridCol>
                <a:gridCol w="132775">
                  <a:extLst>
                    <a:ext uri="{9D8B030D-6E8A-4147-A177-3AD203B41FA5}">
                      <a16:colId xmlns:a16="http://schemas.microsoft.com/office/drawing/2014/main" val="20001"/>
                    </a:ext>
                  </a:extLst>
                </a:gridCol>
                <a:gridCol w="44455">
                  <a:extLst>
                    <a:ext uri="{9D8B030D-6E8A-4147-A177-3AD203B41FA5}">
                      <a16:colId xmlns:a16="http://schemas.microsoft.com/office/drawing/2014/main" val="20002"/>
                    </a:ext>
                  </a:extLst>
                </a:gridCol>
                <a:gridCol w="297193">
                  <a:extLst>
                    <a:ext uri="{9D8B030D-6E8A-4147-A177-3AD203B41FA5}">
                      <a16:colId xmlns:a16="http://schemas.microsoft.com/office/drawing/2014/main" val="20003"/>
                    </a:ext>
                  </a:extLst>
                </a:gridCol>
                <a:gridCol w="301904">
                  <a:extLst>
                    <a:ext uri="{9D8B030D-6E8A-4147-A177-3AD203B41FA5}">
                      <a16:colId xmlns:a16="http://schemas.microsoft.com/office/drawing/2014/main" val="20004"/>
                    </a:ext>
                  </a:extLst>
                </a:gridCol>
                <a:gridCol w="329521">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208">
                  <a:extLst>
                    <a:ext uri="{9D8B030D-6E8A-4147-A177-3AD203B41FA5}">
                      <a16:colId xmlns:a16="http://schemas.microsoft.com/office/drawing/2014/main" val="20008"/>
                    </a:ext>
                  </a:extLst>
                </a:gridCol>
                <a:gridCol w="46522">
                  <a:extLst>
                    <a:ext uri="{9D8B030D-6E8A-4147-A177-3AD203B41FA5}">
                      <a16:colId xmlns:a16="http://schemas.microsoft.com/office/drawing/2014/main" val="20009"/>
                    </a:ext>
                  </a:extLst>
                </a:gridCol>
                <a:gridCol w="282411">
                  <a:extLst>
                    <a:ext uri="{9D8B030D-6E8A-4147-A177-3AD203B41FA5}">
                      <a16:colId xmlns:a16="http://schemas.microsoft.com/office/drawing/2014/main" val="20010"/>
                    </a:ext>
                  </a:extLst>
                </a:gridCol>
                <a:gridCol w="345033">
                  <a:extLst>
                    <a:ext uri="{9D8B030D-6E8A-4147-A177-3AD203B41FA5}">
                      <a16:colId xmlns:a16="http://schemas.microsoft.com/office/drawing/2014/main" val="20011"/>
                    </a:ext>
                  </a:extLst>
                </a:gridCol>
                <a:gridCol w="232873">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236">
                  <a:extLst>
                    <a:ext uri="{9D8B030D-6E8A-4147-A177-3AD203B41FA5}">
                      <a16:colId xmlns:a16="http://schemas.microsoft.com/office/drawing/2014/main" val="20014"/>
                    </a:ext>
                  </a:extLst>
                </a:gridCol>
                <a:gridCol w="452857">
                  <a:extLst>
                    <a:ext uri="{9D8B030D-6E8A-4147-A177-3AD203B41FA5}">
                      <a16:colId xmlns:a16="http://schemas.microsoft.com/office/drawing/2014/main" val="20015"/>
                    </a:ext>
                  </a:extLst>
                </a:gridCol>
                <a:gridCol w="377980">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in </a:t>
            </a:r>
            <a:r>
              <a:rPr lang="en-US" sz="1600" dirty="0">
                <a:latin typeface="Courier New" panose="02070309020205020404" pitchFamily="49" charset="0"/>
                <a:cs typeface="Courier New" panose="02070309020205020404" pitchFamily="49" charset="0"/>
              </a:rPr>
              <a:t>for</a:t>
            </a:r>
            <a:r>
              <a:rPr lang="en-US" sz="1600" dirty="0"/>
              <a:t> loop </a:t>
            </a:r>
            <a:r>
              <a:rPr lang="en-US" sz="1600" dirty="0">
                <a:latin typeface="Courier New" panose="02070309020205020404" pitchFamily="49" charset="0"/>
                <a:cs typeface="Courier New" panose="02070309020205020404" pitchFamily="49" charset="0"/>
              </a:rPr>
              <a:t>3</a:t>
            </a:r>
            <a:r>
              <a:rPr lang="en-US" sz="1600" dirty="0"/>
              <a:t> 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3).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Hypothetically, </a:t>
            </a:r>
          </a:p>
          <a:p>
            <a:pPr marL="512064" indent="-512064" algn="just">
              <a:lnSpc>
                <a:spcPct val="80000"/>
              </a:lnSpc>
              <a:spcBef>
                <a:spcPts val="400"/>
              </a:spcBef>
              <a:spcAft>
                <a:spcPts val="400"/>
              </a:spcAft>
              <a:buClrTx/>
              <a:buFont typeface="Wingdings" panose="05000000000000000000" pitchFamily="2" charset="2"/>
              <a:buChar char="q"/>
            </a:pPr>
            <a:r>
              <a:rPr lang="en-US" sz="1500" dirty="0" err="1">
                <a:latin typeface="Courier New" panose="02070309020205020404" pitchFamily="49" charset="0"/>
                <a:cs typeface="Courier New" panose="02070309020205020404" pitchFamily="49" charset="0"/>
              </a:rPr>
              <a:t>FirstArray</a:t>
            </a:r>
            <a:r>
              <a:rPr lang="en-US" sz="1500" dirty="0">
                <a:latin typeface="Courier New" panose="02070309020205020404" pitchFamily="49" charset="0"/>
                <a:cs typeface="Courier New" panose="02070309020205020404" pitchFamily="49" charset="0"/>
              </a:rPr>
              <a:t>[n]</a:t>
            </a:r>
            <a:r>
              <a:rPr lang="en-US" sz="1500" dirty="0">
                <a:latin typeface="Courier New" panose="02070309020205020404" pitchFamily="49" charset="0"/>
                <a:cs typeface="Courier New" panose="02070309020205020404" pitchFamily="49" charset="0"/>
                <a:sym typeface="Wingdings" panose="05000000000000000000" pitchFamily="2" charset="2"/>
              </a:rPr>
              <a:t></a:t>
            </a:r>
            <a:r>
              <a:rPr lang="en-US" sz="1500" dirty="0" err="1">
                <a:latin typeface="Courier New" panose="02070309020205020404" pitchFamily="49" charset="0"/>
                <a:cs typeface="Courier New" panose="02070309020205020404" pitchFamily="49" charset="0"/>
              </a:rPr>
              <a:t>arg</a:t>
            </a:r>
            <a:r>
              <a:rPr lang="en-US" sz="1500" dirty="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extLst>
                    <a:ext uri="{9D8B030D-6E8A-4147-A177-3AD203B41FA5}">
                      <a16:colId xmlns:a16="http://schemas.microsoft.com/office/drawing/2014/main" val="20000"/>
                    </a:ext>
                  </a:extLst>
                </a:gridCol>
                <a:gridCol w="132722">
                  <a:extLst>
                    <a:ext uri="{9D8B030D-6E8A-4147-A177-3AD203B41FA5}">
                      <a16:colId xmlns:a16="http://schemas.microsoft.com/office/drawing/2014/main" val="20001"/>
                    </a:ext>
                  </a:extLst>
                </a:gridCol>
                <a:gridCol w="44437">
                  <a:extLst>
                    <a:ext uri="{9D8B030D-6E8A-4147-A177-3AD203B41FA5}">
                      <a16:colId xmlns:a16="http://schemas.microsoft.com/office/drawing/2014/main" val="20002"/>
                    </a:ext>
                  </a:extLst>
                </a:gridCol>
                <a:gridCol w="297075">
                  <a:extLst>
                    <a:ext uri="{9D8B030D-6E8A-4147-A177-3AD203B41FA5}">
                      <a16:colId xmlns:a16="http://schemas.microsoft.com/office/drawing/2014/main" val="20003"/>
                    </a:ext>
                  </a:extLst>
                </a:gridCol>
                <a:gridCol w="301784">
                  <a:extLst>
                    <a:ext uri="{9D8B030D-6E8A-4147-A177-3AD203B41FA5}">
                      <a16:colId xmlns:a16="http://schemas.microsoft.com/office/drawing/2014/main" val="20004"/>
                    </a:ext>
                  </a:extLst>
                </a:gridCol>
                <a:gridCol w="32938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187">
                  <a:extLst>
                    <a:ext uri="{9D8B030D-6E8A-4147-A177-3AD203B41FA5}">
                      <a16:colId xmlns:a16="http://schemas.microsoft.com/office/drawing/2014/main" val="20008"/>
                    </a:ext>
                  </a:extLst>
                </a:gridCol>
                <a:gridCol w="46504">
                  <a:extLst>
                    <a:ext uri="{9D8B030D-6E8A-4147-A177-3AD203B41FA5}">
                      <a16:colId xmlns:a16="http://schemas.microsoft.com/office/drawing/2014/main" val="20009"/>
                    </a:ext>
                  </a:extLst>
                </a:gridCol>
                <a:gridCol w="282298">
                  <a:extLst>
                    <a:ext uri="{9D8B030D-6E8A-4147-A177-3AD203B41FA5}">
                      <a16:colId xmlns:a16="http://schemas.microsoft.com/office/drawing/2014/main" val="20010"/>
                    </a:ext>
                  </a:extLst>
                </a:gridCol>
                <a:gridCol w="344896">
                  <a:extLst>
                    <a:ext uri="{9D8B030D-6E8A-4147-A177-3AD203B41FA5}">
                      <a16:colId xmlns:a16="http://schemas.microsoft.com/office/drawing/2014/main" val="20011"/>
                    </a:ext>
                  </a:extLst>
                </a:gridCol>
                <a:gridCol w="232780">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179">
                  <a:extLst>
                    <a:ext uri="{9D8B030D-6E8A-4147-A177-3AD203B41FA5}">
                      <a16:colId xmlns:a16="http://schemas.microsoft.com/office/drawing/2014/main" val="20014"/>
                    </a:ext>
                  </a:extLst>
                </a:gridCol>
                <a:gridCol w="452676">
                  <a:extLst>
                    <a:ext uri="{9D8B030D-6E8A-4147-A177-3AD203B41FA5}">
                      <a16:colId xmlns:a16="http://schemas.microsoft.com/office/drawing/2014/main" val="20015"/>
                    </a:ext>
                  </a:extLst>
                </a:gridCol>
                <a:gridCol w="377829">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n</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a:latin typeface="Courier New" panose="02070309020205020404" pitchFamily="49" charset="0"/>
                <a:cs typeface="Courier New" panose="02070309020205020404" pitchFamily="49" charset="0"/>
              </a:rPr>
              <a:t>main</a:t>
            </a:r>
            <a:r>
              <a:rPr lang="en-US" sz="1400" dirty="0"/>
              <a:t> (line 13). 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a:t>remains.</a:t>
            </a:r>
          </a:p>
          <a:p>
            <a:pPr algn="just">
              <a:lnSpc>
                <a:spcPct val="80000"/>
              </a:lnSpc>
              <a:spcBef>
                <a:spcPts val="400"/>
              </a:spcBef>
              <a:spcAft>
                <a:spcPts val="400"/>
              </a:spcAft>
              <a:buClrTx/>
              <a:buFont typeface="Wingdings" panose="05000000000000000000" pitchFamily="2" charset="2"/>
              <a:buChar char="q"/>
            </a:pPr>
            <a:r>
              <a:rPr lang="en-US" sz="1400" dirty="0"/>
              <a:t>Next the function </a:t>
            </a:r>
            <a:r>
              <a:rPr lang="en-US" sz="1400" dirty="0" err="1">
                <a:latin typeface="Courier New" panose="02070309020205020404" pitchFamily="49" charset="0"/>
                <a:cs typeface="Courier New" panose="02070309020205020404" pitchFamily="49" charset="0"/>
              </a:rPr>
              <a:t>PrintArray</a:t>
            </a:r>
            <a:r>
              <a:rPr lang="en-US" sz="1400" dirty="0"/>
              <a:t> is called to 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Except the 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which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As 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This 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err="1">
                <a:latin typeface="Courier New" panose="02070309020205020404" pitchFamily="49" charset="0"/>
                <a:cs typeface="Courier New" panose="02070309020205020404" pitchFamily="49" charset="0"/>
              </a:rPr>
              <a:t>ArrMul</a:t>
            </a:r>
            <a:r>
              <a:rPr lang="en-US" sz="1600" dirty="0"/>
              <a:t> (line 2-6) 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extLst>
                    <a:ext uri="{9D8B030D-6E8A-4147-A177-3AD203B41FA5}">
                      <a16:colId xmlns:a16="http://schemas.microsoft.com/office/drawing/2014/main" val="20000"/>
                    </a:ext>
                  </a:extLst>
                </a:gridCol>
                <a:gridCol w="3716492">
                  <a:extLst>
                    <a:ext uri="{9D8B030D-6E8A-4147-A177-3AD203B41FA5}">
                      <a16:colId xmlns:a16="http://schemas.microsoft.com/office/drawing/2014/main" val="20001"/>
                    </a:ext>
                  </a:extLst>
                </a:gridCol>
                <a:gridCol w="1542294">
                  <a:extLst>
                    <a:ext uri="{9D8B030D-6E8A-4147-A177-3AD203B41FA5}">
                      <a16:colId xmlns:a16="http://schemas.microsoft.com/office/drawing/2014/main" val="20002"/>
                    </a:ext>
                  </a:extLst>
                </a:gridCol>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c[</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baseline="0" dirty="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b[</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return</a:t>
                      </a:r>
                      <a:r>
                        <a:rPr lang="en-US" sz="1100" b="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baseline="0" dirty="0">
                          <a:solidFill>
                            <a:schemeClr val="tx1"/>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z =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delete</a:t>
                      </a: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extLst>
                    <a:ext uri="{9D8B030D-6E8A-4147-A177-3AD203B41FA5}">
                      <a16:colId xmlns:a16="http://schemas.microsoft.com/office/drawing/2014/main" val="20000"/>
                    </a:ext>
                  </a:extLst>
                </a:gridCol>
                <a:gridCol w="217170">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Variable</a:t>
            </a:r>
          </a:p>
        </p:txBody>
      </p:sp>
    </p:spTree>
    <p:extLst>
      <p:ext uri="{BB962C8B-B14F-4D97-AF65-F5344CB8AC3E}">
        <p14:creationId xmlns:p14="http://schemas.microsoft.com/office/powerpoint/2010/main" val="2322777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p>
          <a:p>
            <a:pPr algn="just">
              <a:lnSpc>
                <a:spcPct val="80000"/>
              </a:lnSpc>
              <a:spcBef>
                <a:spcPts val="400"/>
              </a:spcBef>
              <a:spcAft>
                <a:spcPts val="400"/>
              </a:spcAft>
              <a:buClrTx/>
              <a:buFont typeface="Wingdings" panose="05000000000000000000" pitchFamily="2" charset="2"/>
              <a:buChar char="q"/>
            </a:pPr>
            <a:r>
              <a:rPr lang="en-US" sz="1400" dirty="0"/>
              <a:t>The 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a:latin typeface="Courier New" panose="02070309020205020404" pitchFamily="49" charset="0"/>
                <a:cs typeface="Courier New" panose="02070309020205020404" pitchFamily="49" charset="0"/>
              </a:rPr>
              <a:t>ArrMul</a:t>
            </a:r>
            <a:r>
              <a:rPr lang="en-US" sz="1400" dirty="0"/>
              <a:t> (line 13). </a:t>
            </a:r>
          </a:p>
          <a:p>
            <a:pPr algn="just">
              <a:lnSpc>
                <a:spcPct val="80000"/>
              </a:lnSpc>
              <a:spcBef>
                <a:spcPts val="400"/>
              </a:spcBef>
              <a:spcAft>
                <a:spcPts val="400"/>
              </a:spcAft>
              <a:buClrTx/>
              <a:buFont typeface="Wingdings" panose="05000000000000000000" pitchFamily="2" charset="2"/>
              <a:buChar char="q"/>
            </a:pPr>
            <a:r>
              <a:rPr lang="en-US" sz="1400" dirty="0"/>
              <a:t>Then 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a:latin typeface="Courier New" panose="02070309020205020404" pitchFamily="49" charset="0"/>
                <a:cs typeface="Courier New" panose="02070309020205020404" pitchFamily="49" charset="0"/>
              </a:rPr>
              <a:t>PrintArr</a:t>
            </a:r>
            <a:r>
              <a:rPr lang="en-US" sz="1400" dirty="0"/>
              <a:t> (line 14-19).</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83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Line 20 de-allocates the memory allocated to </a:t>
            </a:r>
            <a:r>
              <a:rPr lang="en-US" sz="1600" dirty="0">
                <a:latin typeface="Courier New" panose="02070309020205020404" pitchFamily="49" charset="0"/>
                <a:cs typeface="Courier New" panose="02070309020205020404" pitchFamily="49" charset="0"/>
              </a:rPr>
              <a:t>*c</a:t>
            </a:r>
            <a:r>
              <a:rPr lang="en-US" sz="1600" dirty="0"/>
              <a:t> in function </a:t>
            </a:r>
            <a:r>
              <a:rPr lang="en-US" sz="1600" dirty="0" err="1">
                <a:latin typeface="Courier New" panose="02070309020205020404" pitchFamily="49" charset="0"/>
                <a:cs typeface="Courier New" panose="02070309020205020404" pitchFamily="49" charset="0"/>
              </a:rPr>
              <a:t>ArrMul</a:t>
            </a:r>
            <a:r>
              <a:rPr lang="en-US" sz="1600" dirty="0"/>
              <a:t> (line 3) and later returned to </a:t>
            </a:r>
            <a:r>
              <a:rPr lang="en-US" sz="1600" dirty="0">
                <a:latin typeface="Courier New" panose="02070309020205020404" pitchFamily="49" charset="0"/>
                <a:cs typeface="Courier New" panose="02070309020205020404" pitchFamily="49" charset="0"/>
              </a:rPr>
              <a:t>*z</a:t>
            </a:r>
            <a:r>
              <a:rPr lang="en-US" sz="1600" dirty="0"/>
              <a:t> in function </a:t>
            </a:r>
            <a:r>
              <a:rPr lang="en-US" sz="1600" dirty="0">
                <a:latin typeface="Courier New" panose="02070309020205020404" pitchFamily="49" charset="0"/>
                <a:cs typeface="Courier New" panose="02070309020205020404" pitchFamily="49" charset="0"/>
              </a:rPr>
              <a:t>main</a:t>
            </a:r>
            <a:r>
              <a:rPr lang="en-US" sz="1600" dirty="0"/>
              <a:t> (line 13).</a:t>
            </a:r>
          </a:p>
          <a:p>
            <a:pPr algn="just">
              <a:lnSpc>
                <a:spcPct val="80000"/>
              </a:lnSpc>
              <a:spcBef>
                <a:spcPts val="400"/>
              </a:spcBef>
              <a:spcAft>
                <a:spcPts val="400"/>
              </a:spcAft>
              <a:buClrTx/>
              <a:buFont typeface="Wingdings" panose="05000000000000000000" pitchFamily="2" charset="2"/>
              <a:buChar char="q"/>
            </a:pPr>
            <a:r>
              <a:rPr lang="en-US" sz="1600" dirty="0"/>
              <a:t>A dynamically allocated memory must be de-allocated.</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a:latin typeface="Courier New" panose="02070309020205020404" pitchFamily="49" charset="0"/>
                <a:cs typeface="Courier New" panose="02070309020205020404" pitchFamily="49" charset="0"/>
              </a:rPr>
              <a:t>*c</a:t>
            </a:r>
            <a:r>
              <a:rPr lang="en-US" sz="1400" dirty="0"/>
              <a:t> 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p>
          <a:p>
            <a:pPr algn="just">
              <a:lnSpc>
                <a:spcPct val="80000"/>
              </a:lnSpc>
              <a:spcBef>
                <a:spcPts val="400"/>
              </a:spcBef>
              <a:spcAft>
                <a:spcPts val="400"/>
              </a:spcAft>
              <a:buClrTx/>
              <a:buFont typeface="Wingdings" panose="05000000000000000000" pitchFamily="2" charset="2"/>
              <a:buChar char="q"/>
            </a:pPr>
            <a:r>
              <a:rPr lang="en-US" sz="1400" dirty="0"/>
              <a:t>That 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3, 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extLst>
                    <a:ext uri="{9D8B030D-6E8A-4147-A177-3AD203B41FA5}">
                      <a16:colId xmlns:a16="http://schemas.microsoft.com/office/drawing/2014/main" val="20000"/>
                    </a:ext>
                  </a:extLst>
                </a:gridCol>
                <a:gridCol w="212113">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8169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extLst>
                    <a:ext uri="{9D8B030D-6E8A-4147-A177-3AD203B41FA5}">
                      <a16:colId xmlns:a16="http://schemas.microsoft.com/office/drawing/2014/main" val="20000"/>
                    </a:ext>
                  </a:extLst>
                </a:gridCol>
                <a:gridCol w="168689">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3" name="Table 12"/>
          <p:cNvGraphicFramePr>
            <a:graphicFrameLocks noGrp="1"/>
          </p:cNvGraphicFramePr>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extLst>
                    <a:ext uri="{9D8B030D-6E8A-4147-A177-3AD203B41FA5}">
                      <a16:colId xmlns:a16="http://schemas.microsoft.com/office/drawing/2014/main" val="20000"/>
                    </a:ext>
                  </a:extLst>
                </a:gridCol>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5532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a:t>
            </a:r>
          </a:p>
        </p:txBody>
      </p:sp>
      <p:sp>
        <p:nvSpPr>
          <p:cNvPr id="3" name="Subtitle 2"/>
          <p:cNvSpPr>
            <a:spLocks noGrp="1"/>
          </p:cNvSpPr>
          <p:nvPr>
            <p:ph type="subTitle" idx="1"/>
          </p:nvPr>
        </p:nvSpPr>
        <p:spPr/>
        <p:txBody>
          <a:bodyPr/>
          <a:lstStyle/>
          <a:p>
            <a:r>
              <a:rPr lang="en-US" dirty="0"/>
              <a:t>Definition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At 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a:p>
          <a:p>
            <a:pPr marL="285750" lvl="1" indent="-285750" algn="just">
              <a:buFont typeface="Wingdings" panose="05000000000000000000" pitchFamily="2" charset="2"/>
              <a:buChar char="q"/>
            </a:pPr>
            <a:r>
              <a:rPr lang="en-US" altLang="en-US" dirty="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a:t>In general “structure” in C++ is defined as follows:</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name{</a:t>
            </a:r>
          </a:p>
          <a:p>
            <a:pPr marL="298847" lvl="1" indent="0">
              <a:buNone/>
            </a:pPr>
            <a:r>
              <a:rPr lang="en-US" sz="1400" dirty="0">
                <a:latin typeface="Courier New" panose="02070309020205020404" pitchFamily="49" charset="0"/>
                <a:cs typeface="Courier New" panose="02070309020205020404" pitchFamily="49" charset="0"/>
              </a:rPr>
              <a:t>  list of component variables</a:t>
            </a:r>
          </a:p>
          <a:p>
            <a:pPr marL="298847" lvl="1" indent="0">
              <a:buNone/>
            </a:pPr>
            <a:r>
              <a:rPr lang="en-US" sz="1400" dirty="0">
                <a:latin typeface="Courier New" panose="02070309020205020404" pitchFamily="49" charset="0"/>
                <a:cs typeface="Courier New" panose="02070309020205020404" pitchFamily="49" charset="0"/>
              </a:rPr>
              <a:t>};</a:t>
            </a:r>
          </a:p>
          <a:p>
            <a:endParaRPr lang="en-US" sz="1400" dirty="0"/>
          </a:p>
          <a:p>
            <a:pPr>
              <a:buClrTx/>
              <a:buFont typeface="Wingdings" panose="05000000000000000000" pitchFamily="2" charset="2"/>
              <a:buChar char="q"/>
            </a:pPr>
            <a:r>
              <a:rPr lang="en-US" sz="1600" dirty="0"/>
              <a:t>For example, suppose we need to store a </a:t>
            </a:r>
            <a:r>
              <a:rPr lang="en-US" sz="1600" dirty="0">
                <a:latin typeface="Courier New" panose="02070309020205020404" pitchFamily="49" charset="0"/>
                <a:cs typeface="Courier New" panose="02070309020205020404" pitchFamily="49" charset="0"/>
              </a:rPr>
              <a:t>name</a:t>
            </a:r>
            <a:r>
              <a:rPr lang="en-US" sz="1600" dirty="0"/>
              <a:t>, </a:t>
            </a:r>
            <a:r>
              <a:rPr lang="en-US" sz="1600" dirty="0">
                <a:latin typeface="Courier New" panose="02070309020205020404" pitchFamily="49" charset="0"/>
                <a:cs typeface="Courier New" panose="02070309020205020404" pitchFamily="49" charset="0"/>
              </a:rPr>
              <a:t>age</a:t>
            </a:r>
            <a:r>
              <a:rPr lang="en-US" sz="1600" dirty="0"/>
              <a:t> and </a:t>
            </a:r>
            <a:r>
              <a:rPr lang="en-US" sz="1600" dirty="0">
                <a:latin typeface="Courier New" panose="02070309020205020404" pitchFamily="49" charset="0"/>
                <a:cs typeface="Courier New" panose="02070309020205020404" pitchFamily="49" charset="0"/>
              </a:rPr>
              <a:t>salary</a:t>
            </a:r>
            <a:r>
              <a:rPr lang="en-US" sz="1600" dirty="0"/>
              <a:t> as a single structure. You would first define the new data type using:</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EmployeeRecord</a:t>
            </a:r>
            <a:r>
              <a:rPr lang="en-US" sz="1400" dirty="0">
                <a:latin typeface="Courier New" panose="02070309020205020404" pitchFamily="49" charset="0"/>
                <a:cs typeface="Courier New" panose="02070309020205020404" pitchFamily="49" charset="0"/>
              </a:rPr>
              <a:t>{</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name[5];</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age;</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float</a:t>
            </a:r>
            <a:r>
              <a:rPr lang="en-US" sz="1400" dirty="0">
                <a:latin typeface="Courier New" panose="02070309020205020404" pitchFamily="49" charset="0"/>
                <a:cs typeface="Courier New" panose="02070309020205020404" pitchFamily="49" charset="0"/>
              </a:rPr>
              <a:t> salary;</a:t>
            </a:r>
          </a:p>
          <a:p>
            <a:pPr marL="298847" lvl="1" indent="0">
              <a:buNone/>
            </a:pPr>
            <a:r>
              <a:rPr lang="en-US" sz="1400" dirty="0">
                <a:latin typeface="Courier New" panose="02070309020205020404" pitchFamily="49" charset="0"/>
                <a:cs typeface="Courier New" panose="02070309020205020404" pitchFamily="49" charset="0"/>
              </a:rPr>
              <a:t>};</a:t>
            </a: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a:t>As we can declare variables for compiler defined data types (example: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 b, *c, d[50];</a:t>
            </a:r>
            <a:r>
              <a:rPr lang="en-US" sz="1600" dirty="0"/>
              <a:t>), we can do the same for user defined data type created using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name[5];</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a:latin typeface="Courier New" panose="02070309020205020404" pitchFamily="49" charset="0"/>
                <a:cs typeface="Courier New" panose="02070309020205020404" pitchFamily="49" charset="0"/>
              </a:rPr>
              <a:t>}a;</a:t>
            </a:r>
          </a:p>
          <a:p>
            <a:pPr marL="298847" lvl="1" indent="0" algn="just">
              <a:buNone/>
            </a:pP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b, *c, d[5];</a:t>
            </a:r>
          </a:p>
          <a:p>
            <a:pPr algn="just"/>
            <a:endParaRPr lang="en-US" sz="1600" dirty="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254000">
                  <a:extLst>
                    <a:ext uri="{9D8B030D-6E8A-4147-A177-3AD203B41FA5}">
                      <a16:colId xmlns:a16="http://schemas.microsoft.com/office/drawing/2014/main" val="20009"/>
                    </a:ext>
                  </a:extLst>
                </a:gridCol>
                <a:gridCol w="254000">
                  <a:extLst>
                    <a:ext uri="{9D8B030D-6E8A-4147-A177-3AD203B41FA5}">
                      <a16:colId xmlns:a16="http://schemas.microsoft.com/office/drawing/2014/main" val="20010"/>
                    </a:ext>
                  </a:extLst>
                </a:gridCol>
                <a:gridCol w="25400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54000">
                  <a:extLst>
                    <a:ext uri="{9D8B030D-6E8A-4147-A177-3AD203B41FA5}">
                      <a16:colId xmlns:a16="http://schemas.microsoft.com/office/drawing/2014/main" val="20013"/>
                    </a:ext>
                  </a:extLst>
                </a:gridCol>
                <a:gridCol w="254000">
                  <a:extLst>
                    <a:ext uri="{9D8B030D-6E8A-4147-A177-3AD203B41FA5}">
                      <a16:colId xmlns:a16="http://schemas.microsoft.com/office/drawing/2014/main" val="20014"/>
                    </a:ext>
                  </a:extLst>
                </a:gridCol>
                <a:gridCol w="254000">
                  <a:extLst>
                    <a:ext uri="{9D8B030D-6E8A-4147-A177-3AD203B41FA5}">
                      <a16:colId xmlns:a16="http://schemas.microsoft.com/office/drawing/2014/main" val="20015"/>
                    </a:ext>
                  </a:extLst>
                </a:gridCol>
                <a:gridCol w="254000">
                  <a:extLst>
                    <a:ext uri="{9D8B030D-6E8A-4147-A177-3AD203B41FA5}">
                      <a16:colId xmlns:a16="http://schemas.microsoft.com/office/drawing/2014/main" val="20016"/>
                    </a:ext>
                  </a:extLst>
                </a:gridCol>
                <a:gridCol w="254000">
                  <a:extLst>
                    <a:ext uri="{9D8B030D-6E8A-4147-A177-3AD203B41FA5}">
                      <a16:colId xmlns:a16="http://schemas.microsoft.com/office/drawing/2014/main" val="20017"/>
                    </a:ext>
                  </a:extLst>
                </a:gridCol>
                <a:gridCol w="254000">
                  <a:extLst>
                    <a:ext uri="{9D8B030D-6E8A-4147-A177-3AD203B41FA5}">
                      <a16:colId xmlns:a16="http://schemas.microsoft.com/office/drawing/2014/main" val="20018"/>
                    </a:ext>
                  </a:extLst>
                </a:gridCol>
                <a:gridCol w="254000">
                  <a:extLst>
                    <a:ext uri="{9D8B030D-6E8A-4147-A177-3AD203B41FA5}">
                      <a16:colId xmlns:a16="http://schemas.microsoft.com/office/drawing/2014/main" val="20019"/>
                    </a:ext>
                  </a:extLst>
                </a:gridCol>
                <a:gridCol w="254000">
                  <a:extLst>
                    <a:ext uri="{9D8B030D-6E8A-4147-A177-3AD203B41FA5}">
                      <a16:colId xmlns:a16="http://schemas.microsoft.com/office/drawing/2014/main" val="20020"/>
                    </a:ext>
                  </a:extLst>
                </a:gridCol>
                <a:gridCol w="254000">
                  <a:extLst>
                    <a:ext uri="{9D8B030D-6E8A-4147-A177-3AD203B41FA5}">
                      <a16:colId xmlns:a16="http://schemas.microsoft.com/office/drawing/2014/main" val="20021"/>
                    </a:ext>
                  </a:extLst>
                </a:gridCol>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char name[5]</a:t>
            </a:r>
          </a:p>
          <a:p>
            <a:r>
              <a:rPr lang="en-US" sz="1600" b="1" dirty="0">
                <a:solidFill>
                  <a:srgbClr val="7030A0"/>
                </a:solidFill>
                <a:latin typeface="Courier New" panose="02070309020205020404" pitchFamily="49" charset="0"/>
                <a:cs typeface="Courier New" panose="02070309020205020404" pitchFamily="49" charset="0"/>
              </a:rPr>
              <a:t> a    	</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 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a:t>As we can declare variables for compiler defined data types (example: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 b, *c, d[50];</a:t>
            </a:r>
            <a:r>
              <a:rPr lang="en-US" sz="1500" dirty="0"/>
              <a:t>), we can do the same for user defined data type created using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a:latin typeface="Courier New" panose="02070309020205020404" pitchFamily="49" charset="0"/>
                <a:cs typeface="Courier New" panose="02070309020205020404" pitchFamily="49" charset="0"/>
              </a:rPr>
              <a:t>}a;</a:t>
            </a:r>
          </a:p>
          <a:p>
            <a:pPr marL="298847"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b, *c, d[5];</a:t>
            </a:r>
          </a:p>
          <a:p>
            <a:endParaRPr lang="en-US" sz="1500" dirty="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extLst>
                    <a:ext uri="{9D8B030D-6E8A-4147-A177-3AD203B41FA5}">
                      <a16:colId xmlns:a16="http://schemas.microsoft.com/office/drawing/2014/main" val="20000"/>
                    </a:ext>
                  </a:extLst>
                </a:gridCol>
                <a:gridCol w="205740">
                  <a:extLst>
                    <a:ext uri="{9D8B030D-6E8A-4147-A177-3AD203B41FA5}">
                      <a16:colId xmlns:a16="http://schemas.microsoft.com/office/drawing/2014/main" val="20001"/>
                    </a:ext>
                  </a:extLst>
                </a:gridCol>
                <a:gridCol w="205740">
                  <a:extLst>
                    <a:ext uri="{9D8B030D-6E8A-4147-A177-3AD203B41FA5}">
                      <a16:colId xmlns:a16="http://schemas.microsoft.com/office/drawing/2014/main" val="20002"/>
                    </a:ext>
                  </a:extLst>
                </a:gridCol>
                <a:gridCol w="205740">
                  <a:extLst>
                    <a:ext uri="{9D8B030D-6E8A-4147-A177-3AD203B41FA5}">
                      <a16:colId xmlns:a16="http://schemas.microsoft.com/office/drawing/2014/main" val="20003"/>
                    </a:ext>
                  </a:extLst>
                </a:gridCol>
                <a:gridCol w="205740">
                  <a:extLst>
                    <a:ext uri="{9D8B030D-6E8A-4147-A177-3AD203B41FA5}">
                      <a16:colId xmlns:a16="http://schemas.microsoft.com/office/drawing/2014/main" val="20004"/>
                    </a:ext>
                  </a:extLst>
                </a:gridCol>
                <a:gridCol w="205740">
                  <a:extLst>
                    <a:ext uri="{9D8B030D-6E8A-4147-A177-3AD203B41FA5}">
                      <a16:colId xmlns:a16="http://schemas.microsoft.com/office/drawing/2014/main" val="20005"/>
                    </a:ext>
                  </a:extLst>
                </a:gridCol>
                <a:gridCol w="205740">
                  <a:extLst>
                    <a:ext uri="{9D8B030D-6E8A-4147-A177-3AD203B41FA5}">
                      <a16:colId xmlns:a16="http://schemas.microsoft.com/office/drawing/2014/main" val="20006"/>
                    </a:ext>
                  </a:extLst>
                </a:gridCol>
                <a:gridCol w="205740">
                  <a:extLst>
                    <a:ext uri="{9D8B030D-6E8A-4147-A177-3AD203B41FA5}">
                      <a16:colId xmlns:a16="http://schemas.microsoft.com/office/drawing/2014/main" val="20007"/>
                    </a:ext>
                  </a:extLst>
                </a:gridCol>
                <a:gridCol w="205740">
                  <a:extLst>
                    <a:ext uri="{9D8B030D-6E8A-4147-A177-3AD203B41FA5}">
                      <a16:colId xmlns:a16="http://schemas.microsoft.com/office/drawing/2014/main" val="20008"/>
                    </a:ext>
                  </a:extLst>
                </a:gridCol>
                <a:gridCol w="205740">
                  <a:extLst>
                    <a:ext uri="{9D8B030D-6E8A-4147-A177-3AD203B41FA5}">
                      <a16:colId xmlns:a16="http://schemas.microsoft.com/office/drawing/2014/main" val="20009"/>
                    </a:ext>
                  </a:extLst>
                </a:gridCol>
                <a:gridCol w="205740">
                  <a:extLst>
                    <a:ext uri="{9D8B030D-6E8A-4147-A177-3AD203B41FA5}">
                      <a16:colId xmlns:a16="http://schemas.microsoft.com/office/drawing/2014/main" val="20010"/>
                    </a:ext>
                  </a:extLst>
                </a:gridCol>
                <a:gridCol w="205740">
                  <a:extLst>
                    <a:ext uri="{9D8B030D-6E8A-4147-A177-3AD203B41FA5}">
                      <a16:colId xmlns:a16="http://schemas.microsoft.com/office/drawing/2014/main" val="20011"/>
                    </a:ext>
                  </a:extLst>
                </a:gridCol>
                <a:gridCol w="205740">
                  <a:extLst>
                    <a:ext uri="{9D8B030D-6E8A-4147-A177-3AD203B41FA5}">
                      <a16:colId xmlns:a16="http://schemas.microsoft.com/office/drawing/2014/main" val="20012"/>
                    </a:ext>
                  </a:extLst>
                </a:gridCol>
                <a:gridCol w="205740">
                  <a:extLst>
                    <a:ext uri="{9D8B030D-6E8A-4147-A177-3AD203B41FA5}">
                      <a16:colId xmlns:a16="http://schemas.microsoft.com/office/drawing/2014/main" val="20013"/>
                    </a:ext>
                  </a:extLst>
                </a:gridCol>
                <a:gridCol w="205740">
                  <a:extLst>
                    <a:ext uri="{9D8B030D-6E8A-4147-A177-3AD203B41FA5}">
                      <a16:colId xmlns:a16="http://schemas.microsoft.com/office/drawing/2014/main" val="20014"/>
                    </a:ext>
                  </a:extLst>
                </a:gridCol>
                <a:gridCol w="205740">
                  <a:extLst>
                    <a:ext uri="{9D8B030D-6E8A-4147-A177-3AD203B41FA5}">
                      <a16:colId xmlns:a16="http://schemas.microsoft.com/office/drawing/2014/main" val="20015"/>
                    </a:ext>
                  </a:extLst>
                </a:gridCol>
                <a:gridCol w="205740">
                  <a:extLst>
                    <a:ext uri="{9D8B030D-6E8A-4147-A177-3AD203B41FA5}">
                      <a16:colId xmlns:a16="http://schemas.microsoft.com/office/drawing/2014/main" val="20016"/>
                    </a:ext>
                  </a:extLst>
                </a:gridCol>
                <a:gridCol w="205740">
                  <a:extLst>
                    <a:ext uri="{9D8B030D-6E8A-4147-A177-3AD203B41FA5}">
                      <a16:colId xmlns:a16="http://schemas.microsoft.com/office/drawing/2014/main" val="20017"/>
                    </a:ext>
                  </a:extLst>
                </a:gridCol>
                <a:gridCol w="205740">
                  <a:extLst>
                    <a:ext uri="{9D8B030D-6E8A-4147-A177-3AD203B41FA5}">
                      <a16:colId xmlns:a16="http://schemas.microsoft.com/office/drawing/2014/main" val="20018"/>
                    </a:ext>
                  </a:extLst>
                </a:gridCol>
                <a:gridCol w="205740">
                  <a:extLst>
                    <a:ext uri="{9D8B030D-6E8A-4147-A177-3AD203B41FA5}">
                      <a16:colId xmlns:a16="http://schemas.microsoft.com/office/drawing/2014/main" val="20019"/>
                    </a:ext>
                  </a:extLst>
                </a:gridCol>
                <a:gridCol w="205740">
                  <a:extLst>
                    <a:ext uri="{9D8B030D-6E8A-4147-A177-3AD203B41FA5}">
                      <a16:colId xmlns:a16="http://schemas.microsoft.com/office/drawing/2014/main" val="20020"/>
                    </a:ext>
                  </a:extLst>
                </a:gridCol>
                <a:gridCol w="205740">
                  <a:extLst>
                    <a:ext uri="{9D8B030D-6E8A-4147-A177-3AD203B41FA5}">
                      <a16:colId xmlns:a16="http://schemas.microsoft.com/office/drawing/2014/main" val="20021"/>
                    </a:ext>
                  </a:extLst>
                </a:gridCol>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age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gridCol w="52994">
                  <a:extLst>
                    <a:ext uri="{9D8B030D-6E8A-4147-A177-3AD203B41FA5}">
                      <a16:colId xmlns:a16="http://schemas.microsoft.com/office/drawing/2014/main" val="20044"/>
                    </a:ext>
                  </a:extLst>
                </a:gridCol>
                <a:gridCol w="52994">
                  <a:extLst>
                    <a:ext uri="{9D8B030D-6E8A-4147-A177-3AD203B41FA5}">
                      <a16:colId xmlns:a16="http://schemas.microsoft.com/office/drawing/2014/main" val="20045"/>
                    </a:ext>
                  </a:extLst>
                </a:gridCol>
                <a:gridCol w="52994">
                  <a:extLst>
                    <a:ext uri="{9D8B030D-6E8A-4147-A177-3AD203B41FA5}">
                      <a16:colId xmlns:a16="http://schemas.microsoft.com/office/drawing/2014/main" val="20046"/>
                    </a:ext>
                  </a:extLst>
                </a:gridCol>
                <a:gridCol w="52994">
                  <a:extLst>
                    <a:ext uri="{9D8B030D-6E8A-4147-A177-3AD203B41FA5}">
                      <a16:colId xmlns:a16="http://schemas.microsoft.com/office/drawing/2014/main" val="20047"/>
                    </a:ext>
                  </a:extLst>
                </a:gridCol>
                <a:gridCol w="52994">
                  <a:extLst>
                    <a:ext uri="{9D8B030D-6E8A-4147-A177-3AD203B41FA5}">
                      <a16:colId xmlns:a16="http://schemas.microsoft.com/office/drawing/2014/main" val="20048"/>
                    </a:ext>
                  </a:extLst>
                </a:gridCol>
                <a:gridCol w="52994">
                  <a:extLst>
                    <a:ext uri="{9D8B030D-6E8A-4147-A177-3AD203B41FA5}">
                      <a16:colId xmlns:a16="http://schemas.microsoft.com/office/drawing/2014/main" val="20049"/>
                    </a:ext>
                  </a:extLst>
                </a:gridCol>
                <a:gridCol w="52994">
                  <a:extLst>
                    <a:ext uri="{9D8B030D-6E8A-4147-A177-3AD203B41FA5}">
                      <a16:colId xmlns:a16="http://schemas.microsoft.com/office/drawing/2014/main" val="20050"/>
                    </a:ext>
                  </a:extLst>
                </a:gridCol>
                <a:gridCol w="52994">
                  <a:extLst>
                    <a:ext uri="{9D8B030D-6E8A-4147-A177-3AD203B41FA5}">
                      <a16:colId xmlns:a16="http://schemas.microsoft.com/office/drawing/2014/main" val="20051"/>
                    </a:ext>
                  </a:extLst>
                </a:gridCol>
                <a:gridCol w="52994">
                  <a:extLst>
                    <a:ext uri="{9D8B030D-6E8A-4147-A177-3AD203B41FA5}">
                      <a16:colId xmlns:a16="http://schemas.microsoft.com/office/drawing/2014/main" val="20052"/>
                    </a:ext>
                  </a:extLst>
                </a:gridCol>
                <a:gridCol w="52994">
                  <a:extLst>
                    <a:ext uri="{9D8B030D-6E8A-4147-A177-3AD203B41FA5}">
                      <a16:colId xmlns:a16="http://schemas.microsoft.com/office/drawing/2014/main" val="20053"/>
                    </a:ext>
                  </a:extLst>
                </a:gridCol>
                <a:gridCol w="52994">
                  <a:extLst>
                    <a:ext uri="{9D8B030D-6E8A-4147-A177-3AD203B41FA5}">
                      <a16:colId xmlns:a16="http://schemas.microsoft.com/office/drawing/2014/main" val="20054"/>
                    </a:ext>
                  </a:extLst>
                </a:gridCol>
                <a:gridCol w="52994">
                  <a:extLst>
                    <a:ext uri="{9D8B030D-6E8A-4147-A177-3AD203B41FA5}">
                      <a16:colId xmlns:a16="http://schemas.microsoft.com/office/drawing/2014/main" val="20055"/>
                    </a:ext>
                  </a:extLst>
                </a:gridCol>
                <a:gridCol w="52994">
                  <a:extLst>
                    <a:ext uri="{9D8B030D-6E8A-4147-A177-3AD203B41FA5}">
                      <a16:colId xmlns:a16="http://schemas.microsoft.com/office/drawing/2014/main" val="20056"/>
                    </a:ext>
                  </a:extLst>
                </a:gridCol>
                <a:gridCol w="52994">
                  <a:extLst>
                    <a:ext uri="{9D8B030D-6E8A-4147-A177-3AD203B41FA5}">
                      <a16:colId xmlns:a16="http://schemas.microsoft.com/office/drawing/2014/main" val="20057"/>
                    </a:ext>
                  </a:extLst>
                </a:gridCol>
                <a:gridCol w="52994">
                  <a:extLst>
                    <a:ext uri="{9D8B030D-6E8A-4147-A177-3AD203B41FA5}">
                      <a16:colId xmlns:a16="http://schemas.microsoft.com/office/drawing/2014/main" val="20058"/>
                    </a:ext>
                  </a:extLst>
                </a:gridCol>
                <a:gridCol w="52994">
                  <a:extLst>
                    <a:ext uri="{9D8B030D-6E8A-4147-A177-3AD203B41FA5}">
                      <a16:colId xmlns:a16="http://schemas.microsoft.com/office/drawing/2014/main" val="20059"/>
                    </a:ext>
                  </a:extLst>
                </a:gridCol>
                <a:gridCol w="52994">
                  <a:extLst>
                    <a:ext uri="{9D8B030D-6E8A-4147-A177-3AD203B41FA5}">
                      <a16:colId xmlns:a16="http://schemas.microsoft.com/office/drawing/2014/main" val="20060"/>
                    </a:ext>
                  </a:extLst>
                </a:gridCol>
                <a:gridCol w="52994">
                  <a:extLst>
                    <a:ext uri="{9D8B030D-6E8A-4147-A177-3AD203B41FA5}">
                      <a16:colId xmlns:a16="http://schemas.microsoft.com/office/drawing/2014/main" val="20061"/>
                    </a:ext>
                  </a:extLst>
                </a:gridCol>
                <a:gridCol w="52994">
                  <a:extLst>
                    <a:ext uri="{9D8B030D-6E8A-4147-A177-3AD203B41FA5}">
                      <a16:colId xmlns:a16="http://schemas.microsoft.com/office/drawing/2014/main" val="20062"/>
                    </a:ext>
                  </a:extLst>
                </a:gridCol>
                <a:gridCol w="52994">
                  <a:extLst>
                    <a:ext uri="{9D8B030D-6E8A-4147-A177-3AD203B41FA5}">
                      <a16:colId xmlns:a16="http://schemas.microsoft.com/office/drawing/2014/main" val="20063"/>
                    </a:ext>
                  </a:extLst>
                </a:gridCol>
                <a:gridCol w="52994">
                  <a:extLst>
                    <a:ext uri="{9D8B030D-6E8A-4147-A177-3AD203B41FA5}">
                      <a16:colId xmlns:a16="http://schemas.microsoft.com/office/drawing/2014/main" val="20064"/>
                    </a:ext>
                  </a:extLst>
                </a:gridCol>
                <a:gridCol w="52994">
                  <a:extLst>
                    <a:ext uri="{9D8B030D-6E8A-4147-A177-3AD203B41FA5}">
                      <a16:colId xmlns:a16="http://schemas.microsoft.com/office/drawing/2014/main" val="20065"/>
                    </a:ext>
                  </a:extLst>
                </a:gridCol>
                <a:gridCol w="1165860">
                  <a:extLst>
                    <a:ext uri="{9D8B030D-6E8A-4147-A177-3AD203B41FA5}">
                      <a16:colId xmlns:a16="http://schemas.microsoft.com/office/drawing/2014/main" val="20066"/>
                    </a:ext>
                  </a:extLst>
                </a:gridCol>
                <a:gridCol w="1165860">
                  <a:extLst>
                    <a:ext uri="{9D8B030D-6E8A-4147-A177-3AD203B41FA5}">
                      <a16:colId xmlns:a16="http://schemas.microsoft.com/office/drawing/2014/main" val="20067"/>
                    </a:ext>
                  </a:extLst>
                </a:gridCol>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4658678">
                  <a:extLst>
                    <a:ext uri="{9D8B030D-6E8A-4147-A177-3AD203B41FA5}">
                      <a16:colId xmlns:a16="http://schemas.microsoft.com/office/drawing/2014/main" val="20001"/>
                    </a:ext>
                  </a:extLst>
                </a:gridCol>
              </a:tblGrid>
              <a:tr h="718760">
                <a:tc>
                  <a:txBody>
                    <a:bodyPr/>
                    <a:lstStyle/>
                    <a:p>
                      <a:pPr algn="ctr"/>
                      <a:r>
                        <a:rPr lang="en-US" sz="1500" b="1" dirty="0">
                          <a:solidFill>
                            <a:srgbClr val="7030A0"/>
                          </a:solidFill>
                        </a:rPr>
                        <a:t>Each index </a:t>
                      </a:r>
                    </a:p>
                    <a:p>
                      <a:pPr algn="ctr"/>
                      <a:r>
                        <a:rPr lang="en-US" sz="1500" b="1" dirty="0">
                          <a:solidFill>
                            <a:srgbClr val="7030A0"/>
                          </a:solidFill>
                        </a:rPr>
                        <a:t>contains</a:t>
                      </a:r>
                    </a:p>
                    <a:p>
                      <a:pPr algn="ctr"/>
                      <a:r>
                        <a:rPr lang="en-US" sz="1500" b="1" baseline="0" dirty="0">
                          <a:solidFill>
                            <a:srgbClr val="7030A0"/>
                          </a:solidFill>
                        </a:rPr>
                        <a:t> </a:t>
                      </a:r>
                      <a:r>
                        <a:rPr lang="en-US" sz="1500" b="1" dirty="0">
                          <a:solidFill>
                            <a:srgbClr val="7030A0"/>
                          </a:solidFill>
                        </a:rPr>
                        <a:t>22 bytes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r>
                        <a:rPr lang="en-US" sz="1400" dirty="0"/>
                        <a:t>d[0]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Here, variable </a:t>
            </a:r>
            <a:r>
              <a:rPr lang="en-US" sz="1600" dirty="0">
                <a:latin typeface="Courier New" panose="02070309020205020404" pitchFamily="49" charset="0"/>
                <a:cs typeface="Courier New" panose="02070309020205020404" pitchFamily="49" charset="0"/>
              </a:rPr>
              <a:t>x</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x.age</a:t>
            </a:r>
            <a:r>
              <a:rPr lang="en-US" sz="1600" dirty="0">
                <a:latin typeface="Courier New" panose="02070309020205020404" pitchFamily="49" charset="0"/>
                <a:cs typeface="Courier New" panose="02070309020205020404" pitchFamily="49" charset="0"/>
              </a:rPr>
              <a:t> </a:t>
            </a:r>
            <a:r>
              <a:rPr lang="en-US" sz="1600" dirty="0"/>
              <a:t>is of type </a:t>
            </a:r>
            <a:r>
              <a:rPr lang="en-US" sz="1600" dirty="0">
                <a:solidFill>
                  <a:srgbClr val="0000B0"/>
                </a:solidFill>
                <a:latin typeface="Courier New" panose="02070309020205020404" pitchFamily="49" charset="0"/>
                <a:cs typeface="Courier New" panose="02070309020205020404" pitchFamily="49" charset="0"/>
              </a:rPr>
              <a:t>int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x.salary</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x.name</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[5]</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y[2].age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where </a:t>
            </a:r>
            <a:r>
              <a:rPr lang="en-US" sz="1600" dirty="0">
                <a:latin typeface="Courier New" panose="02070309020205020404" pitchFamily="49" charset="0"/>
                <a:cs typeface="Courier New" panose="02070309020205020404" pitchFamily="49" charset="0"/>
              </a:rPr>
              <a:t>y[2]</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 and represents the 3</a:t>
            </a:r>
            <a:r>
              <a:rPr lang="en-US" sz="1600" baseline="30000" dirty="0"/>
              <a:t>rd</a:t>
            </a:r>
            <a:r>
              <a:rPr lang="en-US" sz="1600" dirty="0"/>
              <a:t> element.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where </a:t>
            </a:r>
            <a:r>
              <a:rPr lang="en-US" sz="1600" dirty="0">
                <a:latin typeface="Courier New" panose="02070309020205020404" pitchFamily="49" charset="0"/>
                <a:cs typeface="Courier New" panose="02070309020205020404" pitchFamily="49" charset="0"/>
              </a:rPr>
              <a:t>p</a:t>
            </a:r>
            <a:r>
              <a:rPr lang="en-US" sz="1600" dirty="0"/>
              <a:t> is a pointer pointing to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latin typeface="Courier New" panose="02070309020205020404" pitchFamily="49" charset="0"/>
                <a:cs typeface="Courier New" panose="02070309020205020404" pitchFamily="49" charset="0"/>
              </a:rPr>
              <a:t>EmplyeeRecord</a:t>
            </a:r>
            <a:r>
              <a:rPr lang="en-US" sz="1600" dirty="0"/>
              <a:t>. Operator (</a:t>
            </a:r>
            <a:r>
              <a:rPr lang="en-US" sz="1600" dirty="0">
                <a:latin typeface="Courier New" panose="02070309020205020404" pitchFamily="49" charset="0"/>
                <a:cs typeface="Courier New" panose="02070309020205020404" pitchFamily="49" charset="0"/>
              </a:rPr>
              <a:t>-&gt;</a:t>
            </a:r>
            <a:r>
              <a:rPr lang="en-US" sz="1600" dirty="0"/>
              <a:t>) is used for pointer variable of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instead of (</a:t>
            </a:r>
            <a:r>
              <a:rPr lang="en-US" sz="1600" dirty="0">
                <a:latin typeface="Courier New" panose="02070309020205020404" pitchFamily="49" charset="0"/>
                <a:cs typeface="Courier New" panose="02070309020205020404" pitchFamily="49" charset="0"/>
              </a:rPr>
              <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a:t>
            </a:r>
            <a:r>
              <a:rPr lang="en-US" sz="1600" dirty="0"/>
              <a:t> can be represented as </a:t>
            </a:r>
            <a:r>
              <a:rPr lang="en-US" sz="1600" dirty="0">
                <a:latin typeface="Courier New" panose="02070309020205020404" pitchFamily="49" charset="0"/>
                <a:cs typeface="Courier New" panose="02070309020205020404" pitchFamily="49" charset="0"/>
              </a:rPr>
              <a:t>(*p).age</a:t>
            </a:r>
            <a:r>
              <a:rPr lang="en-US" sz="1600" dirty="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&amp;x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x =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*p;</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Mushfiqur Rahman</a:t>
            </a:r>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a:solidFill>
                  <a:srgbClr val="0000B0"/>
                </a:solidFill>
              </a:rPr>
              <a:t>struct</a:t>
            </a:r>
            <a:r>
              <a:rPr lang="en-US" altLang="ja-JP" sz="1800" dirty="0"/>
              <a:t> variable, follow the </a:t>
            </a:r>
            <a:r>
              <a:rPr lang="en-US" altLang="ja-JP" sz="1800" dirty="0" err="1">
                <a:solidFill>
                  <a:srgbClr val="0000B0"/>
                </a:solidFill>
              </a:rPr>
              <a:t>struct</a:t>
            </a:r>
            <a:r>
              <a:rPr lang="en-US" altLang="ja-JP" sz="1800" dirty="0"/>
              <a:t> variable name with an equal sign, followed by a list of initializers enclosed in 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 </a:t>
            </a:r>
            <a:r>
              <a:rPr lang="en-US" sz="1800" dirty="0"/>
              <a:t>is copied to the member </a:t>
            </a:r>
            <a:r>
              <a:rPr lang="en-US" sz="1800" dirty="0">
                <a:latin typeface="Courier New" panose="02070309020205020404" pitchFamily="49" charset="0"/>
                <a:cs typeface="Courier New" panose="02070309020205020404" pitchFamily="49" charset="0"/>
              </a:rPr>
              <a:t>name</a:t>
            </a:r>
            <a:r>
              <a:rPr lang="en-US" sz="1800" dirty="0"/>
              <a:t> referred as </a:t>
            </a:r>
            <a:r>
              <a:rPr lang="en-US" sz="1800" dirty="0" err="1">
                <a:latin typeface="Courier New" panose="02070309020205020404" pitchFamily="49" charset="0"/>
                <a:cs typeface="Courier New" panose="02070309020205020404" pitchFamily="49" charset="0"/>
              </a:rPr>
              <a:t>x.xame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22 </a:t>
            </a:r>
            <a:r>
              <a:rPr lang="en-US" sz="1800" dirty="0"/>
              <a:t>is copied to the member </a:t>
            </a:r>
            <a:r>
              <a:rPr lang="en-US" sz="1800" dirty="0">
                <a:latin typeface="Courier New" panose="02070309020205020404" pitchFamily="49" charset="0"/>
                <a:cs typeface="Courier New" panose="02070309020205020404" pitchFamily="49" charset="0"/>
              </a:rPr>
              <a:t>age</a:t>
            </a:r>
            <a:r>
              <a:rPr lang="en-US" sz="1800" dirty="0"/>
              <a:t> referred as </a:t>
            </a:r>
            <a:r>
              <a:rPr lang="en-US" sz="1800" dirty="0" err="1">
                <a:latin typeface="Courier New" panose="02070309020205020404" pitchFamily="49" charset="0"/>
                <a:cs typeface="Courier New" panose="02070309020205020404" pitchFamily="49" charset="0"/>
              </a:rPr>
              <a:t>x.age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1234.56 </a:t>
            </a:r>
            <a:r>
              <a:rPr lang="en-US" sz="1800" dirty="0"/>
              <a:t>is copied to the member </a:t>
            </a:r>
            <a:r>
              <a:rPr lang="en-US" sz="1800" dirty="0">
                <a:latin typeface="Courier New" panose="02070309020205020404" pitchFamily="49" charset="0"/>
                <a:cs typeface="Courier New" panose="02070309020205020404" pitchFamily="49" charset="0"/>
              </a:rPr>
              <a:t>salary</a:t>
            </a:r>
            <a:r>
              <a:rPr lang="en-US" sz="1800" dirty="0"/>
              <a:t> referred as </a:t>
            </a:r>
            <a:r>
              <a:rPr lang="en-US" sz="1800" dirty="0" err="1">
                <a:latin typeface="Courier New" panose="02070309020205020404" pitchFamily="49" charset="0"/>
                <a:cs typeface="Courier New" panose="02070309020205020404" pitchFamily="49" charset="0"/>
              </a:rPr>
              <a:t>x.salary</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a:t>No memory (as data) is allocated for defining </a:t>
            </a:r>
            <a:r>
              <a:rPr lang="en-US" altLang="ja-JP" sz="1800" dirty="0" err="1">
                <a:solidFill>
                  <a:srgbClr val="0000B0"/>
                </a:solidFill>
              </a:rPr>
              <a:t>struct</a:t>
            </a:r>
            <a:r>
              <a:rPr lang="en-US" altLang="ja-JP" sz="1800" dirty="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a:t>Memory is allocated when its instances/variables are created.</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No arithmetic or logical operation is possible on the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Only assignment operation works. i.e.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Call-by-value, call-by-reference, return-with-value, return-with-reference, array-as-parameter – all works with a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a:cs typeface="Courier New" panose="02070309020205020404" pitchFamily="49" charset="0"/>
              </a:rPr>
              <a:t>.</a:t>
            </a: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cannot be instance of enclosing </a:t>
            </a:r>
            <a:r>
              <a:rPr lang="en-US" altLang="en-US" sz="1800" b="1" dirty="0" err="1">
                <a:solidFill>
                  <a:srgbClr val="0000B0"/>
                </a:solidFill>
                <a:latin typeface="Courier New" panose="02070309020205020404" pitchFamily="49" charset="0"/>
              </a:rPr>
              <a:t>struct</a:t>
            </a: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Example: Every </a:t>
            </a:r>
            <a:r>
              <a:rPr lang="en-US" sz="1800" b="1" dirty="0"/>
              <a:t>person</a:t>
            </a:r>
            <a:r>
              <a:rPr lang="en-US" sz="1800" dirty="0"/>
              <a:t> may have a </a:t>
            </a:r>
            <a:r>
              <a:rPr lang="en-US" sz="1800" b="1" dirty="0"/>
              <a:t>child</a:t>
            </a:r>
            <a:r>
              <a:rPr lang="en-US" sz="1800" dirty="0"/>
              <a:t> who is also a </a:t>
            </a:r>
            <a:r>
              <a:rPr lang="en-US" sz="1800" b="1" dirty="0"/>
              <a:t>person</a:t>
            </a:r>
            <a:r>
              <a:rPr lang="en-US" sz="1800" dirty="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a:latin typeface="Courier New" panose="02070309020205020404" pitchFamily="49" charset="0"/>
                <a:cs typeface="Courier New" panose="02070309020205020404" pitchFamily="49" charset="0"/>
              </a:rPr>
              <a:t>};</a:t>
            </a:r>
            <a:endParaRPr lang="en-US" sz="1800" dirty="0"/>
          </a:p>
          <a:p>
            <a:pPr marL="512064" indent="-512064">
              <a:lnSpc>
                <a:spcPct val="80000"/>
              </a:lnSpc>
              <a:spcBef>
                <a:spcPts val="400"/>
              </a:spcBef>
              <a:spcAft>
                <a:spcPts val="400"/>
              </a:spcAft>
              <a:buClrTx/>
              <a:buFont typeface="Wingdings" panose="05000000000000000000" pitchFamily="2" charset="2"/>
              <a:buChar char="q"/>
            </a:pPr>
            <a:endParaRPr 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Here, </a:t>
            </a:r>
            <a:r>
              <a:rPr lang="en-US" sz="1800" dirty="0">
                <a:latin typeface="Courier New" panose="02070309020205020404" pitchFamily="49" charset="0"/>
                <a:cs typeface="Courier New" panose="02070309020205020404" pitchFamily="49" charset="0"/>
              </a:rPr>
              <a:t>Person</a:t>
            </a:r>
            <a:r>
              <a:rPr lang="en-US" sz="1800" dirty="0"/>
              <a:t> contains a pointer variable </a:t>
            </a:r>
            <a:r>
              <a:rPr lang="en-US" sz="1800" dirty="0">
                <a:latin typeface="Courier New" panose="02070309020205020404" pitchFamily="49" charset="0"/>
                <a:cs typeface="Courier New" panose="02070309020205020404" pitchFamily="49" charset="0"/>
              </a:rPr>
              <a:t>Child</a:t>
            </a:r>
            <a:r>
              <a:rPr lang="en-US" sz="1800" dirty="0"/>
              <a:t> of type </a:t>
            </a:r>
            <a:r>
              <a:rPr lang="en-US" sz="1800" dirty="0">
                <a:latin typeface="Courier New" panose="02070309020205020404" pitchFamily="49" charset="0"/>
                <a:cs typeface="Courier New" panose="02070309020205020404" pitchFamily="49" charset="0"/>
              </a:rPr>
              <a:t>Person</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Arif</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a:t>
            </a:r>
            <a:r>
              <a:rPr lang="en-US" sz="1800" dirty="0" err="1">
                <a:latin typeface="Courier New" panose="02070309020205020404" pitchFamily="49" charset="0"/>
                <a:cs typeface="Courier New" panose="02070309020205020404" pitchFamily="49" charset="0"/>
              </a:rPr>
              <a:t>P.Child</a:t>
            </a:r>
            <a:r>
              <a:rPr lang="en-US" sz="1800" dirty="0">
                <a:latin typeface="Courier New" panose="02070309020205020404" pitchFamily="49" charset="0"/>
                <a:cs typeface="Courier New" panose="02070309020205020404" pitchFamily="49" charset="0"/>
              </a:rPr>
              <a:t>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(C[0].Name, "Sara");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(C[1].Name, "Rahim");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C[1].Child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(C-&gt;Name, "Karim");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Mr. </a:t>
            </a:r>
            <a:r>
              <a:rPr lang="en-US" sz="1800" dirty="0" err="1"/>
              <a:t>Arif</a:t>
            </a:r>
            <a:r>
              <a:rPr lang="en-US" sz="1800" dirty="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a:t>Ms. Sara has no child.</a:t>
            </a:r>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endParaRPr lang="en-US" dirty="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2865269"/>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extLst>
                    <a:ext uri="{9D8B030D-6E8A-4147-A177-3AD203B41FA5}">
                      <a16:colId xmlns:a16="http://schemas.microsoft.com/office/drawing/2014/main" val="20000"/>
                    </a:ext>
                  </a:extLst>
                </a:gridCol>
                <a:gridCol w="6561546">
                  <a:extLst>
                    <a:ext uri="{9D8B030D-6E8A-4147-A177-3AD203B41FA5}">
                      <a16:colId xmlns:a16="http://schemas.microsoft.com/office/drawing/2014/main" val="20001"/>
                    </a:ext>
                  </a:extLst>
                </a:gridCol>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solidFill>
                            <a:srgbClr val="0000B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y = *p;</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x: "</a:t>
                      </a:r>
                      <a:r>
                        <a:rPr lang="en-US" sz="1200" dirty="0">
                          <a:effectLst/>
                          <a:latin typeface="Courier New" panose="02070309020205020404" pitchFamily="49" charset="0"/>
                          <a:cs typeface="Courier New" panose="02070309020205020404" pitchFamily="49" charset="0"/>
                        </a:rPr>
                        <a:t>&lt;&lt; &amp;x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extLst>
                  <a:ext uri="{0D108BD9-81ED-4DB2-BD59-A6C34878D82A}">
                    <a16:rowId xmlns:a16="http://schemas.microsoft.com/office/drawing/2014/main" val="10000"/>
                  </a:ext>
                </a:extLst>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x: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*p: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60190218"/>
              </p:ext>
            </p:extLst>
          </p:nvPr>
        </p:nvGraphicFramePr>
        <p:xfrm>
          <a:off x="6629400" y="1569038"/>
          <a:ext cx="2514598" cy="4641521"/>
        </p:xfrm>
        <a:graphic>
          <a:graphicData uri="http://schemas.openxmlformats.org/drawingml/2006/table">
            <a:tbl>
              <a:tblPr firstRow="1" firstCol="1" bandRow="1">
                <a:tableStyleId>{2D5ABB26-0587-4C30-8999-92F81FD0307C}</a:tableStyleId>
              </a:tblPr>
              <a:tblGrid>
                <a:gridCol w="389514">
                  <a:extLst>
                    <a:ext uri="{9D8B030D-6E8A-4147-A177-3AD203B41FA5}">
                      <a16:colId xmlns:a16="http://schemas.microsoft.com/office/drawing/2014/main" val="20000"/>
                    </a:ext>
                  </a:extLst>
                </a:gridCol>
                <a:gridCol w="818888">
                  <a:extLst>
                    <a:ext uri="{9D8B030D-6E8A-4147-A177-3AD203B41FA5}">
                      <a16:colId xmlns:a16="http://schemas.microsoft.com/office/drawing/2014/main" val="20001"/>
                    </a:ext>
                  </a:extLst>
                </a:gridCol>
                <a:gridCol w="218242">
                  <a:extLst>
                    <a:ext uri="{9D8B030D-6E8A-4147-A177-3AD203B41FA5}">
                      <a16:colId xmlns:a16="http://schemas.microsoft.com/office/drawing/2014/main" val="20002"/>
                    </a:ext>
                  </a:extLst>
                </a:gridCol>
                <a:gridCol w="1087954">
                  <a:extLst>
                    <a:ext uri="{9D8B030D-6E8A-4147-A177-3AD203B41FA5}">
                      <a16:colId xmlns:a16="http://schemas.microsoft.com/office/drawing/2014/main" val="20003"/>
                    </a:ext>
                  </a:extLst>
                </a:gridCol>
              </a:tblGrid>
              <a:tr h="627065">
                <a:tc>
                  <a:txBody>
                    <a:bodyPr/>
                    <a:lstStyle/>
                    <a:p>
                      <a:pPr marL="0" marR="0" algn="ctr">
                        <a:spcBef>
                          <a:spcPts val="0"/>
                        </a:spcBef>
                        <a:spcAft>
                          <a:spcPts val="0"/>
                        </a:spcAft>
                      </a:pPr>
                      <a:r>
                        <a:rPr lang="en-US" sz="1100" b="1" dirty="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p>
                    <a:p>
                      <a:pPr marL="0" marR="0" algn="ctr">
                        <a:spcBef>
                          <a:spcPts val="0"/>
                        </a:spcBef>
                        <a:spcAft>
                          <a:spcPts val="0"/>
                        </a:spcAft>
                      </a:pPr>
                      <a:r>
                        <a:rPr lang="en-US" sz="1100" b="1" dirty="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  =*(&amp;x)=x=10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extLst>
                    <a:ext uri="{9D8B030D-6E8A-4147-A177-3AD203B41FA5}">
                      <a16:colId xmlns:a16="http://schemas.microsoft.com/office/drawing/2014/main" val="20000"/>
                    </a:ext>
                  </a:extLst>
                </a:gridCol>
                <a:gridCol w="4925910">
                  <a:extLst>
                    <a:ext uri="{9D8B030D-6E8A-4147-A177-3AD203B41FA5}">
                      <a16:colId xmlns:a16="http://schemas.microsoft.com/office/drawing/2014/main" val="20001"/>
                    </a:ext>
                  </a:extLst>
                </a:gridCol>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r[5] = {22.5,34.8,46.8,59.1,68.3};</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p = r; //&amp;r[0]</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a:effectLst/>
                          <a:latin typeface="Courier New" panose="02070309020205020404" pitchFamily="49" charset="0"/>
                          <a:cs typeface="Courier New" panose="02070309020205020404" pitchFamily="49" charset="0"/>
                        </a:rPr>
                        <a:t>&lt;&lt;(i+1)&lt;&lt;</a:t>
                      </a:r>
                      <a:r>
                        <a:rPr lang="en-US" sz="1400" dirty="0">
                          <a:solidFill>
                            <a:srgbClr val="FF0000"/>
                          </a:solidFill>
                          <a:effectLst/>
                          <a:latin typeface="Courier New" panose="02070309020205020404" pitchFamily="49" charset="0"/>
                          <a:cs typeface="Courier New" panose="02070309020205020404" pitchFamily="49" charset="0"/>
                        </a:rPr>
                        <a:t>" is: "</a:t>
                      </a:r>
                      <a:r>
                        <a:rPr lang="en-US" sz="1400" dirty="0">
                          <a:effectLst/>
                          <a:latin typeface="Courier New" panose="02070309020205020404" pitchFamily="49" charset="0"/>
                          <a:cs typeface="Courier New" panose="02070309020205020404" pitchFamily="49" charset="0"/>
                        </a:rPr>
                        <a:t>&lt;&lt;*p&lt;&lt;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625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162560">
                  <a:extLst>
                    <a:ext uri="{9D8B030D-6E8A-4147-A177-3AD203B41FA5}">
                      <a16:colId xmlns:a16="http://schemas.microsoft.com/office/drawing/2014/main" val="20014"/>
                    </a:ext>
                  </a:extLst>
                </a:gridCol>
                <a:gridCol w="162560">
                  <a:extLst>
                    <a:ext uri="{9D8B030D-6E8A-4147-A177-3AD203B41FA5}">
                      <a16:colId xmlns:a16="http://schemas.microsoft.com/office/drawing/2014/main" val="20015"/>
                    </a:ext>
                  </a:extLst>
                </a:gridCol>
                <a:gridCol w="162560">
                  <a:extLst>
                    <a:ext uri="{9D8B030D-6E8A-4147-A177-3AD203B41FA5}">
                      <a16:colId xmlns:a16="http://schemas.microsoft.com/office/drawing/2014/main" val="20016"/>
                    </a:ext>
                  </a:extLst>
                </a:gridCol>
                <a:gridCol w="162560">
                  <a:extLst>
                    <a:ext uri="{9D8B030D-6E8A-4147-A177-3AD203B41FA5}">
                      <a16:colId xmlns:a16="http://schemas.microsoft.com/office/drawing/2014/main" val="20017"/>
                    </a:ext>
                  </a:extLst>
                </a:gridCol>
                <a:gridCol w="162560">
                  <a:extLst>
                    <a:ext uri="{9D8B030D-6E8A-4147-A177-3AD203B41FA5}">
                      <a16:colId xmlns:a16="http://schemas.microsoft.com/office/drawing/2014/main" val="20018"/>
                    </a:ext>
                  </a:extLst>
                </a:gridCol>
                <a:gridCol w="162560">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gridCol w="162560">
                  <a:extLst>
                    <a:ext uri="{9D8B030D-6E8A-4147-A177-3AD203B41FA5}">
                      <a16:colId xmlns:a16="http://schemas.microsoft.com/office/drawing/2014/main" val="20021"/>
                    </a:ext>
                  </a:extLst>
                </a:gridCol>
                <a:gridCol w="162560">
                  <a:extLst>
                    <a:ext uri="{9D8B030D-6E8A-4147-A177-3AD203B41FA5}">
                      <a16:colId xmlns:a16="http://schemas.microsoft.com/office/drawing/2014/main" val="20022"/>
                    </a:ext>
                  </a:extLst>
                </a:gridCol>
                <a:gridCol w="162560">
                  <a:extLst>
                    <a:ext uri="{9D8B030D-6E8A-4147-A177-3AD203B41FA5}">
                      <a16:colId xmlns:a16="http://schemas.microsoft.com/office/drawing/2014/main" val="20023"/>
                    </a:ext>
                  </a:extLst>
                </a:gridCol>
                <a:gridCol w="162560">
                  <a:extLst>
                    <a:ext uri="{9D8B030D-6E8A-4147-A177-3AD203B41FA5}">
                      <a16:colId xmlns:a16="http://schemas.microsoft.com/office/drawing/2014/main" val="20024"/>
                    </a:ext>
                  </a:extLst>
                </a:gridCol>
                <a:gridCol w="162560">
                  <a:extLst>
                    <a:ext uri="{9D8B030D-6E8A-4147-A177-3AD203B41FA5}">
                      <a16:colId xmlns:a16="http://schemas.microsoft.com/office/drawing/2014/main" val="20025"/>
                    </a:ext>
                  </a:extLst>
                </a:gridCol>
                <a:gridCol w="162560">
                  <a:extLst>
                    <a:ext uri="{9D8B030D-6E8A-4147-A177-3AD203B41FA5}">
                      <a16:colId xmlns:a16="http://schemas.microsoft.com/office/drawing/2014/main" val="20026"/>
                    </a:ext>
                  </a:extLst>
                </a:gridCol>
                <a:gridCol w="162560">
                  <a:extLst>
                    <a:ext uri="{9D8B030D-6E8A-4147-A177-3AD203B41FA5}">
                      <a16:colId xmlns:a16="http://schemas.microsoft.com/office/drawing/2014/main" val="20027"/>
                    </a:ext>
                  </a:extLst>
                </a:gridCol>
                <a:gridCol w="162560">
                  <a:extLst>
                    <a:ext uri="{9D8B030D-6E8A-4147-A177-3AD203B41FA5}">
                      <a16:colId xmlns:a16="http://schemas.microsoft.com/office/drawing/2014/main" val="20028"/>
                    </a:ext>
                  </a:extLst>
                </a:gridCol>
                <a:gridCol w="162560">
                  <a:extLst>
                    <a:ext uri="{9D8B030D-6E8A-4147-A177-3AD203B41FA5}">
                      <a16:colId xmlns:a16="http://schemas.microsoft.com/office/drawing/2014/main" val="20029"/>
                    </a:ext>
                  </a:extLst>
                </a:gridCol>
                <a:gridCol w="162560">
                  <a:extLst>
                    <a:ext uri="{9D8B030D-6E8A-4147-A177-3AD203B41FA5}">
                      <a16:colId xmlns:a16="http://schemas.microsoft.com/office/drawing/2014/main" val="20030"/>
                    </a:ext>
                  </a:extLst>
                </a:gridCol>
                <a:gridCol w="162560">
                  <a:extLst>
                    <a:ext uri="{9D8B030D-6E8A-4147-A177-3AD203B41FA5}">
                      <a16:colId xmlns:a16="http://schemas.microsoft.com/office/drawing/2014/main" val="20031"/>
                    </a:ext>
                  </a:extLst>
                </a:gridCol>
                <a:gridCol w="162560">
                  <a:extLst>
                    <a:ext uri="{9D8B030D-6E8A-4147-A177-3AD203B41FA5}">
                      <a16:colId xmlns:a16="http://schemas.microsoft.com/office/drawing/2014/main" val="20032"/>
                    </a:ext>
                  </a:extLst>
                </a:gridCol>
                <a:gridCol w="162560">
                  <a:extLst>
                    <a:ext uri="{9D8B030D-6E8A-4147-A177-3AD203B41FA5}">
                      <a16:colId xmlns:a16="http://schemas.microsoft.com/office/drawing/2014/main" val="20033"/>
                    </a:ext>
                  </a:extLst>
                </a:gridCol>
                <a:gridCol w="162560">
                  <a:extLst>
                    <a:ext uri="{9D8B030D-6E8A-4147-A177-3AD203B41FA5}">
                      <a16:colId xmlns:a16="http://schemas.microsoft.com/office/drawing/2014/main" val="20034"/>
                    </a:ext>
                  </a:extLst>
                </a:gridCol>
                <a:gridCol w="162560">
                  <a:extLst>
                    <a:ext uri="{9D8B030D-6E8A-4147-A177-3AD203B41FA5}">
                      <a16:colId xmlns:a16="http://schemas.microsoft.com/office/drawing/2014/main" val="20035"/>
                    </a:ext>
                  </a:extLst>
                </a:gridCol>
                <a:gridCol w="162560">
                  <a:extLst>
                    <a:ext uri="{9D8B030D-6E8A-4147-A177-3AD203B41FA5}">
                      <a16:colId xmlns:a16="http://schemas.microsoft.com/office/drawing/2014/main" val="20036"/>
                    </a:ext>
                  </a:extLst>
                </a:gridCol>
                <a:gridCol w="162560">
                  <a:extLst>
                    <a:ext uri="{9D8B030D-6E8A-4147-A177-3AD203B41FA5}">
                      <a16:colId xmlns:a16="http://schemas.microsoft.com/office/drawing/2014/main" val="20037"/>
                    </a:ext>
                  </a:extLst>
                </a:gridCol>
                <a:gridCol w="162560">
                  <a:extLst>
                    <a:ext uri="{9D8B030D-6E8A-4147-A177-3AD203B41FA5}">
                      <a16:colId xmlns:a16="http://schemas.microsoft.com/office/drawing/2014/main" val="20038"/>
                    </a:ext>
                  </a:extLst>
                </a:gridCol>
                <a:gridCol w="162560">
                  <a:extLst>
                    <a:ext uri="{9D8B030D-6E8A-4147-A177-3AD203B41FA5}">
                      <a16:colId xmlns:a16="http://schemas.microsoft.com/office/drawing/2014/main" val="20039"/>
                    </a:ext>
                  </a:extLst>
                </a:gridCol>
              </a:tblGrid>
              <a:tr h="278130">
                <a:tc gridSpan="8">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gridSpan="8">
                  <a:txBody>
                    <a:bodyPr/>
                    <a:lstStyle/>
                    <a:p>
                      <a:pPr algn="ctr"/>
                      <a:r>
                        <a:rPr lang="en-US" sz="1200" kern="1200" dirty="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gridCol w="701350">
                  <a:extLst>
                    <a:ext uri="{9D8B030D-6E8A-4147-A177-3AD203B41FA5}">
                      <a16:colId xmlns:a16="http://schemas.microsoft.com/office/drawing/2014/main" val="20002"/>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tx1"/>
                          </a:solidFill>
                          <a:effectLst/>
                          <a:latin typeface="Courier New" panose="02070309020205020404" pitchFamily="49" charset="0"/>
                          <a:ea typeface="+mn-ea"/>
                          <a:cs typeface="Courier New" panose="02070309020205020404" pitchFamily="49" charset="0"/>
                        </a:rPr>
                        <a:t>Y, 1603</a:t>
                      </a:r>
                    </a:p>
                  </a:txBody>
                  <a:tcPr marL="20574" marR="7144" marT="7144" marB="7144">
                    <a:solidFill>
                      <a:schemeClr val="bg1">
                        <a:lumMod val="50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332028">
                  <a:extLst>
                    <a:ext uri="{9D8B030D-6E8A-4147-A177-3AD203B41FA5}">
                      <a16:colId xmlns:a16="http://schemas.microsoft.com/office/drawing/2014/main" val="20001"/>
                    </a:ext>
                  </a:extLst>
                </a:gridCol>
                <a:gridCol w="1321898">
                  <a:extLst>
                    <a:ext uri="{9D8B030D-6E8A-4147-A177-3AD203B41FA5}">
                      <a16:colId xmlns:a16="http://schemas.microsoft.com/office/drawing/2014/main" val="20002"/>
                    </a:ext>
                  </a:extLst>
                </a:gridCol>
                <a:gridCol w="1321898">
                  <a:extLst>
                    <a:ext uri="{9D8B030D-6E8A-4147-A177-3AD203B41FA5}">
                      <a16:colId xmlns:a16="http://schemas.microsoft.com/office/drawing/2014/main" val="20003"/>
                    </a:ext>
                  </a:extLst>
                </a:gridCol>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309454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9CEFE-30D5-4F9C-B02F-A79FB4384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A6AAFA7-4F69-4F0B-8451-4CDCC61C4AA1}">
  <ds:schemaRefs>
    <ds:schemaRef ds:uri="http://schemas.microsoft.com/sharepoint/v3/contenttype/forms"/>
  </ds:schemaRefs>
</ds:datastoreItem>
</file>

<file path=customXml/itemProps3.xml><?xml version="1.0" encoding="utf-8"?>
<ds:datastoreItem xmlns:ds="http://schemas.openxmlformats.org/officeDocument/2006/customXml" ds:itemID="{CE8168A2-7C34-4B69-AA07-D1EF1942B17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963</TotalTime>
  <Words>10444</Words>
  <Application>Microsoft Office PowerPoint</Application>
  <PresentationFormat>On-screen Show (4:3)</PresentationFormat>
  <Paragraphs>1707</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 Uddin</cp:lastModifiedBy>
  <cp:revision>479</cp:revision>
  <dcterms:created xsi:type="dcterms:W3CDTF">2018-12-10T17:20:29Z</dcterms:created>
  <dcterms:modified xsi:type="dcterms:W3CDTF">2023-03-20T02:42:00Z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