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73" r:id="rId4"/>
    <p:sldId id="274" r:id="rId5"/>
    <p:sldId id="275" r:id="rId6"/>
    <p:sldId id="265" r:id="rId7"/>
    <p:sldId id="27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24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4C29BE-F205-4296-AC55-32A58A82FAC9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269580-4BF0-497F-A9CC-754B57BDE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6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nked_list" TargetMode="Externa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19936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Structure (Theory)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Linked List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Search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Insertion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Deletion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Searching (Algorithm and simulation)</a:t>
            </a:r>
            <a:endParaRPr lang="x-none" dirty="0"/>
          </a:p>
        </p:txBody>
      </p:sp>
      <p:sp>
        <p:nvSpPr>
          <p:cNvPr id="4" name="TextBox 3"/>
          <p:cNvSpPr txBox="1"/>
          <p:nvPr/>
        </p:nvSpPr>
        <p:spPr>
          <a:xfrm>
            <a:off x="665151" y="2239373"/>
            <a:ext cx="77663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Algorithm</a:t>
            </a:r>
          </a:p>
          <a:p>
            <a:r>
              <a:rPr lang="en-US" dirty="0"/>
              <a:t>Input: Head (the address of first node)</a:t>
            </a:r>
          </a:p>
          <a:p>
            <a:r>
              <a:rPr lang="en-US" dirty="0" err="1"/>
              <a:t>Curr</a:t>
            </a:r>
            <a:r>
              <a:rPr lang="en-US" dirty="0"/>
              <a:t> = Head</a:t>
            </a:r>
          </a:p>
          <a:p>
            <a:r>
              <a:rPr lang="en-US" dirty="0"/>
              <a:t>Step 1: if </a:t>
            </a:r>
            <a:r>
              <a:rPr lang="en-US" dirty="0" err="1"/>
              <a:t>Curr</a:t>
            </a:r>
            <a:r>
              <a:rPr lang="en-US" dirty="0"/>
              <a:t> == NULL print </a:t>
            </a:r>
            <a:r>
              <a:rPr lang="en-US" b="1" dirty="0"/>
              <a:t>not found </a:t>
            </a:r>
            <a:r>
              <a:rPr lang="en-US" dirty="0"/>
              <a:t>and </a:t>
            </a:r>
            <a:r>
              <a:rPr lang="en-US" b="1" dirty="0"/>
              <a:t>exit</a:t>
            </a:r>
            <a:r>
              <a:rPr lang="en-US" dirty="0"/>
              <a:t> </a:t>
            </a:r>
          </a:p>
          <a:p>
            <a:r>
              <a:rPr lang="en-US" dirty="0"/>
              <a:t>If </a:t>
            </a:r>
            <a:r>
              <a:rPr lang="en-US" dirty="0" err="1"/>
              <a:t>Curr</a:t>
            </a:r>
            <a:r>
              <a:rPr lang="en-US" dirty="0"/>
              <a:t>-&gt;data = item print </a:t>
            </a:r>
            <a:r>
              <a:rPr lang="en-US" b="1" dirty="0"/>
              <a:t>found </a:t>
            </a:r>
            <a:r>
              <a:rPr lang="en-US" dirty="0"/>
              <a:t>and</a:t>
            </a:r>
            <a:r>
              <a:rPr lang="en-US" b="1" dirty="0"/>
              <a:t> exit</a:t>
            </a:r>
            <a:endParaRPr lang="en-US" dirty="0"/>
          </a:p>
          <a:p>
            <a:r>
              <a:rPr lang="en-US" dirty="0"/>
              <a:t>Step 2: move </a:t>
            </a:r>
            <a:r>
              <a:rPr lang="en-US" dirty="0" err="1"/>
              <a:t>Curr</a:t>
            </a:r>
            <a:r>
              <a:rPr lang="en-US" dirty="0"/>
              <a:t> to next node and go to step 1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65336" y="4285718"/>
            <a:ext cx="729343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830107" y="4612290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265536" y="4612518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114621" y="4612290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550050" y="4612518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420907" y="4612290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856336" y="4612518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5738079" y="4612290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173508" y="4612518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7174993" y="4612290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16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610422" y="4612518"/>
            <a:ext cx="685800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57" name="Straight Arrow Connector 56"/>
          <p:cNvCxnSpPr>
            <a:stCxn id="46" idx="3"/>
            <a:endCxn id="47" idx="1"/>
          </p:cNvCxnSpPr>
          <p:nvPr/>
        </p:nvCxnSpPr>
        <p:spPr>
          <a:xfrm>
            <a:off x="1394679" y="4449004"/>
            <a:ext cx="435428" cy="32657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49" idx="1"/>
          </p:cNvCxnSpPr>
          <p:nvPr/>
        </p:nvCxnSpPr>
        <p:spPr>
          <a:xfrm>
            <a:off x="2483250" y="4775576"/>
            <a:ext cx="631371" cy="0"/>
          </a:xfrm>
          <a:prstGeom prst="straightConnector1">
            <a:avLst/>
          </a:prstGeom>
          <a:ln w="31750"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51" idx="1"/>
          </p:cNvCxnSpPr>
          <p:nvPr/>
        </p:nvCxnSpPr>
        <p:spPr>
          <a:xfrm flipV="1">
            <a:off x="3767764" y="4775576"/>
            <a:ext cx="653143" cy="228"/>
          </a:xfrm>
          <a:prstGeom prst="straightConnector1">
            <a:avLst/>
          </a:prstGeom>
          <a:ln w="31750"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53" idx="1"/>
          </p:cNvCxnSpPr>
          <p:nvPr/>
        </p:nvCxnSpPr>
        <p:spPr>
          <a:xfrm>
            <a:off x="5074050" y="4775576"/>
            <a:ext cx="664029" cy="0"/>
          </a:xfrm>
          <a:prstGeom prst="straightConnector1">
            <a:avLst/>
          </a:prstGeom>
          <a:ln w="31750"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55" idx="1"/>
          </p:cNvCxnSpPr>
          <p:nvPr/>
        </p:nvCxnSpPr>
        <p:spPr>
          <a:xfrm>
            <a:off x="6391222" y="4775576"/>
            <a:ext cx="783771" cy="0"/>
          </a:xfrm>
          <a:prstGeom prst="straightConnector1">
            <a:avLst/>
          </a:prstGeom>
          <a:ln w="31750"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683149" y="5327264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2967663" y="5327264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4273949" y="5327264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5591121" y="5327264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endParaRPr lang="en-US" dirty="0"/>
          </a:p>
        </p:txBody>
      </p:sp>
      <p:cxnSp>
        <p:nvCxnSpPr>
          <p:cNvPr id="66" name="Straight Arrow Connector 65"/>
          <p:cNvCxnSpPr>
            <a:stCxn id="62" idx="0"/>
            <a:endCxn id="47" idx="2"/>
          </p:cNvCxnSpPr>
          <p:nvPr/>
        </p:nvCxnSpPr>
        <p:spPr>
          <a:xfrm flipV="1">
            <a:off x="2047821" y="4938862"/>
            <a:ext cx="1" cy="38840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0"/>
            <a:endCxn id="49" idx="2"/>
          </p:cNvCxnSpPr>
          <p:nvPr/>
        </p:nvCxnSpPr>
        <p:spPr>
          <a:xfrm flipV="1">
            <a:off x="3332335" y="4938862"/>
            <a:ext cx="1" cy="38840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4" idx="0"/>
            <a:endCxn id="51" idx="2"/>
          </p:cNvCxnSpPr>
          <p:nvPr/>
        </p:nvCxnSpPr>
        <p:spPr>
          <a:xfrm flipV="1">
            <a:off x="4638621" y="4938862"/>
            <a:ext cx="1" cy="38840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5" idx="0"/>
            <a:endCxn id="53" idx="2"/>
          </p:cNvCxnSpPr>
          <p:nvPr/>
        </p:nvCxnSpPr>
        <p:spPr>
          <a:xfrm flipV="1">
            <a:off x="5955793" y="4938862"/>
            <a:ext cx="1" cy="38840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7028035" y="5327264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endParaRPr lang="en-US" dirty="0"/>
          </a:p>
        </p:txBody>
      </p:sp>
      <p:cxnSp>
        <p:nvCxnSpPr>
          <p:cNvPr id="71" name="Straight Arrow Connector 70"/>
          <p:cNvCxnSpPr>
            <a:stCxn id="70" idx="0"/>
          </p:cNvCxnSpPr>
          <p:nvPr/>
        </p:nvCxnSpPr>
        <p:spPr>
          <a:xfrm flipV="1">
            <a:off x="7392707" y="4939090"/>
            <a:ext cx="1" cy="38817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65651" y="3825892"/>
            <a:ext cx="95481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Item = 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95476" y="4056863"/>
            <a:ext cx="84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Found!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697598" y="3669377"/>
            <a:ext cx="108113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Item = 15</a:t>
            </a:r>
          </a:p>
        </p:txBody>
      </p:sp>
      <p:sp>
        <p:nvSpPr>
          <p:cNvPr id="74" name="Rectangle 73"/>
          <p:cNvSpPr/>
          <p:nvPr/>
        </p:nvSpPr>
        <p:spPr>
          <a:xfrm>
            <a:off x="8157049" y="5342381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endParaRPr lang="en-US" dirty="0"/>
          </a:p>
        </p:txBody>
      </p:sp>
      <p:cxnSp>
        <p:nvCxnSpPr>
          <p:cNvPr id="75" name="Straight Arrow Connector 74"/>
          <p:cNvCxnSpPr>
            <a:stCxn id="74" idx="0"/>
          </p:cNvCxnSpPr>
          <p:nvPr/>
        </p:nvCxnSpPr>
        <p:spPr>
          <a:xfrm flipV="1">
            <a:off x="8521721" y="4954207"/>
            <a:ext cx="1" cy="38817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192099" y="3809033"/>
            <a:ext cx="1265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Not Found!</a:t>
            </a:r>
          </a:p>
        </p:txBody>
      </p:sp>
    </p:spTree>
    <p:extLst>
      <p:ext uri="{BB962C8B-B14F-4D97-AF65-F5344CB8AC3E}">
        <p14:creationId xmlns:p14="http://schemas.microsoft.com/office/powerpoint/2010/main" val="11325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2" grpId="1" animBg="1"/>
      <p:bldP spid="62" grpId="2" animBg="1"/>
      <p:bldP spid="62" grpId="3" animBg="1"/>
      <p:bldP spid="63" grpId="0" animBg="1"/>
      <p:bldP spid="63" grpId="1" animBg="1"/>
      <p:bldP spid="63" grpId="2" animBg="1"/>
      <p:bldP spid="63" grpId="3" animBg="1"/>
      <p:bldP spid="64" grpId="0" animBg="1"/>
      <p:bldP spid="64" grpId="1" animBg="1"/>
      <p:bldP spid="64" grpId="2" animBg="1"/>
      <p:bldP spid="64" grpId="3" animBg="1"/>
      <p:bldP spid="65" grpId="0" animBg="1"/>
      <p:bldP spid="65" grpId="1" animBg="1"/>
      <p:bldP spid="65" grpId="2" animBg="1"/>
      <p:bldP spid="65" grpId="3" animBg="1"/>
      <p:bldP spid="70" grpId="0" animBg="1"/>
      <p:bldP spid="70" grpId="1" animBg="1"/>
      <p:bldP spid="6" grpId="0" animBg="1"/>
      <p:bldP spid="6" grpId="1" animBg="1"/>
      <p:bldP spid="7" grpId="0"/>
      <p:bldP spid="7" grpId="1"/>
      <p:bldP spid="73" grpId="0" animBg="1"/>
      <p:bldP spid="73" grpId="1" animBg="1"/>
      <p:bldP spid="74" grpId="0" animBg="1"/>
      <p:bldP spid="74" grpId="1" animBg="1"/>
      <p:bldP spid="76" grpId="0"/>
      <p:bldP spid="7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Insertion (Algorithm and simulation)</a:t>
            </a:r>
            <a:endParaRPr lang="x-none" dirty="0"/>
          </a:p>
        </p:txBody>
      </p:sp>
      <p:sp>
        <p:nvSpPr>
          <p:cNvPr id="4" name="TextBox 3"/>
          <p:cNvSpPr txBox="1"/>
          <p:nvPr/>
        </p:nvSpPr>
        <p:spPr>
          <a:xfrm>
            <a:off x="665151" y="2239373"/>
            <a:ext cx="77663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Algorithm</a:t>
            </a:r>
          </a:p>
          <a:p>
            <a:r>
              <a:rPr lang="en-US" dirty="0"/>
              <a:t>Input: </a:t>
            </a:r>
          </a:p>
          <a:p>
            <a:r>
              <a:rPr lang="en-US" dirty="0"/>
              <a:t>Head (the address of first node), </a:t>
            </a:r>
          </a:p>
          <a:p>
            <a:r>
              <a:rPr lang="en-US" dirty="0"/>
              <a:t>Node (inserting node), </a:t>
            </a:r>
          </a:p>
          <a:p>
            <a:r>
              <a:rPr lang="en-US" dirty="0" err="1"/>
              <a:t>Prev</a:t>
            </a:r>
            <a:r>
              <a:rPr lang="en-US" dirty="0"/>
              <a:t> (address of previous node)</a:t>
            </a:r>
          </a:p>
          <a:p>
            <a:endParaRPr lang="en-US" dirty="0"/>
          </a:p>
          <a:p>
            <a:r>
              <a:rPr lang="en-US" b="1" dirty="0"/>
              <a:t>Case 1: </a:t>
            </a:r>
          </a:p>
          <a:p>
            <a:r>
              <a:rPr lang="en-US" dirty="0"/>
              <a:t>if </a:t>
            </a:r>
            <a:r>
              <a:rPr lang="en-US" b="1" dirty="0" err="1"/>
              <a:t>Prev</a:t>
            </a:r>
            <a:r>
              <a:rPr lang="en-US" dirty="0"/>
              <a:t> != NULL then go to Case 2</a:t>
            </a:r>
          </a:p>
          <a:p>
            <a:r>
              <a:rPr lang="en-US" dirty="0"/>
              <a:t>Make a link from </a:t>
            </a:r>
            <a:r>
              <a:rPr lang="en-US" b="1" dirty="0"/>
              <a:t>Node</a:t>
            </a:r>
            <a:r>
              <a:rPr lang="en-US" dirty="0"/>
              <a:t> to </a:t>
            </a:r>
            <a:r>
              <a:rPr lang="en-US" b="1" dirty="0"/>
              <a:t>first node</a:t>
            </a:r>
          </a:p>
          <a:p>
            <a:r>
              <a:rPr lang="en-US" dirty="0"/>
              <a:t>Make </a:t>
            </a:r>
            <a:r>
              <a:rPr lang="en-US" b="1" dirty="0"/>
              <a:t>Node</a:t>
            </a:r>
            <a:r>
              <a:rPr lang="en-US" dirty="0"/>
              <a:t> as the </a:t>
            </a:r>
            <a:r>
              <a:rPr lang="en-US" b="1" dirty="0"/>
              <a:t>Head</a:t>
            </a:r>
          </a:p>
          <a:p>
            <a:r>
              <a:rPr lang="en-US" dirty="0"/>
              <a:t>Exit</a:t>
            </a:r>
          </a:p>
          <a:p>
            <a:r>
              <a:rPr lang="en-US" b="1" dirty="0"/>
              <a:t>Case 2: </a:t>
            </a:r>
          </a:p>
          <a:p>
            <a:r>
              <a:rPr lang="en-US" dirty="0"/>
              <a:t>Make a link from </a:t>
            </a:r>
            <a:r>
              <a:rPr lang="en-US" b="1" dirty="0"/>
              <a:t>Node</a:t>
            </a:r>
            <a:r>
              <a:rPr lang="en-US" dirty="0"/>
              <a:t> to the </a:t>
            </a:r>
            <a:r>
              <a:rPr lang="en-US" b="1" dirty="0"/>
              <a:t>node next to </a:t>
            </a:r>
            <a:r>
              <a:rPr lang="en-US" b="1" dirty="0" err="1"/>
              <a:t>Prev</a:t>
            </a:r>
            <a:endParaRPr lang="en-US" b="1" dirty="0"/>
          </a:p>
          <a:p>
            <a:r>
              <a:rPr lang="en-US" dirty="0"/>
              <a:t>Make another link from </a:t>
            </a:r>
            <a:r>
              <a:rPr lang="en-US" b="1" dirty="0" err="1"/>
              <a:t>Prev</a:t>
            </a:r>
            <a:r>
              <a:rPr lang="en-US" dirty="0"/>
              <a:t> to </a:t>
            </a:r>
            <a:r>
              <a:rPr lang="en-US" b="1" dirty="0"/>
              <a:t>Node</a:t>
            </a:r>
          </a:p>
          <a:p>
            <a:endParaRPr lang="en-US" b="1" dirty="0"/>
          </a:p>
        </p:txBody>
      </p:sp>
      <p:sp>
        <p:nvSpPr>
          <p:cNvPr id="37" name="Rectangle 36"/>
          <p:cNvSpPr/>
          <p:nvPr/>
        </p:nvSpPr>
        <p:spPr>
          <a:xfrm>
            <a:off x="4140146" y="2362337"/>
            <a:ext cx="688177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087634" y="3838565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551313" y="3838565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5341468" y="3838565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5775037" y="3838565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6743016" y="3838565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7203270" y="3838565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8110553" y="3838565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8579772" y="3838565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6232237" y="3071896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6692491" y="3071896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8" name="Straight Arrow Connector 77"/>
          <p:cNvCxnSpPr>
            <a:stCxn id="37" idx="2"/>
          </p:cNvCxnSpPr>
          <p:nvPr/>
        </p:nvCxnSpPr>
        <p:spPr>
          <a:xfrm flipH="1">
            <a:off x="4474197" y="2765749"/>
            <a:ext cx="10038" cy="1072816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40" idx="1"/>
          </p:cNvCxnSpPr>
          <p:nvPr/>
        </p:nvCxnSpPr>
        <p:spPr>
          <a:xfrm>
            <a:off x="4749798" y="4040084"/>
            <a:ext cx="591670" cy="187"/>
          </a:xfrm>
          <a:prstGeom prst="straightConnector1">
            <a:avLst/>
          </a:prstGeom>
          <a:ln w="31750"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42" idx="1"/>
          </p:cNvCxnSpPr>
          <p:nvPr/>
        </p:nvCxnSpPr>
        <p:spPr>
          <a:xfrm>
            <a:off x="6034804" y="4040084"/>
            <a:ext cx="708212" cy="187"/>
          </a:xfrm>
          <a:prstGeom prst="straightConnector1">
            <a:avLst/>
          </a:prstGeom>
          <a:ln w="31750"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403965" y="4040084"/>
            <a:ext cx="708212" cy="187"/>
          </a:xfrm>
          <a:prstGeom prst="straightConnector1">
            <a:avLst/>
          </a:prstGeom>
          <a:ln w="31750"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5252652" y="4539127"/>
            <a:ext cx="847812" cy="4460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Prev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6061567" y="2414731"/>
            <a:ext cx="930835" cy="3911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cxnSp>
        <p:nvCxnSpPr>
          <p:cNvPr id="84" name="Straight Arrow Connector 83"/>
          <p:cNvCxnSpPr>
            <a:stCxn id="83" idx="2"/>
          </p:cNvCxnSpPr>
          <p:nvPr/>
        </p:nvCxnSpPr>
        <p:spPr>
          <a:xfrm flipH="1">
            <a:off x="6524809" y="2805900"/>
            <a:ext cx="2176" cy="282575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82" idx="0"/>
          </p:cNvCxnSpPr>
          <p:nvPr/>
        </p:nvCxnSpPr>
        <p:spPr>
          <a:xfrm flipV="1">
            <a:off x="5676558" y="4226775"/>
            <a:ext cx="18571" cy="312352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Elbow Connector 85"/>
          <p:cNvCxnSpPr/>
          <p:nvPr/>
        </p:nvCxnSpPr>
        <p:spPr>
          <a:xfrm rot="5400000" flipH="1" flipV="1">
            <a:off x="5760667" y="3547739"/>
            <a:ext cx="766485" cy="218212"/>
          </a:xfrm>
          <a:prstGeom prst="bentConnector2">
            <a:avLst/>
          </a:prstGeom>
          <a:ln w="31750">
            <a:solidFill>
              <a:srgbClr val="FF0000"/>
            </a:solidFill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endCxn id="42" idx="0"/>
          </p:cNvCxnSpPr>
          <p:nvPr/>
        </p:nvCxnSpPr>
        <p:spPr>
          <a:xfrm flipH="1">
            <a:off x="6971616" y="3369769"/>
            <a:ext cx="20786" cy="468796"/>
          </a:xfrm>
          <a:prstGeom prst="straightConnector1">
            <a:avLst/>
          </a:prstGeom>
          <a:ln w="31750">
            <a:solidFill>
              <a:srgbClr val="FF0000"/>
            </a:solidFill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7361354" y="2933674"/>
            <a:ext cx="1352923" cy="42040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Node-&gt;next</a:t>
            </a:r>
          </a:p>
        </p:txBody>
      </p:sp>
      <p:sp>
        <p:nvSpPr>
          <p:cNvPr id="89" name="Rectangle 88"/>
          <p:cNvSpPr/>
          <p:nvPr/>
        </p:nvSpPr>
        <p:spPr>
          <a:xfrm>
            <a:off x="6492658" y="4504020"/>
            <a:ext cx="1240006" cy="42040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Prev</a:t>
            </a:r>
            <a:r>
              <a:rPr lang="en-US" dirty="0"/>
              <a:t>-&gt;next</a:t>
            </a:r>
          </a:p>
        </p:txBody>
      </p:sp>
      <p:cxnSp>
        <p:nvCxnSpPr>
          <p:cNvPr id="90" name="Straight Arrow Connector 89"/>
          <p:cNvCxnSpPr>
            <a:stCxn id="88" idx="1"/>
          </p:cNvCxnSpPr>
          <p:nvPr/>
        </p:nvCxnSpPr>
        <p:spPr>
          <a:xfrm flipH="1">
            <a:off x="6874028" y="3143877"/>
            <a:ext cx="487326" cy="8798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9" idx="1"/>
          </p:cNvCxnSpPr>
          <p:nvPr/>
        </p:nvCxnSpPr>
        <p:spPr>
          <a:xfrm flipH="1" flipV="1">
            <a:off x="5996554" y="4109513"/>
            <a:ext cx="496104" cy="60471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9" idx="0"/>
          </p:cNvCxnSpPr>
          <p:nvPr/>
        </p:nvCxnSpPr>
        <p:spPr>
          <a:xfrm flipH="1" flipV="1">
            <a:off x="7111864" y="4241977"/>
            <a:ext cx="797" cy="262043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77" idx="2"/>
            <a:endCxn id="38" idx="0"/>
          </p:cNvCxnSpPr>
          <p:nvPr/>
        </p:nvCxnSpPr>
        <p:spPr>
          <a:xfrm rot="5400000">
            <a:off x="5437035" y="2354508"/>
            <a:ext cx="363257" cy="2604857"/>
          </a:xfrm>
          <a:prstGeom prst="bentConnector3">
            <a:avLst>
              <a:gd name="adj1" fmla="val 50000"/>
            </a:avLst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77" idx="2"/>
          </p:cNvCxnSpPr>
          <p:nvPr/>
        </p:nvCxnSpPr>
        <p:spPr>
          <a:xfrm flipV="1">
            <a:off x="6921091" y="3261315"/>
            <a:ext cx="1557" cy="213993"/>
          </a:xfrm>
          <a:prstGeom prst="line">
            <a:avLst/>
          </a:prstGeom>
          <a:ln w="31750">
            <a:solidFill>
              <a:srgbClr val="FF0000"/>
            </a:solidFill>
            <a:headEnd type="none"/>
            <a:tailEnd type="oval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37" idx="3"/>
            <a:endCxn id="72" idx="1"/>
          </p:cNvCxnSpPr>
          <p:nvPr/>
        </p:nvCxnSpPr>
        <p:spPr>
          <a:xfrm>
            <a:off x="4828323" y="2564043"/>
            <a:ext cx="1403914" cy="70955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193283" y="5037202"/>
            <a:ext cx="3347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1: Inserting at Head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193814" y="5024734"/>
            <a:ext cx="4666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2: Inserting after a given node</a:t>
            </a:r>
          </a:p>
        </p:txBody>
      </p:sp>
    </p:spTree>
    <p:extLst>
      <p:ext uri="{BB962C8B-B14F-4D97-AF65-F5344CB8AC3E}">
        <p14:creationId xmlns:p14="http://schemas.microsoft.com/office/powerpoint/2010/main" val="1254426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9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indefinite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1" dur="indefinite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indefinite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4" dur="indefinite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7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1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5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9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3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7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1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5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3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7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8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5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6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9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0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indefinite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3" dur="indefinite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6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9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2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3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6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7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7" grpId="0" animBg="1"/>
      <p:bldP spid="82" grpId="0" animBg="1"/>
      <p:bldP spid="82" grpId="1" animBg="1"/>
      <p:bldP spid="82" grpId="2" animBg="1"/>
      <p:bldP spid="82" grpId="3" animBg="1"/>
      <p:bldP spid="83" grpId="0" animBg="1"/>
      <p:bldP spid="83" grpId="1" animBg="1"/>
      <p:bldP spid="83" grpId="2" animBg="1"/>
      <p:bldP spid="83" grpId="3" animBg="1"/>
      <p:bldP spid="88" grpId="0" animBg="1"/>
      <p:bldP spid="88" grpId="1" animBg="1"/>
      <p:bldP spid="88" grpId="2" animBg="1"/>
      <p:bldP spid="88" grpId="3" animBg="1"/>
      <p:bldP spid="89" grpId="0" animBg="1"/>
      <p:bldP spid="89" grpId="1" animBg="1"/>
      <p:bldP spid="3" grpId="0"/>
      <p:bldP spid="96" grpId="0"/>
      <p:bldP spid="9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Deletion (Algorithm and simulation)</a:t>
            </a:r>
            <a:endParaRPr lang="x-none" dirty="0"/>
          </a:p>
        </p:txBody>
      </p:sp>
      <p:sp>
        <p:nvSpPr>
          <p:cNvPr id="4" name="TextBox 3"/>
          <p:cNvSpPr txBox="1"/>
          <p:nvPr/>
        </p:nvSpPr>
        <p:spPr>
          <a:xfrm>
            <a:off x="665151" y="2239373"/>
            <a:ext cx="776633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Algorithm</a:t>
            </a:r>
          </a:p>
          <a:p>
            <a:r>
              <a:rPr lang="en-US" dirty="0"/>
              <a:t>Input: </a:t>
            </a:r>
          </a:p>
          <a:p>
            <a:r>
              <a:rPr lang="en-US" dirty="0"/>
              <a:t>Head (the address of first node), </a:t>
            </a:r>
          </a:p>
          <a:p>
            <a:r>
              <a:rPr lang="en-US" dirty="0" err="1"/>
              <a:t>Prev</a:t>
            </a:r>
            <a:r>
              <a:rPr lang="en-US" dirty="0"/>
              <a:t> (address of previous node)</a:t>
            </a:r>
          </a:p>
          <a:p>
            <a:endParaRPr lang="en-US" dirty="0"/>
          </a:p>
          <a:p>
            <a:r>
              <a:rPr lang="en-US" b="1" dirty="0"/>
              <a:t>Case 1: </a:t>
            </a:r>
          </a:p>
          <a:p>
            <a:r>
              <a:rPr lang="en-US" dirty="0"/>
              <a:t>if </a:t>
            </a:r>
            <a:r>
              <a:rPr lang="en-US" b="1" dirty="0" err="1"/>
              <a:t>Prev</a:t>
            </a:r>
            <a:r>
              <a:rPr lang="en-US" dirty="0"/>
              <a:t> = NULL then go to Case 2</a:t>
            </a:r>
          </a:p>
          <a:p>
            <a:r>
              <a:rPr lang="en-US" dirty="0" err="1"/>
              <a:t>Curr</a:t>
            </a:r>
            <a:r>
              <a:rPr lang="en-US" dirty="0"/>
              <a:t> = </a:t>
            </a:r>
            <a:r>
              <a:rPr lang="en-US" dirty="0" err="1"/>
              <a:t>Prev</a:t>
            </a:r>
            <a:r>
              <a:rPr lang="en-US" dirty="0"/>
              <a:t>-&gt;next</a:t>
            </a:r>
          </a:p>
          <a:p>
            <a:r>
              <a:rPr lang="en-US" dirty="0"/>
              <a:t>Make a link from </a:t>
            </a:r>
            <a:r>
              <a:rPr lang="en-US" b="1" dirty="0" err="1"/>
              <a:t>Prev</a:t>
            </a:r>
            <a:r>
              <a:rPr lang="en-US" dirty="0"/>
              <a:t> to the </a:t>
            </a:r>
            <a:r>
              <a:rPr lang="en-US" b="1" dirty="0"/>
              <a:t>node next to </a:t>
            </a:r>
            <a:r>
              <a:rPr lang="en-US" b="1" dirty="0" err="1"/>
              <a:t>Curr</a:t>
            </a:r>
            <a:endParaRPr lang="en-US" b="1" dirty="0"/>
          </a:p>
          <a:p>
            <a:r>
              <a:rPr lang="en-US" dirty="0"/>
              <a:t>Exit</a:t>
            </a:r>
          </a:p>
          <a:p>
            <a:r>
              <a:rPr lang="en-US" b="1" dirty="0"/>
              <a:t>Case 2: </a:t>
            </a:r>
          </a:p>
          <a:p>
            <a:r>
              <a:rPr lang="en-US" dirty="0"/>
              <a:t>Make the </a:t>
            </a:r>
            <a:r>
              <a:rPr lang="en-US" b="1" dirty="0"/>
              <a:t>node next to Head </a:t>
            </a:r>
            <a:r>
              <a:rPr lang="en-US" dirty="0"/>
              <a:t>as new Head</a:t>
            </a:r>
          </a:p>
          <a:p>
            <a:endParaRPr lang="en-US" b="1" dirty="0"/>
          </a:p>
        </p:txBody>
      </p:sp>
      <p:sp>
        <p:nvSpPr>
          <p:cNvPr id="36" name="Rectangle 35"/>
          <p:cNvSpPr/>
          <p:nvPr/>
        </p:nvSpPr>
        <p:spPr>
          <a:xfrm>
            <a:off x="3803371" y="2681545"/>
            <a:ext cx="674964" cy="355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803371" y="3309075"/>
            <a:ext cx="385483" cy="3137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197819" y="3309075"/>
            <a:ext cx="385483" cy="3137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852241" y="3309075"/>
            <a:ext cx="385483" cy="313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246689" y="3309075"/>
            <a:ext cx="385483" cy="313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900926" y="3309075"/>
            <a:ext cx="385483" cy="313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295374" y="3309075"/>
            <a:ext cx="385483" cy="313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7146836" y="3309075"/>
            <a:ext cx="385483" cy="3137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541284" y="3309075"/>
            <a:ext cx="385483" cy="3137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296190" y="3309075"/>
            <a:ext cx="385483" cy="3137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690638" y="3309075"/>
            <a:ext cx="385483" cy="3137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>
            <a:endCxn id="48" idx="1"/>
          </p:cNvCxnSpPr>
          <p:nvPr/>
        </p:nvCxnSpPr>
        <p:spPr>
          <a:xfrm>
            <a:off x="4455924" y="3461475"/>
            <a:ext cx="396317" cy="4483"/>
          </a:xfrm>
          <a:prstGeom prst="straightConnector1">
            <a:avLst/>
          </a:prstGeom>
          <a:ln w="31750"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50" idx="1"/>
          </p:cNvCxnSpPr>
          <p:nvPr/>
        </p:nvCxnSpPr>
        <p:spPr>
          <a:xfrm>
            <a:off x="5434947" y="3461475"/>
            <a:ext cx="465979" cy="4483"/>
          </a:xfrm>
          <a:prstGeom prst="straightConnector1">
            <a:avLst/>
          </a:prstGeom>
          <a:ln w="31750"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52" idx="1"/>
          </p:cNvCxnSpPr>
          <p:nvPr/>
        </p:nvCxnSpPr>
        <p:spPr>
          <a:xfrm>
            <a:off x="6485032" y="3461475"/>
            <a:ext cx="661804" cy="4483"/>
          </a:xfrm>
          <a:prstGeom prst="straightConnector1">
            <a:avLst/>
          </a:prstGeom>
          <a:ln w="31750"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54" idx="1"/>
          </p:cNvCxnSpPr>
          <p:nvPr/>
        </p:nvCxnSpPr>
        <p:spPr>
          <a:xfrm>
            <a:off x="7711798" y="3461475"/>
            <a:ext cx="584392" cy="4483"/>
          </a:xfrm>
          <a:prstGeom prst="straightConnector1">
            <a:avLst/>
          </a:prstGeom>
          <a:ln w="31750"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46" idx="0"/>
          </p:cNvCxnSpPr>
          <p:nvPr/>
        </p:nvCxnSpPr>
        <p:spPr>
          <a:xfrm>
            <a:off x="3992567" y="3058063"/>
            <a:ext cx="3546" cy="251012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673084" y="3869370"/>
            <a:ext cx="743796" cy="3227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Prev</a:t>
            </a:r>
            <a:endParaRPr lang="en-US" dirty="0"/>
          </a:p>
        </p:txBody>
      </p:sp>
      <p:cxnSp>
        <p:nvCxnSpPr>
          <p:cNvPr id="62" name="Straight Arrow Connector 61"/>
          <p:cNvCxnSpPr>
            <a:stCxn id="61" idx="0"/>
            <a:endCxn id="48" idx="2"/>
          </p:cNvCxnSpPr>
          <p:nvPr/>
        </p:nvCxnSpPr>
        <p:spPr>
          <a:xfrm flipV="1">
            <a:off x="5044982" y="3622840"/>
            <a:ext cx="1" cy="24653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5755337" y="3869370"/>
            <a:ext cx="684870" cy="3227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endParaRPr lang="en-US" dirty="0"/>
          </a:p>
        </p:txBody>
      </p:sp>
      <p:cxnSp>
        <p:nvCxnSpPr>
          <p:cNvPr id="64" name="Straight Arrow Connector 63"/>
          <p:cNvCxnSpPr>
            <a:stCxn id="63" idx="0"/>
            <a:endCxn id="50" idx="2"/>
          </p:cNvCxnSpPr>
          <p:nvPr/>
        </p:nvCxnSpPr>
        <p:spPr>
          <a:xfrm flipH="1" flipV="1">
            <a:off x="6093668" y="3622840"/>
            <a:ext cx="4104" cy="24653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833705" y="2609828"/>
            <a:ext cx="1202483" cy="3765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Prev</a:t>
            </a:r>
            <a:r>
              <a:rPr lang="en-US" dirty="0"/>
              <a:t>-&gt;next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5336332" y="2986346"/>
            <a:ext cx="0" cy="45271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5" idx="2"/>
            <a:endCxn id="50" idx="0"/>
          </p:cNvCxnSpPr>
          <p:nvPr/>
        </p:nvCxnSpPr>
        <p:spPr>
          <a:xfrm>
            <a:off x="5434947" y="2986346"/>
            <a:ext cx="658721" cy="32272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733431" y="2644780"/>
            <a:ext cx="1202483" cy="3765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r>
              <a:rPr lang="en-US" dirty="0"/>
              <a:t>-&gt;next</a:t>
            </a:r>
          </a:p>
        </p:txBody>
      </p:sp>
      <p:cxnSp>
        <p:nvCxnSpPr>
          <p:cNvPr id="71" name="Straight Arrow Connector 70"/>
          <p:cNvCxnSpPr>
            <a:stCxn id="70" idx="2"/>
            <a:endCxn id="52" idx="0"/>
          </p:cNvCxnSpPr>
          <p:nvPr/>
        </p:nvCxnSpPr>
        <p:spPr>
          <a:xfrm>
            <a:off x="7334673" y="3021298"/>
            <a:ext cx="4905" cy="287777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70" idx="2"/>
          </p:cNvCxnSpPr>
          <p:nvPr/>
        </p:nvCxnSpPr>
        <p:spPr>
          <a:xfrm flipH="1">
            <a:off x="6483817" y="3021298"/>
            <a:ext cx="850856" cy="41776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/>
          <p:nvPr/>
        </p:nvCxnSpPr>
        <p:spPr>
          <a:xfrm flipV="1">
            <a:off x="5443911" y="3147710"/>
            <a:ext cx="1380988" cy="313765"/>
          </a:xfrm>
          <a:prstGeom prst="bentConnector3">
            <a:avLst>
              <a:gd name="adj1" fmla="val -634"/>
            </a:avLst>
          </a:prstGeom>
          <a:ln w="31750">
            <a:solidFill>
              <a:srgbClr val="0070C0"/>
            </a:solidFill>
            <a:headEnd type="oval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>
            <a:off x="6822467" y="3147710"/>
            <a:ext cx="324369" cy="318248"/>
          </a:xfrm>
          <a:prstGeom prst="bentConnector3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5412652" y="3461474"/>
            <a:ext cx="1729956" cy="4483"/>
          </a:xfrm>
          <a:prstGeom prst="straightConnector1">
            <a:avLst/>
          </a:prstGeom>
          <a:ln w="31750"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3803371" y="3882301"/>
            <a:ext cx="652553" cy="3325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endParaRPr lang="en-US" dirty="0"/>
          </a:p>
        </p:txBody>
      </p:sp>
      <p:cxnSp>
        <p:nvCxnSpPr>
          <p:cNvPr id="101" name="Straight Arrow Connector 100"/>
          <p:cNvCxnSpPr>
            <a:stCxn id="100" idx="0"/>
          </p:cNvCxnSpPr>
          <p:nvPr/>
        </p:nvCxnSpPr>
        <p:spPr>
          <a:xfrm flipH="1" flipV="1">
            <a:off x="4129647" y="3642090"/>
            <a:ext cx="1" cy="240211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833705" y="2644780"/>
            <a:ext cx="1202483" cy="34156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r>
              <a:rPr lang="en-US" dirty="0"/>
              <a:t>-&gt;next</a:t>
            </a:r>
          </a:p>
        </p:txBody>
      </p:sp>
      <p:cxnSp>
        <p:nvCxnSpPr>
          <p:cNvPr id="103" name="Straight Arrow Connector 102"/>
          <p:cNvCxnSpPr>
            <a:stCxn id="102" idx="1"/>
          </p:cNvCxnSpPr>
          <p:nvPr/>
        </p:nvCxnSpPr>
        <p:spPr>
          <a:xfrm flipH="1">
            <a:off x="4318235" y="2815563"/>
            <a:ext cx="515470" cy="66516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endCxn id="48" idx="0"/>
          </p:cNvCxnSpPr>
          <p:nvPr/>
        </p:nvCxnSpPr>
        <p:spPr>
          <a:xfrm flipH="1">
            <a:off x="5044983" y="2986346"/>
            <a:ext cx="1932" cy="32272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36" idx="3"/>
            <a:endCxn id="48" idx="1"/>
          </p:cNvCxnSpPr>
          <p:nvPr/>
        </p:nvCxnSpPr>
        <p:spPr>
          <a:xfrm>
            <a:off x="4478335" y="2859345"/>
            <a:ext cx="373906" cy="606613"/>
          </a:xfrm>
          <a:prstGeom prst="bentConnector3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36332" y="4763069"/>
            <a:ext cx="3320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Case 2: Delete after a given node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337908" y="4751696"/>
            <a:ext cx="287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Case 1: Delete the first node</a:t>
            </a:r>
          </a:p>
        </p:txBody>
      </p:sp>
    </p:spTree>
    <p:extLst>
      <p:ext uri="{BB962C8B-B14F-4D97-AF65-F5344CB8AC3E}">
        <p14:creationId xmlns:p14="http://schemas.microsoft.com/office/powerpoint/2010/main" val="2853491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7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1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5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9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3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7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1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5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6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1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2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5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6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indefinite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5" dur="indefinite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8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9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2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3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50" grpId="0" animBg="1"/>
      <p:bldP spid="51" grpId="0" animBg="1"/>
      <p:bldP spid="61" grpId="0" animBg="1"/>
      <p:bldP spid="61" grpId="1" animBg="1"/>
      <p:bldP spid="61" grpId="3" animBg="1"/>
      <p:bldP spid="61" grpId="4" animBg="1"/>
      <p:bldP spid="63" grpId="0" animBg="1"/>
      <p:bldP spid="63" grpId="1" animBg="1"/>
      <p:bldP spid="65" grpId="0" animBg="1"/>
      <p:bldP spid="65" grpId="1" animBg="1"/>
      <p:bldP spid="70" grpId="0" animBg="1"/>
      <p:bldP spid="70" grpId="1" animBg="1"/>
      <p:bldP spid="100" grpId="0" animBg="1"/>
      <p:bldP spid="100" grpId="1" animBg="1"/>
      <p:bldP spid="102" grpId="0" animBg="1"/>
      <p:bldP spid="102" grpId="1" animBg="1"/>
      <p:bldP spid="6" grpId="0"/>
      <p:bldP spid="6" grpId="1"/>
      <p:bldP spid="106" grpId="0"/>
      <p:bldP spid="10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2" y="2435897"/>
            <a:ext cx="8110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https://en.wikipedia.org/wiki/Linked_list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099"/>
            <a:ext cx="3232896" cy="829939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2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54307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819</TotalTime>
  <Words>464</Words>
  <Application>Microsoft Office PowerPoint</Application>
  <PresentationFormat>On-screen Show (4:3)</PresentationFormat>
  <Paragraphs>98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Corbel</vt:lpstr>
      <vt:lpstr>Wingdings</vt:lpstr>
      <vt:lpstr>Spectrum</vt:lpstr>
      <vt:lpstr>Linked List</vt:lpstr>
      <vt:lpstr>Lecture Outline</vt:lpstr>
      <vt:lpstr>Linked List</vt:lpstr>
      <vt:lpstr>Linked List</vt:lpstr>
      <vt:lpstr>Linked List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Kishor Morol</cp:lastModifiedBy>
  <cp:revision>79</cp:revision>
  <dcterms:created xsi:type="dcterms:W3CDTF">2018-12-10T17:20:29Z</dcterms:created>
  <dcterms:modified xsi:type="dcterms:W3CDTF">2023-01-22T14:12:45Z</dcterms:modified>
</cp:coreProperties>
</file>