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81" r:id="rId3"/>
    <p:sldId id="268" r:id="rId4"/>
    <p:sldId id="284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79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0" autoAdjust="0"/>
  </p:normalViewPr>
  <p:slideViewPr>
    <p:cSldViewPr snapToGrid="0" snapToObjects="1">
      <p:cViewPr varScale="1">
        <p:scale>
          <a:sx n="85" d="100"/>
          <a:sy n="85" d="100"/>
        </p:scale>
        <p:origin x="136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56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68AD8-27E5-43CF-8F3E-9DB6C126A4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 smtClean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0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StackArray.html" TargetMode="External"/><Relationship Id="rId2" Type="http://schemas.openxmlformats.org/officeDocument/2006/relationships/hyperlink" Target="https://en.wikipedia.org/wiki/Stack_(abstract_data_type)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91147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1528297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//prints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whole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from top to bottom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"Stack empty\n";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=Top-1;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 )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Stack[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Showing All Elements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209365" y="2749602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/>
                <a:gridCol w="510241"/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19166" y="3074467"/>
            <a:ext cx="3177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Considering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 smtClean="0"/>
              <a:t> = 7</a:t>
            </a:r>
          </a:p>
          <a:p>
            <a:pPr algn="just"/>
            <a:r>
              <a:rPr lang="en-US" sz="1600" dirty="0" smtClean="0"/>
              <a:t>There are 4 elements inside Stack</a:t>
            </a:r>
          </a:p>
          <a:p>
            <a:pPr algn="just"/>
            <a:r>
              <a:rPr lang="en-US" sz="1600" dirty="0" smtClean="0"/>
              <a:t>So top element will be at index 3</a:t>
            </a:r>
            <a:endParaRPr lang="en-US" sz="1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63445" y="4221928"/>
            <a:ext cx="1822176" cy="392982"/>
            <a:chOff x="159024" y="5989320"/>
            <a:chExt cx="1822176" cy="392982"/>
          </a:xfrm>
        </p:grpSpPr>
        <p:sp>
          <p:nvSpPr>
            <p:cNvPr id="17" name="Rectangle 16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727525" y="4675965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Stack[100],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//Initializing stack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 = 100 ){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Size; Top = 0;}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Object Oriented Approach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30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*Stack,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//Resize the 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Dynamic Stack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6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965824" cy="5105642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cs typeface="Courier New" panose="02070309020205020404" pitchFamily="49" charset="0"/>
              </a:rPr>
              <a:t>The Constructor will create the array dynamically, Destructor will release it</a:t>
            </a:r>
            <a:r>
              <a:rPr lang="en-US" sz="1800" dirty="0" smtClean="0">
                <a:cs typeface="Courier New" panose="02070309020205020404" pitchFamily="49" charset="0"/>
              </a:rPr>
              <a:t>.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 = 100 ){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Size;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//get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Stack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accordingly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//start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stack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delete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//release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memory for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Dynamic Stack: Constructor &amp; Destructor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1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965824" cy="5105642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en-US" sz="1600" dirty="0" smtClean="0">
                <a:cs typeface="Courier New" panose="02070309020205020404" pitchFamily="49" charset="0"/>
              </a:rPr>
              <a:t> </a:t>
            </a:r>
            <a:r>
              <a:rPr lang="en-US" sz="1600" dirty="0">
                <a:cs typeface="Courier New" panose="02070309020205020404" pitchFamily="49" charset="0"/>
              </a:rPr>
              <a:t>creates a new array dynamically, copies all the element from the previous stack, releases the old array, and makes the pointer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600" dirty="0">
                <a:cs typeface="Courier New" panose="02070309020205020404" pitchFamily="49" charset="0"/>
              </a:rPr>
              <a:t> point to the new array.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cs typeface="Courier New" panose="02070309020205020404" pitchFamily="49" charset="0"/>
              </a:rPr>
              <a:t>By default increase 100, user can define the additional size. Use negative size to decrease the array.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 = 100 ){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//creates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new stack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a new capacity,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Size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Size ];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//copy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elements from old to new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Stack[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Size;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increases by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//release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old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Stack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//assign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new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//inserts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 )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//increase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if full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Stack[ Top++ ] = Element;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Dynamic Stack: Runtime Resizing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*Stack;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resize(</a:t>
            </a: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//resize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stack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Generic Stack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</a:t>
            </a:r>
            <a:r>
              <a:rPr lang="en-US" dirty="0" smtClean="0"/>
              <a:t>2008. </a:t>
            </a:r>
            <a:r>
              <a:rPr lang="en-US" i="1" dirty="0" smtClean="0"/>
              <a:t>[Chapter 1: 1.1]</a:t>
            </a:r>
            <a:endParaRPr lang="en-US" i="1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2"/>
              </a:rPr>
              <a:t>https://en.wikipedia.org/wiki/Stack_(abstract_data_type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3"/>
              </a:rPr>
              <a:t>https://www.cs.usfca.edu/~</a:t>
            </a:r>
            <a:r>
              <a:rPr lang="en-US" smtClean="0">
                <a:hlinkClick r:id="rId3"/>
              </a:rPr>
              <a:t>galles/visualization/StackArray.html</a:t>
            </a:r>
            <a:r>
              <a:rPr lang="en-US" smtClean="0"/>
              <a:t> (</a:t>
            </a:r>
            <a:r>
              <a:rPr lang="en-US" dirty="0" smtClean="0"/>
              <a:t>This is a great site for visualizing </a:t>
            </a:r>
            <a:r>
              <a:rPr lang="en-US" smtClean="0"/>
              <a:t>stack operations)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86696" y="2363928"/>
            <a:ext cx="4703869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Stack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Implementation in C++: Operations &amp; More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Checking for Underflow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Checking for </a:t>
            </a:r>
            <a:r>
              <a:rPr lang="en-US" sz="1600" dirty="0" smtClean="0">
                <a:solidFill>
                  <a:schemeClr val="tx1"/>
                </a:solidFill>
              </a:rPr>
              <a:t>Overflow</a:t>
            </a:r>
            <a:endParaRPr lang="en-US" sz="1600" dirty="0">
              <a:solidFill>
                <a:schemeClr val="tx1"/>
              </a:solidFill>
            </a:endParaRP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Adding Elements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Removing Elements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Getting Top Value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Showing All Elements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075710" y="2370138"/>
            <a:ext cx="3987851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>
                <a:solidFill>
                  <a:schemeClr val="tx1"/>
                </a:solidFill>
              </a:rPr>
              <a:t>Dynamic </a:t>
            </a:r>
            <a:r>
              <a:rPr lang="en-US" sz="1600" dirty="0" smtClean="0">
                <a:solidFill>
                  <a:schemeClr val="tx1"/>
                </a:solidFill>
              </a:rPr>
              <a:t>Stack</a:t>
            </a:r>
            <a:endParaRPr lang="en-US" sz="1600" dirty="0">
              <a:solidFill>
                <a:schemeClr val="tx1"/>
              </a:solidFill>
            </a:endParaRP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 smtClean="0">
                <a:solidFill>
                  <a:schemeClr val="tx1"/>
                </a:solidFill>
              </a:rPr>
              <a:t>Object Oriented Approach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 smtClean="0">
                <a:solidFill>
                  <a:schemeClr val="tx1"/>
                </a:solidFill>
              </a:rPr>
              <a:t>Generic Stack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>
                <a:solidFill>
                  <a:schemeClr val="tx1"/>
                </a:solidFill>
              </a:rPr>
              <a:t>References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092922" y="2160130"/>
            <a:ext cx="0" cy="398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stack or LIFO (last in, first out) is an abstract data type that serves as a collection of elements, with two principal operations: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push adds an element to the collection;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pop removes the last (top of the stack) element that was added</a:t>
            </a:r>
            <a:r>
              <a:rPr lang="en-US" dirty="0" smtClean="0"/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Bounded capacity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If the stack is full and does not contain enough space to accept an entity to be pushed, the stack is then considered to be in an overflow state.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 pop either reveals previously concealed items or results in an empty stack – which means no items are present in stack to be removed</a:t>
            </a:r>
            <a:r>
              <a:rPr lang="en-US" dirty="0" smtClean="0"/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Non-Bounded capacity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Dynamically allocate memory for stack. No overflow.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654174"/>
            <a:ext cx="8198906" cy="489902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Stack[100], Top=0,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Stack[]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holds the elements;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the index of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Stack[]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holding the whereabouts of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first/top element of the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has no 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full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//inserts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//deletes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 element from stack into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//gives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top element in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//prints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whole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Implementation in C++: Operations &amp; More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47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empty*/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(Top == 0);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Checking for Underflow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19619"/>
              </p:ext>
            </p:extLst>
          </p:nvPr>
        </p:nvGraphicFramePr>
        <p:xfrm>
          <a:off x="3484233" y="2692228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/>
                <a:gridCol w="510241"/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1838313" y="6107654"/>
            <a:ext cx="1822176" cy="392982"/>
            <a:chOff x="159024" y="5989320"/>
            <a:chExt cx="1822176" cy="392982"/>
          </a:xfrm>
        </p:grpSpPr>
        <p:sp>
          <p:nvSpPr>
            <p:cNvPr id="34" name="Rectangle 33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694033" y="2678654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Considering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 smtClean="0"/>
              <a:t> = 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27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full*/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(Top ==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Checking </a:t>
            </a:r>
            <a:r>
              <a:rPr lang="en-US" sz="2600" b="1" dirty="0" smtClean="0">
                <a:solidFill>
                  <a:schemeClr val="tx1"/>
                </a:solidFill>
              </a:rPr>
              <a:t>for Overflow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95976"/>
              </p:ext>
            </p:extLst>
          </p:nvPr>
        </p:nvGraphicFramePr>
        <p:xfrm>
          <a:off x="3350217" y="2835215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/>
                <a:gridCol w="510241"/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704297" y="2882601"/>
            <a:ext cx="1822176" cy="392982"/>
            <a:chOff x="159024" y="5989320"/>
            <a:chExt cx="1822176" cy="392982"/>
          </a:xfrm>
        </p:grpSpPr>
        <p:sp>
          <p:nvSpPr>
            <p:cNvPr id="11" name="Rectangle 10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60017" y="2821641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Considering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 smtClean="0"/>
              <a:t> = 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60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700208"/>
            <a:ext cx="8601075" cy="2061526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 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"Stack is Full\n"; 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push element if there is space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Stack[ Top++ ] = Element;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01859"/>
              </p:ext>
            </p:extLst>
          </p:nvPr>
        </p:nvGraphicFramePr>
        <p:xfrm>
          <a:off x="3488055" y="3771915"/>
          <a:ext cx="765362" cy="2879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81"/>
                <a:gridCol w="382681"/>
              </a:tblGrid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253615" y="5259064"/>
            <a:ext cx="1366632" cy="294737"/>
            <a:chOff x="159024" y="5989320"/>
            <a:chExt cx="1822176" cy="392982"/>
          </a:xfrm>
        </p:grpSpPr>
        <p:sp>
          <p:nvSpPr>
            <p:cNvPr id="10" name="Rectangle 9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876675" y="5216687"/>
            <a:ext cx="379178" cy="356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5405" y="3761734"/>
            <a:ext cx="3760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/>
              <a:t>Considering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500" dirty="0"/>
              <a:t> = 7</a:t>
            </a:r>
          </a:p>
          <a:p>
            <a:pPr algn="just"/>
            <a:r>
              <a:rPr lang="en-US" sz="1500" dirty="0"/>
              <a:t>There are 3 elements inside Stack</a:t>
            </a:r>
          </a:p>
          <a:p>
            <a:pPr algn="just"/>
            <a:r>
              <a:rPr lang="en-US" sz="1500" dirty="0"/>
              <a:t>So next element will be pushed at index 3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53615" y="4876159"/>
            <a:ext cx="1366632" cy="294737"/>
            <a:chOff x="159024" y="5989320"/>
            <a:chExt cx="1822176" cy="392982"/>
          </a:xfrm>
        </p:grpSpPr>
        <p:sp>
          <p:nvSpPr>
            <p:cNvPr id="15" name="Rectangle 14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Adding Elements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14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38125" y="1670255"/>
            <a:ext cx="8905875" cy="1873903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pop(){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removes top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from stack and puts it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) { </a:t>
            </a: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"Stack empty\n"; 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Top--;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439673"/>
              </p:ext>
            </p:extLst>
          </p:nvPr>
        </p:nvGraphicFramePr>
        <p:xfrm>
          <a:off x="3558989" y="3494634"/>
          <a:ext cx="765362" cy="2879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81"/>
                <a:gridCol w="382681"/>
              </a:tblGrid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324549" y="4981783"/>
            <a:ext cx="1366632" cy="294737"/>
            <a:chOff x="159024" y="5989320"/>
            <a:chExt cx="1822176" cy="392982"/>
          </a:xfrm>
        </p:grpSpPr>
        <p:sp>
          <p:nvSpPr>
            <p:cNvPr id="10" name="Rectangle 9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216339" y="3541541"/>
            <a:ext cx="3760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/>
              <a:t>Considering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500" dirty="0"/>
              <a:t> = 7</a:t>
            </a:r>
          </a:p>
          <a:p>
            <a:pPr algn="just"/>
            <a:r>
              <a:rPr lang="en-US" sz="1500" dirty="0"/>
              <a:t>There are 4 elements inside Stack</a:t>
            </a:r>
          </a:p>
          <a:p>
            <a:pPr algn="just"/>
            <a:r>
              <a:rPr lang="en-US" sz="1500" dirty="0"/>
              <a:t>So element will be popped from index 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24549" y="4598878"/>
            <a:ext cx="1366632" cy="294737"/>
            <a:chOff x="159024" y="5989320"/>
            <a:chExt cx="1822176" cy="392982"/>
          </a:xfrm>
        </p:grpSpPr>
        <p:sp>
          <p:nvSpPr>
            <p:cNvPr id="14" name="Rectangle 13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947609" y="4939406"/>
            <a:ext cx="379178" cy="356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Removing Elements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53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gives the top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Stack[ Top - 1 ];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Getting Top Value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91216"/>
              </p:ext>
            </p:extLst>
          </p:nvPr>
        </p:nvGraphicFramePr>
        <p:xfrm>
          <a:off x="3209365" y="2749602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/>
                <a:gridCol w="510241"/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19165" y="2736028"/>
            <a:ext cx="5013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Considering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 smtClean="0"/>
              <a:t> = 7</a:t>
            </a:r>
          </a:p>
          <a:p>
            <a:pPr algn="just"/>
            <a:r>
              <a:rPr lang="en-US" sz="1600" dirty="0" smtClean="0"/>
              <a:t>There are 4 elements inside Stack</a:t>
            </a:r>
          </a:p>
          <a:p>
            <a:pPr algn="just"/>
            <a:r>
              <a:rPr lang="en-US" sz="1600" dirty="0" smtClean="0"/>
              <a:t>So top element will be at index 3</a:t>
            </a:r>
            <a:endParaRPr lang="en-US" sz="1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63445" y="4221928"/>
            <a:ext cx="1822176" cy="392982"/>
            <a:chOff x="159024" y="5989320"/>
            <a:chExt cx="1822176" cy="392982"/>
          </a:xfrm>
        </p:grpSpPr>
        <p:sp>
          <p:nvSpPr>
            <p:cNvPr id="17" name="Rectangle 16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727525" y="4675965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8CAB2B6312244E9D316B8D8C1D5CF8" ma:contentTypeVersion="4" ma:contentTypeDescription="Create a new document." ma:contentTypeScope="" ma:versionID="184909d9b7702f85fa05478fef28e893">
  <xsd:schema xmlns:xsd="http://www.w3.org/2001/XMLSchema" xmlns:xs="http://www.w3.org/2001/XMLSchema" xmlns:p="http://schemas.microsoft.com/office/2006/metadata/properties" xmlns:ns2="0af48f9c-7a2b-49f8-8d1f-e15d99a6b808" targetNamespace="http://schemas.microsoft.com/office/2006/metadata/properties" ma:root="true" ma:fieldsID="6009553a806ec2193b5dfe719d9f1625" ns2:_="">
    <xsd:import namespace="0af48f9c-7a2b-49f8-8d1f-e15d99a6b8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f48f9c-7a2b-49f8-8d1f-e15d99a6b8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5E6F5B-3F03-4880-BF7B-F370A2BA1A62}"/>
</file>

<file path=customXml/itemProps2.xml><?xml version="1.0" encoding="utf-8"?>
<ds:datastoreItem xmlns:ds="http://schemas.openxmlformats.org/officeDocument/2006/customXml" ds:itemID="{E6055560-4F93-4F73-B014-4EE57DF7EE52}"/>
</file>

<file path=customXml/itemProps3.xml><?xml version="1.0" encoding="utf-8"?>
<ds:datastoreItem xmlns:ds="http://schemas.openxmlformats.org/officeDocument/2006/customXml" ds:itemID="{37185B91-B64F-46ED-BD78-4686F3E09317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978</TotalTime>
  <Words>886</Words>
  <Application>Microsoft Office PowerPoint</Application>
  <PresentationFormat>On-screen Show (4:3)</PresentationFormat>
  <Paragraphs>262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Wingdings</vt:lpstr>
      <vt:lpstr>Wingdings 2</vt:lpstr>
      <vt:lpstr>Spectrum</vt:lpstr>
      <vt:lpstr>Stack</vt:lpstr>
      <vt:lpstr>Lecture Outline</vt:lpstr>
      <vt:lpstr>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593</cp:revision>
  <dcterms:created xsi:type="dcterms:W3CDTF">2018-12-10T17:20:29Z</dcterms:created>
  <dcterms:modified xsi:type="dcterms:W3CDTF">2020-04-28T07:30:06Z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0x0101006F8CAB2B6312244E9D316B8D8C1D5CF8</vt:lpwstr>
  </property>
</Properties>
</file>