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81" r:id="rId3"/>
    <p:sldId id="268" r:id="rId4"/>
    <p:sldId id="309" r:id="rId5"/>
    <p:sldId id="310" r:id="rId6"/>
    <p:sldId id="316" r:id="rId7"/>
    <p:sldId id="312" r:id="rId8"/>
    <p:sldId id="314" r:id="rId9"/>
    <p:sldId id="313" r:id="rId10"/>
    <p:sldId id="315" r:id="rId11"/>
    <p:sldId id="317" r:id="rId12"/>
    <p:sldId id="318" r:id="rId13"/>
    <p:sldId id="311" r:id="rId14"/>
    <p:sldId id="319" r:id="rId15"/>
    <p:sldId id="320" r:id="rId16"/>
    <p:sldId id="321" r:id="rId17"/>
    <p:sldId id="322" r:id="rId18"/>
    <p:sldId id="323" r:id="rId19"/>
    <p:sldId id="324" r:id="rId20"/>
    <p:sldId id="296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07" r:id="rId33"/>
    <p:sldId id="308" r:id="rId34"/>
    <p:sldId id="336" r:id="rId35"/>
    <p:sldId id="279" r:id="rId36"/>
    <p:sldId id="26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Relationship Id="rId5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3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ircular_buffer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992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92072" y="4022094"/>
            <a:ext cx="8157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Then?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19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you guess the position of front and rear?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99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81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1680" y="564982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1013734" y="5406280"/>
            <a:ext cx="540306" cy="22867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018525" y="4881104"/>
            <a:ext cx="562059" cy="283568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1680" y="45236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7020061" y="5671220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7308357" y="5287496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469938" y="4180970"/>
            <a:ext cx="1978668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 element </a:t>
            </a:r>
            <a:r>
              <a:rPr lang="en-US" b="1" dirty="0" smtClean="0">
                <a:solidFill>
                  <a:srgbClr val="7030A0"/>
                </a:solidFill>
              </a:rPr>
              <a:t>2</a:t>
            </a:r>
            <a:r>
              <a:rPr lang="en-US" dirty="0" smtClean="0"/>
              <a:t> now?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29" grpId="0"/>
      <p:bldP spid="31" grpId="0"/>
      <p:bldP spid="33" grpId="0"/>
      <p:bldP spid="41" grpId="0"/>
      <p:bldP spid="42" grpId="0"/>
      <p:bldP spid="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3426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180970"/>
            <a:ext cx="1882588" cy="64633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Possible.</a:t>
            </a:r>
          </a:p>
          <a:p>
            <a:r>
              <a:rPr lang="en-US" dirty="0" smtClean="0"/>
              <a:t>Reason: Circular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9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152404" y="4476531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06808" y="432522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5882136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170432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2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8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053723" y="4205987"/>
            <a:ext cx="428276" cy="63493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434007" y="4027082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917449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245218" y="565536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6533514" y="527164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3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532094" y="4413956"/>
            <a:ext cx="188258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Enqueue</a:t>
            </a:r>
            <a:r>
              <a:rPr lang="en-US" dirty="0" smtClean="0"/>
              <a:t> again?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570484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0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1623" y="5198391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1152404" y="5343149"/>
            <a:ext cx="50883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419607" y="4816023"/>
            <a:ext cx="2326770" cy="47147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Linear Representation</a:t>
            </a:r>
            <a:endParaRPr 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72114" y="4115216"/>
            <a:ext cx="2421756" cy="64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possible </a:t>
            </a:r>
            <a:r>
              <a:rPr lang="en-US" dirty="0"/>
              <a:t>a</a:t>
            </a:r>
            <a:r>
              <a:rPr lang="en-US" dirty="0" smtClean="0"/>
              <a:t>nymore. No unused memory.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728307"/>
              </p:ext>
            </p:extLst>
          </p:nvPr>
        </p:nvGraphicFramePr>
        <p:xfrm>
          <a:off x="5951130" y="4628985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6637435" y="567838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>
          <a:xfrm flipV="1">
            <a:off x="6925731" y="529465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953850" y="4905664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337571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721292" y="490507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129502" y="490449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14026" y="461761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5" name="TextBox 54"/>
          <p:cNvSpPr txBox="1"/>
          <p:nvPr/>
        </p:nvSpPr>
        <p:spPr>
          <a:xfrm>
            <a:off x="6959519" y="396902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7332855" y="421489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053723" y="5655369"/>
            <a:ext cx="365884" cy="19858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315621" y="5852435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5125210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</a:t>
            </a:r>
            <a:r>
              <a:rPr lang="fr-FR" sz="1600" dirty="0" err="1" smtClean="0">
                <a:solidFill>
                  <a:schemeClr val="tx1"/>
                </a:solidFill>
              </a:rPr>
              <a:t>Circular</a:t>
            </a:r>
            <a:r>
              <a:rPr lang="fr-FR" sz="1600" dirty="0" smtClean="0">
                <a:solidFill>
                  <a:schemeClr val="tx1"/>
                </a:solidFill>
              </a:rPr>
              <a:t>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( 3 )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6701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99234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87530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( 6 )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7257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0830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9660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00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21819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419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753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0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341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207366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80702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85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front 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794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69291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57587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( 5 )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19525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60730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9026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88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</a:rPr>
              <a:t>EnQueue</a:t>
            </a:r>
            <a:r>
              <a:rPr lang="en-US" sz="1600" b="1" dirty="0">
                <a:solidFill>
                  <a:srgbClr val="0000B0"/>
                </a:solidFill>
              </a:rPr>
              <a:t>( 9 )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 = (rear + 1)%</a:t>
            </a: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71599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58427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31763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62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36407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39645" y="147530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12981" y="172118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54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 (front+1)%</a:t>
            </a: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MaxSize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03038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71088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59384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810547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183883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794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;</a:t>
            </a:r>
            <a:endParaRPr lang="en-US" sz="1600" b="1" dirty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728922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60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9843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( 3 )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front=rear=0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( 2 )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( 5 )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3;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</a:rPr>
              <a:t>EnQueue</a:t>
            </a:r>
            <a:r>
              <a:rPr lang="en-US" sz="1600" dirty="0">
                <a:solidFill>
                  <a:schemeClr val="tx1"/>
                </a:solidFill>
              </a:rPr>
              <a:t>( 9 )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0;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));</a:t>
            </a:r>
            <a:endParaRPr lang="en-US" sz="1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50549" y="316063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38845" y="277690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0008" y="1500286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63344" y="1746162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Circular Queue: 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(((rear+1)%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)==front):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rear=(rear+1)%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Circular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{front=(front+1)%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</a:t>
            </a:r>
            <a:r>
              <a:rPr lang="en-US" sz="2600" b="1" smtClean="0">
                <a:solidFill>
                  <a:schemeClr val="tx1"/>
                </a:solidFill>
              </a:rPr>
              <a:t>of Circular Queue </a:t>
            </a:r>
            <a:r>
              <a:rPr lang="en-US" sz="2600" b="1" dirty="0" smtClean="0">
                <a:solidFill>
                  <a:schemeClr val="tx1"/>
                </a:solidFill>
              </a:rPr>
              <a:t>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785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if (queue is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empty!”;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if(front </a:t>
            </a:r>
            <a:r>
              <a:rPr lang="en-US" sz="1600" dirty="0">
                <a:latin typeface="Consolas" panose="020B0609020204030204" pitchFamily="49" charset="0"/>
              </a:rPr>
              <a:t>&lt;= rear):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=front;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&lt;=rear;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 otherwise</a:t>
            </a:r>
            <a:r>
              <a:rPr lang="en-US" sz="1600" dirty="0">
                <a:latin typeface="Consolas" panose="020B0609020204030204" pitchFamily="49" charset="0"/>
              </a:rPr>
              <a:t>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&lt;=(maxSize-1);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queue[front];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  for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</a:t>
            </a:r>
            <a:r>
              <a:rPr lang="en-US" sz="1600" dirty="0">
                <a:latin typeface="Consolas" panose="020B0609020204030204" pitchFamily="49" charset="0"/>
              </a:rPr>
              <a:t>rear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latin typeface="Consolas" panose="020B0609020204030204" pitchFamily="49" charset="0"/>
              </a:rPr>
              <a:t>  output</a:t>
            </a:r>
            <a:r>
              <a:rPr lang="en-US" sz="1600" dirty="0">
                <a:latin typeface="Consolas" panose="020B0609020204030204" pitchFamily="49" charset="0"/>
              </a:rPr>
              <a:t>: queue[front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11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smtClean="0">
                <a:hlinkClick r:id="rId2"/>
              </a:rPr>
              <a:t>en.wikipedia.org/wiki/Circular_buffer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842185"/>
              </p:ext>
            </p:extLst>
          </p:nvPr>
        </p:nvGraphicFramePr>
        <p:xfrm>
          <a:off x="1038471" y="4639187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107402" y="5681422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9" name="Straight Arrow Connector 8"/>
          <p:cNvCxnSpPr>
            <a:stCxn id="8" idx="0"/>
          </p:cNvCxnSpPr>
          <p:nvPr/>
        </p:nvCxnSpPr>
        <p:spPr>
          <a:xfrm flipV="1">
            <a:off x="2395698" y="5297698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041191" y="4915866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24912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8633" y="4915280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16843" y="491469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01367" y="4627815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TextBox 14"/>
          <p:cNvSpPr txBox="1"/>
          <p:nvPr/>
        </p:nvSpPr>
        <p:spPr>
          <a:xfrm>
            <a:off x="2046860" y="397922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2420196" y="422510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693907" y="4407152"/>
            <a:ext cx="4159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Can we </a:t>
            </a:r>
            <a:r>
              <a:rPr lang="en-US" dirty="0" err="1" smtClean="0"/>
              <a:t>enqueue</a:t>
            </a:r>
            <a:r>
              <a:rPr lang="en-US" dirty="0" smtClean="0"/>
              <a:t> another element in this?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6205" y="4041813"/>
            <a:ext cx="1370525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1: A Linear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03961" y="5021728"/>
            <a:ext cx="49152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03960" y="5636304"/>
            <a:ext cx="466907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Recall, the queue is full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if(rear==(maxSize-1))</a:t>
            </a:r>
          </a:p>
        </p:txBody>
      </p:sp>
    </p:spTree>
    <p:extLst>
      <p:ext uri="{BB962C8B-B14F-4D97-AF65-F5344CB8AC3E}">
        <p14:creationId xmlns:p14="http://schemas.microsoft.com/office/powerpoint/2010/main" val="30772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304456" y="4485822"/>
            <a:ext cx="404727" cy="157937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0590" y="4022094"/>
            <a:ext cx="166723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Assume,This</a:t>
            </a:r>
            <a:r>
              <a:rPr lang="en-US" sz="13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Queue starts here</a:t>
            </a:r>
            <a:endParaRPr lang="en-US" sz="13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8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29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10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Circular 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</a:t>
            </a:r>
            <a:r>
              <a:rPr lang="en-US" dirty="0" smtClean="0"/>
              <a:t>Circular Queue is different than a regular Linear Queue.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Unlike a Linear Queue, a Circular one can reuse an unused memory in the queue by circling back to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Hence, Circular Queue is more memory efficient than Linear Queue.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  <p:sp>
        <p:nvSpPr>
          <p:cNvPr id="22" name="Oval 21"/>
          <p:cNvSpPr/>
          <p:nvPr/>
        </p:nvSpPr>
        <p:spPr>
          <a:xfrm>
            <a:off x="1924261" y="4394949"/>
            <a:ext cx="1111624" cy="107479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661236" y="4151405"/>
            <a:ext cx="1622612" cy="15618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6" idx="2"/>
            <a:endCxn id="22" idx="2"/>
          </p:cNvCxnSpPr>
          <p:nvPr/>
        </p:nvCxnSpPr>
        <p:spPr>
          <a:xfrm>
            <a:off x="1661236" y="4932344"/>
            <a:ext cx="26302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0"/>
            <a:endCxn id="26" idx="0"/>
          </p:cNvCxnSpPr>
          <p:nvPr/>
        </p:nvCxnSpPr>
        <p:spPr>
          <a:xfrm flipH="1" flipV="1">
            <a:off x="2472542" y="4151405"/>
            <a:ext cx="7531" cy="2435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2" idx="6"/>
            <a:endCxn id="26" idx="6"/>
          </p:cNvCxnSpPr>
          <p:nvPr/>
        </p:nvCxnSpPr>
        <p:spPr>
          <a:xfrm flipV="1">
            <a:off x="3035885" y="4932344"/>
            <a:ext cx="247963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2" idx="4"/>
            <a:endCxn id="26" idx="4"/>
          </p:cNvCxnSpPr>
          <p:nvPr/>
        </p:nvCxnSpPr>
        <p:spPr>
          <a:xfrm flipH="1">
            <a:off x="2472542" y="5469740"/>
            <a:ext cx="7531" cy="2435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11395" y="4319470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66852" y="4249949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75817" y="5245408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811395" y="5158483"/>
            <a:ext cx="27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92071" y="4022094"/>
            <a:ext cx="2994211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we </a:t>
            </a:r>
            <a:r>
              <a:rPr lang="en-US" dirty="0" err="1" smtClean="0"/>
              <a:t>Dequeue</a:t>
            </a:r>
            <a:r>
              <a:rPr lang="en-US" dirty="0" smtClean="0"/>
              <a:t>, which item will be removed from the queue?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35292" y="5940653"/>
            <a:ext cx="2468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fig 2.1: A Circular Queue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F01DB0-D0BD-4E99-B617-C8F700C3093C}"/>
</file>

<file path=customXml/itemProps2.xml><?xml version="1.0" encoding="utf-8"?>
<ds:datastoreItem xmlns:ds="http://schemas.openxmlformats.org/officeDocument/2006/customXml" ds:itemID="{C77DE433-A895-431B-89B9-CF649B3200DD}"/>
</file>

<file path=customXml/itemProps3.xml><?xml version="1.0" encoding="utf-8"?>
<ds:datastoreItem xmlns:ds="http://schemas.openxmlformats.org/officeDocument/2006/customXml" ds:itemID="{6373518F-048F-4955-82E3-7BDE44B421A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1226</TotalTime>
  <Words>2458</Words>
  <Application>Microsoft Office PowerPoint</Application>
  <PresentationFormat>On-screen Show (4:3)</PresentationFormat>
  <Paragraphs>636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Circular Queue</vt:lpstr>
      <vt:lpstr>Lecture Outline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Circular 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824</cp:revision>
  <dcterms:created xsi:type="dcterms:W3CDTF">2018-12-10T17:20:29Z</dcterms:created>
  <dcterms:modified xsi:type="dcterms:W3CDTF">2020-04-28T07:35:31Z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