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theme/theme2.xml" ContentType="application/vnd.openxmlformats-officedocument.theme+xml"/>
  <Override PartName="/ppt/diagrams/colors1.xml" ContentType="application/vnd.openxmlformats-officedocument.drawingml.diagramColors+xml"/>
  <Override PartName="/ppt/diagrams/layout1.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80" d="100"/>
          <a:sy n="80" d="100"/>
        </p:scale>
        <p:origin x="-108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smtClean="0"/>
            <a:t>President</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smtClean="0"/>
            <a:t>Vice President</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smtClean="0"/>
            <a:t>Vice President</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smtClean="0"/>
            <a:t>Vice President</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smtClean="0"/>
            <a:t>Executive</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smtClean="0"/>
            <a:t>Executive</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smtClean="0"/>
            <a:t>Executive</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smtClean="0"/>
            <a:t>Executive</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smtClean="0"/>
            <a:t>Executive</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t>
        <a:bodyPr/>
        <a:lstStyle/>
        <a:p>
          <a:endParaRPr lang="en-US"/>
        </a:p>
      </dgm:t>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t>
        <a:bodyPr/>
        <a:lstStyle/>
        <a:p>
          <a:endParaRPr lang="en-US"/>
        </a:p>
      </dgm:t>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7B2044D7-77E6-4CA7-A59B-53CDEEDADAB4}" type="presOf" srcId="{722039DD-BC5B-4196-98DC-B33FF82BA115}" destId="{9557391F-6014-443B-90A0-E1B03AF160B5}"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2128704A-0C68-4987-8894-4C0277D32FAD}" type="presOf" srcId="{21D3B0C8-B6B6-436C-9707-F556A6134419}" destId="{65F01D97-5900-416F-8FC8-3AAB461F9765}"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4A75CEF-E7B7-40BC-88F9-8E0894C061D6}" type="presOf" srcId="{170A5A05-6D9B-43CC-953D-1552155D6CD3}" destId="{48AB1D56-6D97-46B1-8A51-0BFB527EB687}"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7A4135A-AFD3-4DA0-9485-7090D6A08905}" srcId="{477D3F7B-0CD3-4F6D-A5F7-D3DC9D6BEEED}" destId="{B0AE03E5-595D-47C5-9D0E-7BCA613D1E6C}" srcOrd="0" destOrd="0" parTransId="{FA9BE1D3-35BE-42D5-B4DC-8F6AC7CFBF4C}" sibTransId="{D832D622-107F-44D5-8119-2B91B978DB0F}"/>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2EC5EF05-E1C3-4D53-BEF3-96AB85A18991}" type="presOf" srcId="{CAD1F886-A7EC-40CF-9DF9-271A802E77DD}" destId="{F6928F02-53F5-4153-8784-21F64CBB9E89}" srcOrd="0" destOrd="0" presId="urn:microsoft.com/office/officeart/2005/8/layout/hierarchy6"/>
    <dgm:cxn modelId="{54BD36F3-03FE-4F2B-8733-16C94E94B534}" type="presOf" srcId="{EE30ADA0-6D6F-4464-9896-600097213AAC}" destId="{93D63022-9959-4013-86F3-3BEBE95EE08A}" srcOrd="0" destOrd="0" presId="urn:microsoft.com/office/officeart/2005/8/layout/hierarchy6"/>
    <dgm:cxn modelId="{BC59C6B3-7D63-4F8A-ABD2-F8376E803483}" type="presOf" srcId="{AD3989E8-B305-4C18-8604-FFA866F1BF1B}" destId="{8071A0D3-214B-48C4-A4BB-1F3CA5BE965F}"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7AA37F63-AD9A-4312-8CFF-FBFFD05950E4}" type="presOf" srcId="{0409CD6D-247D-4BDA-8614-A3C38F74DE54}" destId="{F3602243-71C5-409F-9F25-577EF196ACEC}" srcOrd="0" destOrd="0" presId="urn:microsoft.com/office/officeart/2005/8/layout/hierarchy6"/>
    <dgm:cxn modelId="{E3AC1185-555F-4A6F-A2BF-416CB017A27D}" type="presOf" srcId="{FA9BE1D3-35BE-42D5-B4DC-8F6AC7CFBF4C}" destId="{F5DF8EBF-2F4F-477E-AEA5-7F3D2D11538D}"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52FEF1E9-669F-49E9-8F07-8EB51525923A}" srcId="{EA54523F-E5FD-4D7D-9A07-5FD618BF3408}" destId="{722039DD-BC5B-4196-98DC-B33FF82BA115}" srcOrd="0" destOrd="0" parTransId="{61AA21BE-5485-4366-A086-D4EB06357FE8}" sibTransId="{47864D4D-F3EF-4182-84D5-AACFC51E34EF}"/>
    <dgm:cxn modelId="{5CDA23F3-175D-4889-A000-579FB0478CB0}" srcId="{FC958CA4-395E-4096-AAAC-AB5903E71BF4}" destId="{0409CD6D-247D-4BDA-8614-A3C38F74DE54}" srcOrd="0" destOrd="0" parTransId="{3EE310FB-CD35-4CDF-97FF-95D98B142850}" sibTransId="{4812F458-468F-48BD-B142-73AE598335F8}"/>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President</a:t>
          </a:r>
          <a:endParaRPr lang="en-US" sz="1400" kern="1200" dirty="0"/>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28-Apr-20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28-Apr-20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28-Apr-20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28-Apr-20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28-Apr-20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28-Apr-20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28-Apr-20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979028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9.1</a:t>
                      </a:r>
                      <a:endParaRPr lang="en-US" dirty="0"/>
                    </a:p>
                  </a:txBody>
                  <a:tcPr/>
                </a:tc>
                <a:tc>
                  <a:txBody>
                    <a:bodyPr/>
                    <a:lstStyle/>
                    <a:p>
                      <a:r>
                        <a:rPr lang="en-US" dirty="0"/>
                        <a:t>Week No:</a:t>
                      </a:r>
                    </a:p>
                  </a:txBody>
                  <a:tcPr/>
                </a:tc>
                <a:tc>
                  <a:txBody>
                    <a:bodyPr/>
                    <a:lstStyle/>
                    <a:p>
                      <a:r>
                        <a:rPr lang="en-US" dirty="0" smtClean="0"/>
                        <a:t>9</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a:t>m</a:t>
            </a:r>
            <a:r>
              <a:rPr lang="en-GB" dirty="0" smtClean="0"/>
              <a:t>-</a:t>
            </a:r>
            <a:r>
              <a:rPr lang="en-GB" dirty="0" err="1" smtClean="0"/>
              <a:t>ary</a:t>
            </a:r>
            <a:r>
              <a:rPr lang="en-GB" dirty="0" smtClean="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smtClean="0"/>
              <a:t>2-ary tree</a:t>
            </a:r>
            <a:endParaRPr lang="en-US" sz="2400" dirty="0"/>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smtClean="0"/>
              <a:t>3-ary tree</a:t>
            </a:r>
            <a:endParaRPr lang="en-US" sz="2400" dirty="0"/>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smtClean="0"/>
              <a:t>Binary tree</a:t>
            </a:r>
            <a:endParaRPr lang="en-US" sz="2400" dirty="0"/>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and Full Binary Tree</a:t>
            </a:r>
            <a:endParaRPr lang="en-US" dirty="0"/>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r>
              <a:rPr lang="en-US" dirty="0" smtClean="0"/>
              <a:t>.</a:t>
            </a:r>
            <a:endParaRPr lang="en-US" dirty="0"/>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Full Binary Tree</a:t>
            </a:r>
            <a:endParaRPr lang="en-US" dirty="0"/>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smtClean="0">
                    <a:sym typeface="Symbol" panose="05050102010706020507" pitchFamily="18" charset="2"/>
                  </a:rPr>
                  <a:t>#Nodes </a:t>
                </a:r>
                <a:r>
                  <a:rPr lang="en-US" dirty="0">
                    <a:sym typeface="Symbol" panose="05050102010706020507" pitchFamily="18" charset="2"/>
                  </a:rPr>
                  <a:t>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smtClean="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smtClean="0"/>
              </a:p>
              <a:p>
                <a:endParaRPr lang="en-US" sz="1600" dirty="0" smtClean="0"/>
              </a:p>
              <a:p>
                <a:r>
                  <a:rPr lang="en-US" dirty="0"/>
                  <a:t>I</a:t>
                </a:r>
                <a:r>
                  <a:rPr lang="en-US" dirty="0" smtClean="0"/>
                  <a:t>f total number of nodes is </a:t>
                </a:r>
                <a:r>
                  <a:rPr lang="en-US" dirty="0" smtClean="0">
                    <a:solidFill>
                      <a:srgbClr val="FF0000"/>
                    </a:solidFill>
                  </a:rPr>
                  <a:t>n</a:t>
                </a:r>
                <a:r>
                  <a:rPr lang="en-US" dirty="0" smtClean="0"/>
                  <a:t>,</a:t>
                </a:r>
              </a:p>
              <a:p>
                <a:r>
                  <a:rPr lang="en-US" dirty="0"/>
                  <a:t>Height of the </a:t>
                </a:r>
                <a:r>
                  <a:rPr lang="en-US" dirty="0" smtClean="0"/>
                  <a:t>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Binary 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smtClean="0"/>
              <a:t>A full binary tree is always a complete binary tree but  vice versa may not be true. Why?</a:t>
            </a:r>
          </a:p>
          <a:p>
            <a:endParaRPr lang="en-US" dirty="0"/>
          </a:p>
          <a:p>
            <a:r>
              <a:rPr lang="en-US" dirty="0" smtClean="0"/>
              <a:t>A complete binary tree has L labels. How many nodes it may have in both minimum and maximum cases?</a:t>
            </a:r>
          </a:p>
          <a:p>
            <a:endParaRPr lang="en-US" dirty="0"/>
          </a:p>
          <a:p>
            <a:r>
              <a:rPr lang="en-US" dirty="0"/>
              <a:t>A complete binary tree has L labels</a:t>
            </a:r>
            <a:r>
              <a:rPr lang="en-US" dirty="0" smtClean="0"/>
              <a:t>. At most, how many more nodes are required to make it a full binary tree?</a:t>
            </a:r>
            <a:endParaRPr lang="en-US" dirty="0"/>
          </a:p>
        </p:txBody>
      </p:sp>
    </p:spTree>
    <p:extLst>
      <p:ext uri="{BB962C8B-B14F-4D97-AF65-F5344CB8AC3E}">
        <p14:creationId xmlns:p14="http://schemas.microsoft.com/office/powerpoint/2010/main" val="495549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smtClean="0">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smtClean="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smtClean="0">
                <a:solidFill>
                  <a:prstClr val="black"/>
                </a:solidFill>
              </a:rPr>
              <a:t>They </a:t>
            </a:r>
            <a:r>
              <a:rPr lang="en-US" sz="2000" dirty="0">
                <a:solidFill>
                  <a:prstClr val="black"/>
                </a:solidFill>
              </a:rPr>
              <a:t>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Tree</a:t>
            </a:r>
            <a:endParaRPr lang="en-US" sz="2400" dirty="0">
              <a:solidFill>
                <a:schemeClr val="tx1"/>
              </a:solidFill>
            </a:endParaRPr>
          </a:p>
          <a:p>
            <a:pPr marL="342900" indent="-342900">
              <a:buAutoNum type="arabicPeriod"/>
            </a:pPr>
            <a:r>
              <a:rPr lang="en-US" sz="2400" dirty="0" smtClean="0">
                <a:solidFill>
                  <a:schemeClr val="tx1"/>
                </a:solidFill>
              </a:rPr>
              <a:t>Basic Terminology</a:t>
            </a:r>
          </a:p>
          <a:p>
            <a:pPr marL="342900" indent="-342900">
              <a:buAutoNum type="arabicPeriod"/>
            </a:pPr>
            <a:r>
              <a:rPr lang="en-US" sz="2400" dirty="0" smtClean="0">
                <a:solidFill>
                  <a:schemeClr val="tx1"/>
                </a:solidFill>
              </a:rPr>
              <a:t>Binary Tree</a:t>
            </a:r>
          </a:p>
          <a:p>
            <a:pPr marL="800100" lvl="1" indent="-342900" algn="l">
              <a:buFont typeface="Arial" pitchFamily="34" charset="0"/>
              <a:buChar char="•"/>
            </a:pPr>
            <a:r>
              <a:rPr lang="en-US" sz="2000" dirty="0" smtClean="0">
                <a:solidFill>
                  <a:schemeClr val="tx1"/>
                </a:solidFill>
              </a:rPr>
              <a:t>Complete Binary Tree</a:t>
            </a:r>
          </a:p>
          <a:p>
            <a:pPr marL="800100" lvl="1" indent="-342900" algn="l">
              <a:buFont typeface="Arial" pitchFamily="34" charset="0"/>
              <a:buChar char="•"/>
            </a:pPr>
            <a:r>
              <a:rPr lang="en-US" sz="2000" dirty="0" smtClean="0">
                <a:solidFill>
                  <a:schemeClr val="tx1"/>
                </a:solidFill>
              </a:rPr>
              <a:t>Full Binary Tree</a:t>
            </a:r>
          </a:p>
          <a:p>
            <a:pPr marL="800100" lvl="1" indent="-342900" algn="l">
              <a:buFont typeface="Arial" pitchFamily="34" charset="0"/>
              <a:buChar char="•"/>
            </a:pPr>
            <a:r>
              <a:rPr lang="en-US" sz="2000" dirty="0" smtClean="0">
                <a:solidFill>
                  <a:schemeClr val="tx1"/>
                </a:solidFill>
              </a:rPr>
              <a:t>Balanced Tree</a:t>
            </a:r>
          </a:p>
          <a:p>
            <a:pPr marL="800100" lvl="1" indent="-342900" algn="l">
              <a:buFont typeface="Arial" pitchFamily="34" charset="0"/>
              <a:buChar char="•"/>
            </a:pPr>
            <a:r>
              <a:rPr lang="en-US" sz="2000" dirty="0" smtClean="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smtClean="0">
                <a:solidFill>
                  <a:srgbClr val="FF0000"/>
                </a:solidFill>
              </a:rPr>
              <a:t>subtree</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parent</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parent</a:t>
            </a:r>
            <a:r>
              <a:rPr lang="en-US" sz="2000" dirty="0" smtClean="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err="1" smtClean="0"/>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smtClean="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spTree>
    <p:extLst>
      <p:ext uri="{BB962C8B-B14F-4D97-AF65-F5344CB8AC3E}">
        <p14:creationId xmlns:p14="http://schemas.microsoft.com/office/powerpoint/2010/main" val="20379850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a:t>
            </a:r>
            <a:r>
              <a:rPr lang="en-US" dirty="0" smtClean="0">
                <a:hlinkClick r:id="rId2"/>
              </a:rPr>
              <a:t>en.wikipedia.org/wiki/Binary_Search_Tree</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r>
              <a:rPr lang="en-US" dirty="0" smtClean="0"/>
              <a:t>.</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ROOT</a:t>
            </a:r>
            <a:endParaRPr lang="en-US" b="1" dirty="0">
              <a:solidFill>
                <a:srgbClr val="FF0000"/>
              </a:solidFill>
            </a:endParaRP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VALUE</a:t>
            </a:r>
            <a:endParaRPr lang="en-US" b="1" dirty="0">
              <a:solidFill>
                <a:srgbClr val="FF0000"/>
              </a:solidFill>
            </a:endParaRP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r>
              <a:rPr lang="en-US" altLang="ja-JP" sz="2000" dirty="0" smtClean="0"/>
              <a:t>.</a:t>
            </a:r>
            <a:endParaRPr lang="en-US" altLang="ja-JP" sz="2000" dirty="0"/>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a:t>
            </a:r>
            <a:r>
              <a:rPr lang="en-US" altLang="ja-JP" sz="2000" dirty="0" smtClean="0"/>
              <a:t>edge indicates </a:t>
            </a:r>
            <a:r>
              <a:rPr lang="en-US" altLang="ja-JP" sz="2000" dirty="0"/>
              <a:t>flow from P to Q.</a:t>
            </a:r>
          </a:p>
          <a:p>
            <a:pPr>
              <a:buFont typeface="Wingdings" pitchFamily="2" charset="2"/>
              <a:buChar char="v"/>
            </a:pPr>
            <a:r>
              <a:rPr lang="en-US" altLang="ja-JP" sz="2000" dirty="0"/>
              <a:t>An straight line </a:t>
            </a:r>
            <a:r>
              <a:rPr lang="en-US" altLang="ja-JP" sz="2000" dirty="0" smtClean="0"/>
              <a:t>edge indicates </a:t>
            </a:r>
            <a:r>
              <a:rPr lang="en-US" altLang="ja-JP" sz="2000" dirty="0"/>
              <a:t>flow from P to Q and Q to P</a:t>
            </a:r>
            <a:r>
              <a:rPr lang="en-US" altLang="ja-JP" sz="2000" dirty="0" smtClean="0"/>
              <a:t>.</a:t>
            </a:r>
            <a:endParaRPr lang="en-US" altLang="ja-JP" sz="2000" dirty="0"/>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smtClean="0">
                <a:solidFill>
                  <a:srgbClr val="FF0000"/>
                </a:solidFill>
              </a:rPr>
              <a:t>If node F is reached through node B, than the link from node K to node F will not be considered.</a:t>
            </a:r>
            <a:endParaRPr lang="en-US" dirty="0">
              <a:solidFill>
                <a:srgbClr val="FF0000"/>
              </a:solidFill>
            </a:endParaRP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smtClean="0">
                <a:solidFill>
                  <a:srgbClr val="FF0000"/>
                </a:solidFill>
              </a:rPr>
              <a:t>If link from node L to node C is considered, than there will be a cycle among nodes C, G, and L.</a:t>
            </a:r>
            <a:endParaRPr lang="en-US" dirty="0">
              <a:solidFill>
                <a:srgbClr val="FF0000"/>
              </a:solidFill>
            </a:endParaRP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smtClean="0">
                <a:solidFill>
                  <a:srgbClr val="FF0000"/>
                </a:solidFill>
              </a:rPr>
              <a:t>A straight line is generally used to represent the links between the nodes of a tree.</a:t>
            </a:r>
            <a:endParaRPr lang="en-US" dirty="0">
              <a:solidFill>
                <a:srgbClr val="FF0000"/>
              </a:solidFill>
            </a:endParaRP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 xmlns:a16="http://schemas.microsoft.com/office/drawing/2014/main"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a:t>
            </a:r>
            <a:endParaRPr lang="en-US" b="1" dirty="0"/>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t>
            </a:r>
            <a:endParaRPr lang="en-US" b="1" dirty="0"/>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
            </a:r>
            <a:endParaRPr lang="en-US" b="1" dirty="0"/>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a:t>
            </a:r>
            <a:endParaRPr lang="en-US" b="1" dirty="0"/>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a:t>
            </a:r>
            <a:endParaRPr lang="en-US" b="1" dirty="0"/>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J</a:t>
            </a:r>
            <a:endParaRPr lang="en-US" b="1" dirty="0"/>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H</a:t>
            </a:r>
            <a:endParaRPr lang="en-US" b="1" dirty="0"/>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a:t>
            </a:r>
            <a:endParaRPr lang="en-US" b="1" dirty="0"/>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K</a:t>
            </a:r>
            <a:endParaRPr lang="en-US" b="1" dirty="0"/>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a:t>
            </a:r>
            <a:endParaRPr lang="en-US" b="1" dirty="0"/>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a:t>
            </a:r>
            <a:endParaRPr lang="en-US" b="1" dirty="0"/>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smtClean="0">
                <a:solidFill>
                  <a:srgbClr val="7030A0"/>
                </a:solidFill>
              </a:rPr>
              <a:t>LEVEL</a:t>
            </a:r>
            <a:endParaRPr lang="en-US" b="1" dirty="0">
              <a:solidFill>
                <a:srgbClr val="7030A0"/>
              </a:solidFill>
            </a:endParaRP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smtClean="0">
                <a:solidFill>
                  <a:srgbClr val="7030A0"/>
                </a:solidFill>
              </a:rPr>
              <a:t>0</a:t>
            </a:r>
            <a:endParaRPr lang="en-US" b="1" dirty="0">
              <a:solidFill>
                <a:srgbClr val="7030A0"/>
              </a:solidFill>
            </a:endParaRP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smtClean="0">
                <a:solidFill>
                  <a:srgbClr val="7030A0"/>
                </a:solidFill>
              </a:rPr>
              <a:t>1</a:t>
            </a:r>
            <a:endParaRPr lang="en-US" b="1" dirty="0">
              <a:solidFill>
                <a:srgbClr val="7030A0"/>
              </a:solidFill>
            </a:endParaRP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smtClean="0">
                <a:solidFill>
                  <a:srgbClr val="7030A0"/>
                </a:solidFill>
              </a:rPr>
              <a:t>2</a:t>
            </a:r>
            <a:endParaRPr lang="en-US" b="1" dirty="0">
              <a:solidFill>
                <a:srgbClr val="7030A0"/>
              </a:solidFill>
            </a:endParaRP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smtClean="0">
                <a:solidFill>
                  <a:srgbClr val="7030A0"/>
                </a:solidFill>
              </a:rPr>
              <a:t>3</a:t>
            </a:r>
            <a:endParaRPr lang="en-US" b="1" dirty="0">
              <a:solidFill>
                <a:srgbClr val="7030A0"/>
              </a:solidFill>
            </a:endParaRP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smtClean="0">
                <a:solidFill>
                  <a:srgbClr val="0070C0"/>
                </a:solidFill>
              </a:rPr>
              <a:t>Height of this tree is 4, as there are four levels (0…3).</a:t>
            </a:r>
            <a:endParaRPr lang="en-US" sz="2000" b="1" dirty="0">
              <a:solidFill>
                <a:srgbClr val="0070C0"/>
              </a:solidFill>
            </a:endParaRP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smtClean="0">
                <a:solidFill>
                  <a:srgbClr val="0070C0"/>
                </a:solidFill>
              </a:rPr>
              <a:t>Height of root A is 4;</a:t>
            </a:r>
          </a:p>
          <a:p>
            <a:pPr algn="ctr"/>
            <a:r>
              <a:rPr lang="en-US" sz="1600" b="1" dirty="0" smtClean="0">
                <a:solidFill>
                  <a:srgbClr val="0070C0"/>
                </a:solidFill>
              </a:rPr>
              <a:t>Height of nodes B, C, D is 3;</a:t>
            </a:r>
          </a:p>
          <a:p>
            <a:pPr algn="ctr"/>
            <a:r>
              <a:rPr lang="en-US" sz="1600" b="1" dirty="0" smtClean="0">
                <a:solidFill>
                  <a:srgbClr val="0070C0"/>
                </a:solidFill>
              </a:rPr>
              <a:t>Height of E, F, G, H, I, J is 2;</a:t>
            </a:r>
          </a:p>
          <a:p>
            <a:pPr algn="ctr"/>
            <a:r>
              <a:rPr lang="en-US" sz="1600" b="1" dirty="0" smtClean="0">
                <a:solidFill>
                  <a:srgbClr val="0070C0"/>
                </a:solidFill>
              </a:rPr>
              <a:t>Height of nodes K, L , M, N, O is 1.</a:t>
            </a:r>
            <a:endParaRPr lang="en-US" sz="1600" b="1" dirty="0">
              <a:solidFill>
                <a:srgbClr val="0070C0"/>
              </a:solidFill>
            </a:endParaRP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8CAB2B6312244E9D316B8D8C1D5CF8" ma:contentTypeVersion="4" ma:contentTypeDescription="Create a new document." ma:contentTypeScope="" ma:versionID="184909d9b7702f85fa05478fef28e893">
  <xsd:schema xmlns:xsd="http://www.w3.org/2001/XMLSchema" xmlns:xs="http://www.w3.org/2001/XMLSchema" xmlns:p="http://schemas.microsoft.com/office/2006/metadata/properties" xmlns:ns2="0af48f9c-7a2b-49f8-8d1f-e15d99a6b808" targetNamespace="http://schemas.microsoft.com/office/2006/metadata/properties" ma:root="true" ma:fieldsID="6009553a806ec2193b5dfe719d9f1625" ns2:_="">
    <xsd:import namespace="0af48f9c-7a2b-49f8-8d1f-e15d99a6b80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48f9c-7a2b-49f8-8d1f-e15d99a6b8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4E1B2B-B56B-422A-8CC6-4D5CA1477254}"/>
</file>

<file path=customXml/itemProps2.xml><?xml version="1.0" encoding="utf-8"?>
<ds:datastoreItem xmlns:ds="http://schemas.openxmlformats.org/officeDocument/2006/customXml" ds:itemID="{996FB82F-0D22-4F62-AC45-0D3AF5D64CC3}"/>
</file>

<file path=customXml/itemProps3.xml><?xml version="1.0" encoding="utf-8"?>
<ds:datastoreItem xmlns:ds="http://schemas.openxmlformats.org/officeDocument/2006/customXml" ds:itemID="{10AFA5D1-046C-4DAA-9088-CE39648ADEAE}"/>
</file>

<file path=docProps/app.xml><?xml version="1.0" encoding="utf-8"?>
<Properties xmlns="http://schemas.openxmlformats.org/officeDocument/2006/extended-properties" xmlns:vt="http://schemas.openxmlformats.org/officeDocument/2006/docPropsVTypes">
  <Template>Spectrum.thmx</Template>
  <TotalTime>1185</TotalTime>
  <Words>1359</Words>
  <Application>Microsoft Office PowerPoint</Application>
  <PresentationFormat>On-screen Show (4:3)</PresentationFormat>
  <Paragraphs>422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109</cp:revision>
  <dcterms:created xsi:type="dcterms:W3CDTF">2018-12-10T17:20:29Z</dcterms:created>
  <dcterms:modified xsi:type="dcterms:W3CDTF">2020-04-28T15:48:43Z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0x0101006F8CAB2B6312244E9D316B8D8C1D5CF8</vt:lpwstr>
  </property>
</Properties>
</file>