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6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80" d="100"/>
          <a:sy n="80" d="100"/>
        </p:scale>
        <p:origin x="-10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37" Type="http://schemas.openxmlformats.org/officeDocument/2006/relationships/customXml" Target="../customXml/item3.xml"/><Relationship Id="rId5" Type="http://schemas.openxmlformats.org/officeDocument/2006/relationships/slide" Target="slides/slide4.xml"/><Relationship Id="rId36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28-Apr-20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2106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703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(Theory)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Binary Search Tree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Building BST (Insertion)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Searching in 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5284872" y="2463976"/>
            <a:ext cx="372850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Is a Binary Tree such that:</a:t>
            </a:r>
          </a:p>
          <a:p>
            <a:pPr lvl="1"/>
            <a:r>
              <a:rPr lang="en-US" dirty="0"/>
              <a:t>Every node entry has a unique key (i.e. no duplication item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left </a:t>
            </a:r>
            <a:r>
              <a:rPr lang="en-US" dirty="0" err="1"/>
              <a:t>subtree</a:t>
            </a:r>
            <a:r>
              <a:rPr lang="en-US" dirty="0"/>
              <a:t> of a node are less than the key of the node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 the keys in the right </a:t>
            </a:r>
            <a:r>
              <a:rPr lang="en-US" dirty="0" err="1"/>
              <a:t>subtree</a:t>
            </a:r>
            <a:r>
              <a:rPr lang="en-US" dirty="0"/>
              <a:t> of a node are greater than the key of the node.</a:t>
            </a:r>
          </a:p>
        </p:txBody>
      </p:sp>
      <p:sp>
        <p:nvSpPr>
          <p:cNvPr id="7" name="Oval 6"/>
          <p:cNvSpPr/>
          <p:nvPr/>
        </p:nvSpPr>
        <p:spPr>
          <a:xfrm>
            <a:off x="2292625" y="216679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8" name="Oval 7"/>
          <p:cNvSpPr/>
          <p:nvPr/>
        </p:nvSpPr>
        <p:spPr>
          <a:xfrm>
            <a:off x="1147771" y="30903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9" name="Oval 8"/>
          <p:cNvSpPr/>
          <p:nvPr/>
        </p:nvSpPr>
        <p:spPr>
          <a:xfrm>
            <a:off x="3720877" y="314298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10" name="Oval 9"/>
          <p:cNvSpPr/>
          <p:nvPr/>
        </p:nvSpPr>
        <p:spPr>
          <a:xfrm>
            <a:off x="522507" y="40943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1847169" y="40943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4456568" y="412627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3183989" y="412627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14" name="Oval 13"/>
          <p:cNvSpPr/>
          <p:nvPr/>
        </p:nvSpPr>
        <p:spPr>
          <a:xfrm>
            <a:off x="1592609" y="50863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15" name="Oval 14"/>
          <p:cNvSpPr/>
          <p:nvPr/>
        </p:nvSpPr>
        <p:spPr>
          <a:xfrm>
            <a:off x="802650" y="509381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16" name="Oval 15"/>
          <p:cNvSpPr/>
          <p:nvPr/>
        </p:nvSpPr>
        <p:spPr>
          <a:xfrm>
            <a:off x="2715085" y="508884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71" y="2674114"/>
            <a:ext cx="902387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509" y="4688753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7992" y="2674114"/>
            <a:ext cx="1185785" cy="4688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407" y="3684708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71" y="3684708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407" y="4688754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6889" y="3737342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3777" y="3737342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985" y="4720638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3999" y="50842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6889" y="4720638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1771417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29" name="Oval 28"/>
          <p:cNvSpPr/>
          <p:nvPr/>
        </p:nvSpPr>
        <p:spPr>
          <a:xfrm>
            <a:off x="640779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3213885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15515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340177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949576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2676997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1085617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295658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08093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983679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1428517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2356784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358415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983679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358415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3019897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3556785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2550993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007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3019897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6609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0" name="TextBox 49"/>
          <p:cNvSpPr txBox="1"/>
          <p:nvPr/>
        </p:nvSpPr>
        <p:spPr>
          <a:xfrm>
            <a:off x="2956367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1" name="TextBox 50"/>
          <p:cNvSpPr txBox="1"/>
          <p:nvPr/>
        </p:nvSpPr>
        <p:spPr>
          <a:xfrm>
            <a:off x="1286315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2" name="TextBox 51"/>
          <p:cNvSpPr txBox="1"/>
          <p:nvPr/>
        </p:nvSpPr>
        <p:spPr>
          <a:xfrm>
            <a:off x="3872556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3184745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4" name="TextBox 53"/>
          <p:cNvSpPr txBox="1"/>
          <p:nvPr/>
        </p:nvSpPr>
        <p:spPr>
          <a:xfrm>
            <a:off x="2309998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5" name="TextBox 54"/>
          <p:cNvSpPr txBox="1"/>
          <p:nvPr/>
        </p:nvSpPr>
        <p:spPr>
          <a:xfrm>
            <a:off x="476674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56" name="TextBox 55"/>
          <p:cNvSpPr txBox="1"/>
          <p:nvPr/>
        </p:nvSpPr>
        <p:spPr>
          <a:xfrm>
            <a:off x="269547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7" name="TextBox 56"/>
          <p:cNvSpPr txBox="1"/>
          <p:nvPr/>
        </p:nvSpPr>
        <p:spPr>
          <a:xfrm>
            <a:off x="1048230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8" name="TextBox 57"/>
          <p:cNvSpPr txBox="1"/>
          <p:nvPr/>
        </p:nvSpPr>
        <p:spPr>
          <a:xfrm>
            <a:off x="2772317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59" name="Rectangle 58"/>
          <p:cNvSpPr/>
          <p:nvPr/>
        </p:nvSpPr>
        <p:spPr>
          <a:xfrm>
            <a:off x="6166894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Fred</a:t>
            </a:r>
            <a:endParaRPr lang="en-US" sz="2000" dirty="0"/>
          </a:p>
        </p:txBody>
      </p:sp>
      <p:sp>
        <p:nvSpPr>
          <p:cNvPr id="60" name="Rectangle 59"/>
          <p:cNvSpPr/>
          <p:nvPr/>
        </p:nvSpPr>
        <p:spPr>
          <a:xfrm>
            <a:off x="4978671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Dan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412762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Mary</a:t>
            </a:r>
            <a:endParaRPr lang="en-US" sz="2000" dirty="0"/>
          </a:p>
        </p:txBody>
      </p:sp>
      <p:sp>
        <p:nvSpPr>
          <p:cNvPr id="62" name="Rectangle 61"/>
          <p:cNvSpPr/>
          <p:nvPr/>
        </p:nvSpPr>
        <p:spPr>
          <a:xfrm>
            <a:off x="4689964" y="4528500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Alan</a:t>
            </a:r>
            <a:endParaRPr lang="en-US" sz="2000" dirty="0"/>
          </a:p>
        </p:txBody>
      </p:sp>
      <p:sp>
        <p:nvSpPr>
          <p:cNvPr id="63" name="Rectangle 62"/>
          <p:cNvSpPr/>
          <p:nvPr/>
        </p:nvSpPr>
        <p:spPr>
          <a:xfrm>
            <a:off x="5937167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Eve</a:t>
            </a:r>
            <a:endParaRPr lang="en-US" sz="2000" dirty="0"/>
          </a:p>
        </p:txBody>
      </p:sp>
      <p:sp>
        <p:nvSpPr>
          <p:cNvPr id="64" name="Rectangle 63"/>
          <p:cNvSpPr/>
          <p:nvPr/>
        </p:nvSpPr>
        <p:spPr>
          <a:xfrm>
            <a:off x="8187970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Sue</a:t>
            </a:r>
            <a:endParaRPr lang="en-US" sz="2000" dirty="0"/>
          </a:p>
        </p:txBody>
      </p:sp>
      <p:sp>
        <p:nvSpPr>
          <p:cNvPr id="65" name="Rectangle 64"/>
          <p:cNvSpPr/>
          <p:nvPr/>
        </p:nvSpPr>
        <p:spPr>
          <a:xfrm>
            <a:off x="7220415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Kate</a:t>
            </a:r>
            <a:endParaRPr lang="en-US" sz="2000" dirty="0"/>
          </a:p>
        </p:txBody>
      </p:sp>
      <p:sp>
        <p:nvSpPr>
          <p:cNvPr id="66" name="Rectangle 65"/>
          <p:cNvSpPr/>
          <p:nvPr/>
        </p:nvSpPr>
        <p:spPr>
          <a:xfrm>
            <a:off x="5104406" y="5622800"/>
            <a:ext cx="916858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Eric</a:t>
            </a:r>
            <a:endParaRPr lang="en-US" sz="2000" dirty="0"/>
          </a:p>
        </p:txBody>
      </p:sp>
      <p:sp>
        <p:nvSpPr>
          <p:cNvPr id="67" name="Rectangle 66"/>
          <p:cNvSpPr/>
          <p:nvPr/>
        </p:nvSpPr>
        <p:spPr>
          <a:xfrm>
            <a:off x="4128747" y="5622800"/>
            <a:ext cx="832082" cy="28347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Bill</a:t>
            </a:r>
            <a:endParaRPr lang="en-US" sz="2000" dirty="0"/>
          </a:p>
        </p:txBody>
      </p:sp>
      <p:sp>
        <p:nvSpPr>
          <p:cNvPr id="68" name="Rectangle 67"/>
          <p:cNvSpPr/>
          <p:nvPr/>
        </p:nvSpPr>
        <p:spPr>
          <a:xfrm>
            <a:off x="6378736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Greg</a:t>
            </a:r>
            <a:endParaRPr lang="en-US" sz="2000" dirty="0"/>
          </a:p>
        </p:txBody>
      </p:sp>
      <p:cxnSp>
        <p:nvCxnSpPr>
          <p:cNvPr id="69" name="Straight Arrow Connector 68"/>
          <p:cNvCxnSpPr>
            <a:stCxn id="59" idx="2"/>
            <a:endCxn id="60" idx="0"/>
          </p:cNvCxnSpPr>
          <p:nvPr/>
        </p:nvCxnSpPr>
        <p:spPr>
          <a:xfrm flipH="1">
            <a:off x="5607193" y="3012296"/>
            <a:ext cx="1188223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 flipH="1">
            <a:off x="5562835" y="4837183"/>
            <a:ext cx="792008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>
            <a:off x="6795416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2" idx="0"/>
          </p:cNvCxnSpPr>
          <p:nvPr/>
        </p:nvCxnSpPr>
        <p:spPr>
          <a:xfrm flipH="1">
            <a:off x="5164389" y="3884182"/>
            <a:ext cx="442804" cy="64431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2"/>
            <a:endCxn id="63" idx="0"/>
          </p:cNvCxnSpPr>
          <p:nvPr/>
        </p:nvCxnSpPr>
        <p:spPr>
          <a:xfrm>
            <a:off x="5607193" y="3884182"/>
            <a:ext cx="747650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  <a:endCxn id="67" idx="0"/>
          </p:cNvCxnSpPr>
          <p:nvPr/>
        </p:nvCxnSpPr>
        <p:spPr>
          <a:xfrm flipH="1">
            <a:off x="4544788" y="4837183"/>
            <a:ext cx="619601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65" idx="0"/>
          </p:cNvCxnSpPr>
          <p:nvPr/>
        </p:nvCxnSpPr>
        <p:spPr>
          <a:xfrm flipH="1">
            <a:off x="7600476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64" idx="0"/>
          </p:cNvCxnSpPr>
          <p:nvPr/>
        </p:nvCxnSpPr>
        <p:spPr>
          <a:xfrm>
            <a:off x="8041284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8" idx="0"/>
          </p:cNvCxnSpPr>
          <p:nvPr/>
        </p:nvCxnSpPr>
        <p:spPr>
          <a:xfrm flipH="1">
            <a:off x="6886009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7534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Len</a:t>
            </a:r>
            <a:endParaRPr lang="en-US" sz="2000" dirty="0"/>
          </a:p>
        </p:txBody>
      </p:sp>
      <p:cxnSp>
        <p:nvCxnSpPr>
          <p:cNvPr id="79" name="Straight Arrow Connector 78"/>
          <p:cNvCxnSpPr>
            <a:stCxn id="65" idx="2"/>
            <a:endCxn id="78" idx="0"/>
          </p:cNvCxnSpPr>
          <p:nvPr/>
        </p:nvCxnSpPr>
        <p:spPr>
          <a:xfrm>
            <a:off x="7600476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30427" y="303836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1" name="TextBox 80"/>
          <p:cNvSpPr txBox="1"/>
          <p:nvPr/>
        </p:nvSpPr>
        <p:spPr>
          <a:xfrm>
            <a:off x="7393367" y="30008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2" name="TextBox 81"/>
          <p:cNvSpPr txBox="1"/>
          <p:nvPr/>
        </p:nvSpPr>
        <p:spPr>
          <a:xfrm>
            <a:off x="593716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3" name="TextBox 82"/>
          <p:cNvSpPr txBox="1"/>
          <p:nvPr/>
        </p:nvSpPr>
        <p:spPr>
          <a:xfrm>
            <a:off x="7220415" y="37944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4" name="TextBox 83"/>
          <p:cNvSpPr txBox="1"/>
          <p:nvPr/>
        </p:nvSpPr>
        <p:spPr>
          <a:xfrm>
            <a:off x="6710860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5" name="TextBox 84"/>
          <p:cNvSpPr txBox="1"/>
          <p:nvPr/>
        </p:nvSpPr>
        <p:spPr>
          <a:xfrm>
            <a:off x="7865893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6" name="TextBox 85"/>
          <p:cNvSpPr txBox="1"/>
          <p:nvPr/>
        </p:nvSpPr>
        <p:spPr>
          <a:xfrm>
            <a:off x="4822662" y="481236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87" name="TextBox 86"/>
          <p:cNvSpPr txBox="1"/>
          <p:nvPr/>
        </p:nvSpPr>
        <p:spPr>
          <a:xfrm>
            <a:off x="509709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8" name="TextBox 87"/>
          <p:cNvSpPr txBox="1"/>
          <p:nvPr/>
        </p:nvSpPr>
        <p:spPr>
          <a:xfrm>
            <a:off x="5890734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&gt;</a:t>
            </a:r>
            <a:endParaRPr lang="en-US" sz="2800" dirty="0"/>
          </a:p>
        </p:txBody>
      </p:sp>
      <p:sp>
        <p:nvSpPr>
          <p:cNvPr id="89" name="TextBox 88"/>
          <p:cNvSpPr txBox="1"/>
          <p:nvPr/>
        </p:nvSpPr>
        <p:spPr>
          <a:xfrm>
            <a:off x="8370397" y="38069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&lt;</a:t>
            </a:r>
            <a:endParaRPr lang="en-US" sz="2800" dirty="0"/>
          </a:p>
        </p:txBody>
      </p:sp>
      <p:sp>
        <p:nvSpPr>
          <p:cNvPr id="90" name="Left Arrow 89"/>
          <p:cNvSpPr/>
          <p:nvPr/>
        </p:nvSpPr>
        <p:spPr>
          <a:xfrm>
            <a:off x="2512905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 smtClean="0"/>
              <a:t>Integer Key</a:t>
            </a:r>
            <a:endParaRPr lang="en-US" sz="1400" dirty="0"/>
          </a:p>
        </p:txBody>
      </p:sp>
      <p:sp>
        <p:nvSpPr>
          <p:cNvPr id="91" name="Right Arrow 90"/>
          <p:cNvSpPr/>
          <p:nvPr/>
        </p:nvSpPr>
        <p:spPr>
          <a:xfrm>
            <a:off x="4689964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 smtClean="0"/>
              <a:t>String Key</a:t>
            </a:r>
            <a:endParaRPr lang="en-US" sz="1600" dirty="0"/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</a:t>
            </a:r>
            <a:endParaRPr lang="en-US" dirty="0"/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</a:t>
            </a:r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89</a:t>
            </a:r>
            <a:endParaRPr lang="en-US" dirty="0"/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47</a:t>
            </a:r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30629" y="2128278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Fred</a:t>
            </a:r>
            <a:endParaRPr lang="en-US" dirty="0"/>
          </a:p>
        </p:txBody>
      </p:sp>
      <p:sp>
        <p:nvSpPr>
          <p:cNvPr id="104" name="Rectangle 103"/>
          <p:cNvSpPr/>
          <p:nvPr/>
        </p:nvSpPr>
        <p:spPr>
          <a:xfrm>
            <a:off x="918242" y="2128278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Mary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1683077" y="2130873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Kate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315682" y="2128278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Dan</a:t>
            </a:r>
            <a:endParaRPr lang="en-US" dirty="0"/>
          </a:p>
        </p:txBody>
      </p:sp>
      <p:sp>
        <p:nvSpPr>
          <p:cNvPr id="107" name="Rectangle 106"/>
          <p:cNvSpPr/>
          <p:nvPr/>
        </p:nvSpPr>
        <p:spPr>
          <a:xfrm>
            <a:off x="3019897" y="2128278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Len</a:t>
            </a:r>
            <a:endParaRPr lang="en-US" dirty="0"/>
          </a:p>
        </p:txBody>
      </p:sp>
      <p:sp>
        <p:nvSpPr>
          <p:cNvPr id="108" name="Rectangle 107"/>
          <p:cNvSpPr/>
          <p:nvPr/>
        </p:nvSpPr>
        <p:spPr>
          <a:xfrm>
            <a:off x="3832807" y="2128278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Alan</a:t>
            </a:r>
            <a:endParaRPr lang="en-US" dirty="0"/>
          </a:p>
        </p:txBody>
      </p:sp>
      <p:sp>
        <p:nvSpPr>
          <p:cNvPr id="109" name="Rectangle 108"/>
          <p:cNvSpPr/>
          <p:nvPr/>
        </p:nvSpPr>
        <p:spPr>
          <a:xfrm>
            <a:off x="4635376" y="2128277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5327869" y="2128276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</a:t>
            </a:r>
            <a:endParaRPr lang="en-US" dirty="0"/>
          </a:p>
        </p:txBody>
      </p:sp>
      <p:sp>
        <p:nvSpPr>
          <p:cNvPr id="111" name="Rectangle 110"/>
          <p:cNvSpPr/>
          <p:nvPr/>
        </p:nvSpPr>
        <p:spPr>
          <a:xfrm>
            <a:off x="6012306" y="2128278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Sue</a:t>
            </a:r>
            <a:endParaRPr lang="en-US" dirty="0"/>
          </a:p>
        </p:txBody>
      </p:sp>
      <p:sp>
        <p:nvSpPr>
          <p:cNvPr id="112" name="Rectangle 111"/>
          <p:cNvSpPr/>
          <p:nvPr/>
        </p:nvSpPr>
        <p:spPr>
          <a:xfrm>
            <a:off x="6772518" y="2128275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Greg</a:t>
            </a:r>
            <a:endParaRPr lang="en-US" dirty="0"/>
          </a:p>
        </p:txBody>
      </p:sp>
      <p:sp>
        <p:nvSpPr>
          <p:cNvPr id="113" name="Rectangle 112"/>
          <p:cNvSpPr/>
          <p:nvPr/>
        </p:nvSpPr>
        <p:spPr>
          <a:xfrm>
            <a:off x="7717125" y="2128275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Binary Search Tree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chemeClr val="tx1"/>
                </a:solidFill>
              </a:rPr>
              <a:t>Search Elements 59 and 42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43</a:t>
            </a:r>
            <a:endParaRPr lang="en-US" sz="2000" b="1" dirty="0"/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31</a:t>
            </a:r>
            <a:endParaRPr lang="en-US" sz="2000" b="1" dirty="0"/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64</a:t>
            </a:r>
            <a:endParaRPr lang="en-US" sz="2000" b="1" dirty="0"/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20</a:t>
            </a:r>
            <a:endParaRPr lang="en-US" sz="2000" b="1" dirty="0"/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40</a:t>
            </a:r>
            <a:endParaRPr lang="en-US" sz="2000" b="1" dirty="0"/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89</a:t>
            </a:r>
            <a:endParaRPr lang="en-US" sz="2000" b="1" dirty="0"/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56</a:t>
            </a:r>
            <a:endParaRPr lang="en-US" sz="2000" b="1" dirty="0"/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33</a:t>
            </a:r>
            <a:endParaRPr lang="en-US" sz="2000" b="1" dirty="0"/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28</a:t>
            </a:r>
            <a:endParaRPr lang="en-US" sz="2000" b="1" dirty="0"/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47</a:t>
            </a:r>
            <a:endParaRPr lang="en-US" sz="2000" b="1" dirty="0"/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59</a:t>
            </a:r>
            <a:endParaRPr lang="en-US" sz="2000" b="1" dirty="0"/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&lt; 59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64 &gt; 59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56 &lt; 59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59 = 59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43 &gt; 42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31 &lt; 42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40 &lt; 42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? 42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en.wikipedia.org/wiki/Binary_Search_Tree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8CAB2B6312244E9D316B8D8C1D5CF8" ma:contentTypeVersion="4" ma:contentTypeDescription="Create a new document." ma:contentTypeScope="" ma:versionID="184909d9b7702f85fa05478fef28e893">
  <xsd:schema xmlns:xsd="http://www.w3.org/2001/XMLSchema" xmlns:xs="http://www.w3.org/2001/XMLSchema" xmlns:p="http://schemas.microsoft.com/office/2006/metadata/properties" xmlns:ns2="0af48f9c-7a2b-49f8-8d1f-e15d99a6b808" targetNamespace="http://schemas.microsoft.com/office/2006/metadata/properties" ma:root="true" ma:fieldsID="6009553a806ec2193b5dfe719d9f1625" ns2:_="">
    <xsd:import namespace="0af48f9c-7a2b-49f8-8d1f-e15d99a6b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f48f9c-7a2b-49f8-8d1f-e15d99a6b8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183A16-4B66-4B0A-843D-07850A8921D8}"/>
</file>

<file path=customXml/itemProps2.xml><?xml version="1.0" encoding="utf-8"?>
<ds:datastoreItem xmlns:ds="http://schemas.openxmlformats.org/officeDocument/2006/customXml" ds:itemID="{A39E0B00-2A40-4A7E-AC70-FB197B6E313E}"/>
</file>

<file path=customXml/itemProps3.xml><?xml version="1.0" encoding="utf-8"?>
<ds:datastoreItem xmlns:ds="http://schemas.openxmlformats.org/officeDocument/2006/customXml" ds:itemID="{FD6D1969-899A-453C-B41E-CBF8B6CA5F3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1211</TotalTime>
  <Words>373</Words>
  <Application>Microsoft Office PowerPoint</Application>
  <PresentationFormat>On-screen Show (4:3)</PresentationFormat>
  <Paragraphs>136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112</cp:revision>
  <dcterms:created xsi:type="dcterms:W3CDTF">2018-12-10T17:20:29Z</dcterms:created>
  <dcterms:modified xsi:type="dcterms:W3CDTF">2020-04-28T15:49:23Z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0x0101006F8CAB2B6312244E9D316B8D8C1D5CF8</vt:lpwstr>
  </property>
</Properties>
</file>