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68" r:id="rId5"/>
    <p:sldId id="271" r:id="rId6"/>
    <p:sldId id="272" r:id="rId7"/>
    <p:sldId id="267" r:id="rId8"/>
    <p:sldId id="270" r:id="rId9"/>
    <p:sldId id="258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83" r:id="rId18"/>
    <p:sldId id="284" r:id="rId19"/>
    <p:sldId id="279" r:id="rId20"/>
    <p:sldId id="281" r:id="rId21"/>
    <p:sldId id="282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51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 smtClean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  <a:endParaRPr lang="en-US" sz="2400" b="1" kern="1400" dirty="0">
              <a:latin typeface="DokChampa" panose="020B0604020202020204" pitchFamily="34" charset="-34"/>
              <a:ea typeface="Arial Unicode MS" panose="020B0604020202020204" pitchFamily="34" charset="-128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State-space </a:t>
            </a:r>
            <a:r>
              <a:rPr lang="en-US" sz="2400" dirty="0"/>
              <a:t>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</a:t>
            </a:r>
            <a:r>
              <a:rPr lang="en-US" altLang="ja-JP" sz="4000" dirty="0" smtClean="0"/>
              <a:t>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</a:p>
          <a:p>
            <a:pPr indent="-231775"/>
            <a:endParaRPr lang="en-US" sz="2400" dirty="0" smtClean="0">
              <a:solidFill>
                <a:srgbClr val="FF0000"/>
              </a:solidFill>
            </a:endParaRPr>
          </a:p>
          <a:p>
            <a:pPr indent="-231775"/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/>
              <a:t>adjacency matrix is more efficient to represent </a:t>
            </a:r>
            <a:r>
              <a:rPr lang="en-US" sz="2400" b="1" dirty="0"/>
              <a:t>dense </a:t>
            </a:r>
            <a:r>
              <a:rPr lang="en-US" sz="2400" dirty="0" smtClean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/>
              <a:t>Especially </a:t>
            </a:r>
            <a:r>
              <a:rPr lang="en-US" sz="2400" dirty="0"/>
              <a:t>if store just one </a:t>
            </a:r>
            <a:r>
              <a:rPr lang="en-US" sz="2400" dirty="0" smtClean="0"/>
              <a:t>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Undirected </a:t>
            </a:r>
            <a:r>
              <a:rPr lang="en-US" sz="2400" dirty="0"/>
              <a:t>graph: only need half of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</a:t>
            </a:r>
            <a:r>
              <a:rPr lang="en-US" sz="2400" dirty="0" smtClean="0"/>
              <a:t>vertices. For </a:t>
            </a:r>
            <a:r>
              <a:rPr lang="en-US" sz="2400" dirty="0"/>
              <a:t>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</a:t>
            </a:r>
            <a:r>
              <a:rPr lang="en-US" sz="2400" dirty="0" smtClean="0"/>
              <a:t>to 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dirty="0" err="1" smtClean="0"/>
              <a:t>n+e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six vertices </a:t>
            </a:r>
            <a:r>
              <a:rPr lang="en-US" dirty="0"/>
              <a:t>and </a:t>
            </a:r>
            <a:r>
              <a:rPr lang="en-US" dirty="0" smtClean="0"/>
              <a:t>seven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Graph</a:t>
            </a:r>
            <a:r>
              <a:rPr lang="en-US" sz="2400" dirty="0" smtClean="0"/>
              <a:t> – </a:t>
            </a:r>
            <a:r>
              <a:rPr lang="en-US" sz="2000" dirty="0" smtClean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edges</a:t>
            </a:r>
            <a:r>
              <a:rPr lang="en-US" dirty="0" smtClean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Denoted by </a:t>
            </a:r>
            <a:r>
              <a:rPr lang="en-US" i="1" dirty="0" smtClean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 smtClean="0">
                <a:solidFill>
                  <a:schemeClr val="tx1"/>
                </a:solidFill>
              </a:rPr>
              <a:t>Graph size </a:t>
            </a:r>
            <a:r>
              <a:rPr lang="en-US" dirty="0" smtClean="0">
                <a:solidFill>
                  <a:schemeClr val="tx1"/>
                </a:solidFill>
              </a:rPr>
              <a:t>parameters:  </a:t>
            </a:r>
            <a:r>
              <a:rPr lang="en-US" i="1" dirty="0" smtClean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E = { {1,2}, {1,3}, {2,3}, {2,4}, {2,5}, {3,5}, {3,7}, {3,8}, {4,5}, {5,6} }</a:t>
            </a:r>
            <a:br>
              <a:rPr lang="en-US" dirty="0" smtClean="0"/>
            </a:br>
            <a:r>
              <a:rPr lang="en-US" dirty="0" smtClean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m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A </a:t>
            </a:r>
            <a:r>
              <a:rPr lang="en-US" sz="2000" dirty="0"/>
              <a:t>graph whose edges are unordered pairs of </a:t>
            </a:r>
            <a:r>
              <a:rPr lang="en-US" sz="2000" dirty="0" smtClean="0"/>
              <a:t>vertices. That </a:t>
            </a:r>
            <a:r>
              <a:rPr lang="en-US" sz="2000" dirty="0"/>
              <a:t>is, each edge connects two </a:t>
            </a:r>
            <a:r>
              <a:rPr lang="en-US" sz="2000" dirty="0" smtClean="0"/>
              <a:t>vertices where </a:t>
            </a:r>
            <a:r>
              <a:rPr lang="en-US" sz="2000" dirty="0"/>
              <a:t>edge (u, v) = edge (v, u</a:t>
            </a:r>
            <a:r>
              <a:rPr lang="en-US" sz="2000" dirty="0" smtClean="0"/>
              <a:t>).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 smtClean="0">
                <a:solidFill>
                  <a:srgbClr val="FF0000"/>
                </a:solidFill>
              </a:rPr>
              <a:t>Directed Graph: </a:t>
            </a:r>
            <a:r>
              <a:rPr lang="en-US" sz="2000" dirty="0" smtClean="0"/>
              <a:t> </a:t>
            </a:r>
            <a:r>
              <a:rPr lang="en-US" sz="2000" dirty="0"/>
              <a:t>A </a:t>
            </a:r>
            <a:r>
              <a:rPr lang="en-US" sz="2000" dirty="0" smtClean="0"/>
              <a:t>graph</a:t>
            </a:r>
            <a:r>
              <a:rPr lang="en-US" sz="2000" dirty="0"/>
              <a:t> whose </a:t>
            </a:r>
            <a:r>
              <a:rPr lang="en-US" sz="2000" dirty="0" smtClean="0"/>
              <a:t>edges</a:t>
            </a:r>
            <a:r>
              <a:rPr lang="en-US" sz="2000" dirty="0"/>
              <a:t> are ordered pairs of vertices. That is, each edge can be followed from one vertex to another </a:t>
            </a:r>
            <a:r>
              <a:rPr lang="en-US" sz="2000" dirty="0" smtClean="0"/>
              <a:t>vertex where </a:t>
            </a:r>
            <a:r>
              <a:rPr lang="en-US" sz="2000" dirty="0"/>
              <a:t>edge (u, v) goes from vertex u to vertex </a:t>
            </a:r>
            <a:r>
              <a:rPr lang="en-US" sz="2000" dirty="0" smtClean="0"/>
              <a:t>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Acyclic </a:t>
            </a:r>
            <a:r>
              <a:rPr lang="en-US" sz="2000" b="1" dirty="0">
                <a:solidFill>
                  <a:srgbClr val="FF0000"/>
                </a:solidFill>
              </a:rPr>
              <a:t>Graph: </a:t>
            </a:r>
            <a:r>
              <a:rPr lang="en-US" sz="2000" dirty="0"/>
              <a:t>A graph with no path that starts and ends at the same vertex</a:t>
            </a:r>
            <a:r>
              <a:rPr lang="en-US" sz="20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</a:t>
            </a:r>
            <a:r>
              <a:rPr lang="en-US" sz="2000" dirty="0" smtClean="0"/>
              <a:t>{1,2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1,5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2,5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3,6}}.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</a:t>
            </a:r>
            <a:r>
              <a:rPr lang="en-US" dirty="0" smtClean="0">
                <a:solidFill>
                  <a:srgbClr val="FF0000"/>
                </a:solidFill>
              </a:rPr>
              <a:t>graph: </a:t>
            </a:r>
            <a:r>
              <a:rPr lang="en-US" dirty="0" smtClean="0"/>
              <a:t>When </a:t>
            </a:r>
            <a:r>
              <a:rPr lang="en-US" dirty="0"/>
              <a:t>every vertex is strictly connected to each other. (The number of edges in the graph is maximum).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Degree </a:t>
            </a:r>
            <a:r>
              <a:rPr lang="en-US" dirty="0">
                <a:solidFill>
                  <a:srgbClr val="FF0000"/>
                </a:solidFill>
              </a:rPr>
              <a:t>of a vertex v: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degree of vertex v in a graph G, </a:t>
            </a:r>
            <a:r>
              <a:rPr lang="en-US" dirty="0" smtClean="0"/>
              <a:t>written d </a:t>
            </a:r>
            <a:r>
              <a:rPr lang="en-US" dirty="0"/>
              <a:t>(v ), is the number of edges incident to v, except that each loop at v counts </a:t>
            </a:r>
            <a:r>
              <a:rPr lang="en-US" dirty="0" smtClean="0"/>
              <a:t>twice (</a:t>
            </a:r>
            <a:r>
              <a:rPr lang="en-US" i="1" dirty="0" smtClean="0"/>
              <a:t>in-degree</a:t>
            </a:r>
            <a:r>
              <a:rPr lang="en-US" dirty="0" smtClean="0"/>
              <a:t> and </a:t>
            </a:r>
            <a:r>
              <a:rPr lang="en-US" i="1" dirty="0" smtClean="0"/>
              <a:t>out-degree</a:t>
            </a:r>
            <a:r>
              <a:rPr lang="en-US" dirty="0" smtClean="0"/>
              <a:t> for directed graphs) </a:t>
            </a:r>
            <a:endParaRPr lang="en-US" dirty="0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</a:t>
            </a:r>
            <a:r>
              <a:rPr lang="en-US" altLang="zh-TW" sz="2000" dirty="0">
                <a:solidFill>
                  <a:schemeClr val="accent2"/>
                </a:solidFill>
              </a:rPr>
              <a:t>,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B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)=3,d(C)=2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defTabSz="1008063">
              <a:spcBef>
                <a:spcPct val="50000"/>
              </a:spcBef>
            </a:pPr>
            <a:r>
              <a:rPr lang="en-US" altLang="zh-TW" sz="2000" dirty="0" smtClean="0">
                <a:solidFill>
                  <a:schemeClr val="accent2"/>
                </a:solidFill>
              </a:rPr>
              <a:t>d(D)=3, d(E)=3,d(F)=2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Dense graph: </a:t>
            </a:r>
            <a:r>
              <a:rPr lang="en-US" dirty="0" smtClean="0"/>
              <a:t>When the number of edges in the graph is close to maximum. (</a:t>
            </a:r>
            <a:r>
              <a:rPr lang="en-US" i="1" dirty="0" smtClean="0"/>
              <a:t>adjacency matrix</a:t>
            </a:r>
            <a:r>
              <a:rPr lang="en-US" dirty="0" smtClean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Sparse graph: </a:t>
            </a:r>
            <a:r>
              <a:rPr lang="en-US" dirty="0" smtClean="0"/>
              <a:t>When number of edges in the graph is very few. (</a:t>
            </a:r>
            <a:r>
              <a:rPr lang="en-US" i="1" dirty="0" smtClean="0"/>
              <a:t>adjacency list</a:t>
            </a:r>
            <a:r>
              <a:rPr lang="en-US" dirty="0" smtClean="0"/>
              <a:t> is used to store info for this)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</a:t>
            </a:r>
            <a:r>
              <a:rPr lang="en-US" sz="2000" dirty="0" smtClean="0"/>
              <a:t>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</a:t>
            </a:r>
            <a:r>
              <a:rPr lang="en-US" sz="2000" dirty="0" smtClean="0"/>
              <a:t>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</a:t>
            </a:r>
            <a:r>
              <a:rPr lang="en-US" sz="2000" dirty="0" smtClean="0"/>
              <a:t>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</a:t>
            </a:r>
            <a:r>
              <a:rPr lang="en-US" sz="2000" dirty="0" smtClean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3207EC-8067-473F-96A6-D037BD5AEA3E}"/>
</file>

<file path=customXml/itemProps2.xml><?xml version="1.0" encoding="utf-8"?>
<ds:datastoreItem xmlns:ds="http://schemas.openxmlformats.org/officeDocument/2006/customXml" ds:itemID="{28CBDB17-10C7-45AD-AAB2-074B9418AAEC}"/>
</file>

<file path=customXml/itemProps3.xml><?xml version="1.0" encoding="utf-8"?>
<ds:datastoreItem xmlns:ds="http://schemas.openxmlformats.org/officeDocument/2006/customXml" ds:itemID="{02E58092-1C3D-4D81-82E6-E3E04CF904C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1162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42</cp:revision>
  <dcterms:created xsi:type="dcterms:W3CDTF">2018-12-10T17:20:29Z</dcterms:created>
  <dcterms:modified xsi:type="dcterms:W3CDTF">2020-04-28T14:28:08Z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