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21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11" r:id="rId26"/>
    <p:sldId id="309" r:id="rId27"/>
    <p:sldId id="312" r:id="rId28"/>
    <p:sldId id="313" r:id="rId29"/>
    <p:sldId id="314" r:id="rId30"/>
    <p:sldId id="315" r:id="rId31"/>
    <p:sldId id="316" r:id="rId32"/>
    <p:sldId id="319" r:id="rId33"/>
    <p:sldId id="317" r:id="rId34"/>
    <p:sldId id="321" r:id="rId35"/>
    <p:sldId id="320" r:id="rId36"/>
    <p:sldId id="264" r:id="rId37"/>
    <p:sldId id="26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18671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b="1" i="0" baseline="0" dirty="0" smtClean="0"/>
                        <a:t>                                                                 Email: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3600" u="sng" dirty="0"/>
              <a:t>Array Representation of Max Heaps</a:t>
            </a:r>
            <a:endParaRPr lang="en-US" sz="4000" dirty="0"/>
          </a:p>
        </p:txBody>
      </p:sp>
      <p:sp>
        <p:nvSpPr>
          <p:cNvPr id="35" name="Line 6"/>
          <p:cNvSpPr>
            <a:spLocks noChangeAspect="1" noChangeShapeType="1"/>
          </p:cNvSpPr>
          <p:nvPr/>
        </p:nvSpPr>
        <p:spPr bwMode="auto">
          <a:xfrm flipV="1">
            <a:off x="2077455" y="4369990"/>
            <a:ext cx="569913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7"/>
          <p:cNvSpPr>
            <a:spLocks noChangeAspect="1" noChangeShapeType="1"/>
          </p:cNvSpPr>
          <p:nvPr/>
        </p:nvSpPr>
        <p:spPr bwMode="auto">
          <a:xfrm flipV="1">
            <a:off x="3106155" y="3666728"/>
            <a:ext cx="708025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8"/>
          <p:cNvSpPr>
            <a:spLocks noChangeAspect="1" noChangeShapeType="1"/>
          </p:cNvSpPr>
          <p:nvPr/>
        </p:nvSpPr>
        <p:spPr bwMode="auto">
          <a:xfrm rot="16200000" flipV="1">
            <a:off x="1082093" y="4306490"/>
            <a:ext cx="788988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Line 9"/>
          <p:cNvSpPr>
            <a:spLocks noChangeAspect="1" noChangeShapeType="1"/>
          </p:cNvSpPr>
          <p:nvPr/>
        </p:nvSpPr>
        <p:spPr bwMode="auto">
          <a:xfrm rot="16200000" flipV="1">
            <a:off x="1832980" y="3693715"/>
            <a:ext cx="788988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Line 10"/>
          <p:cNvSpPr>
            <a:spLocks noChangeAspect="1" noChangeShapeType="1"/>
          </p:cNvSpPr>
          <p:nvPr/>
        </p:nvSpPr>
        <p:spPr bwMode="auto">
          <a:xfrm rot="16200000" flipV="1">
            <a:off x="2645781" y="2642790"/>
            <a:ext cx="1973262" cy="1690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11"/>
          <p:cNvSpPr>
            <a:spLocks noChangeShapeType="1"/>
          </p:cNvSpPr>
          <p:nvPr/>
        </p:nvSpPr>
        <p:spPr bwMode="auto">
          <a:xfrm flipV="1">
            <a:off x="739193" y="2615803"/>
            <a:ext cx="2219325" cy="235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Oval 12"/>
          <p:cNvSpPr>
            <a:spLocks noChangeArrowheads="1"/>
          </p:cNvSpPr>
          <p:nvPr/>
        </p:nvSpPr>
        <p:spPr bwMode="auto">
          <a:xfrm>
            <a:off x="1056693" y="4120753"/>
            <a:ext cx="444500" cy="493712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42" name="Oval 13"/>
          <p:cNvSpPr>
            <a:spLocks noChangeArrowheads="1"/>
          </p:cNvSpPr>
          <p:nvPr/>
        </p:nvSpPr>
        <p:spPr bwMode="auto">
          <a:xfrm>
            <a:off x="505830" y="473352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43" name="Oval 14"/>
          <p:cNvSpPr>
            <a:spLocks noChangeArrowheads="1"/>
          </p:cNvSpPr>
          <p:nvPr/>
        </p:nvSpPr>
        <p:spPr bwMode="auto">
          <a:xfrm>
            <a:off x="1478968" y="473352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44" name="Oval 15"/>
          <p:cNvSpPr>
            <a:spLocks noChangeArrowheads="1"/>
          </p:cNvSpPr>
          <p:nvPr/>
        </p:nvSpPr>
        <p:spPr bwMode="auto">
          <a:xfrm>
            <a:off x="1690105" y="3439715"/>
            <a:ext cx="444500" cy="493713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14</a:t>
            </a:r>
          </a:p>
        </p:txBody>
      </p:sp>
      <p:sp>
        <p:nvSpPr>
          <p:cNvPr id="45" name="Oval 16"/>
          <p:cNvSpPr>
            <a:spLocks noChangeArrowheads="1"/>
          </p:cNvSpPr>
          <p:nvPr/>
        </p:nvSpPr>
        <p:spPr bwMode="auto">
          <a:xfrm>
            <a:off x="2323518" y="4120753"/>
            <a:ext cx="446087" cy="493712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46" name="Oval 17"/>
          <p:cNvSpPr>
            <a:spLocks noChangeArrowheads="1"/>
          </p:cNvSpPr>
          <p:nvPr/>
        </p:nvSpPr>
        <p:spPr bwMode="auto">
          <a:xfrm>
            <a:off x="2007605" y="473352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47" name="Oval 18"/>
          <p:cNvSpPr>
            <a:spLocks noChangeArrowheads="1"/>
          </p:cNvSpPr>
          <p:nvPr/>
        </p:nvSpPr>
        <p:spPr bwMode="auto">
          <a:xfrm>
            <a:off x="2693405" y="2380853"/>
            <a:ext cx="446088" cy="495300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48" name="Oval 19"/>
          <p:cNvSpPr>
            <a:spLocks noChangeArrowheads="1"/>
          </p:cNvSpPr>
          <p:nvPr/>
        </p:nvSpPr>
        <p:spPr bwMode="auto">
          <a:xfrm>
            <a:off x="3587168" y="3439715"/>
            <a:ext cx="446087" cy="493713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49" name="Oval 20"/>
          <p:cNvSpPr>
            <a:spLocks noChangeArrowheads="1"/>
          </p:cNvSpPr>
          <p:nvPr/>
        </p:nvSpPr>
        <p:spPr bwMode="auto">
          <a:xfrm>
            <a:off x="2874380" y="4120753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50" name="Oval 21"/>
          <p:cNvSpPr>
            <a:spLocks noChangeArrowheads="1"/>
          </p:cNvSpPr>
          <p:nvPr/>
        </p:nvSpPr>
        <p:spPr bwMode="auto">
          <a:xfrm>
            <a:off x="4142793" y="4120753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51" name="Text Box 22"/>
          <p:cNvSpPr txBox="1">
            <a:spLocks noChangeArrowheads="1"/>
          </p:cNvSpPr>
          <p:nvPr/>
        </p:nvSpPr>
        <p:spPr bwMode="auto">
          <a:xfrm>
            <a:off x="2741030" y="207287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2" name="Text Box 23"/>
          <p:cNvSpPr txBox="1">
            <a:spLocks noChangeArrowheads="1"/>
          </p:cNvSpPr>
          <p:nvPr/>
        </p:nvSpPr>
        <p:spPr bwMode="auto">
          <a:xfrm>
            <a:off x="1742493" y="3133328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53" name="Text Box 24"/>
          <p:cNvSpPr txBox="1">
            <a:spLocks noChangeArrowheads="1"/>
          </p:cNvSpPr>
          <p:nvPr/>
        </p:nvSpPr>
        <p:spPr bwMode="auto">
          <a:xfrm>
            <a:off x="3620505" y="313332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54" name="Text Box 25"/>
          <p:cNvSpPr txBox="1">
            <a:spLocks noChangeArrowheads="1"/>
          </p:cNvSpPr>
          <p:nvPr/>
        </p:nvSpPr>
        <p:spPr bwMode="auto">
          <a:xfrm>
            <a:off x="1097968" y="380642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55" name="Text Box 26"/>
          <p:cNvSpPr txBox="1">
            <a:spLocks noChangeArrowheads="1"/>
          </p:cNvSpPr>
          <p:nvPr/>
        </p:nvSpPr>
        <p:spPr bwMode="auto">
          <a:xfrm>
            <a:off x="2388605" y="380642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56" name="Text Box 27"/>
          <p:cNvSpPr txBox="1">
            <a:spLocks noChangeArrowheads="1"/>
          </p:cNvSpPr>
          <p:nvPr/>
        </p:nvSpPr>
        <p:spPr bwMode="auto">
          <a:xfrm>
            <a:off x="2926768" y="3806428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57" name="Text Box 28"/>
          <p:cNvSpPr txBox="1">
            <a:spLocks noChangeArrowheads="1"/>
          </p:cNvSpPr>
          <p:nvPr/>
        </p:nvSpPr>
        <p:spPr bwMode="auto">
          <a:xfrm>
            <a:off x="4218993" y="3806428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58" name="Text Box 29"/>
          <p:cNvSpPr txBox="1">
            <a:spLocks noChangeArrowheads="1"/>
          </p:cNvSpPr>
          <p:nvPr/>
        </p:nvSpPr>
        <p:spPr bwMode="auto">
          <a:xfrm>
            <a:off x="534405" y="439697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59" name="Text Box 30"/>
          <p:cNvSpPr txBox="1">
            <a:spLocks noChangeArrowheads="1"/>
          </p:cNvSpPr>
          <p:nvPr/>
        </p:nvSpPr>
        <p:spPr bwMode="auto">
          <a:xfrm>
            <a:off x="1531355" y="439697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1983793" y="439697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61" name="Content Placeholder 2"/>
          <p:cNvSpPr txBox="1">
            <a:spLocks/>
          </p:cNvSpPr>
          <p:nvPr/>
        </p:nvSpPr>
        <p:spPr>
          <a:xfrm>
            <a:off x="4724684" y="2124471"/>
            <a:ext cx="414222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rgbClr val="534239"/>
              </a:buClr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rgbClr val="090409"/>
                </a:solidFill>
              </a:rPr>
              <a:t>The elements in </a:t>
            </a:r>
            <a:r>
              <a:rPr lang="en-US" altLang="ja-JP" b="1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altLang="ja-JP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altLang="ja-JP" b="1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</a:t>
            </a:r>
            <a:r>
              <a:rPr lang="en-US" altLang="ja-JP" b="1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n/2</a:t>
            </a:r>
            <a:r>
              <a:rPr lang="en-US" altLang="ja-JP" b="1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]…..</a:t>
            </a:r>
            <a:r>
              <a:rPr lang="en-US" altLang="ja-JP" b="1" dirty="0" smtClean="0">
                <a:solidFill>
                  <a:srgbClr val="0000FF"/>
                </a:solidFill>
                <a:latin typeface="Comic Sans MS" pitchFamily="66" charset="0"/>
              </a:rPr>
              <a:t>A[n-1</a:t>
            </a:r>
            <a:r>
              <a:rPr lang="en-US" altLang="ja-JP" b="1" dirty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altLang="ja-JP" dirty="0">
                <a:solidFill>
                  <a:srgbClr val="090409"/>
                </a:solidFill>
              </a:rPr>
              <a:t>are </a:t>
            </a:r>
            <a:r>
              <a:rPr lang="en-US" altLang="ja-JP" dirty="0">
                <a:solidFill>
                  <a:srgbClr val="FF0000"/>
                </a:solidFill>
              </a:rPr>
              <a:t>leaves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rgbClr val="534239"/>
              </a:buClr>
              <a:buFont typeface="Wingdings" panose="05000000000000000000" pitchFamily="2" charset="2"/>
              <a:buChar char="v"/>
            </a:pPr>
            <a:r>
              <a:rPr lang="en-US" altLang="ja-JP" sz="1400" dirty="0">
                <a:solidFill>
                  <a:srgbClr val="7F7F7F"/>
                </a:solidFill>
                <a:latin typeface="Comic Sans MS" pitchFamily="66" charset="0"/>
                <a:sym typeface="Symbol" pitchFamily="18" charset="2"/>
              </a:rPr>
              <a:t>i.e. A[5] to A[9]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rgbClr val="534239"/>
              </a:buClr>
              <a:buFont typeface="Wingdings" panose="05000000000000000000" pitchFamily="2" charset="2"/>
              <a:buChar char="v"/>
            </a:pPr>
            <a:endParaRPr lang="en-US" altLang="ja-JP" sz="1400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altLang="ja-JP" dirty="0" smtClean="0">
                <a:solidFill>
                  <a:srgbClr val="FF0000"/>
                </a:solidFill>
              </a:rPr>
              <a:t> Parents</a:t>
            </a:r>
            <a:r>
              <a:rPr lang="en-US" altLang="ja-JP" dirty="0" smtClean="0">
                <a:solidFill>
                  <a:srgbClr val="0000FF"/>
                </a:solidFill>
              </a:rPr>
              <a:t> </a:t>
            </a:r>
            <a:r>
              <a:rPr lang="en-US" altLang="ja-JP" dirty="0">
                <a:solidFill>
                  <a:srgbClr val="090409"/>
                </a:solidFill>
              </a:rPr>
              <a:t>are</a:t>
            </a:r>
            <a:r>
              <a:rPr lang="en-US" altLang="ja-JP" dirty="0">
                <a:solidFill>
                  <a:srgbClr val="0000FF"/>
                </a:solidFill>
              </a:rPr>
              <a:t> </a:t>
            </a:r>
            <a:r>
              <a:rPr lang="en-US" altLang="ja-JP" b="1" dirty="0">
                <a:solidFill>
                  <a:srgbClr val="0000FF"/>
                </a:solidFill>
              </a:rPr>
              <a:t>A[0]………..</a:t>
            </a:r>
            <a:r>
              <a:rPr lang="en-US" altLang="ja-JP" b="1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altLang="ja-JP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altLang="ja-JP" b="1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</a:t>
            </a:r>
            <a:r>
              <a:rPr lang="en-US" altLang="ja-JP" b="1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n/2-1]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altLang="ja-JP" sz="1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altLang="ja-JP" sz="1600" dirty="0">
                <a:solidFill>
                  <a:srgbClr val="7F7F7F"/>
                </a:solidFill>
                <a:latin typeface="Comic Sans MS" pitchFamily="66" charset="0"/>
                <a:sym typeface="Symbol" pitchFamily="18" charset="2"/>
              </a:rPr>
              <a:t>i.e. A[0] to A[4]</a:t>
            </a:r>
            <a:endParaRPr lang="en-US" altLang="ja-JP" sz="1600" dirty="0">
              <a:solidFill>
                <a:srgbClr val="7F7F7F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en-US" altLang="ja-JP" dirty="0"/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ja-JP" dirty="0" smtClean="0">
                <a:solidFill>
                  <a:schemeClr val="tx1"/>
                </a:solidFill>
              </a:rPr>
              <a:t> The </a:t>
            </a:r>
            <a:r>
              <a:rPr lang="en-US" altLang="ja-JP" dirty="0">
                <a:solidFill>
                  <a:schemeClr val="tx1"/>
                </a:solidFill>
              </a:rPr>
              <a:t>root have the maximum element of the heap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ja-JP" sz="1600" dirty="0">
                <a:solidFill>
                  <a:srgbClr val="7F7F7F"/>
                </a:solidFill>
                <a:latin typeface="Comic Sans MS" pitchFamily="66" charset="0"/>
              </a:rPr>
              <a:t>i.e. A[0]=16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endParaRPr lang="en-US" altLang="ja-JP" sz="20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3600" u="sng" dirty="0"/>
              <a:t>Operations on Heaps</a:t>
            </a:r>
            <a:endParaRPr 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2" y="2111520"/>
            <a:ext cx="8662987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87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3600" u="sng" dirty="0"/>
              <a:t>Maintaining the Heap Property</a:t>
            </a:r>
            <a:endParaRPr lang="en-US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1" y="2111954"/>
            <a:ext cx="8639175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10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u="sng" dirty="0"/>
              <a:t>Maintaining the Heap Property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289358" y="2133600"/>
            <a:ext cx="4504315" cy="39925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3175">
              <a:buFont typeface="Wingdings" pitchFamily="2" charset="2"/>
              <a:buNone/>
            </a:pPr>
            <a:r>
              <a:rPr lang="en-US" altLang="ja-JP" smtClean="0">
                <a:solidFill>
                  <a:srgbClr val="0000FF"/>
                </a:solidFill>
              </a:rPr>
              <a:t>When:</a:t>
            </a:r>
          </a:p>
          <a:p>
            <a:pPr>
              <a:buFont typeface="Wingdings" pitchFamily="2" charset="2"/>
              <a:buChar char="v"/>
            </a:pPr>
            <a:r>
              <a:rPr lang="en-US" altLang="ja-JP" smtClean="0">
                <a:solidFill>
                  <a:srgbClr val="0000FF"/>
                </a:solidFill>
              </a:rPr>
              <a:t>Left and Right subtrees of </a:t>
            </a:r>
            <a:r>
              <a:rPr lang="en-US" altLang="ja-JP" i="1" smtClean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ja-JP" smtClean="0">
                <a:solidFill>
                  <a:srgbClr val="FF0000"/>
                </a:solidFill>
              </a:rPr>
              <a:t> </a:t>
            </a:r>
            <a:r>
              <a:rPr lang="en-US" altLang="ja-JP" smtClean="0">
                <a:solidFill>
                  <a:srgbClr val="0000FF"/>
                </a:solidFill>
              </a:rPr>
              <a:t>are max-heaps and</a:t>
            </a:r>
          </a:p>
          <a:p>
            <a:pPr>
              <a:buFont typeface="Wingdings" pitchFamily="2" charset="2"/>
              <a:buChar char="v"/>
            </a:pPr>
            <a:r>
              <a:rPr lang="en-US" altLang="ja-JP" smtClean="0">
                <a:solidFill>
                  <a:srgbClr val="FF0000"/>
                </a:solidFill>
                <a:latin typeface="Comic Sans MS" pitchFamily="66" charset="0"/>
              </a:rPr>
              <a:t> A[i]</a:t>
            </a:r>
            <a:r>
              <a:rPr lang="en-US" altLang="ja-JP" smtClean="0">
                <a:solidFill>
                  <a:srgbClr val="FF0000"/>
                </a:solidFill>
              </a:rPr>
              <a:t> </a:t>
            </a:r>
            <a:r>
              <a:rPr lang="en-US" altLang="ja-JP" smtClean="0">
                <a:solidFill>
                  <a:srgbClr val="0000FF"/>
                </a:solidFill>
              </a:rPr>
              <a:t>breaks the heap property. </a:t>
            </a:r>
          </a:p>
          <a:p>
            <a:pPr>
              <a:buFont typeface="Wingdings" pitchFamily="2" charset="2"/>
              <a:buChar char="v"/>
            </a:pPr>
            <a:r>
              <a:rPr lang="en-US" altLang="ja-JP" smtClean="0">
                <a:solidFill>
                  <a:srgbClr val="FF0000"/>
                </a:solidFill>
                <a:latin typeface="Comic Sans MS" pitchFamily="66" charset="0"/>
              </a:rPr>
              <a:t>A[i] </a:t>
            </a:r>
            <a:r>
              <a:rPr lang="en-US" altLang="ja-JP" smtClean="0">
                <a:solidFill>
                  <a:srgbClr val="0000FF"/>
                </a:solidFill>
              </a:rPr>
              <a:t>may be smaller than its children</a:t>
            </a:r>
          </a:p>
          <a:p>
            <a:endParaRPr lang="en-US" dirty="0"/>
          </a:p>
        </p:txBody>
      </p:sp>
      <p:graphicFrame>
        <p:nvGraphicFramePr>
          <p:cNvPr id="38" name="Object 3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69444434"/>
              </p:ext>
            </p:extLst>
          </p:nvPr>
        </p:nvGraphicFramePr>
        <p:xfrm>
          <a:off x="5391150" y="2823009"/>
          <a:ext cx="3219450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Paint Shop Pro Image" r:id="rId3" imgW="2790244" imgH="2390244" progId="">
                  <p:embed/>
                </p:oleObj>
              </mc:Choice>
              <mc:Fallback>
                <p:oleObj name="Paint Shop Pro Image" r:id="rId3" imgW="2790244" imgH="2390244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2823009"/>
                        <a:ext cx="3219450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284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MAX-HEAPIFY(A, </a:t>
            </a:r>
            <a:r>
              <a:rPr lang="en-US" dirty="0" err="1"/>
              <a:t>i</a:t>
            </a:r>
            <a:r>
              <a:rPr lang="en-US" dirty="0"/>
              <a:t>, 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84163" y="2202872"/>
            <a:ext cx="8574087" cy="4003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LEFT_child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2i+1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RIGHT_child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=2i+2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 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LEFT_child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&lt; n and A[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LEFT_child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 &gt; A[</a:t>
            </a:r>
            <a:r>
              <a:rPr lang="en-US" sz="20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then 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largest_index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LEFT_child</a:t>
            </a:r>
            <a:endParaRPr lang="en-US" sz="2000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else 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largest_index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endParaRPr lang="en-US" sz="2000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 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RIGHT_child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&lt; n and A[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RIGHT_child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 &gt; A[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largest_index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then 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largest_index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RIGHT_child</a:t>
            </a:r>
            <a:endParaRPr lang="en-US" sz="2000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 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largest_index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≠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endParaRPr lang="en-US" sz="2000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then exchange A[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 ↔ A[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largest_index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MAX-HEAPIFY(A, 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largest_index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n)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0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Initializing A Max Heap</a:t>
            </a:r>
            <a:endParaRPr lang="en-US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4793115" y="2327015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659515" y="331761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7002915" y="331761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68915" y="415581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421515" y="415581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783715" y="415581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3110365" y="2625465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5243965" y="2625465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1967365" y="3692265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3034165" y="3692265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H="1">
            <a:off x="6158365" y="3768465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1722890" y="417962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5837690" y="417962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8" name="Rectangle 27"/>
          <p:cNvSpPr>
            <a:spLocks noChangeArrowheads="1"/>
          </p:cNvSpPr>
          <p:nvPr/>
        </p:nvSpPr>
        <p:spPr bwMode="auto">
          <a:xfrm>
            <a:off x="7056890" y="334142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9" name="Rectangle 32"/>
          <p:cNvSpPr>
            <a:spLocks noChangeArrowheads="1"/>
          </p:cNvSpPr>
          <p:nvPr/>
        </p:nvSpPr>
        <p:spPr bwMode="auto">
          <a:xfrm>
            <a:off x="4862965" y="2396865"/>
            <a:ext cx="83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2653165" y="3387465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14</a:t>
            </a:r>
          </a:p>
        </p:txBody>
      </p:sp>
      <p:sp>
        <p:nvSpPr>
          <p:cNvPr id="21" name="Rectangle 36"/>
          <p:cNvSpPr>
            <a:spLocks noChangeArrowheads="1"/>
          </p:cNvSpPr>
          <p:nvPr/>
        </p:nvSpPr>
        <p:spPr bwMode="auto">
          <a:xfrm>
            <a:off x="3399290" y="4179628"/>
            <a:ext cx="377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 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1178" y="5502616"/>
            <a:ext cx="5280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Find the position (home) for </a:t>
            </a:r>
            <a:r>
              <a:rPr lang="en-US" altLang="ja-JP" sz="3200" dirty="0">
                <a:solidFill>
                  <a:srgbClr val="FF0033"/>
                </a:solidFill>
              </a:rPr>
              <a:t>4</a:t>
            </a:r>
            <a:r>
              <a:rPr lang="en-US" altLang="ja-JP" sz="32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425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Initializing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862390" y="2243885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4856040" y="2313735"/>
            <a:ext cx="83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no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 dirty="0">
                <a:solidFill>
                  <a:srgbClr val="000000"/>
                </a:solidFill>
              </a:rPr>
              <a:t>14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728790" y="3234485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7072190" y="32344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1738190" y="40726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3490790" y="40726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5852990" y="40726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3179640" y="2542335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5313240" y="2542335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2036640" y="3609135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3103440" y="3609135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6227640" y="3685335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1792165" y="409649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no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906965" y="409649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no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9" name="Rectangle 27"/>
          <p:cNvSpPr>
            <a:spLocks noChangeArrowheads="1"/>
          </p:cNvSpPr>
          <p:nvPr/>
        </p:nvSpPr>
        <p:spPr bwMode="auto">
          <a:xfrm>
            <a:off x="7126165" y="325829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no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3468565" y="4096498"/>
            <a:ext cx="377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no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 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1735" y="325829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41178" y="5530326"/>
            <a:ext cx="63047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 smtClean="0">
                <a:solidFill>
                  <a:srgbClr val="000000"/>
                </a:solidFill>
              </a:rPr>
              <a:t>Again find </a:t>
            </a:r>
            <a:r>
              <a:rPr lang="en-US" altLang="ja-JP" sz="3200" dirty="0">
                <a:solidFill>
                  <a:srgbClr val="000000"/>
                </a:solidFill>
              </a:rPr>
              <a:t>the position (home) for </a:t>
            </a:r>
            <a:r>
              <a:rPr lang="en-US" altLang="ja-JP" sz="3200" dirty="0">
                <a:solidFill>
                  <a:srgbClr val="FF0033"/>
                </a:solidFill>
              </a:rPr>
              <a:t>4</a:t>
            </a:r>
            <a:r>
              <a:rPr lang="en-US" altLang="ja-JP" sz="32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590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4917810" y="2410145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784210" y="3400745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7127610" y="340074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1793610" y="423894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3546210" y="4238945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5908410" y="423894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H="1">
            <a:off x="3235060" y="2708595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5368660" y="2708595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 flipH="1">
            <a:off x="2092060" y="3775395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3158860" y="3775395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H="1">
            <a:off x="6283060" y="3851595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1847585" y="426275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4" name="Rectangle 23"/>
          <p:cNvSpPr>
            <a:spLocks noChangeArrowheads="1"/>
          </p:cNvSpPr>
          <p:nvPr/>
        </p:nvSpPr>
        <p:spPr bwMode="auto">
          <a:xfrm>
            <a:off x="5962385" y="426275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7181585" y="342455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6" name="Rectangle 32"/>
          <p:cNvSpPr>
            <a:spLocks noChangeArrowheads="1"/>
          </p:cNvSpPr>
          <p:nvPr/>
        </p:nvSpPr>
        <p:spPr bwMode="auto">
          <a:xfrm>
            <a:off x="4911460" y="2479995"/>
            <a:ext cx="83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 dirty="0">
                <a:solidFill>
                  <a:srgbClr val="000000"/>
                </a:solidFill>
              </a:rPr>
              <a:t>14</a:t>
            </a:r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761985" y="3424558"/>
            <a:ext cx="377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 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46210" y="4308795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96227" y="5809611"/>
            <a:ext cx="2391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Done</a:t>
            </a:r>
            <a:endParaRPr lang="en-US" sz="3600" dirty="0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Initializing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32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400" u="sng" dirty="0"/>
              <a:t>Building a Heap</a:t>
            </a:r>
            <a:endParaRPr lang="en-US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84164" y="2133600"/>
            <a:ext cx="4584699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sz="2000" b="1" dirty="0" smtClean="0">
                <a:solidFill>
                  <a:schemeClr val="tx1"/>
                </a:solidFill>
              </a:rPr>
              <a:t>Convert an array </a:t>
            </a:r>
            <a:r>
              <a:rPr lang="en-US" altLang="ja-JP" sz="2400" b="1" dirty="0" smtClean="0">
                <a:solidFill>
                  <a:schemeClr val="tx1"/>
                </a:solidFill>
                <a:latin typeface="Comic Sans MS" pitchFamily="66" charset="0"/>
              </a:rPr>
              <a:t>A[0…n-1]</a:t>
            </a:r>
            <a:r>
              <a:rPr lang="en-US" altLang="ja-JP" sz="2400" b="1" dirty="0" smtClean="0">
                <a:solidFill>
                  <a:schemeClr val="tx1"/>
                </a:solidFill>
              </a:rPr>
              <a:t> </a:t>
            </a:r>
            <a:r>
              <a:rPr lang="en-US" altLang="ja-JP" sz="2000" b="1" dirty="0" smtClean="0">
                <a:solidFill>
                  <a:schemeClr val="tx1"/>
                </a:solidFill>
              </a:rPr>
              <a:t>into a max-heap </a:t>
            </a:r>
          </a:p>
          <a:p>
            <a:pPr>
              <a:lnSpc>
                <a:spcPct val="120000"/>
              </a:lnSpc>
            </a:pPr>
            <a:r>
              <a:rPr lang="en-US" altLang="ja-JP" sz="2000" b="1" dirty="0" smtClean="0">
                <a:solidFill>
                  <a:schemeClr val="tx1"/>
                </a:solidFill>
              </a:rPr>
              <a:t> </a:t>
            </a:r>
            <a:r>
              <a:rPr lang="en-US" altLang="ja-JP" sz="2000" dirty="0" smtClean="0">
                <a:solidFill>
                  <a:schemeClr val="tx1"/>
                </a:solidFill>
              </a:rPr>
              <a:t>when, </a:t>
            </a:r>
          </a:p>
          <a:p>
            <a:pPr marL="460375" lvl="1" algn="l">
              <a:lnSpc>
                <a:spcPct val="120000"/>
              </a:lnSpc>
            </a:pPr>
            <a:r>
              <a:rPr lang="en-US" altLang="ja-JP" sz="2400" dirty="0" smtClean="0">
                <a:solidFill>
                  <a:srgbClr val="FF0000"/>
                </a:solidFill>
                <a:latin typeface="Comic Sans MS" pitchFamily="66" charset="0"/>
              </a:rPr>
              <a:t>n = length of A[] = number of element 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ja-JP" sz="2000" dirty="0" smtClean="0">
                <a:solidFill>
                  <a:schemeClr val="tx1"/>
                </a:solidFill>
              </a:rPr>
              <a:t> The elements in the sub-array </a:t>
            </a:r>
            <a:r>
              <a:rPr lang="en-US" altLang="ja-JP" sz="2400" dirty="0" smtClean="0">
                <a:solidFill>
                  <a:schemeClr val="tx1"/>
                </a:solidFill>
                <a:latin typeface="Comic Sans MS" pitchFamily="66" charset="0"/>
              </a:rPr>
              <a:t>A[</a:t>
            </a:r>
            <a:r>
              <a:rPr lang="en-US" altLang="ja-JP" sz="2400" dirty="0" smtClean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n/2]</a:t>
            </a:r>
            <a:r>
              <a:rPr lang="en-US" altLang="ja-JP" sz="2400" dirty="0" smtClean="0">
                <a:solidFill>
                  <a:schemeClr val="tx1"/>
                </a:solidFill>
                <a:latin typeface="Comic Sans MS" pitchFamily="66" charset="0"/>
              </a:rPr>
              <a:t> …… A[n-1]</a:t>
            </a:r>
            <a:r>
              <a:rPr lang="en-US" altLang="ja-JP" sz="2400" dirty="0" smtClean="0">
                <a:solidFill>
                  <a:schemeClr val="tx1"/>
                </a:solidFill>
              </a:rPr>
              <a:t> </a:t>
            </a:r>
            <a:r>
              <a:rPr lang="en-US" altLang="ja-JP" sz="2000" dirty="0" smtClean="0">
                <a:solidFill>
                  <a:schemeClr val="tx1"/>
                </a:solidFill>
              </a:rPr>
              <a:t>are leaves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ja-JP" sz="2000" dirty="0" smtClean="0">
                <a:solidFill>
                  <a:schemeClr val="tx1"/>
                </a:solidFill>
              </a:rPr>
              <a:t> Apply </a:t>
            </a:r>
            <a:r>
              <a:rPr lang="en-US" altLang="ja-JP" sz="2000" dirty="0" smtClean="0">
                <a:solidFill>
                  <a:srgbClr val="FF0000"/>
                </a:solidFill>
              </a:rPr>
              <a:t>MAX-HEAPIFY</a:t>
            </a:r>
            <a:r>
              <a:rPr lang="en-US" altLang="ja-JP" sz="2000" dirty="0" smtClean="0">
                <a:solidFill>
                  <a:schemeClr val="tx1"/>
                </a:solidFill>
              </a:rPr>
              <a:t> on elements among </a:t>
            </a:r>
            <a:r>
              <a:rPr lang="en-US" altLang="ja-JP" sz="2400" dirty="0" smtClean="0">
                <a:solidFill>
                  <a:schemeClr val="tx1"/>
                </a:solidFill>
              </a:rPr>
              <a:t>A[(</a:t>
            </a:r>
            <a:r>
              <a:rPr lang="en-US" altLang="ja-JP" sz="2400" dirty="0" smtClean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n/2-1)] </a:t>
            </a:r>
            <a:r>
              <a:rPr lang="en-US" altLang="ja-JP" sz="2400" dirty="0" smtClean="0">
                <a:solidFill>
                  <a:schemeClr val="tx1"/>
                </a:solidFill>
                <a:sym typeface="Symbol" pitchFamily="18" charset="2"/>
              </a:rPr>
              <a:t>t</a:t>
            </a:r>
            <a:r>
              <a:rPr lang="en-US" altLang="ja-JP" sz="2400" dirty="0" smtClean="0">
                <a:solidFill>
                  <a:schemeClr val="tx1"/>
                </a:solidFill>
              </a:rPr>
              <a:t>o  A[</a:t>
            </a:r>
            <a:r>
              <a:rPr lang="en-US" altLang="ja-JP" sz="2400" dirty="0" smtClean="0">
                <a:solidFill>
                  <a:schemeClr val="tx1"/>
                </a:solidFill>
                <a:latin typeface="Comic Sans MS" pitchFamily="66" charset="0"/>
              </a:rPr>
              <a:t>0]</a:t>
            </a:r>
            <a:r>
              <a:rPr lang="en-US" altLang="ja-JP" sz="2400" dirty="0" smtClean="0">
                <a:solidFill>
                  <a:schemeClr val="tx1"/>
                </a:solidFill>
              </a:rPr>
              <a:t> </a:t>
            </a:r>
            <a:endParaRPr lang="en-US" altLang="ja-JP" sz="24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24" name="Line 6"/>
          <p:cNvSpPr>
            <a:spLocks noChangeAspect="1" noChangeShapeType="1"/>
          </p:cNvSpPr>
          <p:nvPr/>
        </p:nvSpPr>
        <p:spPr bwMode="auto">
          <a:xfrm flipV="1">
            <a:off x="6440488" y="4937125"/>
            <a:ext cx="569912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7"/>
          <p:cNvSpPr>
            <a:spLocks noChangeAspect="1" noChangeShapeType="1"/>
          </p:cNvSpPr>
          <p:nvPr/>
        </p:nvSpPr>
        <p:spPr bwMode="auto">
          <a:xfrm flipV="1">
            <a:off x="7469188" y="4233863"/>
            <a:ext cx="708025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8"/>
          <p:cNvSpPr>
            <a:spLocks noChangeAspect="1" noChangeShapeType="1"/>
          </p:cNvSpPr>
          <p:nvPr/>
        </p:nvSpPr>
        <p:spPr bwMode="auto">
          <a:xfrm rot="16200000" flipV="1">
            <a:off x="5445919" y="4872831"/>
            <a:ext cx="787400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9"/>
          <p:cNvSpPr>
            <a:spLocks noChangeAspect="1" noChangeShapeType="1"/>
          </p:cNvSpPr>
          <p:nvPr/>
        </p:nvSpPr>
        <p:spPr bwMode="auto">
          <a:xfrm rot="16200000" flipV="1">
            <a:off x="6196013" y="4260850"/>
            <a:ext cx="788988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10"/>
          <p:cNvSpPr>
            <a:spLocks noChangeAspect="1" noChangeShapeType="1"/>
          </p:cNvSpPr>
          <p:nvPr/>
        </p:nvSpPr>
        <p:spPr bwMode="auto">
          <a:xfrm rot="16200000" flipV="1">
            <a:off x="7008019" y="3209131"/>
            <a:ext cx="1974850" cy="169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V="1">
            <a:off x="5102225" y="3182938"/>
            <a:ext cx="2219325" cy="235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Oval 12"/>
          <p:cNvSpPr>
            <a:spLocks noChangeArrowheads="1"/>
          </p:cNvSpPr>
          <p:nvPr/>
        </p:nvSpPr>
        <p:spPr bwMode="auto">
          <a:xfrm>
            <a:off x="5419725" y="4687888"/>
            <a:ext cx="444500" cy="493712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31" name="Oval 13"/>
          <p:cNvSpPr>
            <a:spLocks noChangeArrowheads="1"/>
          </p:cNvSpPr>
          <p:nvPr/>
        </p:nvSpPr>
        <p:spPr bwMode="auto">
          <a:xfrm>
            <a:off x="4868863" y="5299075"/>
            <a:ext cx="444500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14</a:t>
            </a:r>
          </a:p>
        </p:txBody>
      </p:sp>
      <p:sp>
        <p:nvSpPr>
          <p:cNvPr id="32" name="Oval 14"/>
          <p:cNvSpPr>
            <a:spLocks noChangeArrowheads="1"/>
          </p:cNvSpPr>
          <p:nvPr/>
        </p:nvSpPr>
        <p:spPr bwMode="auto">
          <a:xfrm>
            <a:off x="5842000" y="5299075"/>
            <a:ext cx="444500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33" name="Oval 15"/>
          <p:cNvSpPr>
            <a:spLocks noChangeArrowheads="1"/>
          </p:cNvSpPr>
          <p:nvPr/>
        </p:nvSpPr>
        <p:spPr bwMode="auto">
          <a:xfrm>
            <a:off x="6053138" y="4005263"/>
            <a:ext cx="444500" cy="495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34" name="Oval 16"/>
          <p:cNvSpPr>
            <a:spLocks noChangeArrowheads="1"/>
          </p:cNvSpPr>
          <p:nvPr/>
        </p:nvSpPr>
        <p:spPr bwMode="auto">
          <a:xfrm>
            <a:off x="6686550" y="4687888"/>
            <a:ext cx="446088" cy="493712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35" name="Oval 17"/>
          <p:cNvSpPr>
            <a:spLocks noChangeArrowheads="1"/>
          </p:cNvSpPr>
          <p:nvPr/>
        </p:nvSpPr>
        <p:spPr bwMode="auto">
          <a:xfrm>
            <a:off x="6370638" y="5299075"/>
            <a:ext cx="444500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36" name="Oval 18"/>
          <p:cNvSpPr>
            <a:spLocks noChangeArrowheads="1"/>
          </p:cNvSpPr>
          <p:nvPr/>
        </p:nvSpPr>
        <p:spPr bwMode="auto">
          <a:xfrm>
            <a:off x="7056438" y="2947988"/>
            <a:ext cx="446087" cy="495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37" name="Oval 19"/>
          <p:cNvSpPr>
            <a:spLocks noChangeArrowheads="1"/>
          </p:cNvSpPr>
          <p:nvPr/>
        </p:nvSpPr>
        <p:spPr bwMode="auto">
          <a:xfrm>
            <a:off x="7950200" y="4005263"/>
            <a:ext cx="446088" cy="495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38" name="Oval 20"/>
          <p:cNvSpPr>
            <a:spLocks noChangeArrowheads="1"/>
          </p:cNvSpPr>
          <p:nvPr/>
        </p:nvSpPr>
        <p:spPr bwMode="auto">
          <a:xfrm>
            <a:off x="7237413" y="468788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39" name="Oval 21"/>
          <p:cNvSpPr>
            <a:spLocks noChangeArrowheads="1"/>
          </p:cNvSpPr>
          <p:nvPr/>
        </p:nvSpPr>
        <p:spPr bwMode="auto">
          <a:xfrm>
            <a:off x="8505825" y="468788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40" name="Text Box 22"/>
          <p:cNvSpPr txBox="1">
            <a:spLocks noChangeArrowheads="1"/>
          </p:cNvSpPr>
          <p:nvPr/>
        </p:nvSpPr>
        <p:spPr bwMode="auto">
          <a:xfrm>
            <a:off x="7104063" y="2638425"/>
            <a:ext cx="2984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1" name="Text Box 23"/>
          <p:cNvSpPr txBox="1">
            <a:spLocks noChangeArrowheads="1"/>
          </p:cNvSpPr>
          <p:nvPr/>
        </p:nvSpPr>
        <p:spPr bwMode="auto">
          <a:xfrm>
            <a:off x="6105525" y="3700463"/>
            <a:ext cx="300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42" name="Text Box 24"/>
          <p:cNvSpPr txBox="1">
            <a:spLocks noChangeArrowheads="1"/>
          </p:cNvSpPr>
          <p:nvPr/>
        </p:nvSpPr>
        <p:spPr bwMode="auto">
          <a:xfrm>
            <a:off x="7983538" y="37004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43" name="Text Box 25"/>
          <p:cNvSpPr txBox="1">
            <a:spLocks noChangeArrowheads="1"/>
          </p:cNvSpPr>
          <p:nvPr/>
        </p:nvSpPr>
        <p:spPr bwMode="auto">
          <a:xfrm>
            <a:off x="5461000" y="43735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44" name="Text Box 26"/>
          <p:cNvSpPr txBox="1">
            <a:spLocks noChangeArrowheads="1"/>
          </p:cNvSpPr>
          <p:nvPr/>
        </p:nvSpPr>
        <p:spPr bwMode="auto">
          <a:xfrm>
            <a:off x="6751638" y="43735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45" name="Text Box 27"/>
          <p:cNvSpPr txBox="1">
            <a:spLocks noChangeArrowheads="1"/>
          </p:cNvSpPr>
          <p:nvPr/>
        </p:nvSpPr>
        <p:spPr bwMode="auto">
          <a:xfrm>
            <a:off x="7289800" y="4373563"/>
            <a:ext cx="300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46" name="Text Box 28"/>
          <p:cNvSpPr txBox="1">
            <a:spLocks noChangeArrowheads="1"/>
          </p:cNvSpPr>
          <p:nvPr/>
        </p:nvSpPr>
        <p:spPr bwMode="auto">
          <a:xfrm>
            <a:off x="8582025" y="4373563"/>
            <a:ext cx="300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47" name="Text Box 29"/>
          <p:cNvSpPr txBox="1">
            <a:spLocks noChangeArrowheads="1"/>
          </p:cNvSpPr>
          <p:nvPr/>
        </p:nvSpPr>
        <p:spPr bwMode="auto">
          <a:xfrm>
            <a:off x="4897438" y="496411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48" name="Text Box 30"/>
          <p:cNvSpPr txBox="1">
            <a:spLocks noChangeArrowheads="1"/>
          </p:cNvSpPr>
          <p:nvPr/>
        </p:nvSpPr>
        <p:spPr bwMode="auto">
          <a:xfrm>
            <a:off x="5894388" y="5070475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6414077" y="504190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</a:rPr>
              <a:t>9</a:t>
            </a:r>
          </a:p>
        </p:txBody>
      </p:sp>
      <p:graphicFrame>
        <p:nvGraphicFramePr>
          <p:cNvPr id="50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190640"/>
              </p:ext>
            </p:extLst>
          </p:nvPr>
        </p:nvGraphicFramePr>
        <p:xfrm>
          <a:off x="4826000" y="5794375"/>
          <a:ext cx="4141788" cy="335130"/>
        </p:xfrm>
        <a:graphic>
          <a:graphicData uri="http://schemas.openxmlformats.org/drawingml/2006/table">
            <a:tbl>
              <a:tblPr/>
              <a:tblGrid>
                <a:gridCol w="414338"/>
                <a:gridCol w="415925"/>
                <a:gridCol w="412750"/>
                <a:gridCol w="414337"/>
                <a:gridCol w="414338"/>
                <a:gridCol w="412750"/>
                <a:gridCol w="414337"/>
                <a:gridCol w="412750"/>
                <a:gridCol w="415925"/>
                <a:gridCol w="414338"/>
              </a:tblGrid>
              <a:tr h="334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645" marB="456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  <a:endParaRPr kumimoji="0" lang="en-US" altLang="ja-JP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" name="Text Box 56"/>
          <p:cNvSpPr txBox="1">
            <a:spLocks noChangeArrowheads="1"/>
          </p:cNvSpPr>
          <p:nvPr/>
        </p:nvSpPr>
        <p:spPr bwMode="auto">
          <a:xfrm>
            <a:off x="4264025" y="5899150"/>
            <a:ext cx="40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A:</a:t>
            </a:r>
          </a:p>
        </p:txBody>
      </p:sp>
      <p:sp>
        <p:nvSpPr>
          <p:cNvPr id="52" name="Freeform 57"/>
          <p:cNvSpPr>
            <a:spLocks/>
          </p:cNvSpPr>
          <p:nvPr/>
        </p:nvSpPr>
        <p:spPr bwMode="auto">
          <a:xfrm>
            <a:off x="5157788" y="2673350"/>
            <a:ext cx="3451225" cy="2678113"/>
          </a:xfrm>
          <a:custGeom>
            <a:avLst/>
            <a:gdLst>
              <a:gd name="T0" fmla="*/ 2147483647 w 1661"/>
              <a:gd name="T1" fmla="*/ 2147483647 h 1141"/>
              <a:gd name="T2" fmla="*/ 2147483647 w 1661"/>
              <a:gd name="T3" fmla="*/ 2147483647 h 1141"/>
              <a:gd name="T4" fmla="*/ 2147483647 w 1661"/>
              <a:gd name="T5" fmla="*/ 2147483647 h 1141"/>
              <a:gd name="T6" fmla="*/ 2147483647 w 1661"/>
              <a:gd name="T7" fmla="*/ 2147483647 h 1141"/>
              <a:gd name="T8" fmla="*/ 2147483647 w 1661"/>
              <a:gd name="T9" fmla="*/ 2147483647 h 1141"/>
              <a:gd name="T10" fmla="*/ 2147483647 w 1661"/>
              <a:gd name="T11" fmla="*/ 2147483647 h 1141"/>
              <a:gd name="T12" fmla="*/ 0 w 1661"/>
              <a:gd name="T13" fmla="*/ 2147483647 h 1141"/>
              <a:gd name="T14" fmla="*/ 2147483647 w 1661"/>
              <a:gd name="T15" fmla="*/ 2147483647 h 1141"/>
              <a:gd name="T16" fmla="*/ 2147483647 w 1661"/>
              <a:gd name="T17" fmla="*/ 2147483647 h 1141"/>
              <a:gd name="T18" fmla="*/ 2147483647 w 1661"/>
              <a:gd name="T19" fmla="*/ 2147483647 h 1141"/>
              <a:gd name="T20" fmla="*/ 2147483647 w 1661"/>
              <a:gd name="T21" fmla="*/ 2147483647 h 1141"/>
              <a:gd name="T22" fmla="*/ 2147483647 w 1661"/>
              <a:gd name="T23" fmla="*/ 2147483647 h 1141"/>
              <a:gd name="T24" fmla="*/ 2147483647 w 1661"/>
              <a:gd name="T25" fmla="*/ 2147483647 h 1141"/>
              <a:gd name="T26" fmla="*/ 2147483647 w 1661"/>
              <a:gd name="T27" fmla="*/ 2147483647 h 1141"/>
              <a:gd name="T28" fmla="*/ 2147483647 w 1661"/>
              <a:gd name="T29" fmla="*/ 2147483647 h 1141"/>
              <a:gd name="T30" fmla="*/ 2147483647 w 1661"/>
              <a:gd name="T31" fmla="*/ 2147483647 h 1141"/>
              <a:gd name="T32" fmla="*/ 2147483647 w 1661"/>
              <a:gd name="T33" fmla="*/ 2147483647 h 1141"/>
              <a:gd name="T34" fmla="*/ 2147483647 w 1661"/>
              <a:gd name="T35" fmla="*/ 2147483647 h 1141"/>
              <a:gd name="T36" fmla="*/ 2147483647 w 1661"/>
              <a:gd name="T37" fmla="*/ 2147483647 h 1141"/>
              <a:gd name="T38" fmla="*/ 2147483647 w 1661"/>
              <a:gd name="T39" fmla="*/ 2147483647 h 1141"/>
              <a:gd name="T40" fmla="*/ 2147483647 w 1661"/>
              <a:gd name="T41" fmla="*/ 2147483647 h 1141"/>
              <a:gd name="T42" fmla="*/ 2147483647 w 1661"/>
              <a:gd name="T43" fmla="*/ 2147483647 h 1141"/>
              <a:gd name="T44" fmla="*/ 2147483647 w 1661"/>
              <a:gd name="T45" fmla="*/ 2147483647 h 1141"/>
              <a:gd name="T46" fmla="*/ 2147483647 w 1661"/>
              <a:gd name="T47" fmla="*/ 2147483647 h 1141"/>
              <a:gd name="T48" fmla="*/ 2147483647 w 1661"/>
              <a:gd name="T49" fmla="*/ 2147483647 h 1141"/>
              <a:gd name="T50" fmla="*/ 2147483647 w 1661"/>
              <a:gd name="T51" fmla="*/ 2147483647 h 1141"/>
              <a:gd name="T52" fmla="*/ 2147483647 w 1661"/>
              <a:gd name="T53" fmla="*/ 2147483647 h 1141"/>
              <a:gd name="T54" fmla="*/ 2147483647 w 1661"/>
              <a:gd name="T55" fmla="*/ 2147483647 h 1141"/>
              <a:gd name="T56" fmla="*/ 2147483647 w 1661"/>
              <a:gd name="T57" fmla="*/ 2147483647 h 1141"/>
              <a:gd name="T58" fmla="*/ 2147483647 w 1661"/>
              <a:gd name="T59" fmla="*/ 2147483647 h 1141"/>
              <a:gd name="T60" fmla="*/ 2147483647 w 1661"/>
              <a:gd name="T61" fmla="*/ 2147483647 h 1141"/>
              <a:gd name="T62" fmla="*/ 2147483647 w 1661"/>
              <a:gd name="T63" fmla="*/ 2147483647 h 1141"/>
              <a:gd name="T64" fmla="*/ 2147483647 w 1661"/>
              <a:gd name="T65" fmla="*/ 2147483647 h 1141"/>
              <a:gd name="T66" fmla="*/ 2147483647 w 1661"/>
              <a:gd name="T67" fmla="*/ 2147483647 h 1141"/>
              <a:gd name="T68" fmla="*/ 2147483647 w 1661"/>
              <a:gd name="T69" fmla="*/ 2147483647 h 1141"/>
              <a:gd name="T70" fmla="*/ 2147483647 w 1661"/>
              <a:gd name="T71" fmla="*/ 2147483647 h 1141"/>
              <a:gd name="T72" fmla="*/ 2147483647 w 1661"/>
              <a:gd name="T73" fmla="*/ 2147483647 h 1141"/>
              <a:gd name="T74" fmla="*/ 2147483647 w 1661"/>
              <a:gd name="T75" fmla="*/ 2147483647 h 1141"/>
              <a:gd name="T76" fmla="*/ 2147483647 w 1661"/>
              <a:gd name="T77" fmla="*/ 2147483647 h 1141"/>
              <a:gd name="T78" fmla="*/ 2147483647 w 1661"/>
              <a:gd name="T79" fmla="*/ 2147483647 h 1141"/>
              <a:gd name="T80" fmla="*/ 2147483647 w 1661"/>
              <a:gd name="T81" fmla="*/ 2147483647 h 1141"/>
              <a:gd name="T82" fmla="*/ 2147483647 w 1661"/>
              <a:gd name="T83" fmla="*/ 2147483647 h 1141"/>
              <a:gd name="T84" fmla="*/ 2147483647 w 1661"/>
              <a:gd name="T85" fmla="*/ 2147483647 h 1141"/>
              <a:gd name="T86" fmla="*/ 2147483647 w 1661"/>
              <a:gd name="T87" fmla="*/ 0 h 1141"/>
              <a:gd name="T88" fmla="*/ 2147483647 w 1661"/>
              <a:gd name="T89" fmla="*/ 2147483647 h 1141"/>
              <a:gd name="T90" fmla="*/ 2147483647 w 1661"/>
              <a:gd name="T91" fmla="*/ 2147483647 h 1141"/>
              <a:gd name="T92" fmla="*/ 2147483647 w 1661"/>
              <a:gd name="T93" fmla="*/ 2147483647 h 1141"/>
              <a:gd name="T94" fmla="*/ 2147483647 w 1661"/>
              <a:gd name="T95" fmla="*/ 2147483647 h 1141"/>
              <a:gd name="T96" fmla="*/ 2147483647 w 1661"/>
              <a:gd name="T97" fmla="*/ 2147483647 h 1141"/>
              <a:gd name="T98" fmla="*/ 2147483647 w 1661"/>
              <a:gd name="T99" fmla="*/ 2147483647 h 1141"/>
              <a:gd name="T100" fmla="*/ 2147483647 w 1661"/>
              <a:gd name="T101" fmla="*/ 2147483647 h 1141"/>
              <a:gd name="T102" fmla="*/ 2147483647 w 1661"/>
              <a:gd name="T103" fmla="*/ 2147483647 h 1141"/>
              <a:gd name="T104" fmla="*/ 2147483647 w 1661"/>
              <a:gd name="T105" fmla="*/ 2147483647 h 1141"/>
              <a:gd name="T106" fmla="*/ 2147483647 w 1661"/>
              <a:gd name="T107" fmla="*/ 2147483647 h 1141"/>
              <a:gd name="T108" fmla="*/ 2147483647 w 1661"/>
              <a:gd name="T109" fmla="*/ 2147483647 h 1141"/>
              <a:gd name="T110" fmla="*/ 2147483647 w 1661"/>
              <a:gd name="T111" fmla="*/ 2147483647 h 1141"/>
              <a:gd name="T112" fmla="*/ 2147483647 w 1661"/>
              <a:gd name="T113" fmla="*/ 2147483647 h 1141"/>
              <a:gd name="T114" fmla="*/ 2147483647 w 1661"/>
              <a:gd name="T115" fmla="*/ 2147483647 h 1141"/>
              <a:gd name="T116" fmla="*/ 2147483647 w 1661"/>
              <a:gd name="T117" fmla="*/ 2147483647 h 1141"/>
              <a:gd name="T118" fmla="*/ 2147483647 w 1661"/>
              <a:gd name="T119" fmla="*/ 2147483647 h 1141"/>
              <a:gd name="T120" fmla="*/ 2147483647 w 1661"/>
              <a:gd name="T121" fmla="*/ 2147483647 h 1141"/>
              <a:gd name="T122" fmla="*/ 2147483647 w 1661"/>
              <a:gd name="T123" fmla="*/ 2147483647 h 11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661"/>
              <a:gd name="T187" fmla="*/ 0 h 1141"/>
              <a:gd name="T188" fmla="*/ 1661 w 1661"/>
              <a:gd name="T189" fmla="*/ 1141 h 114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661" h="1141">
                <a:moveTo>
                  <a:pt x="300" y="593"/>
                </a:moveTo>
                <a:cubicBezTo>
                  <a:pt x="286" y="607"/>
                  <a:pt x="276" y="625"/>
                  <a:pt x="260" y="638"/>
                </a:cubicBezTo>
                <a:cubicBezTo>
                  <a:pt x="241" y="654"/>
                  <a:pt x="183" y="662"/>
                  <a:pt x="158" y="666"/>
                </a:cubicBezTo>
                <a:cubicBezTo>
                  <a:pt x="130" y="676"/>
                  <a:pt x="113" y="689"/>
                  <a:pt x="85" y="694"/>
                </a:cubicBezTo>
                <a:cubicBezTo>
                  <a:pt x="57" y="725"/>
                  <a:pt x="94" y="689"/>
                  <a:pt x="57" y="711"/>
                </a:cubicBezTo>
                <a:cubicBezTo>
                  <a:pt x="39" y="722"/>
                  <a:pt x="22" y="753"/>
                  <a:pt x="12" y="768"/>
                </a:cubicBezTo>
                <a:cubicBezTo>
                  <a:pt x="5" y="778"/>
                  <a:pt x="0" y="802"/>
                  <a:pt x="0" y="802"/>
                </a:cubicBezTo>
                <a:cubicBezTo>
                  <a:pt x="5" y="868"/>
                  <a:pt x="11" y="910"/>
                  <a:pt x="40" y="966"/>
                </a:cubicBezTo>
                <a:cubicBezTo>
                  <a:pt x="49" y="983"/>
                  <a:pt x="48" y="996"/>
                  <a:pt x="62" y="1011"/>
                </a:cubicBezTo>
                <a:cubicBezTo>
                  <a:pt x="68" y="1029"/>
                  <a:pt x="75" y="1045"/>
                  <a:pt x="91" y="1056"/>
                </a:cubicBezTo>
                <a:cubicBezTo>
                  <a:pt x="102" y="1064"/>
                  <a:pt x="125" y="1078"/>
                  <a:pt x="125" y="1078"/>
                </a:cubicBezTo>
                <a:cubicBezTo>
                  <a:pt x="119" y="1080"/>
                  <a:pt x="103" y="1080"/>
                  <a:pt x="108" y="1084"/>
                </a:cubicBezTo>
                <a:cubicBezTo>
                  <a:pt x="119" y="1092"/>
                  <a:pt x="134" y="1091"/>
                  <a:pt x="147" y="1095"/>
                </a:cubicBezTo>
                <a:cubicBezTo>
                  <a:pt x="191" y="1108"/>
                  <a:pt x="231" y="1122"/>
                  <a:pt x="277" y="1129"/>
                </a:cubicBezTo>
                <a:cubicBezTo>
                  <a:pt x="292" y="1127"/>
                  <a:pt x="307" y="1122"/>
                  <a:pt x="322" y="1124"/>
                </a:cubicBezTo>
                <a:cubicBezTo>
                  <a:pt x="327" y="1125"/>
                  <a:pt x="329" y="1135"/>
                  <a:pt x="334" y="1135"/>
                </a:cubicBezTo>
                <a:cubicBezTo>
                  <a:pt x="340" y="1135"/>
                  <a:pt x="344" y="1127"/>
                  <a:pt x="350" y="1124"/>
                </a:cubicBezTo>
                <a:cubicBezTo>
                  <a:pt x="371" y="1114"/>
                  <a:pt x="396" y="1109"/>
                  <a:pt x="418" y="1101"/>
                </a:cubicBezTo>
                <a:cubicBezTo>
                  <a:pt x="434" y="1086"/>
                  <a:pt x="454" y="1084"/>
                  <a:pt x="475" y="1078"/>
                </a:cubicBezTo>
                <a:cubicBezTo>
                  <a:pt x="488" y="1074"/>
                  <a:pt x="514" y="1067"/>
                  <a:pt x="514" y="1067"/>
                </a:cubicBezTo>
                <a:cubicBezTo>
                  <a:pt x="676" y="1072"/>
                  <a:pt x="684" y="1063"/>
                  <a:pt x="791" y="1095"/>
                </a:cubicBezTo>
                <a:cubicBezTo>
                  <a:pt x="816" y="1122"/>
                  <a:pt x="874" y="1132"/>
                  <a:pt x="910" y="1141"/>
                </a:cubicBezTo>
                <a:cubicBezTo>
                  <a:pt x="953" y="1129"/>
                  <a:pt x="942" y="1129"/>
                  <a:pt x="972" y="1101"/>
                </a:cubicBezTo>
                <a:cubicBezTo>
                  <a:pt x="974" y="1041"/>
                  <a:pt x="972" y="980"/>
                  <a:pt x="977" y="920"/>
                </a:cubicBezTo>
                <a:cubicBezTo>
                  <a:pt x="977" y="915"/>
                  <a:pt x="986" y="914"/>
                  <a:pt x="989" y="909"/>
                </a:cubicBezTo>
                <a:cubicBezTo>
                  <a:pt x="1031" y="839"/>
                  <a:pt x="1068" y="836"/>
                  <a:pt x="1147" y="824"/>
                </a:cubicBezTo>
                <a:cubicBezTo>
                  <a:pt x="1224" y="829"/>
                  <a:pt x="1297" y="836"/>
                  <a:pt x="1373" y="847"/>
                </a:cubicBezTo>
                <a:cubicBezTo>
                  <a:pt x="1473" y="843"/>
                  <a:pt x="1507" y="843"/>
                  <a:pt x="1587" y="819"/>
                </a:cubicBezTo>
                <a:cubicBezTo>
                  <a:pt x="1594" y="811"/>
                  <a:pt x="1604" y="805"/>
                  <a:pt x="1610" y="796"/>
                </a:cubicBezTo>
                <a:cubicBezTo>
                  <a:pt x="1625" y="772"/>
                  <a:pt x="1609" y="770"/>
                  <a:pt x="1638" y="751"/>
                </a:cubicBezTo>
                <a:cubicBezTo>
                  <a:pt x="1640" y="745"/>
                  <a:pt x="1642" y="740"/>
                  <a:pt x="1644" y="734"/>
                </a:cubicBezTo>
                <a:cubicBezTo>
                  <a:pt x="1646" y="728"/>
                  <a:pt x="1647" y="723"/>
                  <a:pt x="1649" y="717"/>
                </a:cubicBezTo>
                <a:cubicBezTo>
                  <a:pt x="1653" y="706"/>
                  <a:pt x="1661" y="683"/>
                  <a:pt x="1661" y="683"/>
                </a:cubicBezTo>
                <a:cubicBezTo>
                  <a:pt x="1655" y="640"/>
                  <a:pt x="1644" y="611"/>
                  <a:pt x="1632" y="570"/>
                </a:cubicBezTo>
                <a:cubicBezTo>
                  <a:pt x="1627" y="553"/>
                  <a:pt x="1615" y="519"/>
                  <a:pt x="1615" y="519"/>
                </a:cubicBezTo>
                <a:cubicBezTo>
                  <a:pt x="1613" y="502"/>
                  <a:pt x="1613" y="485"/>
                  <a:pt x="1610" y="469"/>
                </a:cubicBezTo>
                <a:cubicBezTo>
                  <a:pt x="1607" y="453"/>
                  <a:pt x="1598" y="423"/>
                  <a:pt x="1598" y="423"/>
                </a:cubicBezTo>
                <a:cubicBezTo>
                  <a:pt x="1595" y="403"/>
                  <a:pt x="1596" y="385"/>
                  <a:pt x="1587" y="367"/>
                </a:cubicBezTo>
                <a:cubicBezTo>
                  <a:pt x="1576" y="345"/>
                  <a:pt x="1559" y="323"/>
                  <a:pt x="1553" y="299"/>
                </a:cubicBezTo>
                <a:cubicBezTo>
                  <a:pt x="1545" y="267"/>
                  <a:pt x="1547" y="244"/>
                  <a:pt x="1519" y="226"/>
                </a:cubicBezTo>
                <a:cubicBezTo>
                  <a:pt x="1513" y="206"/>
                  <a:pt x="1505" y="201"/>
                  <a:pt x="1491" y="186"/>
                </a:cubicBezTo>
                <a:cubicBezTo>
                  <a:pt x="1479" y="146"/>
                  <a:pt x="1417" y="114"/>
                  <a:pt x="1378" y="102"/>
                </a:cubicBezTo>
                <a:cubicBezTo>
                  <a:pt x="1359" y="81"/>
                  <a:pt x="1294" y="60"/>
                  <a:pt x="1265" y="51"/>
                </a:cubicBezTo>
                <a:cubicBezTo>
                  <a:pt x="1236" y="19"/>
                  <a:pt x="1170" y="14"/>
                  <a:pt x="1130" y="0"/>
                </a:cubicBezTo>
                <a:cubicBezTo>
                  <a:pt x="1058" y="4"/>
                  <a:pt x="1040" y="2"/>
                  <a:pt x="983" y="11"/>
                </a:cubicBezTo>
                <a:cubicBezTo>
                  <a:pt x="977" y="12"/>
                  <a:pt x="936" y="19"/>
                  <a:pt x="926" y="22"/>
                </a:cubicBezTo>
                <a:cubicBezTo>
                  <a:pt x="915" y="25"/>
                  <a:pt x="893" y="34"/>
                  <a:pt x="893" y="34"/>
                </a:cubicBezTo>
                <a:cubicBezTo>
                  <a:pt x="872" y="53"/>
                  <a:pt x="842" y="64"/>
                  <a:pt x="814" y="73"/>
                </a:cubicBezTo>
                <a:cubicBezTo>
                  <a:pt x="794" y="93"/>
                  <a:pt x="760" y="100"/>
                  <a:pt x="734" y="113"/>
                </a:cubicBezTo>
                <a:cubicBezTo>
                  <a:pt x="708" y="126"/>
                  <a:pt x="684" y="147"/>
                  <a:pt x="661" y="164"/>
                </a:cubicBezTo>
                <a:cubicBezTo>
                  <a:pt x="657" y="167"/>
                  <a:pt x="626" y="190"/>
                  <a:pt x="616" y="198"/>
                </a:cubicBezTo>
                <a:cubicBezTo>
                  <a:pt x="605" y="206"/>
                  <a:pt x="582" y="220"/>
                  <a:pt x="582" y="220"/>
                </a:cubicBezTo>
                <a:cubicBezTo>
                  <a:pt x="578" y="226"/>
                  <a:pt x="576" y="233"/>
                  <a:pt x="571" y="237"/>
                </a:cubicBezTo>
                <a:cubicBezTo>
                  <a:pt x="566" y="241"/>
                  <a:pt x="558" y="239"/>
                  <a:pt x="554" y="243"/>
                </a:cubicBezTo>
                <a:cubicBezTo>
                  <a:pt x="525" y="272"/>
                  <a:pt x="574" y="252"/>
                  <a:pt x="531" y="265"/>
                </a:cubicBezTo>
                <a:cubicBezTo>
                  <a:pt x="517" y="280"/>
                  <a:pt x="505" y="287"/>
                  <a:pt x="486" y="294"/>
                </a:cubicBezTo>
                <a:cubicBezTo>
                  <a:pt x="476" y="309"/>
                  <a:pt x="435" y="339"/>
                  <a:pt x="418" y="350"/>
                </a:cubicBezTo>
                <a:cubicBezTo>
                  <a:pt x="411" y="373"/>
                  <a:pt x="401" y="369"/>
                  <a:pt x="384" y="384"/>
                </a:cubicBezTo>
                <a:cubicBezTo>
                  <a:pt x="379" y="401"/>
                  <a:pt x="363" y="428"/>
                  <a:pt x="350" y="440"/>
                </a:cubicBezTo>
                <a:cubicBezTo>
                  <a:pt x="344" y="459"/>
                  <a:pt x="341" y="471"/>
                  <a:pt x="328" y="486"/>
                </a:cubicBezTo>
                <a:cubicBezTo>
                  <a:pt x="319" y="516"/>
                  <a:pt x="310" y="546"/>
                  <a:pt x="300" y="576"/>
                </a:cubicBezTo>
                <a:cubicBezTo>
                  <a:pt x="294" y="595"/>
                  <a:pt x="288" y="593"/>
                  <a:pt x="300" y="593"/>
                </a:cubicBezTo>
                <a:close/>
              </a:path>
            </a:pathLst>
          </a:custGeom>
          <a:noFill/>
          <a:ln w="25400">
            <a:solidFill>
              <a:srgbClr val="3366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0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u="sng" dirty="0"/>
              <a:t>Building a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21" name="Line 6"/>
          <p:cNvSpPr>
            <a:spLocks noChangeAspect="1" noChangeShapeType="1"/>
          </p:cNvSpPr>
          <p:nvPr/>
        </p:nvSpPr>
        <p:spPr bwMode="auto">
          <a:xfrm flipV="1">
            <a:off x="6440488" y="4937125"/>
            <a:ext cx="569912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7"/>
          <p:cNvSpPr>
            <a:spLocks noChangeAspect="1" noChangeShapeType="1"/>
          </p:cNvSpPr>
          <p:nvPr/>
        </p:nvSpPr>
        <p:spPr bwMode="auto">
          <a:xfrm flipV="1">
            <a:off x="7469188" y="4233863"/>
            <a:ext cx="708025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8"/>
          <p:cNvSpPr>
            <a:spLocks noChangeAspect="1" noChangeShapeType="1"/>
          </p:cNvSpPr>
          <p:nvPr/>
        </p:nvSpPr>
        <p:spPr bwMode="auto">
          <a:xfrm rot="16200000" flipV="1">
            <a:off x="5445919" y="4872831"/>
            <a:ext cx="787400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9"/>
          <p:cNvSpPr>
            <a:spLocks noChangeAspect="1" noChangeShapeType="1"/>
          </p:cNvSpPr>
          <p:nvPr/>
        </p:nvSpPr>
        <p:spPr bwMode="auto">
          <a:xfrm rot="16200000" flipV="1">
            <a:off x="6196013" y="4260850"/>
            <a:ext cx="788988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10"/>
          <p:cNvSpPr>
            <a:spLocks noChangeAspect="1" noChangeShapeType="1"/>
          </p:cNvSpPr>
          <p:nvPr/>
        </p:nvSpPr>
        <p:spPr bwMode="auto">
          <a:xfrm rot="16200000" flipV="1">
            <a:off x="7008019" y="3209131"/>
            <a:ext cx="1974850" cy="169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 flipV="1">
            <a:off x="5102225" y="3182938"/>
            <a:ext cx="2219325" cy="235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Oval 12"/>
          <p:cNvSpPr>
            <a:spLocks noChangeArrowheads="1"/>
          </p:cNvSpPr>
          <p:nvPr/>
        </p:nvSpPr>
        <p:spPr bwMode="auto">
          <a:xfrm>
            <a:off x="5419725" y="4687888"/>
            <a:ext cx="444500" cy="493712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28" name="Oval 13"/>
          <p:cNvSpPr>
            <a:spLocks noChangeArrowheads="1"/>
          </p:cNvSpPr>
          <p:nvPr/>
        </p:nvSpPr>
        <p:spPr bwMode="auto">
          <a:xfrm>
            <a:off x="4868863" y="5299075"/>
            <a:ext cx="444500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14</a:t>
            </a:r>
          </a:p>
        </p:txBody>
      </p:sp>
      <p:sp>
        <p:nvSpPr>
          <p:cNvPr id="29" name="Oval 14"/>
          <p:cNvSpPr>
            <a:spLocks noChangeArrowheads="1"/>
          </p:cNvSpPr>
          <p:nvPr/>
        </p:nvSpPr>
        <p:spPr bwMode="auto">
          <a:xfrm>
            <a:off x="5842000" y="5299075"/>
            <a:ext cx="444500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30" name="Oval 15"/>
          <p:cNvSpPr>
            <a:spLocks noChangeArrowheads="1"/>
          </p:cNvSpPr>
          <p:nvPr/>
        </p:nvSpPr>
        <p:spPr bwMode="auto">
          <a:xfrm>
            <a:off x="6053138" y="4005263"/>
            <a:ext cx="444500" cy="495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31" name="Oval 16"/>
          <p:cNvSpPr>
            <a:spLocks noChangeArrowheads="1"/>
          </p:cNvSpPr>
          <p:nvPr/>
        </p:nvSpPr>
        <p:spPr bwMode="auto">
          <a:xfrm>
            <a:off x="6686550" y="4687888"/>
            <a:ext cx="446088" cy="493712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32" name="Oval 17"/>
          <p:cNvSpPr>
            <a:spLocks noChangeArrowheads="1"/>
          </p:cNvSpPr>
          <p:nvPr/>
        </p:nvSpPr>
        <p:spPr bwMode="auto">
          <a:xfrm>
            <a:off x="6370638" y="5299075"/>
            <a:ext cx="444500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33" name="Oval 18"/>
          <p:cNvSpPr>
            <a:spLocks noChangeArrowheads="1"/>
          </p:cNvSpPr>
          <p:nvPr/>
        </p:nvSpPr>
        <p:spPr bwMode="auto">
          <a:xfrm>
            <a:off x="7056438" y="2947988"/>
            <a:ext cx="446087" cy="495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34" name="Oval 19"/>
          <p:cNvSpPr>
            <a:spLocks noChangeArrowheads="1"/>
          </p:cNvSpPr>
          <p:nvPr/>
        </p:nvSpPr>
        <p:spPr bwMode="auto">
          <a:xfrm>
            <a:off x="7950200" y="4005263"/>
            <a:ext cx="446088" cy="495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35" name="Oval 20"/>
          <p:cNvSpPr>
            <a:spLocks noChangeArrowheads="1"/>
          </p:cNvSpPr>
          <p:nvPr/>
        </p:nvSpPr>
        <p:spPr bwMode="auto">
          <a:xfrm>
            <a:off x="7237413" y="468788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36" name="Oval 21"/>
          <p:cNvSpPr>
            <a:spLocks noChangeArrowheads="1"/>
          </p:cNvSpPr>
          <p:nvPr/>
        </p:nvSpPr>
        <p:spPr bwMode="auto">
          <a:xfrm>
            <a:off x="8505825" y="468788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37" name="Text Box 22"/>
          <p:cNvSpPr txBox="1">
            <a:spLocks noChangeArrowheads="1"/>
          </p:cNvSpPr>
          <p:nvPr/>
        </p:nvSpPr>
        <p:spPr bwMode="auto">
          <a:xfrm>
            <a:off x="7104063" y="2638425"/>
            <a:ext cx="2984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38" name="Text Box 23"/>
          <p:cNvSpPr txBox="1">
            <a:spLocks noChangeArrowheads="1"/>
          </p:cNvSpPr>
          <p:nvPr/>
        </p:nvSpPr>
        <p:spPr bwMode="auto">
          <a:xfrm>
            <a:off x="6105525" y="3700463"/>
            <a:ext cx="300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39" name="Text Box 24"/>
          <p:cNvSpPr txBox="1">
            <a:spLocks noChangeArrowheads="1"/>
          </p:cNvSpPr>
          <p:nvPr/>
        </p:nvSpPr>
        <p:spPr bwMode="auto">
          <a:xfrm>
            <a:off x="7983538" y="37004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5461000" y="43735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41" name="Text Box 26"/>
          <p:cNvSpPr txBox="1">
            <a:spLocks noChangeArrowheads="1"/>
          </p:cNvSpPr>
          <p:nvPr/>
        </p:nvSpPr>
        <p:spPr bwMode="auto">
          <a:xfrm>
            <a:off x="6751638" y="43735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7289800" y="4373563"/>
            <a:ext cx="300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43" name="Text Box 28"/>
          <p:cNvSpPr txBox="1">
            <a:spLocks noChangeArrowheads="1"/>
          </p:cNvSpPr>
          <p:nvPr/>
        </p:nvSpPr>
        <p:spPr bwMode="auto">
          <a:xfrm>
            <a:off x="8582025" y="4373563"/>
            <a:ext cx="300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4897438" y="496411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45" name="Text Box 30"/>
          <p:cNvSpPr txBox="1">
            <a:spLocks noChangeArrowheads="1"/>
          </p:cNvSpPr>
          <p:nvPr/>
        </p:nvSpPr>
        <p:spPr bwMode="auto">
          <a:xfrm>
            <a:off x="5894388" y="496411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346825" y="496411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9</a:t>
            </a:r>
          </a:p>
        </p:txBody>
      </p:sp>
      <p:graphicFrame>
        <p:nvGraphicFramePr>
          <p:cNvPr id="47" name="Group 59"/>
          <p:cNvGraphicFramePr>
            <a:graphicFrameLocks noGrp="1"/>
          </p:cNvGraphicFramePr>
          <p:nvPr/>
        </p:nvGraphicFramePr>
        <p:xfrm>
          <a:off x="4826000" y="5948363"/>
          <a:ext cx="4141788" cy="335130"/>
        </p:xfrm>
        <a:graphic>
          <a:graphicData uri="http://schemas.openxmlformats.org/drawingml/2006/table">
            <a:tbl>
              <a:tblPr/>
              <a:tblGrid>
                <a:gridCol w="414338"/>
                <a:gridCol w="415925"/>
                <a:gridCol w="412750"/>
                <a:gridCol w="414337"/>
                <a:gridCol w="414338"/>
                <a:gridCol w="412750"/>
                <a:gridCol w="414337"/>
                <a:gridCol w="412750"/>
                <a:gridCol w="415925"/>
                <a:gridCol w="414338"/>
              </a:tblGrid>
              <a:tr h="334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645" marB="456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  <a:endParaRPr kumimoji="0" lang="en-US" altLang="ja-JP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Text Box 56"/>
          <p:cNvSpPr txBox="1">
            <a:spLocks noChangeArrowheads="1"/>
          </p:cNvSpPr>
          <p:nvPr/>
        </p:nvSpPr>
        <p:spPr bwMode="auto">
          <a:xfrm>
            <a:off x="4264025" y="5899150"/>
            <a:ext cx="40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A:</a:t>
            </a:r>
          </a:p>
        </p:txBody>
      </p:sp>
      <p:sp>
        <p:nvSpPr>
          <p:cNvPr id="49" name="Freeform 57"/>
          <p:cNvSpPr>
            <a:spLocks/>
          </p:cNvSpPr>
          <p:nvPr/>
        </p:nvSpPr>
        <p:spPr bwMode="auto">
          <a:xfrm>
            <a:off x="5157788" y="2673350"/>
            <a:ext cx="3451225" cy="2678113"/>
          </a:xfrm>
          <a:custGeom>
            <a:avLst/>
            <a:gdLst>
              <a:gd name="T0" fmla="*/ 2147483647 w 1661"/>
              <a:gd name="T1" fmla="*/ 2147483647 h 1141"/>
              <a:gd name="T2" fmla="*/ 2147483647 w 1661"/>
              <a:gd name="T3" fmla="*/ 2147483647 h 1141"/>
              <a:gd name="T4" fmla="*/ 2147483647 w 1661"/>
              <a:gd name="T5" fmla="*/ 2147483647 h 1141"/>
              <a:gd name="T6" fmla="*/ 2147483647 w 1661"/>
              <a:gd name="T7" fmla="*/ 2147483647 h 1141"/>
              <a:gd name="T8" fmla="*/ 2147483647 w 1661"/>
              <a:gd name="T9" fmla="*/ 2147483647 h 1141"/>
              <a:gd name="T10" fmla="*/ 2147483647 w 1661"/>
              <a:gd name="T11" fmla="*/ 2147483647 h 1141"/>
              <a:gd name="T12" fmla="*/ 0 w 1661"/>
              <a:gd name="T13" fmla="*/ 2147483647 h 1141"/>
              <a:gd name="T14" fmla="*/ 2147483647 w 1661"/>
              <a:gd name="T15" fmla="*/ 2147483647 h 1141"/>
              <a:gd name="T16" fmla="*/ 2147483647 w 1661"/>
              <a:gd name="T17" fmla="*/ 2147483647 h 1141"/>
              <a:gd name="T18" fmla="*/ 2147483647 w 1661"/>
              <a:gd name="T19" fmla="*/ 2147483647 h 1141"/>
              <a:gd name="T20" fmla="*/ 2147483647 w 1661"/>
              <a:gd name="T21" fmla="*/ 2147483647 h 1141"/>
              <a:gd name="T22" fmla="*/ 2147483647 w 1661"/>
              <a:gd name="T23" fmla="*/ 2147483647 h 1141"/>
              <a:gd name="T24" fmla="*/ 2147483647 w 1661"/>
              <a:gd name="T25" fmla="*/ 2147483647 h 1141"/>
              <a:gd name="T26" fmla="*/ 2147483647 w 1661"/>
              <a:gd name="T27" fmla="*/ 2147483647 h 1141"/>
              <a:gd name="T28" fmla="*/ 2147483647 w 1661"/>
              <a:gd name="T29" fmla="*/ 2147483647 h 1141"/>
              <a:gd name="T30" fmla="*/ 2147483647 w 1661"/>
              <a:gd name="T31" fmla="*/ 2147483647 h 1141"/>
              <a:gd name="T32" fmla="*/ 2147483647 w 1661"/>
              <a:gd name="T33" fmla="*/ 2147483647 h 1141"/>
              <a:gd name="T34" fmla="*/ 2147483647 w 1661"/>
              <a:gd name="T35" fmla="*/ 2147483647 h 1141"/>
              <a:gd name="T36" fmla="*/ 2147483647 w 1661"/>
              <a:gd name="T37" fmla="*/ 2147483647 h 1141"/>
              <a:gd name="T38" fmla="*/ 2147483647 w 1661"/>
              <a:gd name="T39" fmla="*/ 2147483647 h 1141"/>
              <a:gd name="T40" fmla="*/ 2147483647 w 1661"/>
              <a:gd name="T41" fmla="*/ 2147483647 h 1141"/>
              <a:gd name="T42" fmla="*/ 2147483647 w 1661"/>
              <a:gd name="T43" fmla="*/ 2147483647 h 1141"/>
              <a:gd name="T44" fmla="*/ 2147483647 w 1661"/>
              <a:gd name="T45" fmla="*/ 2147483647 h 1141"/>
              <a:gd name="T46" fmla="*/ 2147483647 w 1661"/>
              <a:gd name="T47" fmla="*/ 2147483647 h 1141"/>
              <a:gd name="T48" fmla="*/ 2147483647 w 1661"/>
              <a:gd name="T49" fmla="*/ 2147483647 h 1141"/>
              <a:gd name="T50" fmla="*/ 2147483647 w 1661"/>
              <a:gd name="T51" fmla="*/ 2147483647 h 1141"/>
              <a:gd name="T52" fmla="*/ 2147483647 w 1661"/>
              <a:gd name="T53" fmla="*/ 2147483647 h 1141"/>
              <a:gd name="T54" fmla="*/ 2147483647 w 1661"/>
              <a:gd name="T55" fmla="*/ 2147483647 h 1141"/>
              <a:gd name="T56" fmla="*/ 2147483647 w 1661"/>
              <a:gd name="T57" fmla="*/ 2147483647 h 1141"/>
              <a:gd name="T58" fmla="*/ 2147483647 w 1661"/>
              <a:gd name="T59" fmla="*/ 2147483647 h 1141"/>
              <a:gd name="T60" fmla="*/ 2147483647 w 1661"/>
              <a:gd name="T61" fmla="*/ 2147483647 h 1141"/>
              <a:gd name="T62" fmla="*/ 2147483647 w 1661"/>
              <a:gd name="T63" fmla="*/ 2147483647 h 1141"/>
              <a:gd name="T64" fmla="*/ 2147483647 w 1661"/>
              <a:gd name="T65" fmla="*/ 2147483647 h 1141"/>
              <a:gd name="T66" fmla="*/ 2147483647 w 1661"/>
              <a:gd name="T67" fmla="*/ 2147483647 h 1141"/>
              <a:gd name="T68" fmla="*/ 2147483647 w 1661"/>
              <a:gd name="T69" fmla="*/ 2147483647 h 1141"/>
              <a:gd name="T70" fmla="*/ 2147483647 w 1661"/>
              <a:gd name="T71" fmla="*/ 2147483647 h 1141"/>
              <a:gd name="T72" fmla="*/ 2147483647 w 1661"/>
              <a:gd name="T73" fmla="*/ 2147483647 h 1141"/>
              <a:gd name="T74" fmla="*/ 2147483647 w 1661"/>
              <a:gd name="T75" fmla="*/ 2147483647 h 1141"/>
              <a:gd name="T76" fmla="*/ 2147483647 w 1661"/>
              <a:gd name="T77" fmla="*/ 2147483647 h 1141"/>
              <a:gd name="T78" fmla="*/ 2147483647 w 1661"/>
              <a:gd name="T79" fmla="*/ 2147483647 h 1141"/>
              <a:gd name="T80" fmla="*/ 2147483647 w 1661"/>
              <a:gd name="T81" fmla="*/ 2147483647 h 1141"/>
              <a:gd name="T82" fmla="*/ 2147483647 w 1661"/>
              <a:gd name="T83" fmla="*/ 2147483647 h 1141"/>
              <a:gd name="T84" fmla="*/ 2147483647 w 1661"/>
              <a:gd name="T85" fmla="*/ 2147483647 h 1141"/>
              <a:gd name="T86" fmla="*/ 2147483647 w 1661"/>
              <a:gd name="T87" fmla="*/ 0 h 1141"/>
              <a:gd name="T88" fmla="*/ 2147483647 w 1661"/>
              <a:gd name="T89" fmla="*/ 2147483647 h 1141"/>
              <a:gd name="T90" fmla="*/ 2147483647 w 1661"/>
              <a:gd name="T91" fmla="*/ 2147483647 h 1141"/>
              <a:gd name="T92" fmla="*/ 2147483647 w 1661"/>
              <a:gd name="T93" fmla="*/ 2147483647 h 1141"/>
              <a:gd name="T94" fmla="*/ 2147483647 w 1661"/>
              <a:gd name="T95" fmla="*/ 2147483647 h 1141"/>
              <a:gd name="T96" fmla="*/ 2147483647 w 1661"/>
              <a:gd name="T97" fmla="*/ 2147483647 h 1141"/>
              <a:gd name="T98" fmla="*/ 2147483647 w 1661"/>
              <a:gd name="T99" fmla="*/ 2147483647 h 1141"/>
              <a:gd name="T100" fmla="*/ 2147483647 w 1661"/>
              <a:gd name="T101" fmla="*/ 2147483647 h 1141"/>
              <a:gd name="T102" fmla="*/ 2147483647 w 1661"/>
              <a:gd name="T103" fmla="*/ 2147483647 h 1141"/>
              <a:gd name="T104" fmla="*/ 2147483647 w 1661"/>
              <a:gd name="T105" fmla="*/ 2147483647 h 1141"/>
              <a:gd name="T106" fmla="*/ 2147483647 w 1661"/>
              <a:gd name="T107" fmla="*/ 2147483647 h 1141"/>
              <a:gd name="T108" fmla="*/ 2147483647 w 1661"/>
              <a:gd name="T109" fmla="*/ 2147483647 h 1141"/>
              <a:gd name="T110" fmla="*/ 2147483647 w 1661"/>
              <a:gd name="T111" fmla="*/ 2147483647 h 1141"/>
              <a:gd name="T112" fmla="*/ 2147483647 w 1661"/>
              <a:gd name="T113" fmla="*/ 2147483647 h 1141"/>
              <a:gd name="T114" fmla="*/ 2147483647 w 1661"/>
              <a:gd name="T115" fmla="*/ 2147483647 h 1141"/>
              <a:gd name="T116" fmla="*/ 2147483647 w 1661"/>
              <a:gd name="T117" fmla="*/ 2147483647 h 1141"/>
              <a:gd name="T118" fmla="*/ 2147483647 w 1661"/>
              <a:gd name="T119" fmla="*/ 2147483647 h 1141"/>
              <a:gd name="T120" fmla="*/ 2147483647 w 1661"/>
              <a:gd name="T121" fmla="*/ 2147483647 h 1141"/>
              <a:gd name="T122" fmla="*/ 2147483647 w 1661"/>
              <a:gd name="T123" fmla="*/ 2147483647 h 11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661"/>
              <a:gd name="T187" fmla="*/ 0 h 1141"/>
              <a:gd name="T188" fmla="*/ 1661 w 1661"/>
              <a:gd name="T189" fmla="*/ 1141 h 114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661" h="1141">
                <a:moveTo>
                  <a:pt x="300" y="593"/>
                </a:moveTo>
                <a:cubicBezTo>
                  <a:pt x="286" y="607"/>
                  <a:pt x="276" y="625"/>
                  <a:pt x="260" y="638"/>
                </a:cubicBezTo>
                <a:cubicBezTo>
                  <a:pt x="241" y="654"/>
                  <a:pt x="183" y="662"/>
                  <a:pt x="158" y="666"/>
                </a:cubicBezTo>
                <a:cubicBezTo>
                  <a:pt x="130" y="676"/>
                  <a:pt x="113" y="689"/>
                  <a:pt x="85" y="694"/>
                </a:cubicBezTo>
                <a:cubicBezTo>
                  <a:pt x="57" y="725"/>
                  <a:pt x="94" y="689"/>
                  <a:pt x="57" y="711"/>
                </a:cubicBezTo>
                <a:cubicBezTo>
                  <a:pt x="39" y="722"/>
                  <a:pt x="22" y="753"/>
                  <a:pt x="12" y="768"/>
                </a:cubicBezTo>
                <a:cubicBezTo>
                  <a:pt x="5" y="778"/>
                  <a:pt x="0" y="802"/>
                  <a:pt x="0" y="802"/>
                </a:cubicBezTo>
                <a:cubicBezTo>
                  <a:pt x="5" y="868"/>
                  <a:pt x="11" y="910"/>
                  <a:pt x="40" y="966"/>
                </a:cubicBezTo>
                <a:cubicBezTo>
                  <a:pt x="49" y="983"/>
                  <a:pt x="48" y="996"/>
                  <a:pt x="62" y="1011"/>
                </a:cubicBezTo>
                <a:cubicBezTo>
                  <a:pt x="68" y="1029"/>
                  <a:pt x="75" y="1045"/>
                  <a:pt x="91" y="1056"/>
                </a:cubicBezTo>
                <a:cubicBezTo>
                  <a:pt x="102" y="1064"/>
                  <a:pt x="125" y="1078"/>
                  <a:pt x="125" y="1078"/>
                </a:cubicBezTo>
                <a:cubicBezTo>
                  <a:pt x="119" y="1080"/>
                  <a:pt x="103" y="1080"/>
                  <a:pt x="108" y="1084"/>
                </a:cubicBezTo>
                <a:cubicBezTo>
                  <a:pt x="119" y="1092"/>
                  <a:pt x="134" y="1091"/>
                  <a:pt x="147" y="1095"/>
                </a:cubicBezTo>
                <a:cubicBezTo>
                  <a:pt x="191" y="1108"/>
                  <a:pt x="231" y="1122"/>
                  <a:pt x="277" y="1129"/>
                </a:cubicBezTo>
                <a:cubicBezTo>
                  <a:pt x="292" y="1127"/>
                  <a:pt x="307" y="1122"/>
                  <a:pt x="322" y="1124"/>
                </a:cubicBezTo>
                <a:cubicBezTo>
                  <a:pt x="327" y="1125"/>
                  <a:pt x="329" y="1135"/>
                  <a:pt x="334" y="1135"/>
                </a:cubicBezTo>
                <a:cubicBezTo>
                  <a:pt x="340" y="1135"/>
                  <a:pt x="344" y="1127"/>
                  <a:pt x="350" y="1124"/>
                </a:cubicBezTo>
                <a:cubicBezTo>
                  <a:pt x="371" y="1114"/>
                  <a:pt x="396" y="1109"/>
                  <a:pt x="418" y="1101"/>
                </a:cubicBezTo>
                <a:cubicBezTo>
                  <a:pt x="434" y="1086"/>
                  <a:pt x="454" y="1084"/>
                  <a:pt x="475" y="1078"/>
                </a:cubicBezTo>
                <a:cubicBezTo>
                  <a:pt x="488" y="1074"/>
                  <a:pt x="514" y="1067"/>
                  <a:pt x="514" y="1067"/>
                </a:cubicBezTo>
                <a:cubicBezTo>
                  <a:pt x="676" y="1072"/>
                  <a:pt x="684" y="1063"/>
                  <a:pt x="791" y="1095"/>
                </a:cubicBezTo>
                <a:cubicBezTo>
                  <a:pt x="816" y="1122"/>
                  <a:pt x="874" y="1132"/>
                  <a:pt x="910" y="1141"/>
                </a:cubicBezTo>
                <a:cubicBezTo>
                  <a:pt x="953" y="1129"/>
                  <a:pt x="942" y="1129"/>
                  <a:pt x="972" y="1101"/>
                </a:cubicBezTo>
                <a:cubicBezTo>
                  <a:pt x="974" y="1041"/>
                  <a:pt x="972" y="980"/>
                  <a:pt x="977" y="920"/>
                </a:cubicBezTo>
                <a:cubicBezTo>
                  <a:pt x="977" y="915"/>
                  <a:pt x="986" y="914"/>
                  <a:pt x="989" y="909"/>
                </a:cubicBezTo>
                <a:cubicBezTo>
                  <a:pt x="1031" y="839"/>
                  <a:pt x="1068" y="836"/>
                  <a:pt x="1147" y="824"/>
                </a:cubicBezTo>
                <a:cubicBezTo>
                  <a:pt x="1224" y="829"/>
                  <a:pt x="1297" y="836"/>
                  <a:pt x="1373" y="847"/>
                </a:cubicBezTo>
                <a:cubicBezTo>
                  <a:pt x="1473" y="843"/>
                  <a:pt x="1507" y="843"/>
                  <a:pt x="1587" y="819"/>
                </a:cubicBezTo>
                <a:cubicBezTo>
                  <a:pt x="1594" y="811"/>
                  <a:pt x="1604" y="805"/>
                  <a:pt x="1610" y="796"/>
                </a:cubicBezTo>
                <a:cubicBezTo>
                  <a:pt x="1625" y="772"/>
                  <a:pt x="1609" y="770"/>
                  <a:pt x="1638" y="751"/>
                </a:cubicBezTo>
                <a:cubicBezTo>
                  <a:pt x="1640" y="745"/>
                  <a:pt x="1642" y="740"/>
                  <a:pt x="1644" y="734"/>
                </a:cubicBezTo>
                <a:cubicBezTo>
                  <a:pt x="1646" y="728"/>
                  <a:pt x="1647" y="723"/>
                  <a:pt x="1649" y="717"/>
                </a:cubicBezTo>
                <a:cubicBezTo>
                  <a:pt x="1653" y="706"/>
                  <a:pt x="1661" y="683"/>
                  <a:pt x="1661" y="683"/>
                </a:cubicBezTo>
                <a:cubicBezTo>
                  <a:pt x="1655" y="640"/>
                  <a:pt x="1644" y="611"/>
                  <a:pt x="1632" y="570"/>
                </a:cubicBezTo>
                <a:cubicBezTo>
                  <a:pt x="1627" y="553"/>
                  <a:pt x="1615" y="519"/>
                  <a:pt x="1615" y="519"/>
                </a:cubicBezTo>
                <a:cubicBezTo>
                  <a:pt x="1613" y="502"/>
                  <a:pt x="1613" y="485"/>
                  <a:pt x="1610" y="469"/>
                </a:cubicBezTo>
                <a:cubicBezTo>
                  <a:pt x="1607" y="453"/>
                  <a:pt x="1598" y="423"/>
                  <a:pt x="1598" y="423"/>
                </a:cubicBezTo>
                <a:cubicBezTo>
                  <a:pt x="1595" y="403"/>
                  <a:pt x="1596" y="385"/>
                  <a:pt x="1587" y="367"/>
                </a:cubicBezTo>
                <a:cubicBezTo>
                  <a:pt x="1576" y="345"/>
                  <a:pt x="1559" y="323"/>
                  <a:pt x="1553" y="299"/>
                </a:cubicBezTo>
                <a:cubicBezTo>
                  <a:pt x="1545" y="267"/>
                  <a:pt x="1547" y="244"/>
                  <a:pt x="1519" y="226"/>
                </a:cubicBezTo>
                <a:cubicBezTo>
                  <a:pt x="1513" y="206"/>
                  <a:pt x="1505" y="201"/>
                  <a:pt x="1491" y="186"/>
                </a:cubicBezTo>
                <a:cubicBezTo>
                  <a:pt x="1479" y="146"/>
                  <a:pt x="1417" y="114"/>
                  <a:pt x="1378" y="102"/>
                </a:cubicBezTo>
                <a:cubicBezTo>
                  <a:pt x="1359" y="81"/>
                  <a:pt x="1294" y="60"/>
                  <a:pt x="1265" y="51"/>
                </a:cubicBezTo>
                <a:cubicBezTo>
                  <a:pt x="1236" y="19"/>
                  <a:pt x="1170" y="14"/>
                  <a:pt x="1130" y="0"/>
                </a:cubicBezTo>
                <a:cubicBezTo>
                  <a:pt x="1058" y="4"/>
                  <a:pt x="1040" y="2"/>
                  <a:pt x="983" y="11"/>
                </a:cubicBezTo>
                <a:cubicBezTo>
                  <a:pt x="977" y="12"/>
                  <a:pt x="936" y="19"/>
                  <a:pt x="926" y="22"/>
                </a:cubicBezTo>
                <a:cubicBezTo>
                  <a:pt x="915" y="25"/>
                  <a:pt x="893" y="34"/>
                  <a:pt x="893" y="34"/>
                </a:cubicBezTo>
                <a:cubicBezTo>
                  <a:pt x="872" y="53"/>
                  <a:pt x="842" y="64"/>
                  <a:pt x="814" y="73"/>
                </a:cubicBezTo>
                <a:cubicBezTo>
                  <a:pt x="794" y="93"/>
                  <a:pt x="760" y="100"/>
                  <a:pt x="734" y="113"/>
                </a:cubicBezTo>
                <a:cubicBezTo>
                  <a:pt x="708" y="126"/>
                  <a:pt x="684" y="147"/>
                  <a:pt x="661" y="164"/>
                </a:cubicBezTo>
                <a:cubicBezTo>
                  <a:pt x="657" y="167"/>
                  <a:pt x="626" y="190"/>
                  <a:pt x="616" y="198"/>
                </a:cubicBezTo>
                <a:cubicBezTo>
                  <a:pt x="605" y="206"/>
                  <a:pt x="582" y="220"/>
                  <a:pt x="582" y="220"/>
                </a:cubicBezTo>
                <a:cubicBezTo>
                  <a:pt x="578" y="226"/>
                  <a:pt x="576" y="233"/>
                  <a:pt x="571" y="237"/>
                </a:cubicBezTo>
                <a:cubicBezTo>
                  <a:pt x="566" y="241"/>
                  <a:pt x="558" y="239"/>
                  <a:pt x="554" y="243"/>
                </a:cubicBezTo>
                <a:cubicBezTo>
                  <a:pt x="525" y="272"/>
                  <a:pt x="574" y="252"/>
                  <a:pt x="531" y="265"/>
                </a:cubicBezTo>
                <a:cubicBezTo>
                  <a:pt x="517" y="280"/>
                  <a:pt x="505" y="287"/>
                  <a:pt x="486" y="294"/>
                </a:cubicBezTo>
                <a:cubicBezTo>
                  <a:pt x="476" y="309"/>
                  <a:pt x="435" y="339"/>
                  <a:pt x="418" y="350"/>
                </a:cubicBezTo>
                <a:cubicBezTo>
                  <a:pt x="411" y="373"/>
                  <a:pt x="401" y="369"/>
                  <a:pt x="384" y="384"/>
                </a:cubicBezTo>
                <a:cubicBezTo>
                  <a:pt x="379" y="401"/>
                  <a:pt x="363" y="428"/>
                  <a:pt x="350" y="440"/>
                </a:cubicBezTo>
                <a:cubicBezTo>
                  <a:pt x="344" y="459"/>
                  <a:pt x="341" y="471"/>
                  <a:pt x="328" y="486"/>
                </a:cubicBezTo>
                <a:cubicBezTo>
                  <a:pt x="319" y="516"/>
                  <a:pt x="310" y="546"/>
                  <a:pt x="300" y="576"/>
                </a:cubicBezTo>
                <a:cubicBezTo>
                  <a:pt x="294" y="595"/>
                  <a:pt x="288" y="593"/>
                  <a:pt x="300" y="593"/>
                </a:cubicBezTo>
                <a:close/>
              </a:path>
            </a:pathLst>
          </a:custGeom>
          <a:noFill/>
          <a:ln w="25400">
            <a:solidFill>
              <a:srgbClr val="3366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>
          <a:xfrm>
            <a:off x="371908" y="2207417"/>
            <a:ext cx="4454092" cy="39925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Font typeface="Wingdings" pitchFamily="2" charset="2"/>
              <a:buNone/>
            </a:pPr>
            <a:r>
              <a:rPr lang="en-US" altLang="ja-JP" smtClean="0">
                <a:solidFill>
                  <a:srgbClr val="FF0000"/>
                </a:solidFill>
                <a:latin typeface="Monotype Corsiva" pitchFamily="66" charset="0"/>
              </a:rPr>
              <a:t>Alg: </a:t>
            </a:r>
            <a:r>
              <a:rPr lang="en-US" altLang="ja-JP" u="sng" smtClean="0">
                <a:solidFill>
                  <a:srgbClr val="0000FF"/>
                </a:solidFill>
              </a:rPr>
              <a:t>BUILD-MAX-HEAP</a:t>
            </a:r>
            <a:r>
              <a:rPr lang="en-US" altLang="ja-JP" u="sng" smtClean="0">
                <a:solidFill>
                  <a:srgbClr val="0000FF"/>
                </a:solidFill>
                <a:latin typeface="Comic Sans MS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ja-JP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altLang="ja-JP" smtClean="0">
                <a:solidFill>
                  <a:srgbClr val="0000FF"/>
                </a:solidFill>
              </a:rPr>
              <a:t> = length of A[]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ja-JP" smtClean="0">
                <a:solidFill>
                  <a:srgbClr val="0000FF"/>
                </a:solidFill>
              </a:rPr>
              <a:t> for </a:t>
            </a:r>
            <a:r>
              <a:rPr lang="en-US" altLang="ja-JP" smtClean="0">
                <a:solidFill>
                  <a:srgbClr val="0000FF"/>
                </a:solidFill>
                <a:latin typeface="Comic Sans MS" pitchFamily="66" charset="0"/>
              </a:rPr>
              <a:t>i = </a:t>
            </a:r>
            <a:r>
              <a:rPr lang="en-US" altLang="ja-JP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</a:t>
            </a:r>
            <a:r>
              <a:rPr lang="en-US" altLang="ja-JP" smtClean="0">
                <a:solidFill>
                  <a:srgbClr val="0000FF"/>
                </a:solidFill>
                <a:latin typeface="Comic Sans MS" pitchFamily="66" charset="0"/>
              </a:rPr>
              <a:t>n/2</a:t>
            </a:r>
            <a:r>
              <a:rPr lang="en-US" altLang="ja-JP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-1</a:t>
            </a:r>
            <a:r>
              <a:rPr lang="en-US" altLang="ja-JP" smtClean="0">
                <a:solidFill>
                  <a:srgbClr val="0000FF"/>
                </a:solidFill>
                <a:latin typeface="Monotype Corsiva" pitchFamily="66" charset="0"/>
              </a:rPr>
              <a:t> </a:t>
            </a:r>
            <a:r>
              <a:rPr lang="en-US" altLang="ja-JP" smtClean="0">
                <a:solidFill>
                  <a:srgbClr val="0000FF"/>
                </a:solidFill>
              </a:rPr>
              <a:t>down to </a:t>
            </a:r>
            <a:r>
              <a:rPr lang="en-US" altLang="ja-JP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ja-JP" smtClean="0">
                <a:solidFill>
                  <a:srgbClr val="0000FF"/>
                </a:solidFill>
              </a:rPr>
              <a:t>       do MAX-HEAPIFY</a:t>
            </a:r>
            <a:r>
              <a:rPr lang="en-US" altLang="ja-JP" smtClean="0">
                <a:solidFill>
                  <a:srgbClr val="0000FF"/>
                </a:solidFill>
                <a:latin typeface="Comic Sans MS" pitchFamily="66" charset="0"/>
              </a:rPr>
              <a:t>(A, i, n)</a:t>
            </a:r>
            <a:endParaRPr lang="en-US" altLang="ja-JP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60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Heap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Heap Types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Heap as an Array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Array Representation of Max Heaps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Operations on Heap</a:t>
            </a: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/>
              <a:t>Building A Max Heap</a:t>
            </a:r>
            <a:endParaRPr lang="en-US" dirty="0"/>
          </a:p>
        </p:txBody>
      </p:sp>
      <p:grpSp>
        <p:nvGrpSpPr>
          <p:cNvPr id="53" name="Group 38"/>
          <p:cNvGrpSpPr>
            <a:grpSpLocks/>
          </p:cNvGrpSpPr>
          <p:nvPr/>
        </p:nvGrpSpPr>
        <p:grpSpPr bwMode="auto">
          <a:xfrm>
            <a:off x="635000" y="2111570"/>
            <a:ext cx="7531100" cy="3163887"/>
            <a:chOff x="292" y="916"/>
            <a:chExt cx="4744" cy="2118"/>
          </a:xfrm>
        </p:grpSpPr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63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18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19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2198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3302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479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4070" y="15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540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81" name="Line 31"/>
            <p:cNvSpPr>
              <a:spLocks noChangeShapeType="1"/>
            </p:cNvSpPr>
            <p:nvPr/>
          </p:nvSpPr>
          <p:spPr bwMode="auto">
            <a:xfrm flipH="1">
              <a:off x="1728" y="2352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1536" y="2784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ja-JP" sz="2000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2688" y="960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ja-JP" sz="2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2164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ja-JP" sz="2000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85" name="Line 35"/>
            <p:cNvSpPr>
              <a:spLocks noChangeShapeType="1"/>
            </p:cNvSpPr>
            <p:nvPr/>
          </p:nvSpPr>
          <p:spPr bwMode="auto">
            <a:xfrm>
              <a:off x="2016" y="2304"/>
              <a:ext cx="28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1814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1344" y="158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ja-JP" sz="2000">
                  <a:solidFill>
                    <a:srgbClr val="000000"/>
                  </a:solidFill>
                </a:rPr>
                <a:t>2</a:t>
              </a:r>
            </a:p>
          </p:txBody>
        </p:sp>
      </p:grpSp>
      <p:sp>
        <p:nvSpPr>
          <p:cNvPr id="88" name="Rectangle 3"/>
          <p:cNvSpPr txBox="1">
            <a:spLocks noChangeArrowheads="1"/>
          </p:cNvSpPr>
          <p:nvPr/>
        </p:nvSpPr>
        <p:spPr>
          <a:xfrm>
            <a:off x="365125" y="5520076"/>
            <a:ext cx="8458200" cy="358514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ja-JP" sz="2800" b="1" dirty="0" smtClean="0">
                <a:solidFill>
                  <a:schemeClr val="tx1"/>
                </a:solidFill>
              </a:rPr>
              <a:t>input array = [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1, 2, 3, 4, 5, 6, 7, 8, 9, 10, 11</a:t>
            </a:r>
            <a:r>
              <a:rPr lang="en-US" altLang="ja-JP" sz="2800" b="1" dirty="0" smtClean="0">
                <a:solidFill>
                  <a:schemeClr val="tx1"/>
                </a:solidFill>
              </a:rPr>
              <a:t>] and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n=11</a:t>
            </a:r>
          </a:p>
        </p:txBody>
      </p:sp>
    </p:spTree>
    <p:extLst>
      <p:ext uri="{BB962C8B-B14F-4D97-AF65-F5344CB8AC3E}">
        <p14:creationId xmlns:p14="http://schemas.microsoft.com/office/powerpoint/2010/main" val="249254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85" name="Oval 4"/>
          <p:cNvSpPr>
            <a:spLocks noChangeArrowheads="1"/>
          </p:cNvSpPr>
          <p:nvPr/>
        </p:nvSpPr>
        <p:spPr bwMode="auto">
          <a:xfrm>
            <a:off x="4529870" y="19529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6" name="Oval 5"/>
          <p:cNvSpPr>
            <a:spLocks noChangeArrowheads="1"/>
          </p:cNvSpPr>
          <p:nvPr/>
        </p:nvSpPr>
        <p:spPr bwMode="auto">
          <a:xfrm>
            <a:off x="2396270" y="29435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7" name="Oval 6"/>
          <p:cNvSpPr>
            <a:spLocks noChangeArrowheads="1"/>
          </p:cNvSpPr>
          <p:nvPr/>
        </p:nvSpPr>
        <p:spPr bwMode="auto">
          <a:xfrm>
            <a:off x="6739670" y="29435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8" name="Oval 7"/>
          <p:cNvSpPr>
            <a:spLocks noChangeArrowheads="1"/>
          </p:cNvSpPr>
          <p:nvPr/>
        </p:nvSpPr>
        <p:spPr bwMode="auto">
          <a:xfrm>
            <a:off x="1405670" y="37817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9" name="Oval 8"/>
          <p:cNvSpPr>
            <a:spLocks noChangeArrowheads="1"/>
          </p:cNvSpPr>
          <p:nvPr/>
        </p:nvSpPr>
        <p:spPr bwMode="auto">
          <a:xfrm>
            <a:off x="3158270" y="378173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0" name="Oval 9"/>
          <p:cNvSpPr>
            <a:spLocks noChangeArrowheads="1"/>
          </p:cNvSpPr>
          <p:nvPr/>
        </p:nvSpPr>
        <p:spPr bwMode="auto">
          <a:xfrm>
            <a:off x="5520470" y="37817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1" name="Oval 10"/>
          <p:cNvSpPr>
            <a:spLocks noChangeArrowheads="1"/>
          </p:cNvSpPr>
          <p:nvPr/>
        </p:nvSpPr>
        <p:spPr bwMode="auto">
          <a:xfrm>
            <a:off x="7882670" y="37817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2" name="Oval 11"/>
          <p:cNvSpPr>
            <a:spLocks noChangeArrowheads="1"/>
          </p:cNvSpPr>
          <p:nvPr/>
        </p:nvSpPr>
        <p:spPr bwMode="auto">
          <a:xfrm>
            <a:off x="796070" y="48485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3" name="Oval 12"/>
          <p:cNvSpPr>
            <a:spLocks noChangeArrowheads="1"/>
          </p:cNvSpPr>
          <p:nvPr/>
        </p:nvSpPr>
        <p:spPr bwMode="auto">
          <a:xfrm>
            <a:off x="1939070" y="48485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4" name="Line 13"/>
          <p:cNvSpPr>
            <a:spLocks noChangeShapeType="1"/>
          </p:cNvSpPr>
          <p:nvPr/>
        </p:nvSpPr>
        <p:spPr bwMode="auto">
          <a:xfrm flipH="1">
            <a:off x="2847120" y="225138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5" name="Line 14"/>
          <p:cNvSpPr>
            <a:spLocks noChangeShapeType="1"/>
          </p:cNvSpPr>
          <p:nvPr/>
        </p:nvSpPr>
        <p:spPr bwMode="auto">
          <a:xfrm>
            <a:off x="4980720" y="225138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6" name="Line 15"/>
          <p:cNvSpPr>
            <a:spLocks noChangeShapeType="1"/>
          </p:cNvSpPr>
          <p:nvPr/>
        </p:nvSpPr>
        <p:spPr bwMode="auto">
          <a:xfrm flipH="1">
            <a:off x="1704120" y="331818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7" name="Line 16"/>
          <p:cNvSpPr>
            <a:spLocks noChangeShapeType="1"/>
          </p:cNvSpPr>
          <p:nvPr/>
        </p:nvSpPr>
        <p:spPr bwMode="auto">
          <a:xfrm>
            <a:off x="2770920" y="3318180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8" name="Line 17"/>
          <p:cNvSpPr>
            <a:spLocks noChangeShapeType="1"/>
          </p:cNvSpPr>
          <p:nvPr/>
        </p:nvSpPr>
        <p:spPr bwMode="auto">
          <a:xfrm flipH="1">
            <a:off x="5742720" y="3394379"/>
            <a:ext cx="1066800" cy="411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9" name="Line 18"/>
          <p:cNvSpPr>
            <a:spLocks noChangeShapeType="1"/>
          </p:cNvSpPr>
          <p:nvPr/>
        </p:nvSpPr>
        <p:spPr bwMode="auto">
          <a:xfrm>
            <a:off x="7114320" y="331818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0" name="Line 19"/>
          <p:cNvSpPr>
            <a:spLocks noChangeShapeType="1"/>
          </p:cNvSpPr>
          <p:nvPr/>
        </p:nvSpPr>
        <p:spPr bwMode="auto">
          <a:xfrm flipH="1">
            <a:off x="1094520" y="415638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1" name="Line 20"/>
          <p:cNvSpPr>
            <a:spLocks noChangeShapeType="1"/>
          </p:cNvSpPr>
          <p:nvPr/>
        </p:nvSpPr>
        <p:spPr bwMode="auto">
          <a:xfrm>
            <a:off x="1780320" y="415638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2" name="Rectangle 21"/>
          <p:cNvSpPr>
            <a:spLocks noChangeArrowheads="1"/>
          </p:cNvSpPr>
          <p:nvPr/>
        </p:nvSpPr>
        <p:spPr bwMode="auto">
          <a:xfrm>
            <a:off x="3821845" y="48723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03" name="Rectangle 22"/>
          <p:cNvSpPr>
            <a:spLocks noChangeArrowheads="1"/>
          </p:cNvSpPr>
          <p:nvPr/>
        </p:nvSpPr>
        <p:spPr bwMode="auto">
          <a:xfrm>
            <a:off x="1459645" y="38055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04" name="Rectangle 23"/>
          <p:cNvSpPr>
            <a:spLocks noChangeArrowheads="1"/>
          </p:cNvSpPr>
          <p:nvPr/>
        </p:nvSpPr>
        <p:spPr bwMode="auto">
          <a:xfrm>
            <a:off x="2831245" y="48723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05" name="Rectangle 24"/>
          <p:cNvSpPr>
            <a:spLocks noChangeArrowheads="1"/>
          </p:cNvSpPr>
          <p:nvPr/>
        </p:nvSpPr>
        <p:spPr bwMode="auto">
          <a:xfrm>
            <a:off x="5574445" y="38055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6" name="Rectangle 25"/>
          <p:cNvSpPr>
            <a:spLocks noChangeArrowheads="1"/>
          </p:cNvSpPr>
          <p:nvPr/>
        </p:nvSpPr>
        <p:spPr bwMode="auto">
          <a:xfrm>
            <a:off x="7936645" y="38055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07" name="Rectangle 26"/>
          <p:cNvSpPr>
            <a:spLocks noChangeArrowheads="1"/>
          </p:cNvSpPr>
          <p:nvPr/>
        </p:nvSpPr>
        <p:spPr bwMode="auto">
          <a:xfrm>
            <a:off x="850045" y="48723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08" name="Rectangle 27"/>
          <p:cNvSpPr>
            <a:spLocks noChangeArrowheads="1"/>
          </p:cNvSpPr>
          <p:nvPr/>
        </p:nvSpPr>
        <p:spPr bwMode="auto">
          <a:xfrm>
            <a:off x="1993045" y="48723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09" name="Rectangle 28"/>
          <p:cNvSpPr>
            <a:spLocks noChangeArrowheads="1"/>
          </p:cNvSpPr>
          <p:nvPr/>
        </p:nvSpPr>
        <p:spPr bwMode="auto">
          <a:xfrm>
            <a:off x="6793645" y="29673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0" name="Rectangle 29"/>
          <p:cNvSpPr>
            <a:spLocks noChangeArrowheads="1"/>
          </p:cNvSpPr>
          <p:nvPr/>
        </p:nvSpPr>
        <p:spPr bwMode="auto">
          <a:xfrm>
            <a:off x="2831245" y="48723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11" name="Oval 30"/>
          <p:cNvSpPr>
            <a:spLocks noChangeArrowheads="1"/>
          </p:cNvSpPr>
          <p:nvPr/>
        </p:nvSpPr>
        <p:spPr bwMode="auto">
          <a:xfrm>
            <a:off x="2777270" y="48485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2" name="Line 31"/>
          <p:cNvSpPr>
            <a:spLocks noChangeShapeType="1"/>
          </p:cNvSpPr>
          <p:nvPr/>
        </p:nvSpPr>
        <p:spPr bwMode="auto">
          <a:xfrm flipH="1">
            <a:off x="3075720" y="423258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3" name="Rectangle 32"/>
          <p:cNvSpPr>
            <a:spLocks noChangeArrowheads="1"/>
          </p:cNvSpPr>
          <p:nvPr/>
        </p:nvSpPr>
        <p:spPr bwMode="auto">
          <a:xfrm>
            <a:off x="2770920" y="491838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4" name="Rectangle 33"/>
          <p:cNvSpPr>
            <a:spLocks noChangeArrowheads="1"/>
          </p:cNvSpPr>
          <p:nvPr/>
        </p:nvSpPr>
        <p:spPr bwMode="auto">
          <a:xfrm>
            <a:off x="4599720" y="202278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5" name="Oval 34"/>
          <p:cNvSpPr>
            <a:spLocks noChangeArrowheads="1"/>
          </p:cNvSpPr>
          <p:nvPr/>
        </p:nvSpPr>
        <p:spPr bwMode="auto">
          <a:xfrm>
            <a:off x="3767870" y="48485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16" name="Line 35"/>
          <p:cNvSpPr>
            <a:spLocks noChangeShapeType="1"/>
          </p:cNvSpPr>
          <p:nvPr/>
        </p:nvSpPr>
        <p:spPr bwMode="auto">
          <a:xfrm>
            <a:off x="3532920" y="415638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7" name="Rectangle 36"/>
          <p:cNvSpPr>
            <a:spLocks noChangeArrowheads="1"/>
          </p:cNvSpPr>
          <p:nvPr/>
        </p:nvSpPr>
        <p:spPr bwMode="auto">
          <a:xfrm>
            <a:off x="3212245" y="38055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18" name="Rectangle 37"/>
          <p:cNvSpPr>
            <a:spLocks noChangeArrowheads="1"/>
          </p:cNvSpPr>
          <p:nvPr/>
        </p:nvSpPr>
        <p:spPr bwMode="auto">
          <a:xfrm>
            <a:off x="2466120" y="301338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9" name="Rectangle 3"/>
          <p:cNvSpPr txBox="1">
            <a:spLocks noChangeArrowheads="1"/>
          </p:cNvSpPr>
          <p:nvPr/>
        </p:nvSpPr>
        <p:spPr>
          <a:xfrm>
            <a:off x="300770" y="5472545"/>
            <a:ext cx="8458200" cy="106680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ja-JP" sz="2800" dirty="0" smtClean="0">
                <a:solidFill>
                  <a:schemeClr val="tx1"/>
                </a:solidFill>
              </a:rPr>
              <a:t>Start at rightmost node that has a </a:t>
            </a:r>
            <a:r>
              <a:rPr lang="en-US" altLang="ja-JP" sz="2800" dirty="0">
                <a:solidFill>
                  <a:schemeClr val="tx1"/>
                </a:solidFill>
              </a:rPr>
              <a:t>child i.e. last parent</a:t>
            </a:r>
          </a:p>
          <a:p>
            <a:pPr marL="460375" lvl="1" indent="0" algn="ctr">
              <a:buNone/>
              <a:defRPr/>
            </a:pPr>
            <a:r>
              <a:rPr lang="en-US" altLang="ja-JP" sz="2800" dirty="0" smtClean="0">
                <a:solidFill>
                  <a:srgbClr val="FF0000"/>
                </a:solidFill>
              </a:rPr>
              <a:t> Index </a:t>
            </a:r>
            <a:r>
              <a:rPr lang="en-US" altLang="ja-JP" sz="2800" dirty="0">
                <a:solidFill>
                  <a:srgbClr val="FF0000"/>
                </a:solidFill>
              </a:rPr>
              <a:t>is (</a:t>
            </a:r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</a:t>
            </a:r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</a:rPr>
              <a:t>n/2</a:t>
            </a:r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</a:t>
            </a:r>
            <a:r>
              <a:rPr lang="en-US" altLang="ja-JP" sz="2800" dirty="0">
                <a:solidFill>
                  <a:srgbClr val="FF0000"/>
                </a:solidFill>
              </a:rPr>
              <a:t>-1) </a:t>
            </a:r>
          </a:p>
        </p:txBody>
      </p:sp>
    </p:spTree>
    <p:extLst>
      <p:ext uri="{BB962C8B-B14F-4D97-AF65-F5344CB8AC3E}">
        <p14:creationId xmlns:p14="http://schemas.microsoft.com/office/powerpoint/2010/main" val="35445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7839" y="5334000"/>
            <a:ext cx="8579906" cy="1219200"/>
          </a:xfrm>
          <a:prstGeom prst="rect">
            <a:avLst/>
          </a:prstGeom>
          <a:extLst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  <a:defRPr/>
            </a:pPr>
            <a:r>
              <a:rPr lang="en-US" altLang="ja-JP" sz="2800" dirty="0" smtClean="0">
                <a:solidFill>
                  <a:schemeClr val="tx1"/>
                </a:solidFill>
              </a:rPr>
              <a:t>Move to next lower array position. Repeat it up to root. 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4" name="Oval 34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9997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1143000" y="5638800"/>
            <a:ext cx="6629400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Find home for </a:t>
            </a:r>
            <a:r>
              <a:rPr lang="en-US" altLang="ja-JP" sz="3200" dirty="0">
                <a:solidFill>
                  <a:srgbClr val="FF0033"/>
                </a:solidFill>
              </a:rPr>
              <a:t>4</a:t>
            </a:r>
            <a:r>
              <a:rPr lang="en-US" altLang="ja-JP" sz="3200" dirty="0" smtClean="0">
                <a:solidFill>
                  <a:srgbClr val="000000"/>
                </a:solidFill>
              </a:rPr>
              <a:t>.</a:t>
            </a:r>
            <a:endParaRPr lang="en-US" altLang="ja-JP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50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H="1">
            <a:off x="5553075" y="2819400"/>
            <a:ext cx="923925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2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6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04800" y="5638800"/>
            <a:ext cx="861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Done, move to next lower array position.</a:t>
            </a:r>
          </a:p>
        </p:txBody>
      </p:sp>
    </p:spTree>
    <p:extLst>
      <p:ext uri="{BB962C8B-B14F-4D97-AF65-F5344CB8AC3E}">
        <p14:creationId xmlns:p14="http://schemas.microsoft.com/office/powerpoint/2010/main" val="359726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75895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53073" y="2819400"/>
            <a:ext cx="923926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1143000" y="5638800"/>
            <a:ext cx="6629400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Find home for </a:t>
            </a:r>
            <a:r>
              <a:rPr lang="en-US" altLang="ja-JP" sz="3200" dirty="0">
                <a:solidFill>
                  <a:srgbClr val="FF0033"/>
                </a:solidFill>
              </a:rPr>
              <a:t>3</a:t>
            </a:r>
            <a:r>
              <a:rPr lang="en-US" altLang="ja-JP" sz="3200" dirty="0" smtClean="0">
                <a:solidFill>
                  <a:srgbClr val="000000"/>
                </a:solidFill>
              </a:rPr>
              <a:t>.</a:t>
            </a:r>
            <a:endParaRPr lang="en-US" altLang="ja-JP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17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53073" y="2819400"/>
            <a:ext cx="923926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04800" y="5638800"/>
            <a:ext cx="861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Done, move to next lower array position.</a:t>
            </a:r>
          </a:p>
        </p:txBody>
      </p:sp>
    </p:spTree>
    <p:extLst>
      <p:ext uri="{BB962C8B-B14F-4D97-AF65-F5344CB8AC3E}">
        <p14:creationId xmlns:p14="http://schemas.microsoft.com/office/powerpoint/2010/main" val="263133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676400" y="5638800"/>
            <a:ext cx="5791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Find a home for </a:t>
            </a:r>
            <a:r>
              <a:rPr lang="en-US" altLang="ja-JP" sz="3200" dirty="0">
                <a:solidFill>
                  <a:srgbClr val="FF0033"/>
                </a:solidFill>
              </a:rPr>
              <a:t>2</a:t>
            </a:r>
            <a:r>
              <a:rPr lang="en-US" altLang="ja-JP" sz="32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843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0574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1676400" y="5638800"/>
            <a:ext cx="5791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Find a home for </a:t>
            </a:r>
            <a:r>
              <a:rPr lang="en-US" altLang="ja-JP" sz="3200" dirty="0">
                <a:solidFill>
                  <a:srgbClr val="FF0033"/>
                </a:solidFill>
              </a:rPr>
              <a:t>2</a:t>
            </a:r>
            <a:r>
              <a:rPr lang="en-US" altLang="ja-JP" sz="32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71800" y="3352800"/>
            <a:ext cx="298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53074" y="2819400"/>
            <a:ext cx="923925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2574925" y="4373563"/>
            <a:ext cx="31579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 i="1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35052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2520950" y="4349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0574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2803525" y="33067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74926" y="4419600"/>
            <a:ext cx="31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304800" y="5638800"/>
            <a:ext cx="861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Done, move to next lower array position.</a:t>
            </a:r>
          </a:p>
        </p:txBody>
      </p:sp>
    </p:spTree>
    <p:extLst>
      <p:ext uri="{BB962C8B-B14F-4D97-AF65-F5344CB8AC3E}">
        <p14:creationId xmlns:p14="http://schemas.microsoft.com/office/powerpoint/2010/main" val="317314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04801" y="2435896"/>
            <a:ext cx="85621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400" dirty="0">
                <a:latin typeface="Times New Roman" pitchFamily="18" charset="0"/>
              </a:rPr>
              <a:t>A </a:t>
            </a:r>
            <a:r>
              <a:rPr lang="en-US" altLang="ja-JP" sz="2400" i="1" dirty="0">
                <a:latin typeface="Times New Roman" pitchFamily="18" charset="0"/>
              </a:rPr>
              <a:t>heap</a:t>
            </a:r>
            <a:r>
              <a:rPr lang="en-US" altLang="ja-JP" sz="2400" dirty="0">
                <a:latin typeface="Times New Roman" pitchFamily="18" charset="0"/>
              </a:rPr>
              <a:t> is a binary tree with the following conditions</a:t>
            </a:r>
            <a:r>
              <a:rPr lang="en-US" altLang="ja-JP" sz="2400" dirty="0" smtClean="0">
                <a:latin typeface="Times New Roman" pitchFamily="18" charset="0"/>
              </a:rPr>
              <a:t>:</a:t>
            </a:r>
          </a:p>
          <a:p>
            <a:pPr>
              <a:lnSpc>
                <a:spcPct val="90000"/>
              </a:lnSpc>
            </a:pPr>
            <a:endParaRPr lang="en-US" altLang="ja-JP" sz="2400" dirty="0" smtClean="0">
              <a:latin typeface="Times New Roman" pitchFamily="18" charset="0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ja-JP" sz="2400" dirty="0" smtClean="0">
                <a:latin typeface="Times New Roman" pitchFamily="18" charset="0"/>
              </a:rPr>
              <a:t>It </a:t>
            </a:r>
            <a:r>
              <a:rPr lang="en-US" altLang="ja-JP" sz="2400" dirty="0">
                <a:latin typeface="Times New Roman" pitchFamily="18" charset="0"/>
              </a:rPr>
              <a:t>is </a:t>
            </a:r>
            <a:r>
              <a:rPr lang="en-US" altLang="ja-JP" sz="2400" dirty="0">
                <a:solidFill>
                  <a:srgbClr val="FF0000"/>
                </a:solidFill>
                <a:latin typeface="Times New Roman" pitchFamily="18" charset="0"/>
              </a:rPr>
              <a:t>essentially complete</a:t>
            </a:r>
            <a:r>
              <a:rPr lang="en-US" altLang="ja-JP" sz="2400" dirty="0">
                <a:latin typeface="Times New Roman" pitchFamily="18" charset="0"/>
              </a:rPr>
              <a:t>: all its levels are full, except last level where only some rightmost leaves may be </a:t>
            </a:r>
            <a:r>
              <a:rPr lang="en-US" altLang="ja-JP" sz="2400" dirty="0" smtClean="0">
                <a:latin typeface="Times New Roman" pitchFamily="18" charset="0"/>
              </a:rPr>
              <a:t>missing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ja-JP" sz="2400" dirty="0">
              <a:latin typeface="Times New Roman" pitchFamily="18" charset="0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ja-JP" sz="2400" dirty="0" smtClean="0">
              <a:latin typeface="Times New Roman" pitchFamily="18" charset="0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ja-JP" sz="2400" dirty="0">
              <a:latin typeface="Times New Roman" pitchFamily="18" charset="0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ja-JP" sz="2400" dirty="0" smtClean="0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ja-JP" sz="2400" dirty="0" smtClean="0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ja-JP" sz="2400" dirty="0" smtClean="0">
              <a:latin typeface="Times New Roman" pitchFamily="18" charset="0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ja-JP" sz="2400" dirty="0">
                <a:latin typeface="Times New Roman" pitchFamily="18" charset="0"/>
              </a:rPr>
              <a:t>The key at each </a:t>
            </a:r>
            <a:r>
              <a:rPr lang="en-US" altLang="ja-JP" sz="2400" dirty="0">
                <a:solidFill>
                  <a:srgbClr val="FF0000"/>
                </a:solidFill>
                <a:latin typeface="Times New Roman" pitchFamily="18" charset="0"/>
              </a:rPr>
              <a:t>node is </a:t>
            </a:r>
            <a:r>
              <a:rPr lang="en-US" altLang="ja-JP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≥ 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keys at its </a:t>
            </a:r>
            <a:r>
              <a:rPr lang="en-US" altLang="ja-JP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children</a:t>
            </a:r>
          </a:p>
          <a:p>
            <a:pPr lvl="1">
              <a:lnSpc>
                <a:spcPct val="90000"/>
              </a:lnSpc>
            </a:pPr>
            <a:endParaRPr lang="en-US" altLang="ja-JP" b="1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ja-JP" dirty="0">
              <a:latin typeface="Times New Roman" pitchFamily="18" charset="0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667000" y="4000500"/>
            <a:ext cx="2362200" cy="1295400"/>
            <a:chOff x="3504" y="2448"/>
            <a:chExt cx="1488" cy="816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3600" y="2448"/>
              <a:ext cx="1392" cy="67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4464" y="3120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4368" y="3216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4416" y="3168"/>
              <a:ext cx="48" cy="4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9"/>
            <p:cNvGrpSpPr>
              <a:grpSpLocks/>
            </p:cNvGrpSpPr>
            <p:nvPr/>
          </p:nvGrpSpPr>
          <p:grpSpPr bwMode="auto">
            <a:xfrm>
              <a:off x="4080" y="3120"/>
              <a:ext cx="240" cy="144"/>
              <a:chOff x="1056" y="4032"/>
              <a:chExt cx="240" cy="144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1152" y="40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6" name="Oval 11"/>
              <p:cNvSpPr>
                <a:spLocks noChangeArrowheads="1"/>
              </p:cNvSpPr>
              <p:nvPr/>
            </p:nvSpPr>
            <p:spPr bwMode="auto">
              <a:xfrm>
                <a:off x="1056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7" name="Oval 12"/>
              <p:cNvSpPr>
                <a:spLocks noChangeArrowheads="1"/>
              </p:cNvSpPr>
              <p:nvPr/>
            </p:nvSpPr>
            <p:spPr bwMode="auto">
              <a:xfrm>
                <a:off x="1248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8" name="Line 13"/>
              <p:cNvSpPr>
                <a:spLocks noChangeShapeType="1"/>
              </p:cNvSpPr>
              <p:nvPr/>
            </p:nvSpPr>
            <p:spPr bwMode="auto">
              <a:xfrm flipH="1">
                <a:off x="1104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14"/>
              <p:cNvSpPr>
                <a:spLocks noChangeShapeType="1"/>
              </p:cNvSpPr>
              <p:nvPr/>
            </p:nvSpPr>
            <p:spPr bwMode="auto">
              <a:xfrm>
                <a:off x="1200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15"/>
            <p:cNvGrpSpPr>
              <a:grpSpLocks/>
            </p:cNvGrpSpPr>
            <p:nvPr/>
          </p:nvGrpSpPr>
          <p:grpSpPr bwMode="auto">
            <a:xfrm>
              <a:off x="3792" y="3120"/>
              <a:ext cx="240" cy="144"/>
              <a:chOff x="1056" y="4032"/>
              <a:chExt cx="240" cy="144"/>
            </a:xfrm>
          </p:grpSpPr>
          <p:sp>
            <p:nvSpPr>
              <p:cNvPr id="20" name="Oval 16"/>
              <p:cNvSpPr>
                <a:spLocks noChangeArrowheads="1"/>
              </p:cNvSpPr>
              <p:nvPr/>
            </p:nvSpPr>
            <p:spPr bwMode="auto">
              <a:xfrm>
                <a:off x="1152" y="40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1" name="Oval 17"/>
              <p:cNvSpPr>
                <a:spLocks noChangeArrowheads="1"/>
              </p:cNvSpPr>
              <p:nvPr/>
            </p:nvSpPr>
            <p:spPr bwMode="auto">
              <a:xfrm>
                <a:off x="1056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" name="Oval 18"/>
              <p:cNvSpPr>
                <a:spLocks noChangeArrowheads="1"/>
              </p:cNvSpPr>
              <p:nvPr/>
            </p:nvSpPr>
            <p:spPr bwMode="auto">
              <a:xfrm>
                <a:off x="1248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 flipH="1">
                <a:off x="1104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>
                <a:off x="1200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21"/>
            <p:cNvGrpSpPr>
              <a:grpSpLocks/>
            </p:cNvGrpSpPr>
            <p:nvPr/>
          </p:nvGrpSpPr>
          <p:grpSpPr bwMode="auto">
            <a:xfrm>
              <a:off x="3504" y="3120"/>
              <a:ext cx="240" cy="144"/>
              <a:chOff x="1056" y="4032"/>
              <a:chExt cx="240" cy="144"/>
            </a:xfrm>
          </p:grpSpPr>
          <p:sp>
            <p:nvSpPr>
              <p:cNvPr id="15" name="Oval 22"/>
              <p:cNvSpPr>
                <a:spLocks noChangeArrowheads="1"/>
              </p:cNvSpPr>
              <p:nvPr/>
            </p:nvSpPr>
            <p:spPr bwMode="auto">
              <a:xfrm>
                <a:off x="1152" y="40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Oval 23"/>
              <p:cNvSpPr>
                <a:spLocks noChangeArrowheads="1"/>
              </p:cNvSpPr>
              <p:nvPr/>
            </p:nvSpPr>
            <p:spPr bwMode="auto">
              <a:xfrm>
                <a:off x="1056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Oval 24"/>
              <p:cNvSpPr>
                <a:spLocks noChangeArrowheads="1"/>
              </p:cNvSpPr>
              <p:nvPr/>
            </p:nvSpPr>
            <p:spPr bwMode="auto">
              <a:xfrm>
                <a:off x="1248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Line 25"/>
              <p:cNvSpPr>
                <a:spLocks noChangeShapeType="1"/>
              </p:cNvSpPr>
              <p:nvPr/>
            </p:nvSpPr>
            <p:spPr bwMode="auto">
              <a:xfrm flipH="1">
                <a:off x="1104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26"/>
              <p:cNvSpPr>
                <a:spLocks noChangeShapeType="1"/>
              </p:cNvSpPr>
              <p:nvPr/>
            </p:nvSpPr>
            <p:spPr bwMode="auto">
              <a:xfrm>
                <a:off x="1200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514600" y="43434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0574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803525" y="33067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1143000" y="5638800"/>
            <a:ext cx="662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>
                <a:solidFill>
                  <a:srgbClr val="000000"/>
                </a:solidFill>
              </a:rPr>
              <a:t>Find home for </a:t>
            </a:r>
            <a:r>
              <a:rPr lang="en-US" altLang="ja-JP" sz="3200">
                <a:solidFill>
                  <a:srgbClr val="FF0033"/>
                </a:solidFill>
              </a:rPr>
              <a:t>1</a:t>
            </a:r>
            <a:r>
              <a:rPr lang="en-US" altLang="ja-JP" sz="320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55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Rectangle 32"/>
          <p:cNvSpPr>
            <a:spLocks noChangeArrowheads="1"/>
          </p:cNvSpPr>
          <p:nvPr/>
        </p:nvSpPr>
        <p:spPr bwMode="auto">
          <a:xfrm>
            <a:off x="41910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514600" y="43434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803525" y="33067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1143000" y="5638800"/>
            <a:ext cx="662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>
                <a:solidFill>
                  <a:srgbClr val="000000"/>
                </a:solidFill>
              </a:rPr>
              <a:t>Find home for </a:t>
            </a:r>
            <a:r>
              <a:rPr lang="en-US" altLang="ja-JP" sz="3200">
                <a:solidFill>
                  <a:srgbClr val="FF0033"/>
                </a:solidFill>
              </a:rPr>
              <a:t>1</a:t>
            </a:r>
            <a:r>
              <a:rPr lang="en-US" altLang="ja-JP" sz="3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33600" y="2468563"/>
            <a:ext cx="31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49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514600" y="43434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1910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041525" y="24685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1143000" y="5638800"/>
            <a:ext cx="662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Find home for </a:t>
            </a:r>
            <a:r>
              <a:rPr lang="en-US" altLang="ja-JP" sz="3200" dirty="0">
                <a:solidFill>
                  <a:srgbClr val="FF0033"/>
                </a:solidFill>
              </a:rPr>
              <a:t>1</a:t>
            </a:r>
            <a:r>
              <a:rPr lang="en-US" altLang="ja-JP" sz="32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89250" y="3352800"/>
            <a:ext cx="31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5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514600" y="43434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1910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041525" y="24685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1143000" y="5638800"/>
            <a:ext cx="6629400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 smtClean="0">
                <a:solidFill>
                  <a:srgbClr val="000000"/>
                </a:solidFill>
              </a:rPr>
              <a:t>Done</a:t>
            </a:r>
            <a:endParaRPr lang="en-US" altLang="ja-JP" sz="3200" dirty="0">
              <a:solidFill>
                <a:srgbClr val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89325" y="4419600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9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 smtClean="0"/>
              <a:t>Exercise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1336" y="2260661"/>
            <a:ext cx="8593282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ja-JP" sz="2800" dirty="0" smtClean="0">
                <a:solidFill>
                  <a:srgbClr val="534239"/>
                </a:solidFill>
              </a:rPr>
              <a:t>Arrange </a:t>
            </a:r>
            <a:r>
              <a:rPr lang="en-US" altLang="ja-JP" sz="2800" dirty="0">
                <a:solidFill>
                  <a:srgbClr val="534239"/>
                </a:solidFill>
              </a:rPr>
              <a:t>this array as a heap tree/Array</a:t>
            </a:r>
            <a:r>
              <a:rPr lang="en-US" altLang="ja-JP" sz="2800" dirty="0" smtClean="0">
                <a:solidFill>
                  <a:srgbClr val="534239"/>
                </a:solidFill>
              </a:rPr>
              <a:t>?</a:t>
            </a:r>
          </a:p>
          <a:p>
            <a:pPr marL="342900" indent="-342900">
              <a:buAutoNum type="arabicPeriod"/>
            </a:pPr>
            <a:endParaRPr lang="en-US" altLang="ja-JP" sz="2800" dirty="0" smtClean="0">
              <a:solidFill>
                <a:srgbClr val="534239"/>
              </a:solidFill>
            </a:endParaRPr>
          </a:p>
          <a:p>
            <a:pPr marL="342900" indent="-342900">
              <a:buAutoNum type="arabicPeriod"/>
            </a:pPr>
            <a:endParaRPr lang="en-US" altLang="ja-JP" b="1" dirty="0">
              <a:solidFill>
                <a:srgbClr val="534239"/>
              </a:solidFill>
            </a:endParaRPr>
          </a:p>
          <a:p>
            <a:r>
              <a:rPr lang="en-US" altLang="ja-JP" b="1" dirty="0" smtClean="0">
                <a:solidFill>
                  <a:srgbClr val="534239"/>
                </a:solidFill>
              </a:rPr>
              <a:t>Input Array  </a:t>
            </a:r>
          </a:p>
          <a:p>
            <a:endParaRPr kumimoji="1" lang="en-US" altLang="ja-JP" b="1" dirty="0">
              <a:solidFill>
                <a:srgbClr val="534239"/>
              </a:solidFill>
            </a:endParaRPr>
          </a:p>
          <a:p>
            <a:endParaRPr kumimoji="1" lang="en-US" altLang="ja-JP" b="1" dirty="0" smtClean="0">
              <a:solidFill>
                <a:srgbClr val="534239"/>
              </a:solidFill>
            </a:endParaRPr>
          </a:p>
          <a:p>
            <a:endParaRPr kumimoji="1" lang="en-US" altLang="ja-JP" b="1" dirty="0">
              <a:solidFill>
                <a:srgbClr val="534239"/>
              </a:solidFill>
            </a:endParaRPr>
          </a:p>
          <a:p>
            <a:endParaRPr kumimoji="1" lang="en-US" altLang="ja-JP" b="1" dirty="0" smtClean="0">
              <a:solidFill>
                <a:srgbClr val="534239"/>
              </a:solidFill>
            </a:endParaRPr>
          </a:p>
          <a:p>
            <a:endParaRPr kumimoji="1" lang="en-US" altLang="ja-JP" b="1" dirty="0">
              <a:solidFill>
                <a:srgbClr val="534239"/>
              </a:solidFill>
            </a:endParaRPr>
          </a:p>
          <a:p>
            <a:r>
              <a:rPr kumimoji="1" lang="en-US" altLang="ja-JP" b="1" dirty="0" smtClean="0">
                <a:solidFill>
                  <a:srgbClr val="534239"/>
                </a:solidFill>
              </a:rPr>
              <a:t>Output Array/</a:t>
            </a:r>
          </a:p>
          <a:p>
            <a:r>
              <a:rPr kumimoji="1" lang="en-US" altLang="ja-JP" b="1" dirty="0" smtClean="0">
                <a:solidFill>
                  <a:srgbClr val="534239"/>
                </a:solidFill>
              </a:rPr>
              <a:t>Heap Array </a:t>
            </a:r>
            <a:endParaRPr kumimoji="1" lang="ja-JP" altLang="en-US" b="1" dirty="0">
              <a:solidFill>
                <a:srgbClr val="53423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688780"/>
              </p:ext>
            </p:extLst>
          </p:nvPr>
        </p:nvGraphicFramePr>
        <p:xfrm>
          <a:off x="1674672" y="3408896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668688"/>
              </p:ext>
            </p:extLst>
          </p:nvPr>
        </p:nvGraphicFramePr>
        <p:xfrm>
          <a:off x="1911931" y="5223289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>
            <a:off x="4087091" y="3779736"/>
            <a:ext cx="374073" cy="144355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8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 smtClean="0"/>
              <a:t>Exercise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1336" y="2260661"/>
            <a:ext cx="8593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 smtClean="0">
                <a:solidFill>
                  <a:srgbClr val="534239"/>
                </a:solidFill>
              </a:rPr>
              <a:t>1. Arrange </a:t>
            </a:r>
            <a:r>
              <a:rPr lang="en-US" altLang="ja-JP" b="1" dirty="0">
                <a:solidFill>
                  <a:srgbClr val="534239"/>
                </a:solidFill>
              </a:rPr>
              <a:t>this array as a heap tree/Array</a:t>
            </a:r>
            <a:r>
              <a:rPr lang="en-US" altLang="ja-JP" b="1" dirty="0" smtClean="0">
                <a:solidFill>
                  <a:srgbClr val="534239"/>
                </a:solidFill>
              </a:rPr>
              <a:t>? </a:t>
            </a:r>
            <a:endParaRPr kumimoji="1" lang="ja-JP" altLang="en-US" b="1" dirty="0">
              <a:solidFill>
                <a:srgbClr val="534239"/>
              </a:solidFill>
            </a:endParaRPr>
          </a:p>
        </p:txBody>
      </p:sp>
      <p:pic>
        <p:nvPicPr>
          <p:cNvPr id="40" name="図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2403" y="2629992"/>
            <a:ext cx="8182105" cy="3341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2" name="Group 27"/>
          <p:cNvGrpSpPr>
            <a:grpSpLocks/>
          </p:cNvGrpSpPr>
          <p:nvPr/>
        </p:nvGrpSpPr>
        <p:grpSpPr bwMode="auto">
          <a:xfrm>
            <a:off x="508585" y="3547685"/>
            <a:ext cx="3254375" cy="2424113"/>
            <a:chOff x="137" y="715"/>
            <a:chExt cx="1854" cy="1288"/>
          </a:xfrm>
        </p:grpSpPr>
        <p:sp>
          <p:nvSpPr>
            <p:cNvPr id="43" name="Line 28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6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29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0"/>
            <p:cNvSpPr>
              <a:spLocks noChangeAspect="1" noChangeShapeType="1"/>
            </p:cNvSpPr>
            <p:nvPr/>
          </p:nvSpPr>
          <p:spPr bwMode="auto">
            <a:xfrm rot="16200000" flipV="1">
              <a:off x="415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31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1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32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33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Oval 34"/>
            <p:cNvSpPr>
              <a:spLocks noChangeArrowheads="1"/>
            </p:cNvSpPr>
            <p:nvPr/>
          </p:nvSpPr>
          <p:spPr bwMode="auto">
            <a:xfrm>
              <a:off x="387" y="1551"/>
              <a:ext cx="203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7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50" name="Oval 35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2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51" name="Oval 36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6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52" name="Oval 37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4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89" name="Oval 38"/>
            <p:cNvSpPr>
              <a:spLocks noChangeArrowheads="1"/>
            </p:cNvSpPr>
            <p:nvPr/>
          </p:nvSpPr>
          <p:spPr bwMode="auto">
            <a:xfrm>
              <a:off x="963" y="1551"/>
              <a:ext cx="203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19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90" name="Oval 39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5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91" name="Oval 40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5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92" name="Oval 41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9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8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94" name="Oval 43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17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95" name="Text Box 44"/>
            <p:cNvSpPr txBox="1">
              <a:spLocks noChangeArrowheads="1"/>
            </p:cNvSpPr>
            <p:nvPr/>
          </p:nvSpPr>
          <p:spPr bwMode="auto">
            <a:xfrm>
              <a:off x="1152" y="715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96" name="Text Box 45"/>
            <p:cNvSpPr txBox="1">
              <a:spLocks noChangeArrowheads="1"/>
            </p:cNvSpPr>
            <p:nvPr/>
          </p:nvSpPr>
          <p:spPr bwMode="auto">
            <a:xfrm>
              <a:off x="699" y="1148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97" name="Text Box 46"/>
            <p:cNvSpPr txBox="1">
              <a:spLocks noChangeArrowheads="1"/>
            </p:cNvSpPr>
            <p:nvPr/>
          </p:nvSpPr>
          <p:spPr bwMode="auto">
            <a:xfrm>
              <a:off x="1552" y="1148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98" name="Text Box 47"/>
            <p:cNvSpPr txBox="1">
              <a:spLocks noChangeArrowheads="1"/>
            </p:cNvSpPr>
            <p:nvPr/>
          </p:nvSpPr>
          <p:spPr bwMode="auto">
            <a:xfrm>
              <a:off x="406" y="1423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3</a:t>
              </a:r>
            </a:p>
          </p:txBody>
        </p:sp>
        <p:sp>
          <p:nvSpPr>
            <p:cNvPr id="99" name="Text Box 48"/>
            <p:cNvSpPr txBox="1">
              <a:spLocks noChangeArrowheads="1"/>
            </p:cNvSpPr>
            <p:nvPr/>
          </p:nvSpPr>
          <p:spPr bwMode="auto">
            <a:xfrm>
              <a:off x="992" y="1423"/>
              <a:ext cx="16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4</a:t>
              </a:r>
            </a:p>
          </p:txBody>
        </p:sp>
        <p:sp>
          <p:nvSpPr>
            <p:cNvPr id="100" name="Text Box 49"/>
            <p:cNvSpPr txBox="1">
              <a:spLocks noChangeArrowheads="1"/>
            </p:cNvSpPr>
            <p:nvPr/>
          </p:nvSpPr>
          <p:spPr bwMode="auto">
            <a:xfrm>
              <a:off x="1237" y="1423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101" name="Text Box 50"/>
            <p:cNvSpPr txBox="1">
              <a:spLocks noChangeArrowheads="1"/>
            </p:cNvSpPr>
            <p:nvPr/>
          </p:nvSpPr>
          <p:spPr bwMode="auto">
            <a:xfrm>
              <a:off x="1824" y="1423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6</a:t>
              </a:r>
            </a:p>
          </p:txBody>
        </p:sp>
        <p:sp>
          <p:nvSpPr>
            <p:cNvPr id="102" name="Text Box 51"/>
            <p:cNvSpPr txBox="1">
              <a:spLocks noChangeArrowheads="1"/>
            </p:cNvSpPr>
            <p:nvPr/>
          </p:nvSpPr>
          <p:spPr bwMode="auto">
            <a:xfrm>
              <a:off x="150" y="1664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7</a:t>
              </a:r>
            </a:p>
          </p:txBody>
        </p:sp>
        <p:sp>
          <p:nvSpPr>
            <p:cNvPr id="103" name="Text Box 52"/>
            <p:cNvSpPr txBox="1">
              <a:spLocks noChangeArrowheads="1"/>
            </p:cNvSpPr>
            <p:nvPr/>
          </p:nvSpPr>
          <p:spPr bwMode="auto">
            <a:xfrm>
              <a:off x="603" y="1664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8</a:t>
              </a:r>
            </a:p>
          </p:txBody>
        </p:sp>
        <p:sp>
          <p:nvSpPr>
            <p:cNvPr id="104" name="Text Box 53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9</a:t>
              </a:r>
            </a:p>
          </p:txBody>
        </p:sp>
      </p:grpSp>
      <p:sp>
        <p:nvSpPr>
          <p:cNvPr id="105" name="Line 30"/>
          <p:cNvSpPr>
            <a:spLocks noChangeAspect="1" noChangeShapeType="1"/>
          </p:cNvSpPr>
          <p:nvPr/>
        </p:nvSpPr>
        <p:spPr bwMode="auto">
          <a:xfrm rot="16200000" flipV="1">
            <a:off x="2245934" y="5499709"/>
            <a:ext cx="131941" cy="1170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" name="Oval 36"/>
          <p:cNvSpPr>
            <a:spLocks noChangeArrowheads="1"/>
          </p:cNvSpPr>
          <p:nvPr/>
        </p:nvSpPr>
        <p:spPr bwMode="auto">
          <a:xfrm>
            <a:off x="2283120" y="5593250"/>
            <a:ext cx="355600" cy="381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534239"/>
                </a:solidFill>
                <a:latin typeface="Arial" pitchFamily="34" charset="0"/>
              </a:rPr>
              <a:t>21</a:t>
            </a:r>
            <a:endParaRPr lang="en-US" altLang="ja-JP" sz="1800" dirty="0">
              <a:solidFill>
                <a:srgbClr val="534239"/>
              </a:solidFill>
              <a:latin typeface="Arial" pitchFamily="34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992372" y="3974915"/>
            <a:ext cx="1605605" cy="3257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1807527" y="3547685"/>
            <a:ext cx="201862" cy="42723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8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4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026" y="1859755"/>
            <a:ext cx="81456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(Can be found in university Library)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Preiss,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493" y="2044005"/>
            <a:ext cx="8282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https://en.wikipedia.org/wiki/Data_structure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3235" y="2136339"/>
            <a:ext cx="8589819" cy="2254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DD0111"/>
                </a:solidFill>
                <a:latin typeface="Monotype Corsiva" pitchFamily="66" charset="0"/>
              </a:rPr>
              <a:t>Def:</a:t>
            </a:r>
            <a:r>
              <a:rPr lang="en-US" altLang="ja-JP" sz="2000" dirty="0">
                <a:latin typeface="Monotype Corsiva" pitchFamily="66" charset="0"/>
              </a:rPr>
              <a:t> </a:t>
            </a:r>
            <a:r>
              <a:rPr lang="en-US" altLang="ja-JP" sz="2000" dirty="0"/>
              <a:t>A heap is a </a:t>
            </a:r>
            <a:r>
              <a:rPr lang="en-US" altLang="ja-JP" sz="2000" i="1" u="sng" dirty="0"/>
              <a:t>complete binary tree</a:t>
            </a:r>
            <a:r>
              <a:rPr lang="en-US" altLang="ja-JP" sz="2000" dirty="0"/>
              <a:t>  with the following two properties</a:t>
            </a:r>
            <a:r>
              <a:rPr lang="en-US" altLang="ja-JP" sz="2000" dirty="0" smtClean="0"/>
              <a:t>:</a:t>
            </a:r>
          </a:p>
          <a:p>
            <a:endParaRPr lang="en-US" altLang="ja-JP" sz="12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ja-JP" sz="2000" dirty="0">
                <a:solidFill>
                  <a:srgbClr val="FF0000"/>
                </a:solidFill>
              </a:rPr>
              <a:t>Structural property: </a:t>
            </a:r>
            <a:r>
              <a:rPr lang="en-US" altLang="ja-JP" sz="2000" dirty="0"/>
              <a:t>all levels are full, except possibly the last one, which is filled from left to </a:t>
            </a:r>
            <a:r>
              <a:rPr lang="en-US" altLang="ja-JP" sz="2000" dirty="0" smtClean="0"/>
              <a:t>right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altLang="ja-JP" sz="105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ja-JP" sz="2000" dirty="0"/>
              <a:t>Order (heap) property: for any node </a:t>
            </a:r>
            <a:r>
              <a:rPr lang="en-US" altLang="ja-JP" sz="2000" dirty="0">
                <a:latin typeface="Comic Sans MS" pitchFamily="66" charset="0"/>
              </a:rPr>
              <a:t>x</a:t>
            </a:r>
          </a:p>
          <a:p>
            <a:pPr marL="2855913" lvl="8" indent="0">
              <a:buNone/>
            </a:pPr>
            <a:r>
              <a:rPr lang="en-US" altLang="ja-JP" sz="2000" dirty="0">
                <a:latin typeface="Comic Sans MS" pitchFamily="66" charset="0"/>
              </a:rPr>
              <a:t>Parent(x) ≥ </a:t>
            </a:r>
            <a:r>
              <a:rPr lang="en-US" altLang="ja-JP" sz="2000" dirty="0" smtClean="0">
                <a:latin typeface="Comic Sans MS" pitchFamily="66" charset="0"/>
              </a:rPr>
              <a:t>x</a:t>
            </a:r>
            <a:endParaRPr lang="en-US" altLang="ja-JP" dirty="0"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30" name="Line 2"/>
          <p:cNvSpPr>
            <a:spLocks noChangeShapeType="1"/>
          </p:cNvSpPr>
          <p:nvPr/>
        </p:nvSpPr>
        <p:spPr bwMode="auto">
          <a:xfrm>
            <a:off x="1696580" y="5122430"/>
            <a:ext cx="234950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5"/>
          <p:cNvSpPr>
            <a:spLocks noChangeShapeType="1"/>
          </p:cNvSpPr>
          <p:nvPr/>
        </p:nvSpPr>
        <p:spPr bwMode="auto">
          <a:xfrm flipV="1">
            <a:off x="1101268" y="4309630"/>
            <a:ext cx="1295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7"/>
          <p:cNvSpPr>
            <a:spLocks noChangeAspect="1" noChangeShapeType="1"/>
          </p:cNvSpPr>
          <p:nvPr/>
        </p:nvSpPr>
        <p:spPr bwMode="auto">
          <a:xfrm rot="16200000" flipV="1">
            <a:off x="2222837" y="4253274"/>
            <a:ext cx="760412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993318" y="5284355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FF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450518" y="4843030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174418" y="4157230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2902202" y="4962092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37" name="Oval 13"/>
          <p:cNvSpPr>
            <a:spLocks noChangeArrowheads="1"/>
          </p:cNvSpPr>
          <p:nvPr/>
        </p:nvSpPr>
        <p:spPr bwMode="auto">
          <a:xfrm>
            <a:off x="1847393" y="5284355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3844637" y="4608522"/>
            <a:ext cx="34226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ja-JP" sz="2000" dirty="0">
                <a:solidFill>
                  <a:srgbClr val="FF0000"/>
                </a:solidFill>
                <a:latin typeface="Arial" pitchFamily="34" charset="0"/>
              </a:rPr>
              <a:t>It doesn‘t matter that 4 in level 1 is smaller than 5 in level 2</a:t>
            </a: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547409" y="5811175"/>
            <a:ext cx="31379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smtClean="0">
                <a:solidFill>
                  <a:srgbClr val="000000"/>
                </a:solidFill>
                <a:latin typeface="Arial" pitchFamily="34" charset="0"/>
              </a:rPr>
              <a:t>Heap </a:t>
            </a:r>
            <a:r>
              <a:rPr lang="en-US" altLang="ja-JP" sz="1400" dirty="0">
                <a:solidFill>
                  <a:srgbClr val="0000FF"/>
                </a:solidFill>
                <a:latin typeface="Arial" pitchFamily="34" charset="0"/>
              </a:rPr>
              <a:t>(top to bottom and left to right</a:t>
            </a:r>
            <a:r>
              <a:rPr lang="en-US" altLang="ja-JP" sz="1400" dirty="0">
                <a:solidFill>
                  <a:srgbClr val="000000"/>
                </a:solidFill>
                <a:latin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413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Heap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4" name="Picture 4" descr="Fig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5022" y="2314103"/>
            <a:ext cx="7828554" cy="150065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90600" y="3997038"/>
            <a:ext cx="13716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ja-JP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</a:t>
            </a:r>
            <a:r>
              <a:rPr lang="en-US" altLang="ja-JP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heap</a:t>
            </a:r>
            <a:endParaRPr lang="en-US" altLang="ja-JP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969327" y="3983183"/>
            <a:ext cx="13716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ja-JP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Not a </a:t>
            </a:r>
            <a:r>
              <a:rPr lang="en-US" altLang="ja-JP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heap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698673" y="3983183"/>
            <a:ext cx="13716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ja-JP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Not a </a:t>
            </a:r>
            <a:r>
              <a:rPr lang="en-US" altLang="ja-JP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heap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65022" y="5121346"/>
            <a:ext cx="7828554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lang="en-US" altLang="ja-JP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Note:</a:t>
            </a:r>
            <a:r>
              <a:rPr lang="en-US" altLang="ja-JP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ja-JP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Heap’s </a:t>
            </a:r>
            <a:r>
              <a:rPr lang="en-US" altLang="ja-JP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elements are ordered top down (along any </a:t>
            </a:r>
            <a:r>
              <a:rPr lang="en-US" altLang="ja-JP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path </a:t>
            </a:r>
            <a:r>
              <a:rPr lang="en-US" altLang="ja-JP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down from its root), but they are not ordered  </a:t>
            </a:r>
            <a:r>
              <a:rPr lang="en-US" altLang="ja-JP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 </a:t>
            </a:r>
            <a:r>
              <a:rPr lang="en-US" altLang="ja-JP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left to right</a:t>
            </a:r>
          </a:p>
        </p:txBody>
      </p:sp>
    </p:spTree>
    <p:extLst>
      <p:ext uri="{BB962C8B-B14F-4D97-AF65-F5344CB8AC3E}">
        <p14:creationId xmlns:p14="http://schemas.microsoft.com/office/powerpoint/2010/main" val="178952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946" y="2363928"/>
            <a:ext cx="8562110" cy="369050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ja-JP" b="1" dirty="0">
                <a:solidFill>
                  <a:srgbClr val="FF0000"/>
                </a:solidFill>
                <a:latin typeface="Verdana" pitchFamily="34" charset="0"/>
              </a:rPr>
              <a:t>Max-heaps </a:t>
            </a:r>
            <a:r>
              <a:rPr lang="en-US" altLang="ja-JP" b="1" dirty="0">
                <a:solidFill>
                  <a:srgbClr val="000000"/>
                </a:solidFill>
                <a:latin typeface="Verdana" pitchFamily="34" charset="0"/>
              </a:rPr>
              <a:t>(largest element at root), have the </a:t>
            </a:r>
            <a:r>
              <a:rPr lang="en-US" altLang="ja-JP" b="1" i="1" dirty="0">
                <a:solidFill>
                  <a:srgbClr val="000000"/>
                </a:solidFill>
                <a:latin typeface="Verdana" pitchFamily="34" charset="0"/>
              </a:rPr>
              <a:t>max-heap property:</a:t>
            </a:r>
            <a:r>
              <a:rPr lang="en-US" altLang="ja-JP" dirty="0">
                <a:solidFill>
                  <a:srgbClr val="000000"/>
                </a:solidFill>
                <a:latin typeface="Verdana" pitchFamily="34" charset="0"/>
              </a:rPr>
              <a:t> </a:t>
            </a:r>
            <a:endParaRPr lang="en-US" altLang="ja-JP" dirty="0" smtClean="0">
              <a:solidFill>
                <a:srgbClr val="000000"/>
              </a:solidFill>
              <a:latin typeface="Verdana" pitchFamily="34" charset="0"/>
            </a:endParaRPr>
          </a:p>
          <a:p>
            <a:pPr marL="800100" lvl="1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ja-JP" sz="2400" b="1" dirty="0" smtClean="0">
                <a:solidFill>
                  <a:srgbClr val="000000"/>
                </a:solidFill>
                <a:latin typeface="Verdana" pitchFamily="34" charset="0"/>
              </a:rPr>
              <a:t>for </a:t>
            </a:r>
            <a:r>
              <a:rPr lang="en-US" altLang="ja-JP" sz="2400" b="1" dirty="0">
                <a:solidFill>
                  <a:srgbClr val="000000"/>
                </a:solidFill>
                <a:latin typeface="Verdana" pitchFamily="34" charset="0"/>
              </a:rPr>
              <a:t>all nodes, excluding the root: 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ja-JP" sz="2000" b="1" dirty="0" smtClean="0">
                <a:solidFill>
                  <a:srgbClr val="FF0000"/>
                </a:solidFill>
                <a:latin typeface="Comic Sans MS" pitchFamily="66" charset="0"/>
              </a:rPr>
              <a:t>PARENT </a:t>
            </a:r>
            <a:r>
              <a:rPr lang="en-US" altLang="ja-JP" sz="2800" b="1" dirty="0">
                <a:solidFill>
                  <a:srgbClr val="FF0000"/>
                </a:solidFill>
                <a:latin typeface="Comic Sans MS" pitchFamily="66" charset="0"/>
              </a:rPr>
              <a:t>≥</a:t>
            </a:r>
            <a:r>
              <a:rPr lang="en-US" altLang="ja-JP" sz="2000" b="1" dirty="0">
                <a:solidFill>
                  <a:srgbClr val="FF0000"/>
                </a:solidFill>
                <a:latin typeface="Comic Sans MS" pitchFamily="66" charset="0"/>
              </a:rPr>
              <a:t> child</a:t>
            </a:r>
            <a:endParaRPr lang="en-US" altLang="ja-JP" sz="2000" b="1" dirty="0">
              <a:solidFill>
                <a:srgbClr val="000000"/>
              </a:solidFill>
              <a:latin typeface="Comic Sans MS" pitchFamily="66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ja-JP" b="1" dirty="0">
                <a:solidFill>
                  <a:srgbClr val="FF0000"/>
                </a:solidFill>
                <a:latin typeface="Verdana" pitchFamily="34" charset="0"/>
              </a:rPr>
              <a:t>Min-heaps </a:t>
            </a:r>
            <a:r>
              <a:rPr lang="en-US" altLang="ja-JP" b="1" dirty="0">
                <a:solidFill>
                  <a:srgbClr val="000000"/>
                </a:solidFill>
                <a:latin typeface="Verdana" pitchFamily="34" charset="0"/>
              </a:rPr>
              <a:t>(smallest element at root), have the </a:t>
            </a:r>
            <a:r>
              <a:rPr lang="en-US" altLang="ja-JP" b="1" i="1" dirty="0">
                <a:solidFill>
                  <a:srgbClr val="000000"/>
                </a:solidFill>
                <a:latin typeface="Verdana" pitchFamily="34" charset="0"/>
              </a:rPr>
              <a:t>min-heap </a:t>
            </a:r>
            <a:r>
              <a:rPr lang="en-US" altLang="ja-JP" b="1" i="1" dirty="0" smtClean="0">
                <a:solidFill>
                  <a:srgbClr val="000000"/>
                </a:solidFill>
                <a:latin typeface="Verdana" pitchFamily="34" charset="0"/>
              </a:rPr>
              <a:t>property:</a:t>
            </a:r>
          </a:p>
          <a:p>
            <a:pPr marL="800100" lvl="1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ja-JP" sz="2400" b="1" dirty="0" smtClean="0">
                <a:solidFill>
                  <a:srgbClr val="000000"/>
                </a:solidFill>
                <a:latin typeface="Verdana" pitchFamily="34" charset="0"/>
              </a:rPr>
              <a:t>for </a:t>
            </a:r>
            <a:r>
              <a:rPr lang="en-US" altLang="ja-JP" sz="2400" b="1" dirty="0">
                <a:solidFill>
                  <a:srgbClr val="000000"/>
                </a:solidFill>
                <a:latin typeface="Verdana" pitchFamily="34" charset="0"/>
              </a:rPr>
              <a:t>all nodes , excluding the root: 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ja-JP" sz="2000" b="1" dirty="0" smtClean="0">
                <a:solidFill>
                  <a:srgbClr val="FF0000"/>
                </a:solidFill>
                <a:latin typeface="Comic Sans MS" pitchFamily="66" charset="0"/>
              </a:rPr>
              <a:t>PARENT </a:t>
            </a:r>
            <a:r>
              <a:rPr lang="en-US" altLang="ja-JP" sz="2800" b="1" dirty="0">
                <a:solidFill>
                  <a:srgbClr val="FF0000"/>
                </a:solidFill>
                <a:latin typeface="Comic Sans MS" pitchFamily="66" charset="0"/>
              </a:rPr>
              <a:t>≤</a:t>
            </a:r>
            <a:r>
              <a:rPr lang="en-US" altLang="ja-JP" sz="2000" b="1" dirty="0">
                <a:solidFill>
                  <a:srgbClr val="FF0000"/>
                </a:solidFill>
                <a:latin typeface="Comic Sans MS" pitchFamily="66" charset="0"/>
              </a:rPr>
              <a:t> child</a:t>
            </a:r>
          </a:p>
        </p:txBody>
      </p:sp>
    </p:spTree>
    <p:extLst>
      <p:ext uri="{BB962C8B-B14F-4D97-AF65-F5344CB8AC3E}">
        <p14:creationId xmlns:p14="http://schemas.microsoft.com/office/powerpoint/2010/main" val="254528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Heap Types (Example)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10" name="図形グループ 27"/>
          <p:cNvGrpSpPr>
            <a:grpSpLocks/>
          </p:cNvGrpSpPr>
          <p:nvPr/>
        </p:nvGrpSpPr>
        <p:grpSpPr bwMode="auto">
          <a:xfrm>
            <a:off x="917575" y="2108199"/>
            <a:ext cx="7156450" cy="2916237"/>
            <a:chOff x="1023840" y="1150865"/>
            <a:chExt cx="5928781" cy="1482380"/>
          </a:xfrm>
        </p:grpSpPr>
        <p:sp>
          <p:nvSpPr>
            <p:cNvPr id="11" name="Line 2"/>
            <p:cNvSpPr>
              <a:spLocks noChangeShapeType="1"/>
            </p:cNvSpPr>
            <p:nvPr/>
          </p:nvSpPr>
          <p:spPr bwMode="auto">
            <a:xfrm>
              <a:off x="1727456" y="2099847"/>
              <a:ext cx="234100" cy="20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 flipV="1">
              <a:off x="1131684" y="1286434"/>
              <a:ext cx="1295442" cy="1219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7"/>
            <p:cNvSpPr>
              <a:spLocks noChangeAspect="1" noChangeShapeType="1"/>
            </p:cNvSpPr>
            <p:nvPr/>
          </p:nvSpPr>
          <p:spPr bwMode="auto">
            <a:xfrm rot="16200000" flipV="1">
              <a:off x="2253530" y="1230599"/>
              <a:ext cx="760154" cy="723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023840" y="2261238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4</a:t>
              </a:r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1481519" y="1819832"/>
              <a:ext cx="319586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2849294" y="1819832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1877385" y="2261238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2491568" y="2253168"/>
              <a:ext cx="319586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4</a:t>
              </a:r>
            </a:p>
          </p:txBody>
        </p:sp>
        <p:sp>
          <p:nvSpPr>
            <p:cNvPr id="19" name="Line 2"/>
            <p:cNvSpPr>
              <a:spLocks noChangeShapeType="1"/>
            </p:cNvSpPr>
            <p:nvPr/>
          </p:nvSpPr>
          <p:spPr bwMode="auto">
            <a:xfrm flipH="1">
              <a:off x="2741450" y="2099847"/>
              <a:ext cx="253828" cy="221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"/>
            <p:cNvSpPr>
              <a:spLocks noChangeShapeType="1"/>
            </p:cNvSpPr>
            <p:nvPr/>
          </p:nvSpPr>
          <p:spPr bwMode="auto">
            <a:xfrm>
              <a:off x="3067612" y="2153106"/>
              <a:ext cx="234100" cy="20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3138631" y="2282219"/>
              <a:ext cx="320901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3</a:t>
              </a:r>
            </a:p>
          </p:txBody>
        </p:sp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2189080" y="1150865"/>
              <a:ext cx="319586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 dirty="0">
                  <a:solidFill>
                    <a:srgbClr val="0000FF"/>
                  </a:solidFill>
                  <a:latin typeface="Arial" pitchFamily="34" charset="0"/>
                </a:rPr>
                <a:t>7</a:t>
              </a:r>
            </a:p>
          </p:txBody>
        </p:sp>
        <p:sp>
          <p:nvSpPr>
            <p:cNvPr id="23" name="Line 2"/>
            <p:cNvSpPr>
              <a:spLocks noChangeShapeType="1"/>
            </p:cNvSpPr>
            <p:nvPr/>
          </p:nvSpPr>
          <p:spPr bwMode="auto">
            <a:xfrm>
              <a:off x="5220544" y="2130511"/>
              <a:ext cx="234100" cy="20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5"/>
            <p:cNvSpPr>
              <a:spLocks noChangeShapeType="1"/>
            </p:cNvSpPr>
            <p:nvPr/>
          </p:nvSpPr>
          <p:spPr bwMode="auto">
            <a:xfrm flipV="1">
              <a:off x="4624772" y="1317098"/>
              <a:ext cx="1295442" cy="1219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7"/>
            <p:cNvSpPr>
              <a:spLocks noChangeAspect="1" noChangeShapeType="1"/>
            </p:cNvSpPr>
            <p:nvPr/>
          </p:nvSpPr>
          <p:spPr bwMode="auto">
            <a:xfrm rot="16200000" flipV="1">
              <a:off x="5746619" y="1261264"/>
              <a:ext cx="760154" cy="723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Oval 8"/>
            <p:cNvSpPr>
              <a:spLocks noChangeArrowheads="1"/>
            </p:cNvSpPr>
            <p:nvPr/>
          </p:nvSpPr>
          <p:spPr bwMode="auto">
            <a:xfrm>
              <a:off x="4516928" y="2291902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4</a:t>
              </a:r>
            </a:p>
          </p:txBody>
        </p:sp>
        <p:sp>
          <p:nvSpPr>
            <p:cNvPr id="27" name="Oval 9"/>
            <p:cNvSpPr>
              <a:spLocks noChangeArrowheads="1"/>
            </p:cNvSpPr>
            <p:nvPr/>
          </p:nvSpPr>
          <p:spPr bwMode="auto">
            <a:xfrm>
              <a:off x="4974607" y="1850497"/>
              <a:ext cx="319586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28" name="Oval 11"/>
            <p:cNvSpPr>
              <a:spLocks noChangeArrowheads="1"/>
            </p:cNvSpPr>
            <p:nvPr/>
          </p:nvSpPr>
          <p:spPr bwMode="auto">
            <a:xfrm>
              <a:off x="6342383" y="1850497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29" name="Oval 13"/>
            <p:cNvSpPr>
              <a:spLocks noChangeArrowheads="1"/>
            </p:cNvSpPr>
            <p:nvPr/>
          </p:nvSpPr>
          <p:spPr bwMode="auto">
            <a:xfrm>
              <a:off x="5370473" y="2291902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5984657" y="2283833"/>
              <a:ext cx="319586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6</a:t>
              </a:r>
            </a:p>
          </p:txBody>
        </p:sp>
        <p:sp>
          <p:nvSpPr>
            <p:cNvPr id="31" name="Line 2"/>
            <p:cNvSpPr>
              <a:spLocks noChangeShapeType="1"/>
            </p:cNvSpPr>
            <p:nvPr/>
          </p:nvSpPr>
          <p:spPr bwMode="auto">
            <a:xfrm flipH="1">
              <a:off x="6234539" y="2130511"/>
              <a:ext cx="253828" cy="221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"/>
            <p:cNvSpPr>
              <a:spLocks noChangeShapeType="1"/>
            </p:cNvSpPr>
            <p:nvPr/>
          </p:nvSpPr>
          <p:spPr bwMode="auto">
            <a:xfrm>
              <a:off x="6559386" y="2183770"/>
              <a:ext cx="235415" cy="20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631720" y="2312883"/>
              <a:ext cx="320901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7</a:t>
              </a:r>
            </a:p>
          </p:txBody>
        </p:sp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5680853" y="1181529"/>
              <a:ext cx="320901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1</a:t>
              </a:r>
            </a:p>
          </p:txBody>
        </p:sp>
      </p:grpSp>
      <p:sp>
        <p:nvSpPr>
          <p:cNvPr id="35" name="正方形/長方形 13"/>
          <p:cNvSpPr/>
          <p:nvPr/>
        </p:nvSpPr>
        <p:spPr>
          <a:xfrm>
            <a:off x="1191058" y="5300807"/>
            <a:ext cx="214630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800" kern="0" dirty="0">
                <a:solidFill>
                  <a:srgbClr val="FF0000"/>
                </a:solidFill>
                <a:latin typeface="Verdana"/>
                <a:ea typeface="MS PGothic" charset="0"/>
                <a:cs typeface="MS PGothic" charset="0"/>
              </a:rPr>
              <a:t>Max-heaps </a:t>
            </a:r>
            <a:endParaRPr lang="ja-JP" altLang="en-US" sz="2800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36" name="正方形/長方形 13"/>
          <p:cNvSpPr/>
          <p:nvPr/>
        </p:nvSpPr>
        <p:spPr>
          <a:xfrm>
            <a:off x="5691548" y="5300806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800" kern="0" dirty="0" smtClean="0">
                <a:solidFill>
                  <a:srgbClr val="FF0000"/>
                </a:solidFill>
                <a:latin typeface="Verdana"/>
                <a:ea typeface="MS PGothic" charset="0"/>
                <a:cs typeface="MS PGothic" charset="0"/>
              </a:rPr>
              <a:t>Min-heaps </a:t>
            </a:r>
            <a:endParaRPr lang="ja-JP" altLang="en-US" sz="2800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63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u="sng" dirty="0"/>
              <a:t>Heap as an array</a:t>
            </a:r>
            <a:endParaRPr lang="en-US" dirty="0"/>
          </a:p>
        </p:txBody>
      </p:sp>
      <p:pic>
        <p:nvPicPr>
          <p:cNvPr id="5" name="コンテンツ プレースホルダー 34" descr="heap.jpg"/>
          <p:cNvPicPr>
            <a:picLocks noChangeAspect="1"/>
          </p:cNvPicPr>
          <p:nvPr/>
        </p:nvPicPr>
        <p:blipFill>
          <a:blip r:embed="rId2"/>
          <a:srcRect t="-33134" b="-33134"/>
          <a:stretch>
            <a:fillRect/>
          </a:stretch>
        </p:blipFill>
        <p:spPr>
          <a:xfrm>
            <a:off x="856455" y="1944611"/>
            <a:ext cx="7262309" cy="3278553"/>
          </a:xfrm>
          <a:prstGeom prst="rect">
            <a:avLst/>
          </a:prstGeom>
        </p:spPr>
      </p:pic>
      <p:sp>
        <p:nvSpPr>
          <p:cNvPr id="6" name="テキスト ボックス 35"/>
          <p:cNvSpPr txBox="1"/>
          <p:nvPr/>
        </p:nvSpPr>
        <p:spPr>
          <a:xfrm>
            <a:off x="3733800" y="4391314"/>
            <a:ext cx="5410200" cy="24320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ja-JP" b="1" u="sng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Parent</a:t>
            </a:r>
            <a:r>
              <a:rPr kumimoji="1"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            </a:t>
            </a:r>
            <a:r>
              <a:rPr lang="en-US" altLang="ja-JP" b="1" u="sng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left Child</a:t>
            </a:r>
            <a:r>
              <a:rPr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</a:t>
            </a:r>
            <a:r>
              <a:rPr lang="en-US" altLang="ja-JP" b="1" u="sng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right Child</a:t>
            </a:r>
          </a:p>
          <a:p>
            <a:pPr>
              <a:defRPr/>
            </a:pPr>
            <a:r>
              <a:rPr kumimoji="1" lang="en-US" altLang="ja-JP" b="1" u="sng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index</a:t>
            </a:r>
            <a:r>
              <a:rPr kumimoji="1"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               </a:t>
            </a:r>
            <a:r>
              <a:rPr kumimoji="1" lang="en-US" altLang="ja-JP" b="1" u="sng" dirty="0" err="1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index</a:t>
            </a:r>
            <a:r>
              <a:rPr kumimoji="1"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      </a:t>
            </a:r>
            <a:r>
              <a:rPr kumimoji="1" lang="en-US" altLang="ja-JP" b="1" u="sng" dirty="0" err="1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index</a:t>
            </a:r>
            <a:endParaRPr kumimoji="1" lang="en-US" altLang="ja-JP" b="1" u="sng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  <a:p>
            <a:pPr>
              <a:defRPr/>
            </a:pPr>
            <a:r>
              <a:rPr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 </a:t>
            </a:r>
            <a:r>
              <a:rPr lang="en-US" altLang="ja-JP" b="1" dirty="0" err="1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i</a:t>
            </a:r>
            <a:r>
              <a:rPr lang="en-US" altLang="ja-JP" sz="3200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</a:t>
            </a:r>
            <a:r>
              <a:rPr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                   2i+1           </a:t>
            </a:r>
            <a:r>
              <a:rPr kumimoji="1"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2i+2 </a:t>
            </a:r>
            <a:endParaRPr lang="en-US" altLang="ja-JP" b="1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  <a:p>
            <a:pPr>
              <a:defRPr/>
            </a:pPr>
            <a:endParaRPr lang="en-US" altLang="ja-JP" b="1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  <a:p>
            <a:pPr marL="0" lvl="1">
              <a:defRPr/>
            </a:pPr>
            <a:r>
              <a:rPr lang="en-US" altLang="ja-JP" b="1" dirty="0">
                <a:solidFill>
                  <a:srgbClr val="534239"/>
                </a:solidFill>
                <a:latin typeface="Comic Sans MS" charset="0"/>
                <a:ea typeface="MS PGothic" charset="0"/>
                <a:cs typeface="MS PGothic" charset="0"/>
                <a:sym typeface="Symbol" charset="0"/>
              </a:rPr>
              <a:t>(i-1)/2              </a:t>
            </a:r>
            <a:r>
              <a:rPr lang="en-US" altLang="ja-JP" b="1" dirty="0" err="1">
                <a:solidFill>
                  <a:srgbClr val="534239"/>
                </a:solidFill>
                <a:latin typeface="Comic Sans MS" charset="0"/>
                <a:ea typeface="MS PGothic" charset="0"/>
                <a:cs typeface="MS PGothic" charset="0"/>
                <a:sym typeface="Symbol" charset="0"/>
              </a:rPr>
              <a:t>i</a:t>
            </a:r>
            <a:endParaRPr lang="en-US" altLang="ja-JP" b="1" dirty="0">
              <a:solidFill>
                <a:srgbClr val="534239"/>
              </a:solidFill>
              <a:latin typeface="Comic Sans MS" charset="0"/>
              <a:ea typeface="MS PGothic" charset="0"/>
              <a:cs typeface="MS PGothic" charset="0"/>
              <a:sym typeface="Symbol" charset="0"/>
            </a:endParaRPr>
          </a:p>
          <a:p>
            <a:pPr>
              <a:defRPr/>
            </a:pPr>
            <a:endParaRPr kumimoji="1" lang="ja-JP" altLang="en-US" b="1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95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3600" u="sng" dirty="0"/>
              <a:t>Array Representation of Max Heaps</a:t>
            </a:r>
            <a:endParaRPr lang="en-US" sz="4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2311" y="2138423"/>
            <a:ext cx="4602160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u"/>
            </a:pPr>
            <a:r>
              <a:rPr lang="en-US" altLang="ja-JP" dirty="0" smtClean="0">
                <a:solidFill>
                  <a:srgbClr val="DD0111"/>
                </a:solidFill>
                <a:latin typeface="Arial" pitchFamily="34" charset="0"/>
              </a:rPr>
              <a:t>A heap is a complete binary tree that is filled in order</a:t>
            </a:r>
            <a:endParaRPr lang="en-US" altLang="ja-JP" dirty="0" smtClean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ja-JP" sz="2000" b="1" dirty="0" smtClean="0">
                <a:solidFill>
                  <a:srgbClr val="090409"/>
                </a:solidFill>
              </a:rPr>
              <a:t>        When index </a:t>
            </a:r>
            <a:r>
              <a:rPr lang="en-US" altLang="ja-JP" sz="2000" b="1" dirty="0" err="1" smtClean="0">
                <a:solidFill>
                  <a:srgbClr val="0000FF"/>
                </a:solidFill>
              </a:rPr>
              <a:t>i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2000" b="1" dirty="0" smtClean="0">
                <a:solidFill>
                  <a:srgbClr val="090409"/>
                </a:solidFill>
              </a:rPr>
              <a:t>is from </a:t>
            </a:r>
            <a:r>
              <a:rPr lang="en-US" altLang="ja-JP" sz="2000" b="1" dirty="0" smtClean="0">
                <a:solidFill>
                  <a:srgbClr val="0000FF"/>
                </a:solidFill>
              </a:rPr>
              <a:t>0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2000" b="1" dirty="0" smtClean="0">
                <a:solidFill>
                  <a:srgbClr val="090409"/>
                </a:solidFill>
              </a:rPr>
              <a:t>to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2000" b="1" dirty="0" smtClean="0">
                <a:solidFill>
                  <a:srgbClr val="0000FF"/>
                </a:solidFill>
              </a:rPr>
              <a:t>n-1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2000" b="1" dirty="0" smtClean="0">
                <a:solidFill>
                  <a:srgbClr val="090409"/>
                </a:solidFill>
              </a:rPr>
              <a:t>and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2000" b="1" dirty="0" smtClean="0">
                <a:solidFill>
                  <a:srgbClr val="090409"/>
                </a:solidFill>
              </a:rPr>
              <a:t>number of element = length of A[]= </a:t>
            </a:r>
            <a:r>
              <a:rPr lang="en-US" altLang="ja-JP" sz="2000" b="1" dirty="0" smtClean="0">
                <a:solidFill>
                  <a:srgbClr val="0000FF"/>
                </a:solidFill>
              </a:rPr>
              <a:t>n and n</a:t>
            </a:r>
            <a:r>
              <a:rPr lang="en-US" altLang="ja-JP" sz="2000" b="1" dirty="0" smtClean="0">
                <a:solidFill>
                  <a:schemeClr val="bg2">
                    <a:lumMod val="50000"/>
                  </a:schemeClr>
                </a:solidFill>
              </a:rPr>
              <a:t>= 10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ja-JP" sz="2000" dirty="0" smtClean="0">
                <a:solidFill>
                  <a:schemeClr val="tx1"/>
                </a:solidFill>
              </a:rPr>
              <a:t>Root of tree is 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</a:rPr>
              <a:t>A[0] = 16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ja-JP" sz="2000" dirty="0" smtClean="0">
                <a:solidFill>
                  <a:schemeClr val="tx1"/>
                </a:solidFill>
              </a:rPr>
              <a:t>Left child of 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</a:rPr>
              <a:t>A[</a:t>
            </a:r>
            <a:r>
              <a:rPr lang="en-US" altLang="ja-JP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</a:rPr>
              <a:t>] = A[2i+1]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ja-JP" sz="2000" dirty="0" smtClean="0">
                <a:solidFill>
                  <a:schemeClr val="tx1"/>
                </a:solidFill>
              </a:rPr>
              <a:t>Right child of 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</a:rPr>
              <a:t>A[</a:t>
            </a:r>
            <a:r>
              <a:rPr lang="en-US" altLang="ja-JP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</a:rPr>
              <a:t>] = A[2i + 2]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ja-JP" sz="2000" dirty="0" smtClean="0">
                <a:solidFill>
                  <a:schemeClr val="tx1"/>
                </a:solidFill>
              </a:rPr>
              <a:t>Parent of 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</a:rPr>
              <a:t>A[</a:t>
            </a:r>
            <a:r>
              <a:rPr lang="en-US" altLang="ja-JP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</a:rPr>
              <a:t>] = A[ 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(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</a:rPr>
              <a:t>i-1)/2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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</a:rPr>
              <a:t> ]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ja-JP" sz="2000" dirty="0" err="1" smtClean="0">
                <a:solidFill>
                  <a:schemeClr val="tx1"/>
                </a:solidFill>
              </a:rPr>
              <a:t>Heapsize</a:t>
            </a:r>
            <a:r>
              <a:rPr lang="en-US" altLang="ja-JP" sz="2000" dirty="0" smtClean="0">
                <a:solidFill>
                  <a:schemeClr val="tx1"/>
                </a:solidFill>
              </a:rPr>
              <a:t>[A] </a:t>
            </a:r>
            <a:r>
              <a:rPr lang="en-US" altLang="ja-JP" sz="2000" dirty="0" smtClean="0">
                <a:solidFill>
                  <a:schemeClr val="tx1"/>
                </a:solidFill>
                <a:cs typeface="Arial" pitchFamily="34" charset="0"/>
              </a:rPr>
              <a:t>≤</a:t>
            </a:r>
            <a:r>
              <a:rPr lang="en-US" altLang="ja-JP" sz="2000" dirty="0" smtClean="0">
                <a:solidFill>
                  <a:schemeClr val="tx1"/>
                </a:solidFill>
              </a:rPr>
              <a:t> length[A]</a:t>
            </a:r>
          </a:p>
          <a:p>
            <a:pPr lvl="1" algn="l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endParaRPr lang="en-US" altLang="ja-JP" sz="2600" dirty="0" smtClean="0"/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endParaRPr lang="en-US" altLang="ja-JP" sz="2600" dirty="0" smtClean="0"/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endParaRPr lang="en-US" altLang="ja-JP" sz="2600" dirty="0"/>
          </a:p>
        </p:txBody>
      </p:sp>
      <p:sp>
        <p:nvSpPr>
          <p:cNvPr id="8" name="Line 6"/>
          <p:cNvSpPr>
            <a:spLocks noChangeAspect="1" noChangeShapeType="1"/>
          </p:cNvSpPr>
          <p:nvPr/>
        </p:nvSpPr>
        <p:spPr bwMode="auto">
          <a:xfrm flipV="1">
            <a:off x="6476096" y="5016562"/>
            <a:ext cx="569913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7"/>
          <p:cNvSpPr>
            <a:spLocks noChangeAspect="1" noChangeShapeType="1"/>
          </p:cNvSpPr>
          <p:nvPr/>
        </p:nvSpPr>
        <p:spPr bwMode="auto">
          <a:xfrm flipV="1">
            <a:off x="7504796" y="4313300"/>
            <a:ext cx="708025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Aspect="1" noChangeShapeType="1"/>
          </p:cNvSpPr>
          <p:nvPr/>
        </p:nvSpPr>
        <p:spPr bwMode="auto">
          <a:xfrm rot="16200000" flipV="1">
            <a:off x="5480734" y="4953062"/>
            <a:ext cx="788988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9"/>
          <p:cNvSpPr>
            <a:spLocks noChangeAspect="1" noChangeShapeType="1"/>
          </p:cNvSpPr>
          <p:nvPr/>
        </p:nvSpPr>
        <p:spPr bwMode="auto">
          <a:xfrm rot="16200000" flipV="1">
            <a:off x="6231621" y="4340287"/>
            <a:ext cx="788988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0"/>
          <p:cNvSpPr>
            <a:spLocks noChangeAspect="1" noChangeShapeType="1"/>
          </p:cNvSpPr>
          <p:nvPr/>
        </p:nvSpPr>
        <p:spPr bwMode="auto">
          <a:xfrm rot="16200000" flipV="1">
            <a:off x="7044422" y="3289362"/>
            <a:ext cx="1973262" cy="1690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V="1">
            <a:off x="5137834" y="3262375"/>
            <a:ext cx="2219325" cy="235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455334" y="4767325"/>
            <a:ext cx="444500" cy="493712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4904471" y="5380100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5877609" y="5380100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6088746" y="4086287"/>
            <a:ext cx="444500" cy="493713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14</a:t>
            </a: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6722159" y="4767325"/>
            <a:ext cx="446087" cy="493712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6406246" y="5380100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7092046" y="3027425"/>
            <a:ext cx="446088" cy="495300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7985809" y="4086287"/>
            <a:ext cx="446087" cy="493713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7273021" y="4767325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8541434" y="4767325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7139671" y="271945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141134" y="3779900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8019146" y="377990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496609" y="445300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6787246" y="445300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7325409" y="4453000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8617634" y="4453000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4933046" y="504355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5929996" y="504355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6382434" y="504355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1688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8CAB2B6312244E9D316B8D8C1D5CF8" ma:contentTypeVersion="4" ma:contentTypeDescription="Create a new document." ma:contentTypeScope="" ma:versionID="184909d9b7702f85fa05478fef28e893">
  <xsd:schema xmlns:xsd="http://www.w3.org/2001/XMLSchema" xmlns:xs="http://www.w3.org/2001/XMLSchema" xmlns:p="http://schemas.microsoft.com/office/2006/metadata/properties" xmlns:ns2="0af48f9c-7a2b-49f8-8d1f-e15d99a6b808" targetNamespace="http://schemas.microsoft.com/office/2006/metadata/properties" ma:root="true" ma:fieldsID="6009553a806ec2193b5dfe719d9f1625" ns2:_="">
    <xsd:import namespace="0af48f9c-7a2b-49f8-8d1f-e15d99a6b8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f48f9c-7a2b-49f8-8d1f-e15d99a6b8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6210AC-CCF7-4CC2-8553-0BF2CD809259}"/>
</file>

<file path=customXml/itemProps2.xml><?xml version="1.0" encoding="utf-8"?>
<ds:datastoreItem xmlns:ds="http://schemas.openxmlformats.org/officeDocument/2006/customXml" ds:itemID="{C683C87E-D8F7-4841-A010-37A13FD430C3}"/>
</file>

<file path=customXml/itemProps3.xml><?xml version="1.0" encoding="utf-8"?>
<ds:datastoreItem xmlns:ds="http://schemas.openxmlformats.org/officeDocument/2006/customXml" ds:itemID="{6219B110-F767-45DA-A193-198BA4D30DE7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301</TotalTime>
  <Words>1368</Words>
  <Application>Microsoft Office PowerPoint</Application>
  <PresentationFormat>On-screen Show (4:3)</PresentationFormat>
  <Paragraphs>547</Paragraphs>
  <Slides>37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Spectrum</vt:lpstr>
      <vt:lpstr>Paint Shop Pro Image</vt:lpstr>
      <vt:lpstr>Heap</vt:lpstr>
      <vt:lpstr>Lecture Outline</vt:lpstr>
      <vt:lpstr>Heap</vt:lpstr>
      <vt:lpstr>Heap</vt:lpstr>
      <vt:lpstr>PowerPoint Presentation</vt:lpstr>
      <vt:lpstr>Heap Types</vt:lpstr>
      <vt:lpstr>PowerPoint Presentation</vt:lpstr>
      <vt:lpstr>Heap as an array</vt:lpstr>
      <vt:lpstr>Array Representation of Max Heaps</vt:lpstr>
      <vt:lpstr>Array Representation of Max Heaps</vt:lpstr>
      <vt:lpstr>Operations on Heaps</vt:lpstr>
      <vt:lpstr>Maintaining the Heap Property</vt:lpstr>
      <vt:lpstr>PowerPoint Presentation</vt:lpstr>
      <vt:lpstr> MAX-HEAPIFY(A, i, n)</vt:lpstr>
      <vt:lpstr>Initializing A Max Heap</vt:lpstr>
      <vt:lpstr>PowerPoint Presentation</vt:lpstr>
      <vt:lpstr>PowerPoint Presentation</vt:lpstr>
      <vt:lpstr>Building a Heap</vt:lpstr>
      <vt:lpstr>PowerPoint Presentation</vt:lpstr>
      <vt:lpstr>Building A Max Heap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Exercise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93</cp:revision>
  <dcterms:created xsi:type="dcterms:W3CDTF">2018-12-10T17:20:29Z</dcterms:created>
  <dcterms:modified xsi:type="dcterms:W3CDTF">2020-04-29T08:26:57Z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0x0101006F8CAB2B6312244E9D316B8D8C1D5CF8</vt:lpwstr>
  </property>
</Properties>
</file>