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72" r:id="rId8"/>
    <p:sldId id="259" r:id="rId9"/>
    <p:sldId id="260" r:id="rId10"/>
    <p:sldId id="264" r:id="rId11"/>
    <p:sldId id="261" r:id="rId12"/>
    <p:sldId id="263" r:id="rId13"/>
    <p:sldId id="262" r:id="rId14"/>
    <p:sldId id="269" r:id="rId15"/>
    <p:sldId id="265" r:id="rId16"/>
    <p:sldId id="266" r:id="rId17"/>
    <p:sldId id="267" r:id="rId18"/>
    <p:sldId id="268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2"/>
    <p:restoredTop sz="94741"/>
  </p:normalViewPr>
  <p:slideViewPr>
    <p:cSldViewPr snapToGrid="0" snapToObjects="1">
      <p:cViewPr varScale="1">
        <p:scale>
          <a:sx n="74" d="100"/>
          <a:sy n="74" d="100"/>
        </p:scale>
        <p:origin x="187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773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baseline="0" dirty="0"/>
                        <a:t>                                                  </a:t>
                      </a:r>
                      <a:r>
                        <a:rPr lang="en-US" b="1" i="0" baseline="0" dirty="0"/>
                        <a:t>Email: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3841-7E46-B99C-3D6D-7A067E03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" y="593252"/>
            <a:ext cx="8574087" cy="967840"/>
          </a:xfrm>
        </p:spPr>
        <p:txBody>
          <a:bodyPr/>
          <a:lstStyle/>
          <a:p>
            <a:r>
              <a:rPr lang="en-GB" dirty="0"/>
              <a:t>LINEAR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7D1C-F531-DADD-19DB-F38D960A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17" y="1905000"/>
            <a:ext cx="8170165" cy="49590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u="sng" dirty="0"/>
              <a:t>Linear Probing:</a:t>
            </a:r>
          </a:p>
          <a:p>
            <a:pPr algn="just"/>
            <a:r>
              <a:rPr lang="en-US" sz="2200" dirty="0"/>
              <a:t>Collision resolution technique in Open Addressing.</a:t>
            </a:r>
          </a:p>
          <a:p>
            <a:pPr algn="just"/>
            <a:r>
              <a:rPr lang="en-US" sz="2200" dirty="0"/>
              <a:t> If a collision occurs, checks next available slot linearly:</a:t>
            </a:r>
          </a:p>
          <a:p>
            <a:pPr marL="0" indent="0" algn="just">
              <a:buNone/>
            </a:pPr>
            <a:r>
              <a:rPr lang="en-US" sz="2200" dirty="0"/>
              <a:t>	h'(k, </a:t>
            </a:r>
            <a:r>
              <a:rPr lang="en-US" sz="2200" dirty="0" err="1"/>
              <a:t>i</a:t>
            </a:r>
            <a:r>
              <a:rPr lang="en-US" sz="2200" dirty="0"/>
              <a:t>) = (h(k) + </a:t>
            </a:r>
            <a:r>
              <a:rPr lang="en-US" sz="2200" dirty="0" err="1"/>
              <a:t>i</a:t>
            </a:r>
            <a:r>
              <a:rPr lang="en-US" sz="2200" dirty="0"/>
              <a:t>) mod m</a:t>
            </a:r>
          </a:p>
          <a:p>
            <a:pPr algn="just"/>
            <a:r>
              <a:rPr lang="en-US" sz="2200" dirty="0"/>
              <a:t>Advantages:</a:t>
            </a:r>
          </a:p>
          <a:p>
            <a:pPr marL="0" indent="0" algn="just">
              <a:buNone/>
            </a:pPr>
            <a:r>
              <a:rPr lang="en-US" sz="2200" dirty="0"/>
              <a:t>	 - Simple to implement.</a:t>
            </a:r>
          </a:p>
          <a:p>
            <a:pPr algn="just"/>
            <a:r>
              <a:rPr lang="en-US" sz="2200" dirty="0"/>
              <a:t> Disadvantages:</a:t>
            </a:r>
          </a:p>
          <a:p>
            <a:pPr marL="0" indent="0" algn="just">
              <a:buNone/>
            </a:pPr>
            <a:r>
              <a:rPr lang="en-US" sz="2200" dirty="0"/>
              <a:t>	 - May cause clustering and degrade performance as the table 	fills.</a:t>
            </a:r>
          </a:p>
          <a:p>
            <a:pPr marL="0" indent="0" algn="just">
              <a:buNone/>
            </a:pP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24824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C138-8CCB-56F8-86D0-B97D8D71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ADA4-582F-9A53-D8A4-C7719C414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1" y="2766349"/>
            <a:ext cx="7584830" cy="34612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9CCDB-7113-711E-0339-1E3713959B8A}"/>
              </a:ext>
            </a:extLst>
          </p:cNvPr>
          <p:cNvSpPr txBox="1"/>
          <p:nvPr/>
        </p:nvSpPr>
        <p:spPr>
          <a:xfrm rot="16200000">
            <a:off x="3863324" y="-1440857"/>
            <a:ext cx="1077218" cy="72462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000" dirty="0"/>
              <a:t>Keys: {50, 70, 76, 85, 93}</a:t>
            </a:r>
          </a:p>
          <a:p>
            <a:endParaRPr kumimoji="1" lang="en-US" b="1" dirty="0"/>
          </a:p>
        </p:txBody>
      </p:sp>
    </p:spTree>
    <p:extLst>
      <p:ext uri="{BB962C8B-B14F-4D97-AF65-F5344CB8AC3E}">
        <p14:creationId xmlns:p14="http://schemas.microsoft.com/office/powerpoint/2010/main" val="278392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1A8-CE68-B621-1AB8-D1488F37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een rectangular object with text&#10;&#10;Description automatically generated with medium confidence">
            <a:extLst>
              <a:ext uri="{FF2B5EF4-FFF2-40B4-BE49-F238E27FC236}">
                <a16:creationId xmlns:a16="http://schemas.microsoft.com/office/drawing/2014/main" id="{B59F3A43-F53C-31AB-D937-8430A179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31" y="2074985"/>
            <a:ext cx="6588369" cy="3974123"/>
          </a:xfrm>
        </p:spPr>
      </p:pic>
    </p:spTree>
    <p:extLst>
      <p:ext uri="{BB962C8B-B14F-4D97-AF65-F5344CB8AC3E}">
        <p14:creationId xmlns:p14="http://schemas.microsoft.com/office/powerpoint/2010/main" val="418216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D4EA-5D63-8A0D-EACD-4524ECB7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C3314EBA-FD07-6DB1-4185-30C40C637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71" y="2370726"/>
            <a:ext cx="6625858" cy="3701828"/>
          </a:xfrm>
        </p:spPr>
      </p:pic>
    </p:spTree>
    <p:extLst>
      <p:ext uri="{BB962C8B-B14F-4D97-AF65-F5344CB8AC3E}">
        <p14:creationId xmlns:p14="http://schemas.microsoft.com/office/powerpoint/2010/main" val="209785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76DF-E909-2BF1-724E-B9086BEA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3D9B80-7D88-73A8-45AB-4B6FE652F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65" y="2227385"/>
            <a:ext cx="6536470" cy="3716215"/>
          </a:xfrm>
        </p:spPr>
      </p:pic>
    </p:spTree>
    <p:extLst>
      <p:ext uri="{BB962C8B-B14F-4D97-AF65-F5344CB8AC3E}">
        <p14:creationId xmlns:p14="http://schemas.microsoft.com/office/powerpoint/2010/main" val="77592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75C2-6794-5F5D-03DF-728B1859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3C69AD-FD25-A1DF-0B2B-D43969A51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1" y="2145322"/>
            <a:ext cx="7640490" cy="43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56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F24C-F437-8707-C086-A2586302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FD39FC8-8265-29C6-EFD4-6654993AB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45323"/>
            <a:ext cx="6447692" cy="3985846"/>
          </a:xfrm>
        </p:spPr>
      </p:pic>
    </p:spTree>
    <p:extLst>
      <p:ext uri="{BB962C8B-B14F-4D97-AF65-F5344CB8AC3E}">
        <p14:creationId xmlns:p14="http://schemas.microsoft.com/office/powerpoint/2010/main" val="244743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Hashing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Hashing Table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Division Hashing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Collision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Linear Probing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3FFD-55AF-C819-1B00-687256C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A20B-C41C-F899-FEAD-7DBC90119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832" y="2235055"/>
            <a:ext cx="7076747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Hashing:</a:t>
            </a:r>
          </a:p>
          <a:p>
            <a:r>
              <a:rPr lang="en-US" dirty="0"/>
              <a:t>Hashing is a technique to </a:t>
            </a:r>
            <a:r>
              <a:rPr lang="en-US" b="1" dirty="0"/>
              <a:t>map data</a:t>
            </a:r>
            <a:r>
              <a:rPr lang="en-US" dirty="0"/>
              <a:t> to a fixed-size value (hash code).</a:t>
            </a:r>
          </a:p>
          <a:p>
            <a:r>
              <a:rPr lang="en-US" dirty="0"/>
              <a:t>Used to quickly locate or retrieve data in a collection.</a:t>
            </a:r>
          </a:p>
          <a:p>
            <a:r>
              <a:rPr lang="en-US" dirty="0"/>
              <a:t>A hash function converts a key into an integer (hash code).</a:t>
            </a:r>
          </a:p>
          <a:p>
            <a:r>
              <a:rPr lang="en-US" dirty="0"/>
              <a:t>Applications: Databases, Cryptography, Caching.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1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Real-Life Examples of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03" y="2052577"/>
            <a:ext cx="7558268" cy="3992563"/>
          </a:xfrm>
        </p:spPr>
        <p:txBody>
          <a:bodyPr/>
          <a:lstStyle/>
          <a:p>
            <a:r>
              <a:rPr dirty="0"/>
              <a:t>1. Library Indexing: Quickly find books by genre.</a:t>
            </a:r>
          </a:p>
          <a:p>
            <a:r>
              <a:rPr dirty="0"/>
              <a:t>2. Login Systems: Hash passwords for security.</a:t>
            </a:r>
          </a:p>
          <a:p>
            <a:r>
              <a:rPr dirty="0"/>
              <a:t>3. URL Shortening: Long URLs become short unique strings.</a:t>
            </a:r>
          </a:p>
          <a:p>
            <a:r>
              <a:rPr dirty="0"/>
              <a:t>4. Banking Transactions: Account numbers hashed for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CD5C-E19A-6DD0-A2A2-4537BCDA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3391-8CF5-CCF2-A300-384D577A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832" y="2224931"/>
            <a:ext cx="7076747" cy="3992563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Hash Table:</a:t>
            </a:r>
          </a:p>
          <a:p>
            <a:r>
              <a:rPr lang="en-US" dirty="0"/>
              <a:t>A data structure that stores data in key-value pairs.</a:t>
            </a:r>
          </a:p>
          <a:p>
            <a:r>
              <a:rPr lang="en-US" dirty="0"/>
              <a:t>Uses a hash function to compute an index for storage.</a:t>
            </a:r>
          </a:p>
          <a:p>
            <a:r>
              <a:rPr lang="en-US" dirty="0"/>
              <a:t>Provides fast access, insertion, and deletion of data.</a:t>
            </a:r>
          </a:p>
          <a:p>
            <a:r>
              <a:rPr lang="en-US" dirty="0"/>
              <a:t>Average time complexity: O(1).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0203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8393-2DC3-013C-FFA4-0BBE7D07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Division Hashing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78E7-B49B-317A-96E4-B2DCBA0B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832" y="2133600"/>
            <a:ext cx="7076747" cy="3992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Hash(Key) = Key % </a:t>
            </a:r>
            <a:r>
              <a:rPr lang="en-US" dirty="0" err="1"/>
              <a:t>Prime_Number</a:t>
            </a:r>
            <a:r>
              <a:rPr lang="en-US" dirty="0"/>
              <a:t> or Table Size or Any Number</a:t>
            </a:r>
          </a:p>
          <a:p>
            <a:r>
              <a:rPr lang="en-US" dirty="0"/>
              <a:t>Prime numbers reduce clustering and improve distribution.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Keys: {10, 22, 31}, Prime: 7</a:t>
            </a:r>
          </a:p>
          <a:p>
            <a:r>
              <a:rPr lang="en-US" dirty="0"/>
              <a:t>Results:</a:t>
            </a:r>
          </a:p>
          <a:p>
            <a:r>
              <a:rPr lang="en-US" dirty="0"/>
              <a:t>10 % 7 = 3</a:t>
            </a:r>
          </a:p>
          <a:p>
            <a:r>
              <a:rPr lang="en-US" dirty="0"/>
              <a:t>22 % 7 = 1</a:t>
            </a:r>
          </a:p>
          <a:p>
            <a:r>
              <a:rPr lang="en-US" dirty="0"/>
              <a:t>31 % 7 = 3 (collision)</a:t>
            </a:r>
          </a:p>
          <a:p>
            <a:pPr marL="0" indent="0">
              <a:buNone/>
            </a:pP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54443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E1BB-7674-FCDC-A438-B54130A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Data structure</a:t>
            </a:r>
          </a:p>
        </p:txBody>
      </p:sp>
      <p:pic>
        <p:nvPicPr>
          <p:cNvPr id="4" name="Content Placeholder 3" descr="A diagram of a data structure&#10;&#10;Description automatically generated">
            <a:extLst>
              <a:ext uri="{FF2B5EF4-FFF2-40B4-BE49-F238E27FC236}">
                <a16:creationId xmlns:a16="http://schemas.microsoft.com/office/drawing/2014/main" id="{0B3CD47C-5E1D-A50E-13F4-CA8ED2FBF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21" y="1878956"/>
            <a:ext cx="6927969" cy="3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5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225E-E49B-E0D4-B69E-C7EDE28F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B1A7-DC8E-1CD3-DD42-EEE6E0D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832" y="2114986"/>
            <a:ext cx="7076747" cy="4340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u="sng" dirty="0"/>
              <a:t>Collision:</a:t>
            </a:r>
          </a:p>
          <a:p>
            <a:r>
              <a:rPr lang="en-US" dirty="0"/>
              <a:t>Occurs when two or more keys map to the same hash index.</a:t>
            </a:r>
          </a:p>
          <a:p>
            <a:r>
              <a:rPr lang="en-US" dirty="0"/>
              <a:t>Needs to be resolved to store all keys.</a:t>
            </a:r>
          </a:p>
          <a:p>
            <a:r>
              <a:rPr lang="en-US" dirty="0"/>
              <a:t>Common resolution techniques:</a:t>
            </a:r>
          </a:p>
          <a:p>
            <a:pPr marL="0" indent="0">
              <a:buNone/>
            </a:pPr>
            <a:r>
              <a:rPr lang="en-US" dirty="0"/>
              <a:t>	- Separate Chaining</a:t>
            </a:r>
          </a:p>
          <a:p>
            <a:pPr marL="0" indent="0">
              <a:buNone/>
            </a:pPr>
            <a:r>
              <a:rPr lang="en-US" dirty="0"/>
              <a:t>	- Open Addressing (e.g., Linear Probing, 	Quadratic Probing).</a:t>
            </a:r>
          </a:p>
          <a:p>
            <a:pPr marL="0" indent="0">
              <a:buNone/>
            </a:pP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10567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7BF13BBA-D2EB-BD29-8513-02B4E3283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" y="1289538"/>
            <a:ext cx="8585836" cy="5044179"/>
          </a:xfrm>
          <a:noFill/>
        </p:spPr>
      </p:pic>
    </p:spTree>
    <p:extLst>
      <p:ext uri="{BB962C8B-B14F-4D97-AF65-F5344CB8AC3E}">
        <p14:creationId xmlns:p14="http://schemas.microsoft.com/office/powerpoint/2010/main" val="122295841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>
        <a:spAutoFit/>
      </a:bodyPr>
      <a:lstStyle>
        <a:defPPr>
          <a:defRPr kumimoji="1" b="1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BB810F-FA1C-4E49-99C2-7037C830B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EB2DED-C193-4E90-97F7-D0C8095FF7EC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63D912-4BA4-4D25-A804-74B1988508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512</TotalTime>
  <Words>387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Hashing</vt:lpstr>
      <vt:lpstr>Lecture Outline</vt:lpstr>
      <vt:lpstr>HASHING </vt:lpstr>
      <vt:lpstr>Real-Life Examples of Hashing</vt:lpstr>
      <vt:lpstr>HASHING TABLE</vt:lpstr>
      <vt:lpstr>What is Division Hashing</vt:lpstr>
      <vt:lpstr>Hashing Data structure</vt:lpstr>
      <vt:lpstr>COLLISION</vt:lpstr>
      <vt:lpstr>PowerPoint Presentation</vt:lpstr>
      <vt:lpstr>LINEAR PROBING</vt:lpstr>
      <vt:lpstr>Example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SARUAR HOSSAIN SHOVO</cp:lastModifiedBy>
  <cp:revision>73</cp:revision>
  <dcterms:created xsi:type="dcterms:W3CDTF">2018-12-10T17:20:29Z</dcterms:created>
  <dcterms:modified xsi:type="dcterms:W3CDTF">2025-01-14T06:31:17Z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