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sldIdLst>
    <p:sldId id="256" r:id="rId5"/>
    <p:sldId id="281" r:id="rId6"/>
    <p:sldId id="268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2" autoAdjust="0"/>
    <p:restoredTop sz="95400" autoAdjust="0"/>
  </p:normalViewPr>
  <p:slideViewPr>
    <p:cSldViewPr snapToGrid="0" snapToObjects="1">
      <p:cViewPr varScale="1">
        <p:scale>
          <a:sx n="69" d="100"/>
          <a:sy n="69" d="100"/>
        </p:scale>
        <p:origin x="135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cpp-programming/strings" TargetMode="External"/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://www.cplusplus.com/reference/string/string/" TargetMode="External"/><Relationship Id="rId5" Type="http://schemas.openxmlformats.org/officeDocument/2006/relationships/hyperlink" Target="http://www.cplusplus.com/reference/cstring/" TargetMode="External"/><Relationship Id="rId4" Type="http://schemas.openxmlformats.org/officeDocument/2006/relationships/hyperlink" Target="https://cal-linux.com/tutorials/string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04746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half" idx="4294967295"/>
          </p:nvPr>
        </p:nvSpPr>
        <p:spPr>
          <a:xfrm>
            <a:off x="335495" y="1674813"/>
            <a:ext cx="5494938" cy="1893887"/>
          </a:xfrm>
        </p:spPr>
        <p:txBody>
          <a:bodyPr>
            <a:normAutofit fontScale="62500" lnSpcReduction="20000"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Consider a 2D array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[R][C]</a:t>
            </a:r>
            <a:r>
              <a:rPr lang="en-US" sz="1950" dirty="0"/>
              <a:t> </a:t>
            </a:r>
            <a:r>
              <a:rPr lang="en-US" dirty="0"/>
              <a:t>each element addressed by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lang="en-US" dirty="0"/>
              <a:t>, where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=total element in 1</a:t>
            </a:r>
            <a:r>
              <a:rPr lang="en-US" baseline="30000" dirty="0"/>
              <a:t>st</a:t>
            </a:r>
            <a:r>
              <a:rPr lang="en-US" dirty="0"/>
              <a:t> dimension,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=total element in 2</a:t>
            </a:r>
            <a:r>
              <a:rPr lang="en-US" baseline="30000" dirty="0"/>
              <a:t>nd</a:t>
            </a:r>
            <a:r>
              <a:rPr lang="en-US" dirty="0"/>
              <a:t> dimension,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 R</a:t>
            </a:r>
            <a:r>
              <a:rPr lang="en-US" dirty="0"/>
              <a:t>,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 </a:t>
            </a:r>
            <a:r>
              <a:rPr lang="en-US" sz="1950" b="1" dirty="0">
                <a:latin typeface="Courier New" panose="02070309020205020404" pitchFamily="49" charset="0"/>
                <a:cs typeface="Courier New" panose="02070309020205020404" pitchFamily="49" charset="0"/>
              </a:rPr>
              <a:t>j &lt; C</a:t>
            </a:r>
            <a:r>
              <a:rPr lang="en-US" dirty="0"/>
              <a:t>. </a:t>
            </a:r>
            <a:endParaRPr lang="en-US" b="1" dirty="0"/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dirty="0"/>
              <a:t>Let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[4][3];</a:t>
            </a:r>
            <a:r>
              <a:rPr lang="en-US" dirty="0"/>
              <a:t> Here,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gives us the starting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583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587</a:t>
            </a:r>
            <a:r>
              <a:rPr lang="en-US" dirty="0"/>
              <a:t>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4294967295"/>
          </p:nvPr>
        </p:nvSpPr>
        <p:spPr>
          <a:xfrm>
            <a:off x="174967" y="5060685"/>
            <a:ext cx="8824913" cy="1742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][j]=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 + (j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 (1 * (3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))) + (1 * 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5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[1][1] = 567 + (1 * 3 * 4) + (1 * 4) = 583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292989"/>
              </p:ext>
            </p:extLst>
          </p:nvPr>
        </p:nvGraphicFramePr>
        <p:xfrm>
          <a:off x="174967" y="3752043"/>
          <a:ext cx="8709691" cy="10448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462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+mn-lt"/>
                          <a:cs typeface="Courier New" panose="02070309020205020404" pitchFamily="49" charset="0"/>
                        </a:rPr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7067020" y="3964611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7056935" y="3954527"/>
            <a:ext cx="1501579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933045"/>
              </p:ext>
            </p:extLst>
          </p:nvPr>
        </p:nvGraphicFramePr>
        <p:xfrm>
          <a:off x="6097754" y="1379911"/>
          <a:ext cx="2610144" cy="2270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764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2860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/>
                        <a:t>567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814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/>
                        <a:t>583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sz="1100" dirty="0">
                          <a:sym typeface="Wingdings" panose="05000000000000000000" pitchFamily="2" charset="2"/>
                        </a:rPr>
                        <a:t>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587</a:t>
                      </a:r>
                      <a:endParaRPr lang="en-US" sz="1100" b="1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579</a:t>
                      </a:r>
                      <a:r>
                        <a:rPr lang="en-US" sz="1100" b="1" dirty="0">
                          <a:sym typeface="Wingdings" panose="05000000000000000000" pitchFamily="2" charset="2"/>
                        </a:rPr>
                        <a:t></a:t>
                      </a:r>
                      <a:endParaRPr lang="en-US" sz="1100" b="1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 vMerge="1"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7417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00" dirty="0"/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7202477" y="2096915"/>
            <a:ext cx="677474" cy="470457"/>
          </a:xfrm>
          <a:prstGeom prst="rect">
            <a:avLst/>
          </a:prstGeom>
          <a:solidFill>
            <a:srgbClr val="FF0000">
              <a:alpha val="5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350654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There is a general way to access the memory location of a 2 dimensional array.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For an array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[R][C];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i&lt;R</a:t>
            </a:r>
            <a:r>
              <a:rPr lang="en-US" dirty="0"/>
              <a:t>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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j&lt;C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r>
              <a:rPr lang="en-US" dirty="0"/>
              <a:t> represents the starting address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aseline="30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dirty="0"/>
              <a:t>  row.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skips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 number of rows each with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cs typeface="Courier New" panose="02070309020205020404" pitchFamily="49" charset="0"/>
              </a:rPr>
              <a:t> number of elements from the </a:t>
            </a:r>
            <a:r>
              <a:rPr lang="en-US" b="1" dirty="0" err="1">
                <a:cs typeface="Courier New" panose="02070309020205020404" pitchFamily="49" charset="0"/>
              </a:rPr>
              <a:t>start_location</a:t>
            </a:r>
            <a:r>
              <a:rPr lang="en-US" dirty="0">
                <a:cs typeface="Courier New" panose="02070309020205020404" pitchFamily="49" charset="0"/>
              </a:rPr>
              <a:t> of the array.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C elements)</a:t>
            </a:r>
            <a:r>
              <a:rPr lang="en-US" dirty="0"/>
              <a:t>, where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 elements </a:t>
            </a:r>
            <a:r>
              <a:rPr lang="en-US" dirty="0"/>
              <a:t>are counted in bytes based on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/>
              <a:t>, here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dirty="0"/>
              <a:t>. </a:t>
            </a: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cs typeface="Courier New" panose="02070309020205020404" pitchFamily="49" charset="0"/>
              </a:rPr>
              <a:t>So,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(or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[0][0]) +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(C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  <a:r>
              <a:rPr lang="en-US" dirty="0"/>
              <a:t>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2D array is also referred as an array of arrays. i.e. an array of which each element is another array.</a:t>
            </a:r>
          </a:p>
        </p:txBody>
      </p:sp>
    </p:spTree>
    <p:extLst>
      <p:ext uri="{BB962C8B-B14F-4D97-AF65-F5344CB8AC3E}">
        <p14:creationId xmlns:p14="http://schemas.microsoft.com/office/powerpoint/2010/main" val="3308017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3"/>
              </a:rPr>
              <a:t>https://www.programiz.com/cpp-programming/strings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5"/>
              </a:rPr>
              <a:t>http://www.cplusplus.com/reference/cstring/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6"/>
              </a:rPr>
              <a:t>http://www.cplusplus.com/reference/string/string/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4"/>
              </a:rPr>
              <a:t>https://cal-linux.com/tutorials/strings.html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4293533" cy="3864152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tx1"/>
                </a:solidFill>
              </a:rPr>
              <a:t>Array [2-Dimensional]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Definition, Structure &amp; Declaration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Initialization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Access</a:t>
            </a:r>
          </a:p>
          <a:p>
            <a:pPr marL="800100" lvl="1" indent="-342900" algn="l">
              <a:buClr>
                <a:schemeClr val="accent6"/>
              </a:buClr>
              <a:buAutoNum type="romanLcPeriod"/>
            </a:pPr>
            <a:r>
              <a:rPr lang="en-US" sz="1600" dirty="0">
                <a:solidFill>
                  <a:schemeClr val="tx1"/>
                </a:solidFill>
              </a:rPr>
              <a:t>Memory Access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600" dirty="0">
                <a:solidFill>
                  <a:schemeClr val="tx1"/>
                </a:solidFill>
              </a:rPr>
              <a:t>References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endParaRPr lang="en-US" sz="1600" dirty="0">
              <a:solidFill>
                <a:schemeClr val="tx1"/>
              </a:solidFill>
            </a:endParaRPr>
          </a:p>
          <a:p>
            <a:pPr lvl="1" algn="l">
              <a:buClr>
                <a:schemeClr val="accent6"/>
              </a:buClr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780229" y="2363928"/>
            <a:ext cx="3496023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 startAt="3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[2-Dimensional]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85213" y="2300262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Two-dimensional arrays can be described as "arrays of arrays". For example, a 2D array can be imagined as a Two-dimensional table made of elements of same uniform data type.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/>
              <a:t> represents a Two-dimensional array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per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elements of type 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. The way to declare this array in C++ would be: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[3][5]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way to reference the 2</a:t>
            </a:r>
            <a:r>
              <a:rPr lang="en-US" baseline="30000" dirty="0"/>
              <a:t>nd</a:t>
            </a:r>
            <a:r>
              <a:rPr lang="en-US" dirty="0"/>
              <a:t> element vertically and 4</a:t>
            </a:r>
            <a:r>
              <a:rPr lang="en-US" baseline="30000" dirty="0"/>
              <a:t>th</a:t>
            </a:r>
            <a:r>
              <a:rPr lang="en-US" dirty="0"/>
              <a:t> horizontally or the (2 × 4) 8</a:t>
            </a:r>
            <a:r>
              <a:rPr lang="en-US" baseline="30000" dirty="0"/>
              <a:t>th</a:t>
            </a:r>
            <a:r>
              <a:rPr lang="en-US" dirty="0"/>
              <a:t> element in an expression would be: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[1][3];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Generally, for two-dimensional array,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baseline="30000" dirty="0">
                <a:solidFill>
                  <a:srgbClr val="FF0000"/>
                </a:solidFill>
              </a:rPr>
              <a:t>st</a:t>
            </a:r>
            <a:r>
              <a:rPr lang="en-US" dirty="0">
                <a:solidFill>
                  <a:srgbClr val="FF0000"/>
                </a:solidFill>
              </a:rPr>
              <a:t> dimension is considered as row</a:t>
            </a:r>
            <a:r>
              <a:rPr lang="en-US" dirty="0"/>
              <a:t> and the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baseline="30000" dirty="0">
                <a:solidFill>
                  <a:srgbClr val="FF0000"/>
                </a:solidFill>
              </a:rPr>
              <a:t>nd</a:t>
            </a:r>
            <a:r>
              <a:rPr lang="en-US" dirty="0">
                <a:solidFill>
                  <a:srgbClr val="FF0000"/>
                </a:solidFill>
              </a:rPr>
              <a:t> dimension is considered as column</a:t>
            </a:r>
            <a:r>
              <a:rPr lang="en-US" dirty="0"/>
              <a:t>. Here, we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/>
              <a:t> rows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columns. </a:t>
            </a: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/>
              <a:t>Definition, Structure &amp; Declaration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35817"/>
              </p:ext>
            </p:extLst>
          </p:nvPr>
        </p:nvGraphicFramePr>
        <p:xfrm>
          <a:off x="847657" y="3332607"/>
          <a:ext cx="7382660" cy="100670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05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786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45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191"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0" b="0" dirty="0">
                          <a:effectLst/>
                          <a:latin typeface="Arial Narrow" panose="020B0606020202030204" pitchFamily="34" charset="0"/>
                        </a:rPr>
                        <a:t>{</a:t>
                      </a:r>
                      <a:endParaRPr lang="en-US" sz="6000" b="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minu[0][2]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minu[0][3]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minu[0][4]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minu[1][4]</a:t>
                      </a:r>
                      <a:endParaRPr lang="en-US" sz="12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6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[2][0]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[2][1]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[2][2]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[2][3]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minu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[2][4]</a:t>
                      </a:r>
                      <a:endParaRPr lang="en-US" sz="12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8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Initialization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369031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Assigning values at the time of declaring a two-dimensional array can be any one of the following ways:</a:t>
            </a:r>
          </a:p>
          <a:p>
            <a:pPr algn="just"/>
            <a:endParaRPr lang="en-US" dirty="0"/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{1,2,3,4,5,2,4,6,8,10,3,6,9,12,15};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{{1,2,3,4,5},{2,4,6,8,10},{3,6,9,12,15}};</a:t>
            </a:r>
          </a:p>
          <a:p>
            <a:pPr marL="398463" lvl="1" indent="0" algn="just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[3][5] =  {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{1,2,3,4,5},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{2,4,6,8,10},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{3,6,9,12,15}</a:t>
            </a:r>
          </a:p>
          <a:p>
            <a:pPr marL="2684463" lvl="6" algn="just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398463" lvl="1" indent="0" algn="just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internal braces are unnecessary, but helps to distinguish the rows from the columns.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Take care to include the semicolon at the end of the curly brace which closes the assignment.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there are not enough elements in the curly braces to account for every single element in an array, the remaining elements will be filled out with garbage/zeros.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Static and global variables are always guaranteed to be initialized to zero anyway, whereas auto or local variables are guaranteed to be garbage.</a:t>
            </a:r>
          </a:p>
        </p:txBody>
      </p:sp>
    </p:spTree>
    <p:extLst>
      <p:ext uri="{BB962C8B-B14F-4D97-AF65-F5344CB8AC3E}">
        <p14:creationId xmlns:p14="http://schemas.microsoft.com/office/powerpoint/2010/main" val="2323239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62320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rgbClr val="0070C0"/>
                </a:solidFill>
              </a:rPr>
              <a:t>Nested loop is used to take input and give output</a:t>
            </a:r>
            <a:r>
              <a:rPr lang="en-US" sz="16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35339"/>
              </p:ext>
            </p:extLst>
          </p:nvPr>
        </p:nvGraphicFramePr>
        <p:xfrm>
          <a:off x="4134972" y="3160005"/>
          <a:ext cx="4790515" cy="28618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?</a:t>
                      </a:r>
                      <a:r>
                        <a:rPr lang="en-US" sz="1400" b="1" baseline="0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? ? ? ? ? ? ? ?</a:t>
                      </a:r>
                      <a:endParaRPr lang="en-US" sz="21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59411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28134" y="1655763"/>
            <a:ext cx="3906838" cy="499853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Nested loop is used to take input and give output.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The input is taken in row (1</a:t>
            </a:r>
            <a:r>
              <a:rPr lang="en-US" sz="1600" baseline="30000" dirty="0"/>
              <a:t>st</a:t>
            </a:r>
            <a:r>
              <a:rPr lang="en-US" sz="1600" dirty="0"/>
              <a:t> dimension) major. i.e. all the values of row 0 is scanned first, then the values of row 1, and values of row 2. For each row, value at column 0 is scanned first, then the value at column 1, and value at column 2.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600" dirty="0"/>
              <a:t>In output,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/>
              <a:t> is used in row major. But array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dirty="0"/>
              <a:t> is used in column (2</a:t>
            </a:r>
            <a:r>
              <a:rPr lang="en-US" sz="1600" baseline="30000" dirty="0"/>
              <a:t>nd</a:t>
            </a:r>
            <a:r>
              <a:rPr lang="en-US" sz="1600" dirty="0"/>
              <a:t> dimension) major. i.e. all the values of column 0 is added first, then the values of column 1, and values of column 2. For each column, value at row 0 is added first, then the value at row 1, and value at row 2.</a:t>
            </a:r>
          </a:p>
          <a:p>
            <a:pPr algn="just"/>
            <a:endParaRPr lang="en-US" sz="1600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61076"/>
              </p:ext>
            </p:extLst>
          </p:nvPr>
        </p:nvGraphicFramePr>
        <p:xfrm>
          <a:off x="4134972" y="3160005"/>
          <a:ext cx="4790515" cy="2861866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5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1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685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b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B05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input &amp; output of a 2D array</a:t>
                      </a:r>
                      <a:endParaRPr lang="en-US" sz="1800" dirty="0">
                        <a:solidFill>
                          <a:srgbClr val="00B05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main (</a:t>
                      </a: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 err="1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j, a[3][3], b[3][3]={1,3,5,7,9,2,4,6,8};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2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baseline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cin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288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=0;i&lt;3;i++)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rgbClr val="0000B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(j=0;j&lt;3;j++)</a:t>
                      </a:r>
                    </a:p>
                    <a:p>
                      <a:pPr marL="36576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cout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&lt;&lt;a[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][j] + b[j][</a:t>
                      </a:r>
                      <a:r>
                        <a:rPr lang="en-US" sz="12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68580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80">
                <a:tc>
                  <a:txBody>
                    <a:bodyPr/>
                    <a:lstStyle/>
                    <a:p>
                      <a:pPr marL="0" marR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2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54864" marT="7144" marB="7144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solidFill>
                            <a:srgbClr val="FFFF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2 4 6 8 1 3 5 7 9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14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3 11 10 11 10 9 10 9 17</a:t>
                      </a:r>
                      <a:endParaRPr lang="en-US" sz="2000" b="1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7144" marR="7144" marT="7144" marB="7144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35824" y="1655763"/>
            <a:ext cx="48129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/>
              <a:t>Consider the following example (the dark area at the end consists the input and the output of this program; the yellow colored text represents input given by the user and black colored text represents output):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07029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4294967295"/>
          </p:nvPr>
        </p:nvSpPr>
        <p:spPr>
          <a:xfrm>
            <a:off x="110938" y="2569203"/>
            <a:ext cx="4191000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2D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10938" y="3116103"/>
            <a:ext cx="4191000" cy="1759594"/>
          </a:xfrm>
        </p:spPr>
        <p:txBody>
          <a:bodyPr>
            <a:noAutofit/>
          </a:bodyPr>
          <a:lstStyle/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[3][5],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[n][m]=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>
              <a:lnSpc>
                <a:spcPct val="8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4803775" y="2569203"/>
            <a:ext cx="4340225" cy="395287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q"/>
            </a:pPr>
            <a:r>
              <a:rPr lang="en-US" dirty="0"/>
              <a:t>1D array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294967295"/>
          </p:nvPr>
        </p:nvSpPr>
        <p:spPr>
          <a:xfrm>
            <a:off x="4598617" y="3064318"/>
            <a:ext cx="4260596" cy="2045184"/>
          </a:xfrm>
        </p:spPr>
        <p:txBody>
          <a:bodyPr>
            <a:noAutofit/>
          </a:bodyPr>
          <a:lstStyle/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 err="1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[3 * 5], H=3, W=5, n, m,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main (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(n=0; n&lt;H; n++)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B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(m=0; m&lt;W; m++)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[ W * n + m ] = ++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512064" indent="-512064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0938" y="1512796"/>
            <a:ext cx="8632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Two-dimensional arrays are just an abstraction for programmers, since we can obtain the same results with a simple array just by putting a factor between its indices: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[3][5];   </a:t>
            </a:r>
            <a:r>
              <a:rPr lang="en-US" dirty="0"/>
              <a:t>is equivalent to (3 * 5 = 15);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[15];</a:t>
            </a:r>
            <a:endParaRPr lang="en-US" sz="135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120534"/>
              </p:ext>
            </p:extLst>
          </p:nvPr>
        </p:nvGraphicFramePr>
        <p:xfrm>
          <a:off x="2848972" y="3427097"/>
          <a:ext cx="1376771" cy="10058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0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4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008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51644"/>
              </p:ext>
            </p:extLst>
          </p:nvPr>
        </p:nvGraphicFramePr>
        <p:xfrm>
          <a:off x="4571457" y="5037346"/>
          <a:ext cx="4171693" cy="57912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52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6631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3568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0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1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2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3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</a:rPr>
                        <a:t>4</a:t>
                      </a: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b="1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Arial Narrow" panose="020B0606020202030204" pitchFamily="34" charset="0"/>
                          <a:ea typeface="Times New Roman" panose="02020603050405020304" pitchFamily="18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</a:rPr>
                        <a:t> </a:t>
                      </a:r>
                      <a:endParaRPr lang="en-US" sz="1200" dirty="0">
                        <a:effectLst/>
                        <a:latin typeface="Arial Narrow" panose="020B0606020202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16"/>
          <p:cNvSpPr/>
          <p:nvPr/>
        </p:nvSpPr>
        <p:spPr>
          <a:xfrm>
            <a:off x="3145811" y="3605864"/>
            <a:ext cx="971550" cy="201706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ectangle 17"/>
          <p:cNvSpPr/>
          <p:nvPr/>
        </p:nvSpPr>
        <p:spPr>
          <a:xfrm>
            <a:off x="4611799" y="5212831"/>
            <a:ext cx="1331257" cy="211790"/>
          </a:xfrm>
          <a:prstGeom prst="rect">
            <a:avLst/>
          </a:prstGeom>
          <a:solidFill>
            <a:srgbClr val="FF000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18"/>
          <p:cNvSpPr/>
          <p:nvPr/>
        </p:nvSpPr>
        <p:spPr>
          <a:xfrm>
            <a:off x="3149974" y="3810931"/>
            <a:ext cx="971550" cy="201706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19"/>
          <p:cNvSpPr/>
          <p:nvPr/>
        </p:nvSpPr>
        <p:spPr>
          <a:xfrm>
            <a:off x="3149974" y="4023522"/>
            <a:ext cx="971550" cy="201706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20"/>
          <p:cNvSpPr/>
          <p:nvPr/>
        </p:nvSpPr>
        <p:spPr>
          <a:xfrm>
            <a:off x="5953142" y="5213113"/>
            <a:ext cx="1306532" cy="211508"/>
          </a:xfrm>
          <a:prstGeom prst="rect">
            <a:avLst/>
          </a:prstGeom>
          <a:solidFill>
            <a:srgbClr val="00206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ectangle 21"/>
          <p:cNvSpPr/>
          <p:nvPr/>
        </p:nvSpPr>
        <p:spPr>
          <a:xfrm>
            <a:off x="7284402" y="5216333"/>
            <a:ext cx="1317810" cy="208288"/>
          </a:xfrm>
          <a:prstGeom prst="rect">
            <a:avLst/>
          </a:prstGeom>
          <a:solidFill>
            <a:srgbClr val="00B050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22"/>
          <p:cNvSpPr txBox="1"/>
          <p:nvPr/>
        </p:nvSpPr>
        <p:spPr>
          <a:xfrm>
            <a:off x="5659590" y="5755366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Height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67171" y="5755366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82548" y="575456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59331" y="5749925"/>
            <a:ext cx="27432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59590" y="6046462"/>
            <a:ext cx="711370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67171" y="6050007"/>
            <a:ext cx="616175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82548" y="603156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249246" y="60370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26987" y="5749925"/>
            <a:ext cx="1216163" cy="3000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Width * n + 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522768" y="603882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240829" y="6038538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14350" y="604034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3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248362" y="604320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21884" y="604501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82548" y="603249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40829" y="6034429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514350" y="6036240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984289" y="6036634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249246" y="6041763"/>
            <a:ext cx="274320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22768" y="6043573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517312" y="604100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8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8367" y="6037857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9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521098" y="6045098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21532" y="603776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512052" y="6046462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26479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13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513467" y="6037915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522382" y="6040789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7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522382" y="6042584"/>
            <a:ext cx="1216163" cy="3000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50" dirty="0"/>
              <a:t>14</a:t>
            </a:r>
          </a:p>
        </p:txBody>
      </p:sp>
      <p:graphicFrame>
        <p:nvGraphicFramePr>
          <p:cNvPr id="57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14827"/>
              </p:ext>
            </p:extLst>
          </p:nvPr>
        </p:nvGraphicFramePr>
        <p:xfrm>
          <a:off x="6982549" y="6065044"/>
          <a:ext cx="1756439" cy="293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3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110938" y="5027311"/>
            <a:ext cx="4407560" cy="10849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50" b="1" i="1" dirty="0"/>
              <a:t>As memory is flat, in both codes the values are actually stored sequentially in the memory (just like the 1D array). The access for the two-dimensional array in that case is just as the indexing of the array,</a:t>
            </a:r>
          </a:p>
          <a:p>
            <a:pPr algn="just"/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Total_column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row_index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+ (</a:t>
            </a:r>
            <a:r>
              <a:rPr lang="en-US" sz="105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column_index</a:t>
            </a:r>
            <a:r>
              <a:rPr lang="en-US" sz="105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</p:txBody>
      </p:sp>
      <p:sp>
        <p:nvSpPr>
          <p:cNvPr id="58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15208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9" grpId="1"/>
      <p:bldP spid="30" grpId="0"/>
      <p:bldP spid="30" grpId="1"/>
      <p:bldP spid="30" grpId="2"/>
      <p:bldP spid="30" grpId="3"/>
      <p:bldP spid="30" grpId="4"/>
      <p:bldP spid="30" grpId="5"/>
      <p:bldP spid="32" grpId="0"/>
      <p:bldP spid="32" grpId="1"/>
      <p:bldP spid="34" grpId="0"/>
      <p:bldP spid="34" grpId="1"/>
      <p:bldP spid="34" grpId="2"/>
      <p:bldP spid="34" grpId="3"/>
      <p:bldP spid="34" grpId="4"/>
      <p:bldP spid="34" grpId="5"/>
      <p:bldP spid="35" grpId="0"/>
      <p:bldP spid="35" grpId="1"/>
      <p:bldP spid="37" grpId="0"/>
      <p:bldP spid="37" grpId="1"/>
      <p:bldP spid="37" grpId="2"/>
      <p:bldP spid="37" grpId="3"/>
      <p:bldP spid="37" grpId="4"/>
      <p:bldP spid="37" grpId="5"/>
      <p:bldP spid="38" grpId="0"/>
      <p:bldP spid="38" grpId="1"/>
      <p:bldP spid="39" grpId="0"/>
      <p:bldP spid="39" grpId="1"/>
      <p:bldP spid="40" grpId="0"/>
      <p:bldP spid="40" grpId="1"/>
      <p:bldP spid="40" grpId="2"/>
      <p:bldP spid="40" grpId="3"/>
      <p:bldP spid="40" grpId="4"/>
      <p:bldP spid="40" grpId="5"/>
      <p:bldP spid="41" grpId="0"/>
      <p:bldP spid="41" grpId="1"/>
      <p:bldP spid="42" grpId="0"/>
      <p:bldP spid="42" grpId="1"/>
      <p:bldP spid="43" grpId="0"/>
      <p:bldP spid="43" grpId="1"/>
      <p:bldP spid="43" grpId="2"/>
      <p:bldP spid="43" grpId="3"/>
      <p:bldP spid="43" grpId="4"/>
      <p:bldP spid="43" grpId="5"/>
      <p:bldP spid="44" grpId="0"/>
      <p:bldP spid="44" grpId="1"/>
      <p:bldP spid="46" grpId="0"/>
      <p:bldP spid="46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6" grpId="0"/>
      <p:bldP spid="5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77910" y="1500188"/>
            <a:ext cx="8549219" cy="5244644"/>
          </a:xfrm>
        </p:spPr>
        <p:txBody>
          <a:bodyPr>
            <a:noAutofit/>
          </a:bodyPr>
          <a:lstStyle/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rgbClr val="0070C0"/>
                </a:solidFill>
              </a:rPr>
              <a:t>Memory of each element </a:t>
            </a:r>
            <a:r>
              <a:rPr lang="en-US" sz="1800" dirty="0"/>
              <a:t>of an array can be accessed using the </a:t>
            </a:r>
            <a:r>
              <a:rPr lang="en-US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dirty="0">
                <a:solidFill>
                  <a:srgbClr val="0070C0"/>
                </a:solidFill>
              </a:rPr>
              <a:t> operator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gives the memory location of the 3</a:t>
            </a:r>
            <a:r>
              <a:rPr lang="en-US" sz="1800" baseline="30000" dirty="0"/>
              <a:t>rd</a:t>
            </a:r>
            <a:r>
              <a:rPr lang="en-US" sz="1800" dirty="0"/>
              <a:t> element of the array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If the element is more than a byte, it gives the starting byte of the element.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Let us consider the starting address of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</a:t>
            </a:r>
            <a:r>
              <a:rPr lang="en-US" sz="1800" dirty="0"/>
              <a:t> is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567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endParaRPr lang="en-US" sz="1800" dirty="0"/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spcBef>
                <a:spcPts val="600"/>
              </a:spcBef>
              <a:buClrTx/>
              <a:buFont typeface="Wingdings" panose="05000000000000000000" pitchFamily="2" charset="2"/>
              <a:buChar char="q"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b="1" dirty="0"/>
              <a:t> </a:t>
            </a:r>
            <a:r>
              <a:rPr lang="en-US" sz="1800" dirty="0"/>
              <a:t>will give us the memory location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sz="1800" dirty="0"/>
              <a:t> will give us 4 bytes (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dirty="0"/>
              <a:t>) of information starting from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sz="1800" dirty="0"/>
              <a:t> to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sz="1800" dirty="0"/>
              <a:t>.</a:t>
            </a:r>
          </a:p>
          <a:p>
            <a:pPr algn="just"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The name of an array always refer to the starting location of the array. i.e. the first element of the array. So,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sz="1800" dirty="0"/>
              <a:t>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139891"/>
              </p:ext>
            </p:extLst>
          </p:nvPr>
        </p:nvGraphicFramePr>
        <p:xfrm>
          <a:off x="277910" y="3622130"/>
          <a:ext cx="8709691" cy="1000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1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3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017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8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2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9895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9998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364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9921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9742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0074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92829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8466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7681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3402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499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</a:tblGrid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mimo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567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587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568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576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578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582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584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586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  <a:cs typeface="Courier New" panose="02070309020205020404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4050304" y="3832039"/>
            <a:ext cx="0" cy="3319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050304" y="3830599"/>
            <a:ext cx="1561514" cy="263801"/>
          </a:xfrm>
          <a:prstGeom prst="rect">
            <a:avLst/>
          </a:prstGeom>
          <a:solidFill>
            <a:srgbClr val="FF0000">
              <a:alpha val="4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</p:spTree>
    <p:extLst>
      <p:ext uri="{BB962C8B-B14F-4D97-AF65-F5344CB8AC3E}">
        <p14:creationId xmlns:p14="http://schemas.microsoft.com/office/powerpoint/2010/main" val="569849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Memory Access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4" y="1594091"/>
            <a:ext cx="872702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b="1" dirty="0"/>
              <a:t> </a:t>
            </a:r>
            <a:r>
              <a:rPr lang="en-US" dirty="0"/>
              <a:t>will give us the memory location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  <a:r>
              <a:rPr lang="en-US" dirty="0"/>
              <a:t> will give us 4 bytes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 of information starting from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575</a:t>
            </a:r>
            <a:r>
              <a:rPr lang="en-US" dirty="0"/>
              <a:t> to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579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name of an array always refer to the starting location of the array. i.e. the first element of the array. So,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  <a:r>
              <a:rPr lang="en-US" dirty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&amp;array[index]=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start_location_array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 index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size_of_data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(or 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[0])  +  2    *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just">
              <a:buFont typeface="Symbol" panose="05050102010706020507" pitchFamily="18" charset="2"/>
              <a:buChar char="Þ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mimo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[ 2 ] = 567 + 2 * 4 = 575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94" y="3497986"/>
            <a:ext cx="8808506" cy="136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82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E3D395-87C6-46AD-B337-92140B502FD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97240CB-7FE6-46DC-9EA5-C8D8CD585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B2D2EF5-401F-43F0-993C-814E5C262D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760</TotalTime>
  <Words>1902</Words>
  <Application>Microsoft Office PowerPoint</Application>
  <PresentationFormat>On-screen Show (4:3)</PresentationFormat>
  <Paragraphs>478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Narrow</vt:lpstr>
      <vt:lpstr>Calibri</vt:lpstr>
      <vt:lpstr>Corbel</vt:lpstr>
      <vt:lpstr>Courier New</vt:lpstr>
      <vt:lpstr>Symbol</vt:lpstr>
      <vt:lpstr>Times New Roman</vt:lpstr>
      <vt:lpstr>Wingdings</vt:lpstr>
      <vt:lpstr>Spectrum</vt:lpstr>
      <vt:lpstr>Array [2-Dimensional]</vt:lpstr>
      <vt:lpstr>Lecture Outline</vt:lpstr>
      <vt:lpstr>Array [2-Dimensional]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JiMiBoyy</cp:lastModifiedBy>
  <cp:revision>328</cp:revision>
  <dcterms:created xsi:type="dcterms:W3CDTF">2018-12-10T17:20:29Z</dcterms:created>
  <dcterms:modified xsi:type="dcterms:W3CDTF">2024-11-16T22:59:44Z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