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68" r:id="rId6"/>
    <p:sldId id="271" r:id="rId7"/>
    <p:sldId id="272" r:id="rId8"/>
    <p:sldId id="270" r:id="rId9"/>
    <p:sldId id="269" r:id="rId10"/>
    <p:sldId id="273" r:id="rId11"/>
    <p:sldId id="265" r:id="rId12"/>
    <p:sldId id="27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nked_list" TargetMode="Externa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CSC 2106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930938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Data Structure (Theory)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Traversal (Algorithm and simulation)</a:t>
            </a:r>
            <a:endParaRPr lang="x-none" dirty="0"/>
          </a:p>
        </p:txBody>
      </p:sp>
      <p:sp>
        <p:nvSpPr>
          <p:cNvPr id="19" name="Rectangle 18"/>
          <p:cNvSpPr/>
          <p:nvPr/>
        </p:nvSpPr>
        <p:spPr>
          <a:xfrm>
            <a:off x="323603" y="4491079"/>
            <a:ext cx="729343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393371" y="4789714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828800" y="4789942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77885" y="4789714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113314" y="4789942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984171" y="4789714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419600" y="4789942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301343" y="4789714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736772" y="4789942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738257" y="4789714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173686" y="4789942"/>
            <a:ext cx="685800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19" idx="3"/>
            <a:endCxn id="20" idx="1"/>
          </p:cNvCxnSpPr>
          <p:nvPr/>
        </p:nvCxnSpPr>
        <p:spPr>
          <a:xfrm>
            <a:off x="1052946" y="4654365"/>
            <a:ext cx="340425" cy="298635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2" idx="1"/>
          </p:cNvCxnSpPr>
          <p:nvPr/>
        </p:nvCxnSpPr>
        <p:spPr>
          <a:xfrm>
            <a:off x="2046514" y="4953000"/>
            <a:ext cx="631371" cy="0"/>
          </a:xfrm>
          <a:prstGeom prst="straightConnector1">
            <a:avLst/>
          </a:prstGeom>
          <a:ln w="31750"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4" idx="1"/>
          </p:cNvCxnSpPr>
          <p:nvPr/>
        </p:nvCxnSpPr>
        <p:spPr>
          <a:xfrm flipV="1">
            <a:off x="3331028" y="4953000"/>
            <a:ext cx="653143" cy="228"/>
          </a:xfrm>
          <a:prstGeom prst="straightConnector1">
            <a:avLst/>
          </a:prstGeom>
          <a:ln w="31750"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6" idx="1"/>
          </p:cNvCxnSpPr>
          <p:nvPr/>
        </p:nvCxnSpPr>
        <p:spPr>
          <a:xfrm>
            <a:off x="4637314" y="4953000"/>
            <a:ext cx="664029" cy="0"/>
          </a:xfrm>
          <a:prstGeom prst="straightConnector1">
            <a:avLst/>
          </a:prstGeom>
          <a:ln w="31750"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8" idx="1"/>
          </p:cNvCxnSpPr>
          <p:nvPr/>
        </p:nvCxnSpPr>
        <p:spPr>
          <a:xfrm>
            <a:off x="5954486" y="4953000"/>
            <a:ext cx="783771" cy="0"/>
          </a:xfrm>
          <a:prstGeom prst="straightConnector1">
            <a:avLst/>
          </a:prstGeom>
          <a:ln w="31750"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246413" y="5504688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Curr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530927" y="5504688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Curr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837213" y="5504688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Curr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154385" y="5504688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Curr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5" idx="0"/>
            <a:endCxn id="20" idx="2"/>
          </p:cNvCxnSpPr>
          <p:nvPr/>
        </p:nvCxnSpPr>
        <p:spPr>
          <a:xfrm flipV="1">
            <a:off x="1611085" y="5116286"/>
            <a:ext cx="1" cy="38840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6" idx="0"/>
            <a:endCxn id="22" idx="2"/>
          </p:cNvCxnSpPr>
          <p:nvPr/>
        </p:nvCxnSpPr>
        <p:spPr>
          <a:xfrm flipV="1">
            <a:off x="2895599" y="5116286"/>
            <a:ext cx="1" cy="38840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0"/>
            <a:endCxn id="24" idx="2"/>
          </p:cNvCxnSpPr>
          <p:nvPr/>
        </p:nvCxnSpPr>
        <p:spPr>
          <a:xfrm flipV="1">
            <a:off x="4201885" y="5116286"/>
            <a:ext cx="1" cy="38840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26" idx="2"/>
          </p:cNvCxnSpPr>
          <p:nvPr/>
        </p:nvCxnSpPr>
        <p:spPr>
          <a:xfrm flipV="1">
            <a:off x="5519057" y="5116286"/>
            <a:ext cx="1" cy="38840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591299" y="5504688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Curr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859486" y="5504688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Curr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43" idx="0"/>
          </p:cNvCxnSpPr>
          <p:nvPr/>
        </p:nvCxnSpPr>
        <p:spPr>
          <a:xfrm flipV="1">
            <a:off x="6955971" y="5116514"/>
            <a:ext cx="1" cy="38817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65151" y="2239373"/>
            <a:ext cx="77663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Algorithm</a:t>
            </a:r>
          </a:p>
          <a:p>
            <a:r>
              <a:rPr lang="en-US" dirty="0" smtClean="0"/>
              <a:t>Input: </a:t>
            </a:r>
            <a:r>
              <a:rPr lang="en-US" dirty="0" smtClean="0">
                <a:solidFill>
                  <a:srgbClr val="FF0000"/>
                </a:solidFill>
              </a:rPr>
              <a:t>Head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0070C0"/>
                </a:solidFill>
              </a:rPr>
              <a:t>the address of first node</a:t>
            </a:r>
            <a:r>
              <a:rPr lang="en-US" dirty="0" smtClean="0"/>
              <a:t>)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urr</a:t>
            </a:r>
            <a:r>
              <a:rPr lang="en-US" dirty="0" smtClean="0"/>
              <a:t> = Head</a:t>
            </a:r>
          </a:p>
          <a:p>
            <a:r>
              <a:rPr lang="en-US" dirty="0" smtClean="0"/>
              <a:t>Step 1: if </a:t>
            </a:r>
            <a:r>
              <a:rPr lang="en-US" dirty="0" err="1"/>
              <a:t>C</a:t>
            </a:r>
            <a:r>
              <a:rPr lang="en-US" dirty="0" err="1" smtClean="0"/>
              <a:t>urr</a:t>
            </a:r>
            <a:r>
              <a:rPr lang="en-US" dirty="0" smtClean="0"/>
              <a:t> == NULL exit otherwise access current node (with address </a:t>
            </a:r>
            <a:r>
              <a:rPr lang="en-US" dirty="0" err="1"/>
              <a:t>C</a:t>
            </a:r>
            <a:r>
              <a:rPr lang="en-US" dirty="0" err="1" smtClean="0"/>
              <a:t>urr</a:t>
            </a:r>
            <a:r>
              <a:rPr lang="en-US" dirty="0" smtClean="0"/>
              <a:t>)</a:t>
            </a:r>
          </a:p>
          <a:p>
            <a:r>
              <a:rPr lang="en-US" dirty="0" smtClean="0"/>
              <a:t>Step 2: move </a:t>
            </a:r>
            <a:r>
              <a:rPr lang="en-US" dirty="0" err="1"/>
              <a:t>C</a:t>
            </a:r>
            <a:r>
              <a:rPr lang="en-US" dirty="0" err="1" smtClean="0"/>
              <a:t>urr</a:t>
            </a:r>
            <a:r>
              <a:rPr lang="en-US" dirty="0" smtClean="0"/>
              <a:t> to next node and go to step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5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43" grpId="0" animBg="1"/>
      <p:bldP spid="43" grpId="1" animBg="1"/>
      <p:bldP spid="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8110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en.wikipedia.org/wiki/Linked_list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099"/>
            <a:ext cx="3232896" cy="829939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2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5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Linked List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Array vs. Linked List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Representation of Linked List in memory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Traversing a Linked List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Definition and example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77464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Definition: </a:t>
            </a:r>
            <a:r>
              <a:rPr lang="en-US" altLang="ja-JP" dirty="0"/>
              <a:t>Linked list is a data structure consisting of a group of memory space which together represent a list i.e. a sequence of data</a:t>
            </a:r>
            <a:r>
              <a:rPr lang="en-US" altLang="ja-JP" dirty="0" smtClean="0"/>
              <a:t>.</a:t>
            </a:r>
          </a:p>
          <a:p>
            <a:endParaRPr lang="en-US" altLang="ja-JP" dirty="0"/>
          </a:p>
          <a:p>
            <a:r>
              <a:rPr lang="en-US" dirty="0"/>
              <a:t>Each data is stored in a separate memory space/block (called cell/node</a:t>
            </a:r>
            <a:r>
              <a:rPr lang="en-US" dirty="0" smtClean="0"/>
              <a:t>)</a:t>
            </a:r>
          </a:p>
          <a:p>
            <a:endParaRPr lang="en-US" altLang="ja-JP" dirty="0"/>
          </a:p>
          <a:p>
            <a:r>
              <a:rPr lang="en-US" dirty="0"/>
              <a:t>Each memory block contains the data along with link/location/address to the memory location for the next data in the list.</a:t>
            </a:r>
          </a:p>
          <a:p>
            <a:endParaRPr lang="en-US" altLang="ja-JP" dirty="0" smtClean="0"/>
          </a:p>
          <a:p>
            <a:endParaRPr lang="en-US" altLang="ja-JP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380609"/>
              </p:ext>
            </p:extLst>
          </p:nvPr>
        </p:nvGraphicFramePr>
        <p:xfrm>
          <a:off x="343318" y="4584828"/>
          <a:ext cx="8627360" cy="1198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79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7793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396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396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77937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3962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3962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377937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13962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13962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</a:tblGrid>
              <a:tr h="230534"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540">
                <a:tc rowSpan="2" gridSpan="4">
                  <a:txBody>
                    <a:bodyPr/>
                    <a:lstStyle/>
                    <a:p>
                      <a:pPr algn="ctr"/>
                      <a:r>
                        <a:rPr lang="en-US" sz="11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rowSpan="2" gridSpan="4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rowSpan="2" gridSpan="4"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rowSpan="2" gridSpan="4"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rowSpan="2" gridSpan="4"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540"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Data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Link</a:t>
                      </a: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Data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Link</a:t>
                      </a: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Data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Link</a:t>
                      </a: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Data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Link</a:t>
                      </a: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Data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Link</a:t>
                      </a: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Array vs. Linked List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774645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sequence of data can also be represented as an array. But in an array, data are stored consecutively in the memory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For example, an array to contain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dirty="0"/>
              <a:t> integer values of type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 called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dirty="0"/>
              <a:t> could be represented like this: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linked list is </a:t>
            </a:r>
            <a:r>
              <a:rPr lang="en-US" dirty="0" smtClean="0"/>
              <a:t>a </a:t>
            </a:r>
            <a:r>
              <a:rPr lang="en-US" dirty="0"/>
              <a:t>sequence of data. But in a linked list the data are not stored consecutively in the memory</a:t>
            </a:r>
          </a:p>
          <a:p>
            <a:endParaRPr lang="en-US" dirty="0"/>
          </a:p>
          <a:p>
            <a:endParaRPr lang="en-US" altLang="ja-JP" dirty="0" smtClean="0"/>
          </a:p>
          <a:p>
            <a:endParaRPr lang="en-US" altLang="ja-JP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84" y="3861053"/>
            <a:ext cx="7998228" cy="119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799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Array vs. Linked List (Representation in memory)</a:t>
            </a:r>
            <a:endParaRPr lang="x-none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782362"/>
              </p:ext>
            </p:extLst>
          </p:nvPr>
        </p:nvGraphicFramePr>
        <p:xfrm>
          <a:off x="476205" y="2537585"/>
          <a:ext cx="2523305" cy="2595880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12457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Address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Memory</a:t>
                      </a:r>
                      <a:endParaRPr lang="en-US" b="1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FF00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13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FF01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14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FF02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11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FF03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17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FF04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15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Array</a:t>
                      </a:r>
                      <a:r>
                        <a:rPr lang="en-US" b="1" baseline="0" dirty="0" smtClean="0"/>
                        <a:t> representation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703688"/>
              </p:ext>
            </p:extLst>
          </p:nvPr>
        </p:nvGraphicFramePr>
        <p:xfrm>
          <a:off x="4477002" y="2177170"/>
          <a:ext cx="3051958" cy="382694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1294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366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smtClean="0"/>
                        <a:t>Address</a:t>
                      </a:r>
                      <a:endParaRPr lang="en-US" sz="1800" b="1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Memory</a:t>
                      </a:r>
                      <a:endParaRPr lang="en-US" sz="1800" b="1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FF00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17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FF0X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FFF1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14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FFFF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FF0X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15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NULL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FF1F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13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FFF1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FFFF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11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FF00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1943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Linked List</a:t>
                      </a:r>
                      <a:r>
                        <a:rPr lang="en-US" b="1" baseline="0" dirty="0" smtClean="0"/>
                        <a:t> representation</a:t>
                      </a:r>
                      <a:endParaRPr lang="en-US" b="1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50" name="Straight Connector 49"/>
          <p:cNvCxnSpPr/>
          <p:nvPr/>
        </p:nvCxnSpPr>
        <p:spPr>
          <a:xfrm>
            <a:off x="7528960" y="4833257"/>
            <a:ext cx="3918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7920842" y="3396348"/>
            <a:ext cx="0" cy="14369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7528960" y="3396348"/>
            <a:ext cx="3918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525006" y="3536867"/>
            <a:ext cx="1998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7724901" y="3536867"/>
            <a:ext cx="0" cy="18545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7525006" y="5391397"/>
            <a:ext cx="1998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525006" y="5520047"/>
            <a:ext cx="7996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8324615" y="2705600"/>
            <a:ext cx="0" cy="28144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7528960" y="2705600"/>
            <a:ext cx="7956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7516100" y="2848099"/>
            <a:ext cx="5927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8108873" y="2848109"/>
            <a:ext cx="0" cy="12864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7525007" y="4134600"/>
            <a:ext cx="5838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4209805" y="4785757"/>
            <a:ext cx="2671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596111" y="4601091"/>
            <a:ext cx="61369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14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Applications in computer science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77464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Implementation of stacks and queues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Implementation of graphs : Adjacency list representation of graphs is most popular which is uses linked list to store adjacent vertices.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Dynamic memory allocation : We use linked list of free blocks.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Maintaining directory of names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Performing arithmetic operations on long integers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Manipulation of polynomials by storing constants in the node of linked list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representing sparse </a:t>
            </a:r>
            <a:r>
              <a:rPr lang="en-US" altLang="ja-JP" dirty="0" smtClean="0"/>
              <a:t>matrices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406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Applications in real life problem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77464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ja-JP" dirty="0">
                <a:solidFill>
                  <a:srgbClr val="0070C0"/>
                </a:solidFill>
              </a:rPr>
              <a:t>Image viewer </a:t>
            </a:r>
            <a:r>
              <a:rPr lang="en-US" altLang="ja-JP" dirty="0"/>
              <a:t>– Previous and next images are linked, hence can be accessed by next and previous button.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>
                <a:solidFill>
                  <a:srgbClr val="0070C0"/>
                </a:solidFill>
              </a:rPr>
              <a:t>Previous and next page in web browser </a:t>
            </a:r>
            <a:r>
              <a:rPr lang="en-US" altLang="ja-JP" dirty="0"/>
              <a:t>– We can access previous and next </a:t>
            </a:r>
            <a:r>
              <a:rPr lang="en-US" altLang="ja-JP" dirty="0" err="1"/>
              <a:t>url</a:t>
            </a:r>
            <a:r>
              <a:rPr lang="en-US" altLang="ja-JP" dirty="0"/>
              <a:t> searched in web browser by pressing back and next button since, they are linked as linked list.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>
                <a:solidFill>
                  <a:srgbClr val="0070C0"/>
                </a:solidFill>
              </a:rPr>
              <a:t>Music Player </a:t>
            </a:r>
            <a:r>
              <a:rPr lang="en-US" altLang="ja-JP" dirty="0"/>
              <a:t>– Songs in music player are linked to previous and next song. you can play songs either from starting or ending of the list.</a:t>
            </a:r>
          </a:p>
        </p:txBody>
      </p:sp>
    </p:spTree>
    <p:extLst>
      <p:ext uri="{BB962C8B-B14F-4D97-AF65-F5344CB8AC3E}">
        <p14:creationId xmlns:p14="http://schemas.microsoft.com/office/powerpoint/2010/main" val="218106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Representation of a node</a:t>
            </a:r>
            <a:endParaRPr lang="x-none" dirty="0"/>
          </a:p>
        </p:txBody>
      </p:sp>
      <p:sp>
        <p:nvSpPr>
          <p:cNvPr id="4" name="TextBox 3"/>
          <p:cNvSpPr txBox="1"/>
          <p:nvPr/>
        </p:nvSpPr>
        <p:spPr>
          <a:xfrm>
            <a:off x="665151" y="2239373"/>
            <a:ext cx="77663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ja-JP" b="1" dirty="0">
                <a:solidFill>
                  <a:srgbClr val="0000B0"/>
                </a:solidFill>
                <a:ea typeface="ＭＳ Ｐゴシック" charset="0"/>
                <a:cs typeface="Courier New" panose="02070309020205020404" pitchFamily="49" charset="0"/>
              </a:rPr>
              <a:t>Representation of a NODE in C/C++</a:t>
            </a:r>
          </a:p>
          <a:p>
            <a:pPr>
              <a:defRPr/>
            </a:pPr>
            <a:r>
              <a:rPr lang="en-US" altLang="ja-JP" b="1" dirty="0" err="1">
                <a:solidFill>
                  <a:srgbClr val="0000B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struct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altLang="ja-JP" b="1" dirty="0" err="1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ListNode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altLang="ja-JP" b="1" dirty="0" err="1">
                <a:solidFill>
                  <a:srgbClr val="0000B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int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data;</a:t>
            </a:r>
          </a:p>
          <a:p>
            <a:pPr>
              <a:defRPr/>
            </a:pP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altLang="ja-JP" b="1" dirty="0" err="1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ListNode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*next;</a:t>
            </a:r>
          </a:p>
          <a:p>
            <a:pPr>
              <a:defRPr/>
            </a:pP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};</a:t>
            </a:r>
          </a:p>
          <a:p>
            <a:pPr>
              <a:defRPr/>
            </a:pPr>
            <a:r>
              <a:rPr lang="en-US" altLang="ja-JP" b="1" dirty="0" err="1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ListNode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altLang="ja-JP" b="1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node;</a:t>
            </a:r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2393373" y="4260368"/>
            <a:ext cx="2336588" cy="1045030"/>
            <a:chOff x="1201270" y="1850571"/>
            <a:chExt cx="2336588" cy="1045030"/>
          </a:xfrm>
          <a:effectLst>
            <a:glow rad="1397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53" name="Rectangle 52"/>
            <p:cNvSpPr/>
            <p:nvPr/>
          </p:nvSpPr>
          <p:spPr>
            <a:xfrm>
              <a:off x="1201271" y="2373086"/>
              <a:ext cx="1489923" cy="5225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691195" y="2373086"/>
              <a:ext cx="846663" cy="52251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201270" y="1850571"/>
              <a:ext cx="2336587" cy="5225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5001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Traversal </a:t>
            </a:r>
            <a:endParaRPr lang="x-none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853299"/>
              </p:ext>
            </p:extLst>
          </p:nvPr>
        </p:nvGraphicFramePr>
        <p:xfrm>
          <a:off x="1080752" y="2177170"/>
          <a:ext cx="3051958" cy="382694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1294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366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Address</a:t>
                      </a:r>
                      <a:endParaRPr lang="en-US" sz="1800" b="1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Memory</a:t>
                      </a:r>
                      <a:endParaRPr lang="en-US" sz="1800" b="1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FF00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17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FF0X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FFF1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14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FFFF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FF0X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15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NULL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FF1F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13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FFF1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FFFF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11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FF00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1943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Linked List</a:t>
                      </a:r>
                      <a:r>
                        <a:rPr lang="en-US" b="1" baseline="0" dirty="0" smtClean="0"/>
                        <a:t> representation</a:t>
                      </a:r>
                      <a:endParaRPr lang="en-US" b="1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50" name="Straight Connector 49"/>
          <p:cNvCxnSpPr/>
          <p:nvPr/>
        </p:nvCxnSpPr>
        <p:spPr>
          <a:xfrm>
            <a:off x="4132710" y="4833257"/>
            <a:ext cx="3918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4524592" y="3396348"/>
            <a:ext cx="0" cy="14369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4132710" y="3396348"/>
            <a:ext cx="3918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128756" y="3536867"/>
            <a:ext cx="1998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4328651" y="3536867"/>
            <a:ext cx="0" cy="18545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4128756" y="5391397"/>
            <a:ext cx="1998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128756" y="5520047"/>
            <a:ext cx="7996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4928365" y="2705600"/>
            <a:ext cx="0" cy="28144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4132710" y="2705600"/>
            <a:ext cx="7956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119850" y="2848099"/>
            <a:ext cx="5927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4712623" y="2848109"/>
            <a:ext cx="0" cy="12864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4128757" y="4134600"/>
            <a:ext cx="5838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813555" y="4785757"/>
            <a:ext cx="2671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99861" y="4601091"/>
            <a:ext cx="61369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29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90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10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20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704</TotalTime>
  <Words>645</Words>
  <Application>Microsoft Office PowerPoint</Application>
  <PresentationFormat>On-screen Show (4:3)</PresentationFormat>
  <Paragraphs>179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ＭＳ ゴシック</vt:lpstr>
      <vt:lpstr>ＭＳ Ｐゴシック</vt:lpstr>
      <vt:lpstr>Arial</vt:lpstr>
      <vt:lpstr>Calibri</vt:lpstr>
      <vt:lpstr>Corbel</vt:lpstr>
      <vt:lpstr>Courier New</vt:lpstr>
      <vt:lpstr>Wingdings</vt:lpstr>
      <vt:lpstr>Spectrum</vt:lpstr>
      <vt:lpstr>Linked List</vt:lpstr>
      <vt:lpstr>Lecture Outline</vt:lpstr>
      <vt:lpstr>Linked List</vt:lpstr>
      <vt:lpstr>Linked List</vt:lpstr>
      <vt:lpstr>Linked List</vt:lpstr>
      <vt:lpstr>Linked List</vt:lpstr>
      <vt:lpstr>Linked List</vt:lpstr>
      <vt:lpstr>Linked List</vt:lpstr>
      <vt:lpstr>Linked List</vt:lpstr>
      <vt:lpstr>Linked List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JiMiBoyy</cp:lastModifiedBy>
  <cp:revision>66</cp:revision>
  <dcterms:created xsi:type="dcterms:W3CDTF">2018-12-10T17:20:29Z</dcterms:created>
  <dcterms:modified xsi:type="dcterms:W3CDTF">2024-11-17T06:53:43Z</dcterms:modified>
</cp:coreProperties>
</file>