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7"/>
  </p:notesMasterIdLst>
  <p:sldIdLst>
    <p:sldId id="256" r:id="rId5"/>
    <p:sldId id="281" r:id="rId6"/>
    <p:sldId id="291" r:id="rId7"/>
    <p:sldId id="292" r:id="rId8"/>
    <p:sldId id="294" r:id="rId9"/>
    <p:sldId id="293" r:id="rId10"/>
    <p:sldId id="295" r:id="rId11"/>
    <p:sldId id="296" r:id="rId12"/>
    <p:sldId id="297" r:id="rId13"/>
    <p:sldId id="298" r:id="rId14"/>
    <p:sldId id="279"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EAE29C-19E1-4BFB-8404-31B7C0A654B7}" v="1" dt="2023-09-26T03:32:26.700"/>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5400" autoAdjust="0"/>
  </p:normalViewPr>
  <p:slideViewPr>
    <p:cSldViewPr snapToGrid="0" snapToObjects="1" showGuides="1">
      <p:cViewPr varScale="1">
        <p:scale>
          <a:sx n="59" d="100"/>
          <a:sy n="59" d="100"/>
        </p:scale>
        <p:origin x="1444"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9/25/2023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p>
        </p:txBody>
      </p:sp>
      <p:sp>
        <p:nvSpPr>
          <p:cNvPr id="3" name="Picture Placeholder 2"/>
          <p:cNvSpPr>
            <a:spLocks noGrp="1"/>
          </p:cNvSpPr>
          <p:nvPr>
            <p:ph type="pic" idx="1" hasCustomPrompt="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p>
        </p:txBody>
      </p:sp>
      <p:sp>
        <p:nvSpPr>
          <p:cNvPr id="3" name="Picture Placeholder 2"/>
          <p:cNvSpPr>
            <a:spLocks noGrp="1"/>
          </p:cNvSpPr>
          <p:nvPr>
            <p:ph type="pic" idx="1" hasCustomPrompt="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p>
        </p:txBody>
      </p:sp>
      <p:sp>
        <p:nvSpPr>
          <p:cNvPr id="14" name="Picture Placeholder 13"/>
          <p:cNvSpPr>
            <a:spLocks noGrp="1"/>
          </p:cNvSpPr>
          <p:nvPr>
            <p:ph type="pic" sz="quarter" idx="13" hasCustomPrompt="1"/>
          </p:nvPr>
        </p:nvSpPr>
        <p:spPr>
          <a:xfrm>
            <a:off x="284164" y="594360"/>
            <a:ext cx="2743200" cy="3675888"/>
          </a:xfrm>
        </p:spPr>
        <p:txBody>
          <a:bodyPr/>
          <a:lstStyle>
            <a:lvl1pPr>
              <a:buNone/>
              <a:defRPr/>
            </a:lvl1pPr>
          </a:lstStyle>
          <a:p>
            <a:r>
              <a:rPr lang="fi-FI"/>
              <a:t>Drag picture to placeholder or click icon to add</a:t>
            </a: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p>
        </p:txBody>
      </p:sp>
      <p:sp>
        <p:nvSpPr>
          <p:cNvPr id="3" name="Picture Placeholder 2"/>
          <p:cNvSpPr>
            <a:spLocks noGrp="1"/>
          </p:cNvSpPr>
          <p:nvPr>
            <p:ph type="pic" idx="1" hasCustomPrompt="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hasCustomPrompt="1"/>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p>
        </p:txBody>
      </p:sp>
      <p:sp>
        <p:nvSpPr>
          <p:cNvPr id="14" name="Picture Placeholder 2"/>
          <p:cNvSpPr>
            <a:spLocks noGrp="1"/>
          </p:cNvSpPr>
          <p:nvPr>
            <p:ph type="pic" idx="14" hasCustomPrompt="1"/>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hasCustomPrompt="1"/>
          </p:nvPr>
        </p:nvSpPr>
        <p:spPr>
          <a:xfrm>
            <a:off x="284162" y="2017058"/>
            <a:ext cx="8574087" cy="4377391"/>
          </a:xfrm>
        </p:spPr>
        <p:txBody>
          <a:bodyPr/>
          <a:lstStyle>
            <a:lvl1pPr>
              <a:buNone/>
              <a:defRPr/>
            </a:lvl1pPr>
          </a:lstStyle>
          <a:p>
            <a:r>
              <a:rPr lang="fi-FI"/>
              <a:t>Drag picture to placeholder or click icon to add</a:t>
            </a: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anose="05000000000000000000"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hasCustomPrompt="1"/>
          </p:nvPr>
        </p:nvSpPr>
        <p:spPr>
          <a:xfrm>
            <a:off x="284162" y="443754"/>
            <a:ext cx="8574087" cy="4370293"/>
          </a:xfrm>
        </p:spPr>
        <p:txBody>
          <a:bodyPr/>
          <a:lstStyle>
            <a:lvl1pPr>
              <a:buNone/>
              <a:defRPr/>
            </a:lvl1pPr>
          </a:lstStyle>
          <a:p>
            <a:r>
              <a:rPr lang="fi-FI"/>
              <a:t>Drag picture to placeholder or click icon to add</a:t>
            </a:r>
          </a:p>
        </p:txBody>
      </p:sp>
      <p:sp>
        <p:nvSpPr>
          <p:cNvPr id="4" name="Date Placeholder 3"/>
          <p:cNvSpPr>
            <a:spLocks noGrp="1"/>
          </p:cNvSpPr>
          <p:nvPr>
            <p:ph type="dt" sz="half" idx="10"/>
          </p:nvPr>
        </p:nvSpPr>
        <p:spPr/>
        <p:txBody>
          <a:bodyPr/>
          <a:lstStyle/>
          <a:p>
            <a:fld id="{4251665B-C24A-4702-B522-6A4334602E03}" type="datetimeFigureOut">
              <a:rPr lang="en-US" smtClean="0"/>
              <a:t>9/25/2023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p>
        </p:txBody>
      </p:sp>
      <p:sp>
        <p:nvSpPr>
          <p:cNvPr id="3" name="Date Placeholder 2"/>
          <p:cNvSpPr>
            <a:spLocks noGrp="1"/>
          </p:cNvSpPr>
          <p:nvPr>
            <p:ph type="dt" sz="half" idx="10"/>
          </p:nvPr>
        </p:nvSpPr>
        <p:spPr/>
        <p:txBody>
          <a:bodyPr/>
          <a:lstStyle/>
          <a:p>
            <a:fld id="{4251665B-C24A-4702-B522-6A4334602E03}" type="datetimeFigureOut">
              <a:rPr lang="en-US" smtClean="0"/>
              <a:t>9/25/2023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9/25/2023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9/25/2023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www.programiz.com/cpp-programming/strings" TargetMode="External"/><Relationship Id="rId2" Type="http://schemas.openxmlformats.org/officeDocument/2006/relationships/hyperlink" Target="https://en.wikipedia.org/wiki/Array_data_structure" TargetMode="External"/><Relationship Id="rId1" Type="http://schemas.openxmlformats.org/officeDocument/2006/relationships/slideLayout" Target="../slideLayouts/slideLayout9.xml"/><Relationship Id="rId6" Type="http://schemas.openxmlformats.org/officeDocument/2006/relationships/hyperlink" Target="http://www.cplusplus.com/reference/string/string/" TargetMode="External"/><Relationship Id="rId5" Type="http://schemas.openxmlformats.org/officeDocument/2006/relationships/hyperlink" Target="http://www.cplusplus.com/reference/cstring/" TargetMode="External"/><Relationship Id="rId4" Type="http://schemas.openxmlformats.org/officeDocument/2006/relationships/hyperlink" Target="https://cal-linux.com/tutorials/string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String</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20000"/>
                    </a:ext>
                  </a:extLst>
                </a:gridCol>
                <a:gridCol w="1397725">
                  <a:extLst>
                    <a:ext uri="{9D8B030D-6E8A-4147-A177-3AD203B41FA5}">
                      <a16:colId xmlns:a16="http://schemas.microsoft.com/office/drawing/2014/main" val="20001"/>
                    </a:ext>
                  </a:extLst>
                </a:gridCol>
                <a:gridCol w="1227909">
                  <a:extLst>
                    <a:ext uri="{9D8B030D-6E8A-4147-A177-3AD203B41FA5}">
                      <a16:colId xmlns:a16="http://schemas.microsoft.com/office/drawing/2014/main" val="20002"/>
                    </a:ext>
                  </a:extLst>
                </a:gridCol>
                <a:gridCol w="1541417">
                  <a:extLst>
                    <a:ext uri="{9D8B030D-6E8A-4147-A177-3AD203B41FA5}">
                      <a16:colId xmlns:a16="http://schemas.microsoft.com/office/drawing/2014/main" val="20003"/>
                    </a:ext>
                  </a:extLst>
                </a:gridCol>
                <a:gridCol w="1240971">
                  <a:extLst>
                    <a:ext uri="{9D8B030D-6E8A-4147-A177-3AD203B41FA5}">
                      <a16:colId xmlns:a16="http://schemas.microsoft.com/office/drawing/2014/main" val="20004"/>
                    </a:ext>
                  </a:extLst>
                </a:gridCol>
                <a:gridCol w="1444552">
                  <a:extLst>
                    <a:ext uri="{9D8B030D-6E8A-4147-A177-3AD203B41FA5}">
                      <a16:colId xmlns:a16="http://schemas.microsoft.com/office/drawing/2014/main" val="20005"/>
                    </a:ext>
                  </a:extLst>
                </a:gridCol>
              </a:tblGrid>
              <a:tr h="378736">
                <a:tc>
                  <a:txBody>
                    <a:bodyPr/>
                    <a:lstStyle/>
                    <a:p>
                      <a:r>
                        <a:rPr lang="en-US" dirty="0"/>
                        <a:t>Lecturer No:</a:t>
                      </a:r>
                    </a:p>
                  </a:txBody>
                  <a:tcPr/>
                </a:tc>
                <a:tc>
                  <a:txBody>
                    <a:bodyPr/>
                    <a:lstStyle/>
                    <a:p>
                      <a:r>
                        <a:rPr lang="en-US" dirty="0"/>
                        <a:t>2.2</a:t>
                      </a:r>
                    </a:p>
                  </a:txBody>
                  <a:tcPr/>
                </a:tc>
                <a:tc>
                  <a:txBody>
                    <a:bodyPr/>
                    <a:lstStyle/>
                    <a:p>
                      <a:r>
                        <a:rPr lang="en-US" dirty="0"/>
                        <a:t>Week No:</a:t>
                      </a:r>
                    </a:p>
                  </a:txBody>
                  <a:tcPr/>
                </a:tc>
                <a:tc>
                  <a:txBody>
                    <a:bodyPr/>
                    <a:lstStyle/>
                    <a:p>
                      <a:r>
                        <a:rPr lang="en-US"/>
                        <a:t>2</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10000"/>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8" name="Subtitle 2"/>
          <p:cNvSpPr txBox="1"/>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anose="05000000000000000000"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as Object - Example</a:t>
            </a:r>
          </a:p>
        </p:txBody>
      </p:sp>
      <p:sp>
        <p:nvSpPr>
          <p:cNvPr id="5" name="TextBox 4"/>
          <p:cNvSpPr txBox="1"/>
          <p:nvPr/>
        </p:nvSpPr>
        <p:spPr>
          <a:xfrm>
            <a:off x="335494" y="1483132"/>
            <a:ext cx="8369031" cy="4031873"/>
          </a:xfrm>
          <a:prstGeom prst="rect">
            <a:avLst/>
          </a:prstGeom>
          <a:solidFill>
            <a:schemeClr val="bg1">
              <a:lumMod val="85000"/>
            </a:schemeClr>
          </a:solidFill>
        </p:spPr>
        <p:txBody>
          <a:bodyPr wrap="square" rtlCol="0">
            <a:spAutoFit/>
          </a:bodyPr>
          <a:lstStyle/>
          <a:p>
            <a:pPr algn="just"/>
            <a:r>
              <a:rPr lang="en-US" sz="1600" b="1" dirty="0">
                <a:solidFill>
                  <a:srgbClr val="00B050"/>
                </a:solidFill>
                <a:latin typeface="Courier New" panose="02070309020205020404" pitchFamily="49" charset="0"/>
                <a:cs typeface="Courier New" panose="02070309020205020404" pitchFamily="49" charset="0"/>
              </a:rPr>
              <a:t>#include&lt;</a:t>
            </a:r>
            <a:r>
              <a:rPr lang="en-US" sz="1600" b="1" dirty="0" err="1">
                <a:solidFill>
                  <a:srgbClr val="00B050"/>
                </a:solidFill>
                <a:latin typeface="Courier New" panose="02070309020205020404" pitchFamily="49" charset="0"/>
                <a:cs typeface="Courier New" panose="02070309020205020404" pitchFamily="49" charset="0"/>
              </a:rPr>
              <a:t>iostream</a:t>
            </a:r>
            <a:r>
              <a:rPr lang="en-US" sz="1600" b="1" dirty="0">
                <a:solidFill>
                  <a:srgbClr val="00B050"/>
                </a:solidFill>
                <a:latin typeface="Courier New" panose="02070309020205020404" pitchFamily="49" charset="0"/>
                <a:cs typeface="Courier New" panose="02070309020205020404" pitchFamily="49" charset="0"/>
              </a:rPr>
              <a:t>&gt;</a:t>
            </a:r>
          </a:p>
          <a:p>
            <a:pPr algn="just"/>
            <a:r>
              <a:rPr lang="en-US" sz="1600" b="1" dirty="0">
                <a:solidFill>
                  <a:srgbClr val="0070C0"/>
                </a:solidFill>
                <a:latin typeface="Courier New" panose="02070309020205020404" pitchFamily="49" charset="0"/>
                <a:cs typeface="Courier New" panose="02070309020205020404" pitchFamily="49" charset="0"/>
              </a:rPr>
              <a:t>using namespace </a:t>
            </a:r>
            <a:r>
              <a:rPr lang="en-US" sz="1600" b="1" dirty="0" err="1">
                <a:solidFill>
                  <a:srgbClr val="00B050"/>
                </a:solidFill>
                <a:latin typeface="Courier New" panose="02070309020205020404" pitchFamily="49" charset="0"/>
                <a:cs typeface="Courier New" panose="02070309020205020404" pitchFamily="49" charset="0"/>
              </a:rPr>
              <a:t>std</a:t>
            </a:r>
            <a:r>
              <a:rPr lang="en-US" sz="1600" b="1" dirty="0">
                <a:latin typeface="Courier New" panose="02070309020205020404" pitchFamily="49" charset="0"/>
                <a:cs typeface="Courier New" panose="02070309020205020404" pitchFamily="49" charset="0"/>
              </a:rPr>
              <a:t>;</a:t>
            </a:r>
          </a:p>
          <a:p>
            <a:pPr algn="just"/>
            <a:endParaRPr lang="en-US" sz="1600" b="1" dirty="0">
              <a:latin typeface="Courier New" panose="02070309020205020404" pitchFamily="49" charset="0"/>
              <a:cs typeface="Courier New" panose="02070309020205020404" pitchFamily="49" charset="0"/>
            </a:endParaRPr>
          </a:p>
          <a:p>
            <a:pPr algn="just"/>
            <a:r>
              <a:rPr lang="en-US" sz="1600" b="1" dirty="0" err="1">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string</a:t>
            </a:r>
            <a:r>
              <a:rPr lang="en-US" sz="1600" b="1" dirty="0">
                <a:latin typeface="Courier New" panose="02070309020205020404" pitchFamily="49" charset="0"/>
                <a:cs typeface="Courier New" panose="02070309020205020404" pitchFamily="49" charset="0"/>
              </a:rPr>
              <a:t> s;</a:t>
            </a:r>
          </a:p>
          <a:p>
            <a:pPr algn="just"/>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getline</a:t>
            </a:r>
            <a:r>
              <a:rPr lang="en-US" sz="1600" b="1" dirty="0">
                <a:latin typeface="Courier New" panose="02070309020205020404" pitchFamily="49" charset="0"/>
                <a:cs typeface="Courier New" panose="02070309020205020404" pitchFamily="49" charset="0"/>
              </a:rPr>
              <a:t>(</a:t>
            </a:r>
            <a:r>
              <a:rPr lang="en-US" sz="1600" b="1" dirty="0" err="1">
                <a:solidFill>
                  <a:srgbClr val="00B050"/>
                </a:solidFill>
                <a:latin typeface="Courier New" panose="02070309020205020404" pitchFamily="49" charset="0"/>
                <a:cs typeface="Courier New" panose="02070309020205020404" pitchFamily="49" charset="0"/>
              </a:rPr>
              <a:t>cin</a:t>
            </a:r>
            <a:r>
              <a:rPr lang="en-US" sz="1600" b="1" dirty="0" err="1">
                <a:latin typeface="Courier New" panose="02070309020205020404" pitchFamily="49" charset="0"/>
                <a:cs typeface="Courier New" panose="02070309020205020404" pitchFamily="49" charset="0"/>
              </a:rPr>
              <a:t>,s</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solidFill>
                  <a:srgbClr val="0070C0"/>
                </a:solidFill>
                <a:latin typeface="Courier New" panose="02070309020205020404" pitchFamily="49" charset="0"/>
                <a:cs typeface="Courier New" panose="02070309020205020404" pitchFamily="49" charset="0"/>
              </a:rPr>
              <a:t>&lt;&lt;"String object accessed using array and loop...\n"</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for</a:t>
            </a:r>
            <a:r>
              <a:rPr lang="en-US" sz="1600" b="1" dirty="0">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=0;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s.length</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&lt;&lt;s[</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a:t>
            </a:r>
            <a:r>
              <a:rPr lang="en-US" sz="1600" b="1" dirty="0" err="1">
                <a:latin typeface="Courier New" panose="02070309020205020404" pitchFamily="49" charset="0"/>
                <a:cs typeface="Courier New" panose="02070309020205020404" pitchFamily="49" charset="0"/>
              </a:rPr>
              <a:t>endl</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solidFill>
                  <a:srgbClr val="0070C0"/>
                </a:solidFill>
                <a:latin typeface="Courier New" panose="02070309020205020404" pitchFamily="49" charset="0"/>
                <a:cs typeface="Courier New" panose="02070309020205020404" pitchFamily="49" charset="0"/>
              </a:rPr>
              <a:t>&lt;&lt;"Not using arrays or loops\n"</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&lt;&lt;s;</a:t>
            </a:r>
          </a:p>
          <a:p>
            <a:pPr algn="just"/>
            <a:endParaRPr lang="en-US" sz="1600" b="1" dirty="0">
              <a:latin typeface="Courier New" panose="02070309020205020404" pitchFamily="49" charset="0"/>
              <a:cs typeface="Courier New" panose="02070309020205020404" pitchFamily="49" charset="0"/>
            </a:endParaRP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0;</a:t>
            </a:r>
          </a:p>
          <a:p>
            <a:pPr algn="just"/>
            <a:r>
              <a:rPr lang="en-US" sz="1600" b="1" dirty="0">
                <a:latin typeface="Courier New" panose="02070309020205020404" pitchFamily="49" charset="0"/>
                <a:cs typeface="Courier New" panose="02070309020205020404" pitchFamily="49" charset="0"/>
              </a:rPr>
              <a:t>}</a:t>
            </a:r>
          </a:p>
        </p:txBody>
      </p:sp>
      <p:sp>
        <p:nvSpPr>
          <p:cNvPr id="4" name="TextBox 3"/>
          <p:cNvSpPr txBox="1"/>
          <p:nvPr/>
        </p:nvSpPr>
        <p:spPr>
          <a:xfrm>
            <a:off x="335494" y="5827059"/>
            <a:ext cx="8369031" cy="369332"/>
          </a:xfrm>
          <a:prstGeom prst="rect">
            <a:avLst/>
          </a:prstGeom>
          <a:noFill/>
        </p:spPr>
        <p:txBody>
          <a:bodyPr wrap="square" rtlCol="0">
            <a:spAutoFit/>
          </a:bodyPr>
          <a:lstStyle/>
          <a:p>
            <a:r>
              <a:rPr lang="en-US" dirty="0"/>
              <a:t>Run the example on your IDE and play with 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p:cNvSpPr txBox="1"/>
          <p:nvPr/>
        </p:nvSpPr>
        <p:spPr>
          <a:xfrm>
            <a:off x="335494" y="1594091"/>
            <a:ext cx="8369031" cy="3139321"/>
          </a:xfrm>
          <a:prstGeom prst="rect">
            <a:avLst/>
          </a:prstGeom>
          <a:noFill/>
        </p:spPr>
        <p:txBody>
          <a:bodyPr wrap="square" rtlCol="0">
            <a:spAutoFit/>
          </a:bodyPr>
          <a:lstStyle/>
          <a:p>
            <a:pPr marL="342900" indent="-342900" algn="just">
              <a:spcAft>
                <a:spcPts val="0"/>
              </a:spcAf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spcAft>
                <a:spcPts val="0"/>
              </a:spcAf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spcAft>
                <a:spcPts val="0"/>
              </a:spcAf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spcAft>
                <a:spcPts val="0"/>
              </a:spcAf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spcAft>
                <a:spcPts val="0"/>
              </a:spcAf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spcAft>
                <a:spcPts val="0"/>
              </a:spcAf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spcAft>
                <a:spcPts val="0"/>
              </a:spcAf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spcAft>
                <a:spcPts val="0"/>
              </a:spcAft>
              <a:buSzPct val="90000"/>
              <a:buFont typeface="Wingdings" panose="05000000000000000000" pitchFamily="2" charset="2"/>
              <a:buChar char="q"/>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p:cNvSpPr txBox="1"/>
          <p:nvPr/>
        </p:nvSpPr>
        <p:spPr>
          <a:xfrm>
            <a:off x="335494" y="1594091"/>
            <a:ext cx="8369031" cy="1754326"/>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https://en.wikipedia.org/wiki/Array_data_structure</a:t>
            </a:r>
            <a:endParaRPr lang="en-US" dirty="0"/>
          </a:p>
          <a:p>
            <a:pPr marL="342900" indent="-342900" algn="just">
              <a:spcAft>
                <a:spcPts val="0"/>
              </a:spcAft>
              <a:buSzPct val="90000"/>
              <a:buFont typeface="+mj-lt"/>
              <a:buAutoNum type="arabicPeriod"/>
              <a:defRPr/>
            </a:pPr>
            <a:r>
              <a:rPr lang="en-US" dirty="0">
                <a:hlinkClick r:id="rId3"/>
              </a:rPr>
              <a:t>https://www.programiz.com/cpp-programming/strings</a:t>
            </a:r>
            <a:endParaRPr lang="en-US" dirty="0"/>
          </a:p>
          <a:p>
            <a:pPr marL="342900" indent="-342900" algn="just">
              <a:spcAft>
                <a:spcPts val="0"/>
              </a:spcAft>
              <a:buSzPct val="90000"/>
              <a:buFont typeface="+mj-lt"/>
              <a:buAutoNum type="arabicPeriod"/>
              <a:defRPr/>
            </a:pPr>
            <a:r>
              <a:rPr lang="en-US" dirty="0">
                <a:hlinkClick r:id="rId4"/>
              </a:rPr>
              <a:t>https://cal-linux.com/tutorials/strings.html</a:t>
            </a:r>
            <a:endParaRPr lang="en-US" dirty="0"/>
          </a:p>
          <a:p>
            <a:pPr marL="342900" indent="-342900" algn="just">
              <a:spcAft>
                <a:spcPts val="0"/>
              </a:spcAft>
              <a:buSzPct val="90000"/>
              <a:buFont typeface="+mj-lt"/>
              <a:buAutoNum type="arabicPeriod"/>
              <a:defRPr/>
            </a:pPr>
            <a:r>
              <a:rPr lang="en-US" dirty="0">
                <a:hlinkClick r:id="rId5"/>
              </a:rPr>
              <a:t>http://www.cplusplus.com/reference/cstring/</a:t>
            </a:r>
            <a:endParaRPr lang="en-US" dirty="0"/>
          </a:p>
          <a:p>
            <a:pPr marL="342900" indent="-342900" algn="just">
              <a:spcAft>
                <a:spcPts val="0"/>
              </a:spcAft>
              <a:buSzPct val="90000"/>
              <a:buFont typeface="+mj-lt"/>
              <a:buAutoNum type="arabicPeriod"/>
              <a:defRPr/>
            </a:pPr>
            <a:r>
              <a:rPr lang="en-US" dirty="0">
                <a:hlinkClick r:id="rId6"/>
              </a:rPr>
              <a:t>http://www.cplusplus.com/reference/string/string/</a:t>
            </a:r>
            <a:endParaRPr lang="en-US" dirty="0"/>
          </a:p>
          <a:p>
            <a:pPr marL="342900" indent="-342900" algn="just">
              <a:spcAft>
                <a:spcPts val="0"/>
              </a:spcAft>
              <a:buSzPct val="90000"/>
              <a:buFont typeface="+mj-lt"/>
              <a:buAutoNum type="arabicPeriod"/>
              <a:defRPr/>
            </a:pPr>
            <a:r>
              <a:rPr lang="en-US" dirty="0">
                <a:hlinkClick r:id="rId4"/>
              </a:rPr>
              <a:t>https://cal-linux.com/tutorials/strings.html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7" name="Subtitle 2"/>
          <p:cNvSpPr>
            <a:spLocks noGrp="1"/>
          </p:cNvSpPr>
          <p:nvPr>
            <p:ph type="subTitle" idx="1"/>
          </p:nvPr>
        </p:nvSpPr>
        <p:spPr>
          <a:xfrm>
            <a:off x="486696" y="2363928"/>
            <a:ext cx="4293533" cy="3864152"/>
          </a:xfrm>
        </p:spPr>
        <p:txBody>
          <a:bodyPr>
            <a:normAutofit/>
          </a:bodyPr>
          <a:lstStyle/>
          <a:p>
            <a:pPr marL="342900" indent="-342900">
              <a:buAutoNum type="arabicPeriod"/>
            </a:pPr>
            <a:r>
              <a:rPr lang="en-US" sz="1600" dirty="0">
                <a:solidFill>
                  <a:schemeClr val="tx1"/>
                </a:solidFill>
              </a:rPr>
              <a:t>String</a:t>
            </a:r>
          </a:p>
          <a:p>
            <a:pPr marL="857250" lvl="1" indent="-400050" algn="l">
              <a:buClr>
                <a:schemeClr val="accent6"/>
              </a:buClr>
              <a:buFont typeface="+mj-lt"/>
              <a:buAutoNum type="romanLcPeriod"/>
            </a:pPr>
            <a:r>
              <a:rPr lang="en-US" sz="1600" dirty="0">
                <a:solidFill>
                  <a:schemeClr val="tx1"/>
                </a:solidFill>
              </a:rPr>
              <a:t>Definition &amp; Structure</a:t>
            </a:r>
          </a:p>
          <a:p>
            <a:pPr marL="857250" lvl="1" indent="-400050" algn="l">
              <a:buClr>
                <a:schemeClr val="accent6"/>
              </a:buClr>
              <a:buFont typeface="+mj-lt"/>
              <a:buAutoNum type="romanLcPeriod"/>
            </a:pPr>
            <a:r>
              <a:rPr lang="en-US" sz="1600" dirty="0">
                <a:solidFill>
                  <a:schemeClr val="tx1"/>
                </a:solidFill>
              </a:rPr>
              <a:t>Declaration &amp; Initialization</a:t>
            </a:r>
          </a:p>
          <a:p>
            <a:pPr marL="857250" lvl="1" indent="-400050" algn="l">
              <a:buClr>
                <a:schemeClr val="accent6"/>
              </a:buClr>
              <a:buFont typeface="+mj-lt"/>
              <a:buAutoNum type="romanLcPeriod"/>
            </a:pPr>
            <a:r>
              <a:rPr lang="en-US" sz="1600" dirty="0">
                <a:solidFill>
                  <a:schemeClr val="tx1"/>
                </a:solidFill>
              </a:rPr>
              <a:t>Access, Input, Output</a:t>
            </a:r>
          </a:p>
          <a:p>
            <a:pPr marL="857250" lvl="1" indent="-400050" algn="l">
              <a:buClr>
                <a:schemeClr val="accent6"/>
              </a:buClr>
              <a:buFont typeface="+mj-lt"/>
              <a:buAutoNum type="romanLcPeriod"/>
            </a:pPr>
            <a:r>
              <a:rPr lang="en-US" sz="1600" dirty="0">
                <a:solidFill>
                  <a:schemeClr val="tx1"/>
                </a:solidFill>
              </a:rPr>
              <a:t>String Handling Functions</a:t>
            </a:r>
          </a:p>
          <a:p>
            <a:pPr marL="342900" indent="-342900">
              <a:buFont typeface="+mj-lt"/>
              <a:buAutoNum type="arabicPeriod" startAt="3"/>
            </a:pPr>
            <a:r>
              <a:rPr lang="en-US" sz="1600" dirty="0">
                <a:solidFill>
                  <a:schemeClr val="tx1"/>
                </a:solidFill>
              </a:rPr>
              <a:t>Books</a:t>
            </a:r>
          </a:p>
          <a:p>
            <a:pPr marL="342900" indent="-342900">
              <a:buFont typeface="+mj-lt"/>
              <a:buAutoNum type="arabicPeriod" startAt="3"/>
            </a:pPr>
            <a:r>
              <a:rPr lang="en-US" sz="1600" dirty="0">
                <a:solidFill>
                  <a:schemeClr val="tx1"/>
                </a:solidFill>
              </a:rPr>
              <a:t>References</a:t>
            </a:r>
          </a:p>
          <a:p>
            <a:pPr marL="857250" lvl="1" indent="-400050" algn="l">
              <a:buClr>
                <a:schemeClr val="accent6"/>
              </a:buClr>
              <a:buFont typeface="+mj-lt"/>
              <a:buAutoNum type="romanLcPeriod"/>
            </a:pPr>
            <a:endParaRPr lang="en-US" sz="1600" dirty="0">
              <a:solidFill>
                <a:schemeClr val="tx1"/>
              </a:solidFill>
            </a:endParaRPr>
          </a:p>
          <a:p>
            <a:pPr lvl="1" algn="l">
              <a:buClr>
                <a:schemeClr val="accent6"/>
              </a:buClr>
            </a:pPr>
            <a:endParaRPr lang="en-US" sz="1600" dirty="0">
              <a:solidFill>
                <a:schemeClr val="tx1"/>
              </a:solidFill>
            </a:endParaRPr>
          </a:p>
        </p:txBody>
      </p:sp>
      <p:sp>
        <p:nvSpPr>
          <p:cNvPr id="9" name="Subtitle 2"/>
          <p:cNvSpPr txBox="1"/>
          <p:nvPr/>
        </p:nvSpPr>
        <p:spPr>
          <a:xfrm>
            <a:off x="4780229" y="2363928"/>
            <a:ext cx="349602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anose="05000000000000000000"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3"/>
            </a:pPr>
            <a:endParaRPr lang="en-US" sz="16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ym typeface="+mn-ea"/>
              </a:rPr>
              <a:t>Definition &amp; Structure of </a:t>
            </a:r>
            <a:r>
              <a:rPr lang="en-US" dirty="0"/>
              <a:t>String</a:t>
            </a:r>
            <a:endParaRPr lang="en-US" b="1" dirty="0"/>
          </a:p>
        </p:txBody>
      </p:sp>
      <p:sp>
        <p:nvSpPr>
          <p:cNvPr id="6" name="TextBox 5"/>
          <p:cNvSpPr txBox="1"/>
          <p:nvPr/>
        </p:nvSpPr>
        <p:spPr>
          <a:xfrm>
            <a:off x="384578"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Strings are sequence of characters representing a piece of text. In programming languages a string is represented as some characters enclosed by double quotes- "</a:t>
            </a:r>
            <a:r>
              <a:rPr lang="en-US" dirty="0">
                <a:latin typeface="Courier New" panose="02070309020205020404" pitchFamily="49" charset="0"/>
                <a:cs typeface="Courier New" panose="02070309020205020404" pitchFamily="49" charset="0"/>
              </a:rPr>
              <a:t>This is a string</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A string is mainly declared using an array of characters.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main difference between a </a:t>
            </a:r>
            <a:r>
              <a:rPr lang="en-US" i="1" dirty="0"/>
              <a:t>simple array of character </a:t>
            </a:r>
            <a:r>
              <a:rPr lang="en-US" dirty="0"/>
              <a:t>and </a:t>
            </a:r>
            <a:r>
              <a:rPr lang="en-US" i="1" dirty="0"/>
              <a:t>an array of character representing string </a:t>
            </a:r>
            <a:r>
              <a:rPr lang="en-US" dirty="0"/>
              <a:t>is the end marker given at the end of a string. The standard library functions can recognize this end marker as being the end of the string.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end marker is called the zero (or </a:t>
            </a:r>
            <a:r>
              <a:rPr lang="en-US" dirty="0">
                <a:latin typeface="Courier New" panose="02070309020205020404" pitchFamily="49" charset="0"/>
                <a:cs typeface="Courier New" panose="02070309020205020404" pitchFamily="49" charset="0"/>
              </a:rPr>
              <a:t>NULL</a:t>
            </a:r>
            <a:r>
              <a:rPr lang="en-US" dirty="0"/>
              <a:t>) byte because it is just a byte which contains the value zero: '</a:t>
            </a:r>
            <a:r>
              <a:rPr lang="en-US" dirty="0">
                <a:latin typeface="Courier New" panose="02070309020205020404" pitchFamily="49" charset="0"/>
                <a:cs typeface="Courier New" panose="02070309020205020404" pitchFamily="49" charset="0"/>
              </a:rPr>
              <a:t>\0</a:t>
            </a:r>
            <a:r>
              <a:rPr lang="en-US" dirty="0"/>
              <a:t>'.  Programs rarely gets to see this end marker as most functions which handle strings use it or add it automatically.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Declaration &amp; Initialization</a:t>
            </a:r>
          </a:p>
        </p:txBody>
      </p:sp>
      <p:sp>
        <p:nvSpPr>
          <p:cNvPr id="4" name="TextBox 3"/>
          <p:cNvSpPr txBox="1"/>
          <p:nvPr/>
        </p:nvSpPr>
        <p:spPr>
          <a:xfrm>
            <a:off x="335494" y="1502688"/>
            <a:ext cx="8369031"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Declaration of a string is just an array of characters: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a:t>
            </a:r>
            <a:r>
              <a:rPr lang="en-US" dirty="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But things are different when we initialize during declaration. An array to contain </a:t>
            </a:r>
            <a:r>
              <a:rPr lang="en-US" dirty="0">
                <a:latin typeface="Courier New" panose="02070309020205020404" pitchFamily="49" charset="0"/>
                <a:cs typeface="Courier New" panose="02070309020205020404" pitchFamily="49" charset="0"/>
              </a:rPr>
              <a:t>5</a:t>
            </a:r>
            <a:r>
              <a:rPr lang="en-US" dirty="0"/>
              <a:t> character values ('</a:t>
            </a:r>
            <a:r>
              <a:rPr lang="en-US" dirty="0">
                <a:latin typeface="Courier New" panose="02070309020205020404" pitchFamily="49" charset="0"/>
                <a:cs typeface="Courier New" panose="02070309020205020404" pitchFamily="49" charset="0"/>
              </a:rPr>
              <a:t>H</a:t>
            </a:r>
            <a:r>
              <a:rPr lang="en-US" dirty="0"/>
              <a:t>', '</a:t>
            </a:r>
            <a:r>
              <a:rPr lang="en-US" dirty="0">
                <a:latin typeface="Courier New" panose="02070309020205020404" pitchFamily="49" charset="0"/>
                <a:cs typeface="Courier New" panose="02070309020205020404" pitchFamily="49" charset="0"/>
              </a:rPr>
              <a:t>e</a:t>
            </a:r>
            <a:r>
              <a:rPr lang="en-US" dirty="0"/>
              <a:t>', '</a:t>
            </a:r>
            <a:r>
              <a:rPr lang="en-US" dirty="0">
                <a:latin typeface="Courier New" panose="02070309020205020404" pitchFamily="49" charset="0"/>
                <a:cs typeface="Courier New" panose="02070309020205020404" pitchFamily="49" charset="0"/>
              </a:rPr>
              <a:t>l</a:t>
            </a:r>
            <a:r>
              <a:rPr lang="en-US" dirty="0"/>
              <a:t>', '</a:t>
            </a:r>
            <a:r>
              <a:rPr lang="en-US" dirty="0">
                <a:latin typeface="Courier New" panose="02070309020205020404" pitchFamily="49" charset="0"/>
                <a:cs typeface="Courier New" panose="02070309020205020404" pitchFamily="49" charset="0"/>
              </a:rPr>
              <a:t>l</a:t>
            </a:r>
            <a:r>
              <a:rPr lang="en-US" dirty="0"/>
              <a:t>', '</a:t>
            </a:r>
            <a:r>
              <a:rPr lang="en-US" dirty="0">
                <a:latin typeface="Courier New" panose="02070309020205020404" pitchFamily="49" charset="0"/>
                <a:cs typeface="Courier New" panose="02070309020205020404" pitchFamily="49" charset="0"/>
              </a:rPr>
              <a:t>o</a:t>
            </a:r>
            <a:r>
              <a:rPr lang="en-US" dirty="0"/>
              <a:t>') of type </a:t>
            </a:r>
            <a:r>
              <a:rPr lang="en-US" dirty="0">
                <a:latin typeface="Courier New" panose="02070309020205020404" pitchFamily="49" charset="0"/>
                <a:cs typeface="Courier New" panose="02070309020205020404" pitchFamily="49" charset="0"/>
              </a:rPr>
              <a:t>char</a:t>
            </a:r>
            <a:r>
              <a:rPr lang="en-US" dirty="0"/>
              <a:t> called </a:t>
            </a:r>
            <a:r>
              <a:rPr lang="en-US" dirty="0" err="1">
                <a:latin typeface="Courier New" panose="02070309020205020404" pitchFamily="49" charset="0"/>
                <a:cs typeface="Courier New" panose="02070309020205020404" pitchFamily="49" charset="0"/>
              </a:rPr>
              <a:t>mimo</a:t>
            </a:r>
            <a:r>
              <a:rPr lang="en-US" dirty="0"/>
              <a:t> could be represented like this: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 </a:t>
            </a:r>
            <a:r>
              <a:rPr lang="en-US" dirty="0"/>
              <a:t>'</a:t>
            </a:r>
            <a:r>
              <a:rPr lang="en-US" dirty="0">
                <a:latin typeface="Courier New" panose="02070309020205020404" pitchFamily="49" charset="0"/>
                <a:cs typeface="Courier New" panose="02070309020205020404" pitchFamily="49" charset="0"/>
              </a:rPr>
              <a:t>H</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e</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l</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l</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o</a:t>
            </a:r>
            <a:r>
              <a:rPr lang="en-US" dirty="0"/>
              <a:t>'</a:t>
            </a:r>
            <a:r>
              <a:rPr lang="en-US" dirty="0">
                <a:latin typeface="Courier New" panose="02070309020205020404" pitchFamily="49" charset="0"/>
                <a:cs typeface="Courier New" panose="02070309020205020404" pitchFamily="49" charset="0"/>
              </a:rPr>
              <a:t>};</a:t>
            </a:r>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But, to represent the same text as string in C/C++ double quotation (") is used to bound the text. And, a </a:t>
            </a:r>
            <a:r>
              <a:rPr lang="en-US" dirty="0">
                <a:latin typeface="Courier New" panose="02070309020205020404" pitchFamily="49" charset="0"/>
                <a:cs typeface="Courier New" panose="02070309020205020404" pitchFamily="49" charset="0"/>
              </a:rPr>
              <a:t>NULL</a:t>
            </a:r>
            <a:r>
              <a:rPr lang="en-US" dirty="0"/>
              <a:t> character is added at the end of the text. So, because of this </a:t>
            </a:r>
            <a:r>
              <a:rPr lang="en-US" dirty="0">
                <a:latin typeface="Courier New" panose="02070309020205020404" pitchFamily="49" charset="0"/>
                <a:cs typeface="Courier New" panose="02070309020205020404" pitchFamily="49" charset="0"/>
              </a:rPr>
              <a:t>NULL</a:t>
            </a:r>
            <a:r>
              <a:rPr lang="en-US" dirty="0"/>
              <a:t>, we need to declare an additional slot in the array. </a:t>
            </a:r>
            <a:br>
              <a:rPr lang="en-US" dirty="0"/>
            </a:b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[6]= </a:t>
            </a:r>
            <a:r>
              <a:rPr lang="en-US" dirty="0"/>
              <a:t>"</a:t>
            </a:r>
            <a:r>
              <a:rPr lang="en-US" dirty="0">
                <a:latin typeface="Courier New" panose="02070309020205020404" pitchFamily="49" charset="0"/>
                <a:cs typeface="Courier New" panose="02070309020205020404" pitchFamily="49" charset="0"/>
              </a:rPr>
              <a:t>Hello</a:t>
            </a:r>
            <a:r>
              <a:rPr lang="en-US" dirty="0"/>
              <a:t>"</a:t>
            </a:r>
            <a:r>
              <a:rPr lang="en-US" dirty="0">
                <a:latin typeface="Courier New" panose="02070309020205020404" pitchFamily="49" charset="0"/>
                <a:cs typeface="Courier New" panose="02070309020205020404" pitchFamily="49" charset="0"/>
              </a:rPr>
              <a:t>;</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standard library functions can recognize </a:t>
            </a:r>
            <a:r>
              <a:rPr lang="en-US" dirty="0">
                <a:latin typeface="Courier New" panose="02070309020205020404" pitchFamily="49" charset="0"/>
                <a:cs typeface="Courier New" panose="02070309020205020404" pitchFamily="49" charset="0"/>
              </a:rPr>
              <a:t>NULL</a:t>
            </a:r>
            <a:r>
              <a:rPr lang="en-US" dirty="0"/>
              <a:t> (</a:t>
            </a:r>
            <a:r>
              <a:rPr lang="en-US" dirty="0">
                <a:latin typeface="Courier New" panose="02070309020205020404" pitchFamily="49" charset="0"/>
                <a:cs typeface="Courier New" panose="02070309020205020404" pitchFamily="49" charset="0"/>
              </a:rPr>
              <a:t>'\0'</a:t>
            </a:r>
            <a:r>
              <a:rPr lang="en-US" dirty="0"/>
              <a:t>) as being the end of the string.</a:t>
            </a:r>
            <a:endParaRPr lang="en-US" dirty="0">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nvGraphicFramePr>
        <p:xfrm>
          <a:off x="1299883" y="3076511"/>
          <a:ext cx="6279774" cy="865928"/>
        </p:xfrm>
        <a:graphic>
          <a:graphicData uri="http://schemas.openxmlformats.org/drawingml/2006/table">
            <a:tbl>
              <a:tblPr firstRow="1" firstCol="1" bandRow="1">
                <a:tableStyleId>{2D5ABB26-0587-4C30-8999-92F81FD0307C}</a:tableStyleId>
              </a:tblPr>
              <a:tblGrid>
                <a:gridCol w="717132">
                  <a:extLst>
                    <a:ext uri="{9D8B030D-6E8A-4147-A177-3AD203B41FA5}">
                      <a16:colId xmlns:a16="http://schemas.microsoft.com/office/drawing/2014/main" val="20000"/>
                    </a:ext>
                  </a:extLst>
                </a:gridCol>
                <a:gridCol w="559936">
                  <a:extLst>
                    <a:ext uri="{9D8B030D-6E8A-4147-A177-3AD203B41FA5}">
                      <a16:colId xmlns:a16="http://schemas.microsoft.com/office/drawing/2014/main" val="20001"/>
                    </a:ext>
                  </a:extLst>
                </a:gridCol>
                <a:gridCol w="570645">
                  <a:extLst>
                    <a:ext uri="{9D8B030D-6E8A-4147-A177-3AD203B41FA5}">
                      <a16:colId xmlns:a16="http://schemas.microsoft.com/office/drawing/2014/main" val="20002"/>
                    </a:ext>
                  </a:extLst>
                </a:gridCol>
                <a:gridCol w="543872">
                  <a:extLst>
                    <a:ext uri="{9D8B030D-6E8A-4147-A177-3AD203B41FA5}">
                      <a16:colId xmlns:a16="http://schemas.microsoft.com/office/drawing/2014/main" val="20003"/>
                    </a:ext>
                  </a:extLst>
                </a:gridCol>
                <a:gridCol w="545402">
                  <a:extLst>
                    <a:ext uri="{9D8B030D-6E8A-4147-A177-3AD203B41FA5}">
                      <a16:colId xmlns:a16="http://schemas.microsoft.com/office/drawing/2014/main" val="20004"/>
                    </a:ext>
                  </a:extLst>
                </a:gridCol>
                <a:gridCol w="543872">
                  <a:extLst>
                    <a:ext uri="{9D8B030D-6E8A-4147-A177-3AD203B41FA5}">
                      <a16:colId xmlns:a16="http://schemas.microsoft.com/office/drawing/2014/main" val="20005"/>
                    </a:ext>
                  </a:extLst>
                </a:gridCol>
                <a:gridCol w="545402">
                  <a:extLst>
                    <a:ext uri="{9D8B030D-6E8A-4147-A177-3AD203B41FA5}">
                      <a16:colId xmlns:a16="http://schemas.microsoft.com/office/drawing/2014/main" val="20006"/>
                    </a:ext>
                  </a:extLst>
                </a:gridCol>
                <a:gridCol w="544637">
                  <a:extLst>
                    <a:ext uri="{9D8B030D-6E8A-4147-A177-3AD203B41FA5}">
                      <a16:colId xmlns:a16="http://schemas.microsoft.com/office/drawing/2014/main" val="20007"/>
                    </a:ext>
                  </a:extLst>
                </a:gridCol>
                <a:gridCol w="546932">
                  <a:extLst>
                    <a:ext uri="{9D8B030D-6E8A-4147-A177-3AD203B41FA5}">
                      <a16:colId xmlns:a16="http://schemas.microsoft.com/office/drawing/2014/main" val="20008"/>
                    </a:ext>
                  </a:extLst>
                </a:gridCol>
                <a:gridCol w="545402">
                  <a:extLst>
                    <a:ext uri="{9D8B030D-6E8A-4147-A177-3AD203B41FA5}">
                      <a16:colId xmlns:a16="http://schemas.microsoft.com/office/drawing/2014/main" val="20009"/>
                    </a:ext>
                  </a:extLst>
                </a:gridCol>
                <a:gridCol w="522454">
                  <a:extLst>
                    <a:ext uri="{9D8B030D-6E8A-4147-A177-3AD203B41FA5}">
                      <a16:colId xmlns:a16="http://schemas.microsoft.com/office/drawing/2014/main" val="20010"/>
                    </a:ext>
                  </a:extLst>
                </a:gridCol>
                <a:gridCol w="94088">
                  <a:extLst>
                    <a:ext uri="{9D8B030D-6E8A-4147-A177-3AD203B41FA5}">
                      <a16:colId xmlns:a16="http://schemas.microsoft.com/office/drawing/2014/main" val="20011"/>
                    </a:ext>
                  </a:extLst>
                </a:gridCol>
              </a:tblGrid>
              <a:tr h="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20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nvGraphicFramePr>
        <p:xfrm>
          <a:off x="1299883" y="5174010"/>
          <a:ext cx="6279774" cy="957368"/>
        </p:xfrm>
        <a:graphic>
          <a:graphicData uri="http://schemas.openxmlformats.org/drawingml/2006/table">
            <a:tbl>
              <a:tblPr firstRow="1" firstCol="1" bandRow="1">
                <a:tableStyleId>{2D5ABB26-0587-4C30-8999-92F81FD0307C}</a:tableStyleId>
              </a:tblPr>
              <a:tblGrid>
                <a:gridCol w="614829">
                  <a:extLst>
                    <a:ext uri="{9D8B030D-6E8A-4147-A177-3AD203B41FA5}">
                      <a16:colId xmlns:a16="http://schemas.microsoft.com/office/drawing/2014/main" val="20000"/>
                    </a:ext>
                  </a:extLst>
                </a:gridCol>
                <a:gridCol w="480058">
                  <a:extLst>
                    <a:ext uri="{9D8B030D-6E8A-4147-A177-3AD203B41FA5}">
                      <a16:colId xmlns:a16="http://schemas.microsoft.com/office/drawing/2014/main" val="20001"/>
                    </a:ext>
                  </a:extLst>
                </a:gridCol>
                <a:gridCol w="489239">
                  <a:extLst>
                    <a:ext uri="{9D8B030D-6E8A-4147-A177-3AD203B41FA5}">
                      <a16:colId xmlns:a16="http://schemas.microsoft.com/office/drawing/2014/main" val="20002"/>
                    </a:ext>
                  </a:extLst>
                </a:gridCol>
                <a:gridCol w="466286">
                  <a:extLst>
                    <a:ext uri="{9D8B030D-6E8A-4147-A177-3AD203B41FA5}">
                      <a16:colId xmlns:a16="http://schemas.microsoft.com/office/drawing/2014/main" val="20003"/>
                    </a:ext>
                  </a:extLst>
                </a:gridCol>
                <a:gridCol w="467597">
                  <a:extLst>
                    <a:ext uri="{9D8B030D-6E8A-4147-A177-3AD203B41FA5}">
                      <a16:colId xmlns:a16="http://schemas.microsoft.com/office/drawing/2014/main" val="20004"/>
                    </a:ext>
                  </a:extLst>
                </a:gridCol>
                <a:gridCol w="466286">
                  <a:extLst>
                    <a:ext uri="{9D8B030D-6E8A-4147-A177-3AD203B41FA5}">
                      <a16:colId xmlns:a16="http://schemas.microsoft.com/office/drawing/2014/main" val="20005"/>
                    </a:ext>
                  </a:extLst>
                </a:gridCol>
                <a:gridCol w="467597">
                  <a:extLst>
                    <a:ext uri="{9D8B030D-6E8A-4147-A177-3AD203B41FA5}">
                      <a16:colId xmlns:a16="http://schemas.microsoft.com/office/drawing/2014/main" val="20006"/>
                    </a:ext>
                  </a:extLst>
                </a:gridCol>
                <a:gridCol w="466941">
                  <a:extLst>
                    <a:ext uri="{9D8B030D-6E8A-4147-A177-3AD203B41FA5}">
                      <a16:colId xmlns:a16="http://schemas.microsoft.com/office/drawing/2014/main" val="20007"/>
                    </a:ext>
                  </a:extLst>
                </a:gridCol>
                <a:gridCol w="468909">
                  <a:extLst>
                    <a:ext uri="{9D8B030D-6E8A-4147-A177-3AD203B41FA5}">
                      <a16:colId xmlns:a16="http://schemas.microsoft.com/office/drawing/2014/main" val="20008"/>
                    </a:ext>
                  </a:extLst>
                </a:gridCol>
                <a:gridCol w="467597">
                  <a:extLst>
                    <a:ext uri="{9D8B030D-6E8A-4147-A177-3AD203B41FA5}">
                      <a16:colId xmlns:a16="http://schemas.microsoft.com/office/drawing/2014/main" val="20009"/>
                    </a:ext>
                  </a:extLst>
                </a:gridCol>
                <a:gridCol w="447923">
                  <a:extLst>
                    <a:ext uri="{9D8B030D-6E8A-4147-A177-3AD203B41FA5}">
                      <a16:colId xmlns:a16="http://schemas.microsoft.com/office/drawing/2014/main" val="20010"/>
                    </a:ext>
                  </a:extLst>
                </a:gridCol>
                <a:gridCol w="447923">
                  <a:extLst>
                    <a:ext uri="{9D8B030D-6E8A-4147-A177-3AD203B41FA5}">
                      <a16:colId xmlns:a16="http://schemas.microsoft.com/office/drawing/2014/main" val="20011"/>
                    </a:ext>
                  </a:extLst>
                </a:gridCol>
                <a:gridCol w="447923">
                  <a:extLst>
                    <a:ext uri="{9D8B030D-6E8A-4147-A177-3AD203B41FA5}">
                      <a16:colId xmlns:a16="http://schemas.microsoft.com/office/drawing/2014/main" val="20012"/>
                    </a:ext>
                  </a:extLst>
                </a:gridCol>
                <a:gridCol w="80666">
                  <a:extLst>
                    <a:ext uri="{9D8B030D-6E8A-4147-A177-3AD203B41FA5}">
                      <a16:colId xmlns:a16="http://schemas.microsoft.com/office/drawing/2014/main" val="20013"/>
                    </a:ext>
                  </a:extLst>
                </a:gridCol>
              </a:tblGrid>
              <a:tr h="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ea typeface="Times New Roman" panose="02020603050405020304" pitchFamily="18" charset="0"/>
                          <a:cs typeface="Courier New" panose="02070309020205020404" pitchFamily="49" charset="0"/>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800" dirty="0">
                          <a:effectLst/>
                          <a:latin typeface="Courier New" panose="02070309020205020404" pitchFamily="49" charset="0"/>
                          <a:cs typeface="Courier New" panose="02070309020205020404" pitchFamily="49" charset="0"/>
                        </a:rPr>
                        <a:t>'\0'</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5494" y="1483132"/>
            <a:ext cx="8369031" cy="480131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Instead of asking for the first name only, if we would have asked for the whole name, this program might not work properly. That is, if we would have given input </a:t>
            </a:r>
            <a:r>
              <a:rPr lang="en-US" dirty="0">
                <a:latin typeface="Courier New" panose="02070309020205020404" pitchFamily="49" charset="0"/>
                <a:cs typeface="Courier New" panose="02070309020205020404" pitchFamily="49" charset="0"/>
              </a:rPr>
              <a:t>John Rambo </a:t>
            </a:r>
            <a:r>
              <a:rPr lang="en-US" dirty="0"/>
              <a:t>instead of only </a:t>
            </a:r>
            <a:r>
              <a:rPr lang="en-US" dirty="0">
                <a:latin typeface="Courier New" panose="02070309020205020404" pitchFamily="49" charset="0"/>
                <a:cs typeface="Courier New" panose="02070309020205020404" pitchFamily="49" charset="0"/>
              </a:rPr>
              <a:t>John</a:t>
            </a:r>
            <a:r>
              <a:rPr lang="en-US" dirty="0"/>
              <a:t> the output will be as follows – </a:t>
            </a:r>
          </a:p>
          <a:p>
            <a:pPr marL="398780" lvl="1" indent="0" algn="just">
              <a:buNone/>
            </a:pPr>
            <a:r>
              <a:rPr lang="en-US" dirty="0">
                <a:latin typeface="Courier New" panose="02070309020205020404" pitchFamily="49" charset="0"/>
                <a:cs typeface="Courier New" panose="02070309020205020404" pitchFamily="49" charset="0"/>
              </a:rPr>
              <a:t>Please, enter your first name: </a:t>
            </a:r>
            <a:r>
              <a:rPr lang="en-US" dirty="0">
                <a:solidFill>
                  <a:srgbClr val="FF0000"/>
                </a:solidFill>
                <a:latin typeface="Courier New" panose="02070309020205020404" pitchFamily="49" charset="0"/>
                <a:cs typeface="Courier New" panose="02070309020205020404" pitchFamily="49" charset="0"/>
              </a:rPr>
              <a:t>John Rambo</a:t>
            </a:r>
          </a:p>
          <a:p>
            <a:pPr marL="398780" lvl="1" indent="0" algn="just">
              <a:buNone/>
            </a:pPr>
            <a:r>
              <a:rPr lang="en-US" dirty="0">
                <a:latin typeface="Courier New" panose="02070309020205020404" pitchFamily="49" charset="0"/>
                <a:cs typeface="Courier New" panose="02070309020205020404" pitchFamily="49" charset="0"/>
              </a:rPr>
              <a:t>Hello, John!</a:t>
            </a:r>
          </a:p>
          <a:p>
            <a:pPr marL="398780" lvl="1" indent="0" algn="just">
              <a:buNone/>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Still it shows </a:t>
            </a:r>
            <a:r>
              <a:rPr lang="en-US" dirty="0">
                <a:latin typeface="Courier New" panose="02070309020205020404" pitchFamily="49" charset="0"/>
                <a:cs typeface="Courier New" panose="02070309020205020404" pitchFamily="49" charset="0"/>
              </a:rPr>
              <a:t>John</a:t>
            </a:r>
            <a:r>
              <a:rPr lang="en-US" dirty="0"/>
              <a:t> after </a:t>
            </a:r>
            <a:r>
              <a:rPr lang="en-US" dirty="0">
                <a:latin typeface="Courier New" panose="02070309020205020404" pitchFamily="49" charset="0"/>
                <a:cs typeface="Courier New" panose="02070309020205020404" pitchFamily="49" charset="0"/>
              </a:rPr>
              <a:t>Hello</a:t>
            </a:r>
            <a:r>
              <a:rPr lang="en-US" dirty="0"/>
              <a:t>, not </a:t>
            </a:r>
            <a:r>
              <a:rPr lang="en-US" dirty="0">
                <a:latin typeface="Courier New" panose="02070309020205020404" pitchFamily="49" charset="0"/>
                <a:cs typeface="Courier New" panose="02070309020205020404" pitchFamily="49" charset="0"/>
              </a:rPr>
              <a:t>John Rambo</a:t>
            </a:r>
            <a:r>
              <a:rPr lang="en-US" dirty="0"/>
              <a:t>. As we know, that </a:t>
            </a:r>
            <a:r>
              <a:rPr lang="en-US" dirty="0" err="1">
                <a:latin typeface="Courier New" panose="02070309020205020404" pitchFamily="49" charset="0"/>
                <a:cs typeface="Courier New" panose="02070309020205020404" pitchFamily="49" charset="0"/>
              </a:rPr>
              <a:t>cin</a:t>
            </a:r>
            <a:r>
              <a:rPr lang="en-US" dirty="0"/>
              <a:t> always stops at </a:t>
            </a:r>
            <a:r>
              <a:rPr lang="en-US" dirty="0">
                <a:latin typeface="Courier New" panose="02070309020205020404" pitchFamily="49" charset="0"/>
                <a:cs typeface="Courier New" panose="02070309020205020404" pitchFamily="49" charset="0"/>
              </a:rPr>
              <a:t>white spaces </a:t>
            </a:r>
            <a:r>
              <a:rPr lang="en-US" dirty="0"/>
              <a:t>during taking input. So, after taking </a:t>
            </a:r>
            <a:r>
              <a:rPr lang="en-US" dirty="0">
                <a:latin typeface="Courier New" panose="02070309020205020404" pitchFamily="49" charset="0"/>
                <a:cs typeface="Courier New" panose="02070309020205020404" pitchFamily="49" charset="0"/>
              </a:rPr>
              <a:t>John</a:t>
            </a:r>
            <a:r>
              <a:rPr lang="en-US" dirty="0"/>
              <a:t> as input </a:t>
            </a:r>
            <a:r>
              <a:rPr lang="en-US" dirty="0" err="1">
                <a:latin typeface="Courier New" panose="02070309020205020404" pitchFamily="49" charset="0"/>
                <a:cs typeface="Courier New" panose="02070309020205020404" pitchFamily="49" charset="0"/>
              </a:rPr>
              <a:t>cin</a:t>
            </a:r>
            <a:r>
              <a:rPr lang="en-US" dirty="0"/>
              <a:t> receives a </a:t>
            </a:r>
            <a:r>
              <a:rPr lang="en-US" dirty="0">
                <a:latin typeface="Courier New" panose="02070309020205020404" pitchFamily="49" charset="0"/>
                <a:cs typeface="Courier New" panose="02070309020205020404" pitchFamily="49" charset="0"/>
              </a:rPr>
              <a:t>space</a:t>
            </a:r>
            <a:r>
              <a:rPr lang="en-US" dirty="0"/>
              <a:t> indicating the end of input. So it never even goes for </a:t>
            </a:r>
            <a:r>
              <a:rPr lang="en-US" dirty="0">
                <a:latin typeface="Courier New" panose="02070309020205020404" pitchFamily="49" charset="0"/>
                <a:cs typeface="Courier New" panose="02070309020205020404" pitchFamily="49" charset="0"/>
              </a:rPr>
              <a:t>Rambo</a:t>
            </a:r>
            <a:r>
              <a:rPr lang="en-US" dirty="0"/>
              <a:t>. To overcome this, there is another function </a:t>
            </a:r>
            <a:r>
              <a:rPr lang="en-US" dirty="0" err="1">
                <a:latin typeface="Courier New" panose="02070309020205020404" pitchFamily="49" charset="0"/>
                <a:cs typeface="Courier New" panose="02070309020205020404" pitchFamily="49" charset="0"/>
              </a:rPr>
              <a:t>cin.get</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a:t>
            </a:r>
            <a:r>
              <a:rPr lang="en-US" dirty="0"/>
              <a:t>which takes only 2 parameters: variable name of the string and its size (maximum size of the character array).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So just writing </a:t>
            </a:r>
            <a:r>
              <a:rPr lang="en-US" dirty="0" err="1">
                <a:latin typeface="Courier New" panose="02070309020205020404" pitchFamily="49" charset="0"/>
                <a:cs typeface="Courier New" panose="02070309020205020404" pitchFamily="49" charset="0"/>
              </a:rPr>
              <a:t>cin.get</a:t>
            </a:r>
            <a:r>
              <a:rPr lang="en-US" dirty="0">
                <a:latin typeface="Courier New" panose="02070309020205020404" pitchFamily="49" charset="0"/>
                <a:cs typeface="Courier New" panose="02070309020205020404" pitchFamily="49" charset="0"/>
              </a:rPr>
              <a:t>(FirstName,80);</a:t>
            </a:r>
            <a:r>
              <a:rPr lang="en-US" dirty="0">
                <a:cs typeface="Courier New" panose="02070309020205020404" pitchFamily="49" charset="0"/>
              </a:rPr>
              <a:t> </a:t>
            </a:r>
            <a:r>
              <a:rPr lang="en-US" dirty="0"/>
              <a:t>instead of </a:t>
            </a:r>
            <a:r>
              <a:rPr lang="en-US" dirty="0" err="1">
                <a:latin typeface="Courier New" panose="02070309020205020404" pitchFamily="49" charset="0"/>
                <a:cs typeface="Courier New" panose="02070309020205020404" pitchFamily="49" charset="0"/>
              </a:rPr>
              <a:t>cin</a:t>
            </a:r>
            <a:r>
              <a:rPr lang="en-US" dirty="0">
                <a:latin typeface="Courier New" panose="02070309020205020404" pitchFamily="49" charset="0"/>
                <a:cs typeface="Courier New" panose="02070309020205020404" pitchFamily="49" charset="0"/>
              </a:rPr>
              <a:t>&gt;&gt;FirstName; </a:t>
            </a:r>
            <a:r>
              <a:rPr lang="en-US" dirty="0"/>
              <a:t>will give the following output –</a:t>
            </a:r>
          </a:p>
          <a:p>
            <a:pPr marL="398780" lvl="1" indent="0" algn="just">
              <a:buNone/>
            </a:pPr>
            <a:r>
              <a:rPr lang="en-US" dirty="0">
                <a:latin typeface="Courier New" panose="02070309020205020404" pitchFamily="49" charset="0"/>
                <a:cs typeface="Courier New" panose="02070309020205020404" pitchFamily="49" charset="0"/>
              </a:rPr>
              <a:t>Please, enter your first name: </a:t>
            </a:r>
            <a:r>
              <a:rPr lang="en-US" dirty="0">
                <a:solidFill>
                  <a:srgbClr val="FF0000"/>
                </a:solidFill>
                <a:latin typeface="Courier New" panose="02070309020205020404" pitchFamily="49" charset="0"/>
                <a:cs typeface="Courier New" panose="02070309020205020404" pitchFamily="49" charset="0"/>
              </a:rPr>
              <a:t>John Rambo</a:t>
            </a:r>
          </a:p>
          <a:p>
            <a:pPr marL="398780" lvl="1" indent="0" algn="just">
              <a:buNone/>
            </a:pPr>
            <a:r>
              <a:rPr lang="en-US" dirty="0">
                <a:latin typeface="Courier New" panose="02070309020205020404" pitchFamily="49" charset="0"/>
                <a:cs typeface="Courier New" panose="02070309020205020404" pitchFamily="49" charset="0"/>
              </a:rPr>
              <a:t>Hello, John Rambo</a:t>
            </a:r>
          </a:p>
        </p:txBody>
      </p:sp>
      <p:sp>
        <p:nvSpPr>
          <p:cNvPr id="5"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 Input, Output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35494" y="1655764"/>
            <a:ext cx="3897313" cy="5202236"/>
          </a:xfrm>
        </p:spPr>
        <p:txBody>
          <a:bodyPr>
            <a:noAutofit/>
          </a:bodyPr>
          <a:lstStyle/>
          <a:p>
            <a:pPr algn="just">
              <a:spcBef>
                <a:spcPts val="200"/>
              </a:spcBef>
              <a:spcAft>
                <a:spcPts val="200"/>
              </a:spcAft>
              <a:buClrTx/>
              <a:buFont typeface="Wingdings" panose="05000000000000000000" pitchFamily="2" charset="2"/>
              <a:buChar char="q"/>
            </a:pPr>
            <a:r>
              <a:rPr lang="en-US" sz="1400" dirty="0"/>
              <a:t>Lines 4-6 declares three arrays of characters. First two are initialized as strings with a NULL character at their end. </a:t>
            </a:r>
          </a:p>
          <a:p>
            <a:pPr algn="just">
              <a:spcBef>
                <a:spcPts val="200"/>
              </a:spcBef>
              <a:spcAft>
                <a:spcPts val="200"/>
              </a:spcAft>
              <a:buClrTx/>
              <a:buFont typeface="Wingdings" panose="05000000000000000000" pitchFamily="2" charset="2"/>
              <a:buChar char="q"/>
            </a:pPr>
            <a:r>
              <a:rPr lang="en-US" sz="1400" dirty="0"/>
              <a:t>Line 7 output the string in </a:t>
            </a:r>
            <a:r>
              <a:rPr lang="en-US" sz="1400" dirty="0">
                <a:latin typeface="Courier New" panose="02070309020205020404" pitchFamily="49" charset="0"/>
                <a:cs typeface="Courier New" panose="02070309020205020404" pitchFamily="49" charset="0"/>
              </a:rPr>
              <a:t>Question</a:t>
            </a:r>
            <a:r>
              <a:rPr lang="en-US" sz="1400" dirty="0"/>
              <a:t>. First parameter in </a:t>
            </a:r>
            <a:r>
              <a:rPr lang="en-US" sz="1400" dirty="0" err="1">
                <a:latin typeface="Courier New" panose="02070309020205020404" pitchFamily="49" charset="0"/>
                <a:cs typeface="Courier New" panose="02070309020205020404" pitchFamily="49" charset="0"/>
              </a:rPr>
              <a:t>cout</a:t>
            </a:r>
            <a:r>
              <a:rPr lang="en-US" sz="1400" dirty="0"/>
              <a:t> has a </a:t>
            </a:r>
            <a:r>
              <a:rPr lang="en-US" sz="1400" dirty="0">
                <a:latin typeface="Courier New" panose="02070309020205020404" pitchFamily="49" charset="0"/>
                <a:cs typeface="Courier New" panose="02070309020205020404" pitchFamily="49" charset="0"/>
              </a:rPr>
              <a:t>%s</a:t>
            </a:r>
            <a:r>
              <a:rPr lang="en-US" sz="1400" dirty="0"/>
              <a:t> (here </a:t>
            </a:r>
            <a:r>
              <a:rPr lang="en-US" sz="1400" dirty="0">
                <a:latin typeface="Courier New" panose="02070309020205020404" pitchFamily="49" charset="0"/>
                <a:cs typeface="Courier New" panose="02070309020205020404" pitchFamily="49" charset="0"/>
              </a:rPr>
              <a:t>s</a:t>
            </a:r>
            <a:r>
              <a:rPr lang="en-US" sz="1400" dirty="0"/>
              <a:t> for string), and the second parameter is the array name </a:t>
            </a:r>
            <a:r>
              <a:rPr lang="en-US" sz="1400" dirty="0">
                <a:latin typeface="Courier New" panose="02070309020205020404" pitchFamily="49" charset="0"/>
                <a:cs typeface="Courier New" panose="02070309020205020404" pitchFamily="49" charset="0"/>
              </a:rPr>
              <a:t>Question</a:t>
            </a:r>
            <a:r>
              <a:rPr lang="en-US" sz="1400" dirty="0"/>
              <a:t> (giving starting address of the array </a:t>
            </a:r>
            <a:r>
              <a:rPr lang="en-US" sz="1400" dirty="0">
                <a:latin typeface="Courier New" panose="02070309020205020404" pitchFamily="49" charset="0"/>
                <a:cs typeface="Courier New" panose="02070309020205020404" pitchFamily="49" charset="0"/>
              </a:rPr>
              <a:t>Question</a:t>
            </a:r>
            <a:r>
              <a:rPr lang="en-US" sz="1400" dirty="0"/>
              <a:t>). </a:t>
            </a:r>
          </a:p>
          <a:p>
            <a:pPr algn="just">
              <a:spcBef>
                <a:spcPts val="200"/>
              </a:spcBef>
              <a:spcAft>
                <a:spcPts val="200"/>
              </a:spcAft>
              <a:buClrTx/>
              <a:buFont typeface="Wingdings" panose="05000000000000000000" pitchFamily="2" charset="2"/>
              <a:buChar char="q"/>
            </a:pPr>
            <a:r>
              <a:rPr lang="en-US" sz="1400" dirty="0"/>
              <a:t>The same can be found in line 8, where we have </a:t>
            </a:r>
            <a:r>
              <a:rPr lang="en-US" sz="1400" dirty="0" err="1">
                <a:latin typeface="Courier New" panose="02070309020205020404" pitchFamily="49" charset="0"/>
                <a:cs typeface="Courier New" panose="02070309020205020404" pitchFamily="49" charset="0"/>
              </a:rPr>
              <a:t>cin</a:t>
            </a:r>
            <a:r>
              <a:rPr lang="en-US" sz="1400" dirty="0"/>
              <a:t> with </a:t>
            </a:r>
            <a:r>
              <a:rPr lang="en-US" sz="1400" dirty="0">
                <a:latin typeface="Courier New" panose="02070309020205020404" pitchFamily="49" charset="0"/>
                <a:cs typeface="Courier New" panose="02070309020205020404" pitchFamily="49" charset="0"/>
              </a:rPr>
              <a:t>%s</a:t>
            </a:r>
            <a:r>
              <a:rPr lang="en-US" sz="1400" dirty="0"/>
              <a:t> and the array </a:t>
            </a:r>
            <a:r>
              <a:rPr lang="en-US" sz="1400" dirty="0" err="1">
                <a:latin typeface="Courier New" panose="02070309020205020404" pitchFamily="49" charset="0"/>
                <a:cs typeface="Courier New" panose="02070309020205020404" pitchFamily="49" charset="0"/>
              </a:rPr>
              <a:t>FirstName</a:t>
            </a:r>
            <a:r>
              <a:rPr lang="en-US" sz="1400" dirty="0"/>
              <a:t>. </a:t>
            </a:r>
          </a:p>
          <a:p>
            <a:pPr algn="just">
              <a:spcBef>
                <a:spcPts val="200"/>
              </a:spcBef>
              <a:spcAft>
                <a:spcPts val="200"/>
              </a:spcAft>
              <a:buClrTx/>
              <a:buFont typeface="Wingdings" panose="05000000000000000000" pitchFamily="2" charset="2"/>
              <a:buChar char="q"/>
            </a:pPr>
            <a:r>
              <a:rPr lang="en-US" sz="1400" dirty="0"/>
              <a:t>In all such cases, the </a:t>
            </a:r>
            <a:r>
              <a:rPr lang="en-US" sz="1400" dirty="0">
                <a:latin typeface="Courier New" panose="02070309020205020404" pitchFamily="49" charset="0"/>
                <a:cs typeface="Courier New" panose="02070309020205020404" pitchFamily="49" charset="0"/>
              </a:rPr>
              <a:t>%s</a:t>
            </a:r>
            <a:r>
              <a:rPr lang="en-US" sz="1400" dirty="0"/>
              <a:t> indicates a string, a continuous group of characters, that will be processed one after another. </a:t>
            </a:r>
          </a:p>
          <a:p>
            <a:pPr algn="just">
              <a:spcBef>
                <a:spcPts val="200"/>
              </a:spcBef>
              <a:spcAft>
                <a:spcPts val="200"/>
              </a:spcAft>
              <a:buClrTx/>
              <a:buFont typeface="Wingdings" panose="05000000000000000000" pitchFamily="2" charset="2"/>
              <a:buChar char="q"/>
            </a:pPr>
            <a:r>
              <a:rPr lang="en-US" sz="1400" dirty="0"/>
              <a:t>The address indicates the location in the memory from where the processing will start. </a:t>
            </a:r>
          </a:p>
          <a:p>
            <a:pPr algn="just">
              <a:spcBef>
                <a:spcPts val="200"/>
              </a:spcBef>
              <a:spcAft>
                <a:spcPts val="200"/>
              </a:spcAft>
              <a:buClrTx/>
              <a:buFont typeface="Wingdings" panose="05000000000000000000" pitchFamily="2" charset="2"/>
              <a:buChar char="q"/>
            </a:pPr>
            <a:r>
              <a:rPr lang="en-US" sz="1400" dirty="0"/>
              <a:t>The </a:t>
            </a:r>
            <a:r>
              <a:rPr lang="en-US" sz="1400" dirty="0">
                <a:latin typeface="Courier New" panose="02070309020205020404" pitchFamily="49" charset="0"/>
                <a:cs typeface="Courier New" panose="02070309020205020404" pitchFamily="49" charset="0"/>
              </a:rPr>
              <a:t>NULL</a:t>
            </a:r>
            <a:r>
              <a:rPr lang="en-US" sz="1400" dirty="0"/>
              <a:t> character indicates where the processing will stop for </a:t>
            </a:r>
            <a:r>
              <a:rPr lang="en-US" sz="1400" dirty="0" err="1">
                <a:latin typeface="Courier New" panose="02070309020205020404" pitchFamily="49" charset="0"/>
                <a:cs typeface="Courier New" panose="02070309020205020404" pitchFamily="49" charset="0"/>
              </a:rPr>
              <a:t>cout</a:t>
            </a:r>
            <a:r>
              <a:rPr lang="en-US" sz="1400" dirty="0"/>
              <a:t>. </a:t>
            </a:r>
          </a:p>
          <a:p>
            <a:pPr algn="just">
              <a:spcBef>
                <a:spcPts val="200"/>
              </a:spcBef>
              <a:spcAft>
                <a:spcPts val="200"/>
              </a:spcAft>
              <a:buClrTx/>
              <a:buFont typeface="Wingdings" panose="05000000000000000000" pitchFamily="2" charset="2"/>
              <a:buChar char="q"/>
            </a:pPr>
            <a:r>
              <a:rPr lang="en-US" sz="1400" dirty="0"/>
              <a:t>And for </a:t>
            </a:r>
            <a:r>
              <a:rPr lang="en-US" sz="1400" dirty="0" err="1">
                <a:latin typeface="Courier New" panose="02070309020205020404" pitchFamily="49" charset="0"/>
                <a:cs typeface="Courier New" panose="02070309020205020404" pitchFamily="49" charset="0"/>
              </a:rPr>
              <a:t>cin</a:t>
            </a:r>
            <a:r>
              <a:rPr lang="en-US" sz="1400" dirty="0"/>
              <a:t>, after the processing (</a:t>
            </a:r>
            <a:r>
              <a:rPr lang="en-US" sz="1400" dirty="0" err="1"/>
              <a:t>i.e</a:t>
            </a:r>
            <a:r>
              <a:rPr lang="en-US" sz="1400" dirty="0"/>
              <a:t>, after the string input) a </a:t>
            </a:r>
            <a:r>
              <a:rPr lang="en-US" sz="1400" dirty="0">
                <a:latin typeface="Courier New" panose="02070309020205020404" pitchFamily="49" charset="0"/>
                <a:cs typeface="Courier New" panose="02070309020205020404" pitchFamily="49" charset="0"/>
              </a:rPr>
              <a:t>NULL</a:t>
            </a:r>
            <a:r>
              <a:rPr lang="en-US" sz="1400" dirty="0"/>
              <a:t> character is automatically added at the end of the string.</a:t>
            </a:r>
          </a:p>
        </p:txBody>
      </p:sp>
      <p:graphicFrame>
        <p:nvGraphicFramePr>
          <p:cNvPr id="7" name="Table 6"/>
          <p:cNvGraphicFramePr>
            <a:graphicFrameLocks noGrp="1"/>
          </p:cNvGraphicFramePr>
          <p:nvPr/>
        </p:nvGraphicFramePr>
        <p:xfrm>
          <a:off x="4235823" y="2662518"/>
          <a:ext cx="4619065" cy="3585883"/>
        </p:xfrm>
        <a:graphic>
          <a:graphicData uri="http://schemas.openxmlformats.org/drawingml/2006/table">
            <a:tbl>
              <a:tblPr firstRow="1" firstCol="1" bandRow="1">
                <a:tableStyleId>{2D5ABB26-0587-4C30-8999-92F81FD0307C}</a:tableStyleId>
              </a:tblPr>
              <a:tblGrid>
                <a:gridCol w="249683">
                  <a:extLst>
                    <a:ext uri="{9D8B030D-6E8A-4147-A177-3AD203B41FA5}">
                      <a16:colId xmlns:a16="http://schemas.microsoft.com/office/drawing/2014/main" val="20000"/>
                    </a:ext>
                  </a:extLst>
                </a:gridCol>
                <a:gridCol w="4369382">
                  <a:extLst>
                    <a:ext uri="{9D8B030D-6E8A-4147-A177-3AD203B41FA5}">
                      <a16:colId xmlns:a16="http://schemas.microsoft.com/office/drawing/2014/main" val="20001"/>
                    </a:ext>
                  </a:extLst>
                </a:gridCol>
              </a:tblGrid>
              <a:tr h="2743365">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cs typeface="Courier New" panose="02070309020205020404" pitchFamily="49" charset="0"/>
                        </a:rPr>
                        <a:t>1</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2</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3</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4</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5</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6</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7</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8</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9</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10</a:t>
                      </a:r>
                      <a:endParaRPr lang="en-US" sz="1800" dirty="0">
                        <a:solidFill>
                          <a:schemeClr val="bg1">
                            <a:lumMod val="65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accent2">
                              <a:lumMod val="75000"/>
                            </a:schemeClr>
                          </a:solidFill>
                          <a:effectLst/>
                          <a:latin typeface="Courier New" panose="02070309020205020404" pitchFamily="49" charset="0"/>
                          <a:cs typeface="Courier New" panose="02070309020205020404" pitchFamily="49" charset="0"/>
                        </a:rPr>
                        <a:t>// null-terminated sequences of characters</a:t>
                      </a:r>
                      <a:endParaRPr lang="en-US" sz="1800" dirty="0">
                        <a:solidFill>
                          <a:schemeClr val="accent2">
                            <a:lumMod val="75000"/>
                          </a:schemeClr>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Question[]=</a:t>
                      </a:r>
                      <a:r>
                        <a:rPr lang="en-US" sz="1200" dirty="0">
                          <a:solidFill>
                            <a:srgbClr val="FF0000"/>
                          </a:solidFill>
                          <a:effectLst/>
                          <a:latin typeface="Courier New" panose="02070309020205020404" pitchFamily="49" charset="0"/>
                          <a:cs typeface="Courier New" panose="02070309020205020404" pitchFamily="49" charset="0"/>
                        </a:rPr>
                        <a:t>"Please, enter first name: "</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Greeting[] = "Hello";</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FirstName</a:t>
                      </a:r>
                      <a:r>
                        <a:rPr lang="en-US" sz="1200" dirty="0">
                          <a:effectLst/>
                          <a:latin typeface="Courier New" panose="02070309020205020404" pitchFamily="49" charset="0"/>
                          <a:cs typeface="Courier New" panose="02070309020205020404" pitchFamily="49" charset="0"/>
                        </a:rPr>
                        <a:t>[80];</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&lt;&lt;Question;</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cin</a:t>
                      </a:r>
                      <a:r>
                        <a:rPr lang="en-US" sz="1200" dirty="0">
                          <a:effectLst/>
                          <a:latin typeface="Courier New" panose="02070309020205020404" pitchFamily="49" charset="0"/>
                          <a:cs typeface="Courier New" panose="02070309020205020404" pitchFamily="49" charset="0"/>
                        </a:rPr>
                        <a:t>&gt;&gt;</a:t>
                      </a:r>
                      <a:r>
                        <a:rPr lang="en-US" sz="1200" dirty="0" err="1">
                          <a:effectLst/>
                          <a:latin typeface="Courier New" panose="02070309020205020404" pitchFamily="49" charset="0"/>
                          <a:cs typeface="Courier New" panose="02070309020205020404" pitchFamily="49" charset="0"/>
                        </a:rPr>
                        <a:t>FirstName</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&lt;&lt;Greeting&lt;&lt;“, “&lt;&lt;</a:t>
                      </a:r>
                      <a:r>
                        <a:rPr lang="en-US" sz="1200" dirty="0" err="1">
                          <a:effectLst/>
                          <a:latin typeface="Courier New" panose="02070309020205020404" pitchFamily="49" charset="0"/>
                          <a:cs typeface="Courier New" panose="02070309020205020404" pitchFamily="49" charset="0"/>
                        </a:rPr>
                        <a:t>FirstName</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extLst>
                  <a:ext uri="{0D108BD9-81ED-4DB2-BD59-A6C34878D82A}">
                    <a16:rowId xmlns:a16="http://schemas.microsoft.com/office/drawing/2014/main" val="10000"/>
                  </a:ext>
                </a:extLst>
              </a:tr>
              <a:tr h="8425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Please, enter first name: </a:t>
                      </a:r>
                      <a:r>
                        <a:rPr lang="en-US" sz="1400" b="1" dirty="0">
                          <a:solidFill>
                            <a:srgbClr val="FF0000"/>
                          </a:solidFill>
                          <a:effectLst/>
                          <a:latin typeface="Courier New" panose="02070309020205020404" pitchFamily="49" charset="0"/>
                          <a:cs typeface="Courier New" panose="02070309020205020404" pitchFamily="49" charset="0"/>
                        </a:rPr>
                        <a:t>John</a:t>
                      </a:r>
                      <a:endParaRPr lang="en-US" sz="2100" b="1" dirty="0">
                        <a:solidFill>
                          <a:srgbClr val="FF0000"/>
                        </a:solidFill>
                        <a:effectLst/>
                        <a:latin typeface="Courier New" panose="02070309020205020404" pitchFamily="49" charset="0"/>
                        <a:cs typeface="Courier New" panose="02070309020205020404" pitchFamily="49" charset="0"/>
                      </a:endParaRPr>
                    </a:p>
                    <a:p>
                      <a:pPr marL="0" marR="0">
                        <a:lnSpc>
                          <a:spcPct val="115000"/>
                        </a:lnSpc>
                        <a:spcBef>
                          <a:spcPts val="600"/>
                        </a:spcBef>
                        <a:spcAft>
                          <a:spcPts val="600"/>
                        </a:spcAft>
                      </a:pPr>
                      <a:r>
                        <a:rPr lang="en-US" sz="1400" dirty="0">
                          <a:effectLst/>
                          <a:latin typeface="Courier New" panose="02070309020205020404" pitchFamily="49" charset="0"/>
                          <a:cs typeface="Courier New" panose="02070309020205020404" pitchFamily="49" charset="0"/>
                        </a:rPr>
                        <a:t>Output: </a:t>
                      </a:r>
                      <a:r>
                        <a:rPr lang="en-US" sz="1400" b="1" dirty="0">
                          <a:solidFill>
                            <a:srgbClr val="FFFF00"/>
                          </a:solidFill>
                          <a:effectLst/>
                          <a:latin typeface="Courier New" panose="02070309020205020404" pitchFamily="49" charset="0"/>
                          <a:cs typeface="Courier New" panose="02070309020205020404" pitchFamily="49" charset="0"/>
                        </a:rPr>
                        <a:t>Hello, John</a:t>
                      </a:r>
                      <a:endParaRPr lang="en-US" sz="2100" b="1" dirty="0">
                        <a:solidFill>
                          <a:srgbClr val="FFFF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4235824" y="1655763"/>
            <a:ext cx="4619064" cy="784830"/>
          </a:xfrm>
          <a:prstGeom prst="rect">
            <a:avLst/>
          </a:prstGeom>
          <a:noFill/>
        </p:spPr>
        <p:txBody>
          <a:bodyPr wrap="square" rtlCol="0">
            <a:spAutoFit/>
          </a:bodyPr>
          <a:lstStyle/>
          <a:p>
            <a:pPr algn="just"/>
            <a:r>
              <a:rPr lang="en-US" sz="1500" dirty="0"/>
              <a:t>Consider the following example (the dark area at the end is the output of this program; the red colored text represents input given by the user):</a:t>
            </a:r>
          </a:p>
        </p:txBody>
      </p:sp>
      <p:sp>
        <p:nvSpPr>
          <p:cNvPr id="1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 Input, Output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5494" y="1483132"/>
            <a:ext cx="8369031"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Strings are often needed to be manipulated by programmer according to the need of a problem. All string manipulation can be done manually by the programmer but, this makes programming complex and large.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 supports a large number of string handling functions. There are numerous functions defined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cstring</a:t>
            </a:r>
            <a:r>
              <a:rPr lang="en-US" dirty="0">
                <a:latin typeface="Courier New" panose="02070309020205020404" pitchFamily="49" charset="0"/>
                <a:cs typeface="Courier New" panose="02070309020205020404" pitchFamily="49" charset="0"/>
              </a:rPr>
              <a:t>"</a:t>
            </a:r>
            <a:r>
              <a:rPr lang="en-US" dirty="0"/>
              <a:t> header file.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all such library functions a </a:t>
            </a:r>
            <a:r>
              <a:rPr lang="en-US" dirty="0">
                <a:latin typeface="Courier New" panose="02070309020205020404" pitchFamily="49" charset="0"/>
                <a:cs typeface="Courier New" panose="02070309020205020404" pitchFamily="49" charset="0"/>
              </a:rPr>
              <a:t>NULL</a:t>
            </a:r>
            <a:r>
              <a:rPr lang="en-US" dirty="0"/>
              <a:t> character is assumed to be at the end of the existing string and a </a:t>
            </a:r>
            <a:r>
              <a:rPr lang="en-US" dirty="0">
                <a:latin typeface="Courier New" panose="02070309020205020404" pitchFamily="49" charset="0"/>
                <a:cs typeface="Courier New" panose="02070309020205020404" pitchFamily="49" charset="0"/>
              </a:rPr>
              <a:t>NULL</a:t>
            </a:r>
            <a:r>
              <a:rPr lang="en-US" dirty="0"/>
              <a:t> character is always included at the end of the new/updated/changed string.</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Few commonly used string handling functions are discussed next:</a:t>
            </a:r>
          </a:p>
        </p:txBody>
      </p:sp>
      <p:sp>
        <p:nvSpPr>
          <p:cNvPr id="5"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Handling Functions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Handling Functions</a:t>
            </a:r>
          </a:p>
        </p:txBody>
      </p:sp>
      <p:graphicFrame>
        <p:nvGraphicFramePr>
          <p:cNvPr id="4" name="Table 3"/>
          <p:cNvGraphicFramePr>
            <a:graphicFrameLocks noGrp="1"/>
          </p:cNvGraphicFramePr>
          <p:nvPr/>
        </p:nvGraphicFramePr>
        <p:xfrm>
          <a:off x="356596" y="1470213"/>
          <a:ext cx="8581216" cy="5109881"/>
        </p:xfrm>
        <a:graphic>
          <a:graphicData uri="http://schemas.openxmlformats.org/drawingml/2006/table">
            <a:tbl>
              <a:tblPr firstRow="1" firstCol="1" bandRow="1">
                <a:tableStyleId>{F5AB1C69-6EDB-4FF4-983F-18BD219EF322}</a:tableStyleId>
              </a:tblPr>
              <a:tblGrid>
                <a:gridCol w="1824961">
                  <a:extLst>
                    <a:ext uri="{9D8B030D-6E8A-4147-A177-3AD203B41FA5}">
                      <a16:colId xmlns:a16="http://schemas.microsoft.com/office/drawing/2014/main" val="20000"/>
                    </a:ext>
                  </a:extLst>
                </a:gridCol>
                <a:gridCol w="6756255">
                  <a:extLst>
                    <a:ext uri="{9D8B030D-6E8A-4147-A177-3AD203B41FA5}">
                      <a16:colId xmlns:a16="http://schemas.microsoft.com/office/drawing/2014/main" val="20001"/>
                    </a:ext>
                  </a:extLst>
                </a:gridCol>
              </a:tblGrid>
              <a:tr h="528967">
                <a:tc>
                  <a:txBody>
                    <a:bodyPr/>
                    <a:lstStyle/>
                    <a:p>
                      <a:pPr marL="0" marR="0" algn="ctr">
                        <a:lnSpc>
                          <a:spcPct val="115000"/>
                        </a:lnSpc>
                        <a:spcBef>
                          <a:spcPts val="0"/>
                        </a:spcBef>
                        <a:spcAft>
                          <a:spcPts val="0"/>
                        </a:spcAft>
                      </a:pPr>
                      <a:r>
                        <a:rPr lang="en-US" sz="1600" dirty="0">
                          <a:solidFill>
                            <a:schemeClr val="bg1"/>
                          </a:solidFill>
                          <a:effectLst/>
                        </a:rPr>
                        <a:t>Function</a:t>
                      </a:r>
                      <a:endParaRPr lang="en-US" sz="1600" dirty="0">
                        <a:solidFill>
                          <a:schemeClr val="bg1"/>
                        </a:solidFill>
                        <a:effectLst/>
                        <a:latin typeface="Times New Roman" panose="02020603050405020304" pitchFamily="18" charset="0"/>
                        <a:ea typeface="Times New Roman" panose="02020603050405020304" pitchFamily="18" charset="0"/>
                      </a:endParaRPr>
                    </a:p>
                  </a:txBody>
                  <a:tcPr marL="51435" marR="0" marT="29210" marB="222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effectLst/>
                        </a:rPr>
                        <a:t>Work Of Function</a:t>
                      </a:r>
                      <a:endParaRPr lang="en-US" sz="1600" dirty="0">
                        <a:solidFill>
                          <a:schemeClr val="bg1"/>
                        </a:solidFill>
                        <a:effectLst/>
                        <a:latin typeface="Times New Roman" panose="02020603050405020304" pitchFamily="18" charset="0"/>
                        <a:ea typeface="Times New Roman" panose="02020603050405020304" pitchFamily="18" charset="0"/>
                      </a:endParaRPr>
                    </a:p>
                  </a:txBody>
                  <a:tcPr marL="51435" marR="0" marT="29210" marB="222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18700">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strlen</a:t>
                      </a:r>
                      <a:r>
                        <a:rPr lang="en-US" sz="1600" dirty="0">
                          <a:solidFill>
                            <a:schemeClr val="bg1"/>
                          </a:solidFill>
                          <a:effectLst/>
                          <a:latin typeface="Courier New" panose="02070309020205020404" pitchFamily="49" charset="0"/>
                          <a:cs typeface="Courier New" panose="02070309020205020404" pitchFamily="49" charset="0"/>
                        </a:rPr>
                        <a:t>(</a:t>
                      </a:r>
                      <a:r>
                        <a:rPr lang="en-US" sz="1600" dirty="0" err="1">
                          <a:solidFill>
                            <a:schemeClr val="bg1"/>
                          </a:solidFill>
                          <a:effectLst/>
                          <a:latin typeface="Courier New" panose="02070309020205020404" pitchFamily="49" charset="0"/>
                          <a:cs typeface="Courier New" panose="02070309020205020404" pitchFamily="49" charset="0"/>
                        </a:rPr>
                        <a:t>str</a:t>
                      </a:r>
                      <a:r>
                        <a:rPr lang="en-US" sz="1600" dirty="0">
                          <a:solidFill>
                            <a:schemeClr val="bg1"/>
                          </a:solidFill>
                          <a:effectLst/>
                          <a:latin typeface="Courier New" panose="02070309020205020404" pitchFamily="49" charset="0"/>
                          <a:cs typeface="Courier New" panose="02070309020205020404" pitchFamily="49" charset="0"/>
                        </a:rPr>
                        <a:t>)</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Calculates the length of string </a:t>
                      </a:r>
                      <a:r>
                        <a:rPr lang="en-US" sz="1600" dirty="0" err="1">
                          <a:effectLst/>
                          <a:latin typeface="Courier New" panose="02070309020205020404" pitchFamily="49" charset="0"/>
                          <a:cs typeface="Courier New" panose="02070309020205020404" pitchFamily="49" charset="0"/>
                        </a:rPr>
                        <a:t>str</a:t>
                      </a:r>
                      <a:r>
                        <a:rPr lang="en-US" sz="1600" dirty="0">
                          <a:effectLst/>
                        </a:rPr>
                        <a:t>; the total number of characters from the given starting address by </a:t>
                      </a:r>
                      <a:r>
                        <a:rPr lang="en-US" sz="1600" dirty="0" err="1">
                          <a:effectLst/>
                          <a:latin typeface="Courier New" panose="02070309020205020404" pitchFamily="49" charset="0"/>
                          <a:cs typeface="Courier New" panose="02070309020205020404" pitchFamily="49" charset="0"/>
                        </a:rPr>
                        <a:t>str</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strcpy</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Copies a string </a:t>
                      </a:r>
                      <a:r>
                        <a:rPr lang="en-US" sz="1600" dirty="0">
                          <a:effectLst/>
                          <a:latin typeface="Courier New" panose="02070309020205020404" pitchFamily="49" charset="0"/>
                          <a:cs typeface="Courier New" panose="02070309020205020404" pitchFamily="49" charset="0"/>
                        </a:rPr>
                        <a:t>s2</a:t>
                      </a:r>
                      <a:r>
                        <a:rPr lang="en-US" sz="1600" dirty="0">
                          <a:effectLst/>
                        </a:rPr>
                        <a:t> to another string </a:t>
                      </a:r>
                      <a:r>
                        <a:rPr lang="en-US" sz="1600" dirty="0">
                          <a:effectLst/>
                          <a:latin typeface="Courier New" panose="02070309020205020404" pitchFamily="49" charset="0"/>
                          <a:cs typeface="Courier New" panose="02070309020205020404" pitchFamily="49" charset="0"/>
                        </a:rPr>
                        <a:t>s1</a:t>
                      </a:r>
                      <a:r>
                        <a:rPr lang="en-US" sz="1600" dirty="0">
                          <a:effectLst/>
                        </a:rPr>
                        <a:t>; all the characters starting from the given starting address by </a:t>
                      </a:r>
                      <a:r>
                        <a:rPr lang="en-US" sz="1600" dirty="0">
                          <a:effectLst/>
                          <a:latin typeface="Courier New" panose="02070309020205020404" pitchFamily="49" charset="0"/>
                          <a:cs typeface="Courier New" panose="02070309020205020404" pitchFamily="49" charset="0"/>
                        </a:rPr>
                        <a:t>s2</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will be copied in sequentially from the given address by </a:t>
                      </a:r>
                      <a:r>
                        <a:rPr lang="en-US" sz="1600" dirty="0">
                          <a:effectLst/>
                          <a:latin typeface="Courier New" panose="02070309020205020404" pitchFamily="49" charset="0"/>
                          <a:cs typeface="Courier New" panose="02070309020205020404" pitchFamily="49" charset="0"/>
                        </a:rPr>
                        <a:t>s1</a:t>
                      </a:r>
                      <a:r>
                        <a:rPr lang="en-US" sz="1600" dirty="0">
                          <a:effectLst/>
                        </a:rPr>
                        <a:t>.</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strcat</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Concatenates (joins) two strings; all the characters starting from the given starting address by </a:t>
                      </a:r>
                      <a:r>
                        <a:rPr lang="en-US" sz="1600" dirty="0">
                          <a:effectLst/>
                          <a:latin typeface="Courier New" panose="02070309020205020404" pitchFamily="49" charset="0"/>
                          <a:cs typeface="Courier New" panose="02070309020205020404" pitchFamily="49" charset="0"/>
                        </a:rPr>
                        <a:t>s2</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will be copied in sequentially from the </a:t>
                      </a:r>
                      <a:r>
                        <a:rPr lang="en-US" sz="1600" dirty="0">
                          <a:effectLst/>
                          <a:latin typeface="Courier New" panose="02070309020205020404" pitchFamily="49" charset="0"/>
                          <a:cs typeface="Courier New" panose="02070309020205020404" pitchFamily="49" charset="0"/>
                        </a:rPr>
                        <a:t>NULL</a:t>
                      </a:r>
                      <a:r>
                        <a:rPr lang="en-US" sz="1600" dirty="0">
                          <a:effectLst/>
                        </a:rPr>
                        <a:t> character at the end of </a:t>
                      </a:r>
                      <a:r>
                        <a:rPr lang="en-US" sz="1600" dirty="0">
                          <a:effectLst/>
                          <a:latin typeface="Courier New" panose="02070309020205020404" pitchFamily="49" charset="0"/>
                          <a:cs typeface="Courier New" panose="02070309020205020404" pitchFamily="49" charset="0"/>
                        </a:rPr>
                        <a:t>s1</a:t>
                      </a:r>
                      <a:r>
                        <a:rPr lang="en-US" sz="1600" dirty="0">
                          <a:effectLst/>
                        </a:rPr>
                        <a:t>.</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strcmp</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Compares two strings; if </a:t>
                      </a:r>
                      <a:r>
                        <a:rPr lang="en-US" sz="1600" dirty="0">
                          <a:effectLst/>
                          <a:latin typeface="Courier New" panose="02070309020205020404" pitchFamily="49" charset="0"/>
                          <a:cs typeface="Courier New" panose="02070309020205020404" pitchFamily="49" charset="0"/>
                        </a:rPr>
                        <a:t>s1</a:t>
                      </a:r>
                      <a:r>
                        <a:rPr lang="en-US" sz="1600" dirty="0">
                          <a:effectLst/>
                        </a:rPr>
                        <a:t> and </a:t>
                      </a:r>
                      <a:r>
                        <a:rPr lang="en-US" sz="1600" dirty="0">
                          <a:effectLst/>
                          <a:latin typeface="Courier New" panose="02070309020205020404" pitchFamily="49" charset="0"/>
                          <a:cs typeface="Courier New" panose="02070309020205020404" pitchFamily="49" charset="0"/>
                        </a:rPr>
                        <a:t>s2</a:t>
                      </a:r>
                      <a:r>
                        <a:rPr lang="en-US" sz="1600" dirty="0">
                          <a:effectLst/>
                        </a:rPr>
                        <a:t> are equal </a:t>
                      </a:r>
                      <a:r>
                        <a:rPr lang="en-US" sz="1600" dirty="0" err="1">
                          <a:effectLst/>
                          <a:latin typeface="Courier New" panose="02070309020205020404" pitchFamily="49" charset="0"/>
                          <a:cs typeface="Courier New" panose="02070309020205020404" pitchFamily="49" charset="0"/>
                        </a:rPr>
                        <a:t>strcmp</a:t>
                      </a:r>
                      <a:r>
                        <a:rPr lang="en-US" sz="1600" dirty="0">
                          <a:effectLst/>
                        </a:rPr>
                        <a:t> returns </a:t>
                      </a:r>
                      <a:r>
                        <a:rPr lang="en-US" sz="1600" dirty="0">
                          <a:effectLst/>
                          <a:latin typeface="Courier New" panose="02070309020205020404" pitchFamily="49" charset="0"/>
                          <a:cs typeface="Courier New" panose="02070309020205020404" pitchFamily="49" charset="0"/>
                        </a:rPr>
                        <a:t>0</a:t>
                      </a:r>
                      <a:r>
                        <a:rPr lang="en-US" sz="1600" dirty="0">
                          <a:effectLst/>
                        </a:rPr>
                        <a:t>, if </a:t>
                      </a:r>
                      <a:r>
                        <a:rPr lang="en-US" sz="1600" dirty="0">
                          <a:effectLst/>
                          <a:latin typeface="Courier New" panose="02070309020205020404" pitchFamily="49" charset="0"/>
                          <a:cs typeface="Courier New" panose="02070309020205020404" pitchFamily="49" charset="0"/>
                        </a:rPr>
                        <a:t>s1</a:t>
                      </a:r>
                      <a:r>
                        <a:rPr lang="en-US" sz="1600" dirty="0">
                          <a:effectLst/>
                        </a:rPr>
                        <a:t> is alphabetically (compares </a:t>
                      </a:r>
                      <a:r>
                        <a:rPr lang="en-US" sz="1600" dirty="0">
                          <a:effectLst/>
                          <a:latin typeface="Courier New" panose="02070309020205020404" pitchFamily="49" charset="0"/>
                          <a:cs typeface="Courier New" panose="02070309020205020404" pitchFamily="49" charset="0"/>
                        </a:rPr>
                        <a:t>ASCII</a:t>
                      </a:r>
                      <a:r>
                        <a:rPr lang="en-US" sz="1600" dirty="0">
                          <a:effectLst/>
                        </a:rPr>
                        <a:t> value) lower than </a:t>
                      </a:r>
                      <a:r>
                        <a:rPr lang="en-US" sz="1600" dirty="0">
                          <a:effectLst/>
                          <a:latin typeface="Courier New" panose="02070309020205020404" pitchFamily="49" charset="0"/>
                          <a:cs typeface="Courier New" panose="02070309020205020404" pitchFamily="49" charset="0"/>
                        </a:rPr>
                        <a:t>s2</a:t>
                      </a:r>
                      <a:r>
                        <a:rPr lang="en-US" sz="1600" dirty="0">
                          <a:effectLst/>
                        </a:rPr>
                        <a:t> then </a:t>
                      </a:r>
                      <a:r>
                        <a:rPr lang="en-US" sz="1600" dirty="0" err="1">
                          <a:effectLst/>
                          <a:latin typeface="Courier New" panose="02070309020205020404" pitchFamily="49" charset="0"/>
                          <a:cs typeface="Courier New" panose="02070309020205020404" pitchFamily="49" charset="0"/>
                        </a:rPr>
                        <a:t>strcmp</a:t>
                      </a:r>
                      <a:r>
                        <a:rPr lang="en-US" sz="1600" dirty="0">
                          <a:effectLst/>
                        </a:rPr>
                        <a:t> returns </a:t>
                      </a:r>
                      <a:r>
                        <a:rPr lang="en-US" sz="1600" dirty="0">
                          <a:effectLst/>
                          <a:latin typeface="Courier New" panose="02070309020205020404" pitchFamily="49" charset="0"/>
                          <a:cs typeface="Courier New" panose="02070309020205020404" pitchFamily="49" charset="0"/>
                        </a:rPr>
                        <a:t>&lt;0</a:t>
                      </a:r>
                      <a:r>
                        <a:rPr lang="en-US" sz="1600" dirty="0">
                          <a:effectLst/>
                        </a:rPr>
                        <a:t> and otherwise returns </a:t>
                      </a:r>
                      <a:r>
                        <a:rPr lang="en-US" sz="1600" dirty="0">
                          <a:effectLst/>
                          <a:latin typeface="Courier New" panose="02070309020205020404" pitchFamily="49" charset="0"/>
                          <a:cs typeface="Courier New" panose="02070309020205020404" pitchFamily="49" charset="0"/>
                        </a:rPr>
                        <a:t>&gt;0</a:t>
                      </a:r>
                      <a:r>
                        <a:rPr lang="en-US" sz="1600" dirty="0">
                          <a:effectLst/>
                        </a:rPr>
                        <a:t>; </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as Object</a:t>
            </a:r>
          </a:p>
        </p:txBody>
      </p:sp>
      <p:sp>
        <p:nvSpPr>
          <p:cNvPr id="3" name="TextBox 2"/>
          <p:cNvSpPr txBox="1"/>
          <p:nvPr/>
        </p:nvSpPr>
        <p:spPr>
          <a:xfrm>
            <a:off x="335494" y="1483132"/>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 C++, there is another way to hold string, by using string object.</a:t>
            </a:r>
          </a:p>
          <a:p>
            <a:pPr marL="285750" indent="-285750" algn="just">
              <a:buFont typeface="Wingdings" panose="05000000000000000000" pitchFamily="2" charset="2"/>
              <a:buChar char="q"/>
            </a:pPr>
            <a:r>
              <a:rPr lang="en-US" dirty="0"/>
              <a:t>Unlike character arrays, there is not fixed length for string objects. It can be used as per the requirement of the programmer.</a:t>
            </a:r>
          </a:p>
          <a:p>
            <a:pPr marL="285750" indent="-285750" algn="just">
              <a:buFont typeface="Wingdings" panose="05000000000000000000" pitchFamily="2" charset="2"/>
              <a:buChar char="q"/>
            </a:pPr>
            <a:r>
              <a:rPr lang="en-US" dirty="0"/>
              <a:t>Unlike a string that is a character array, a string object does not have </a:t>
            </a:r>
            <a:r>
              <a:rPr lang="en-US" dirty="0">
                <a:latin typeface="Courier New" panose="02070309020205020404" pitchFamily="49" charset="0"/>
                <a:cs typeface="Courier New" panose="02070309020205020404" pitchFamily="49" charset="0"/>
              </a:rPr>
              <a:t>NULL</a:t>
            </a:r>
            <a:r>
              <a:rPr lang="en-US" dirty="0"/>
              <a:t> character at the end of it.</a:t>
            </a:r>
          </a:p>
          <a:p>
            <a:pPr marL="285750" indent="-285750" algn="just">
              <a:buFont typeface="Wingdings" panose="05000000000000000000" pitchFamily="2" charset="2"/>
              <a:buChar char="q"/>
            </a:pPr>
            <a:r>
              <a:rPr lang="en-US" dirty="0"/>
              <a:t>Instead of using </a:t>
            </a:r>
            <a:r>
              <a:rPr lang="en-US" dirty="0" err="1">
                <a:latin typeface="Courier New" panose="02070309020205020404" pitchFamily="49" charset="0"/>
                <a:cs typeface="Courier New" panose="02070309020205020404" pitchFamily="49" charset="0"/>
              </a:rPr>
              <a:t>cin</a:t>
            </a:r>
            <a:r>
              <a:rPr lang="en-US" dirty="0"/>
              <a:t> or </a:t>
            </a:r>
            <a:r>
              <a:rPr lang="en-US" dirty="0" err="1">
                <a:latin typeface="Courier New" panose="02070309020205020404" pitchFamily="49" charset="0"/>
                <a:cs typeface="Courier New" panose="02070309020205020404" pitchFamily="49" charset="0"/>
              </a:rPr>
              <a:t>cin.get</a:t>
            </a:r>
            <a:r>
              <a:rPr lang="en-US" dirty="0">
                <a:latin typeface="Courier New" panose="02070309020205020404" pitchFamily="49" charset="0"/>
                <a:cs typeface="Courier New" panose="02070309020205020404" pitchFamily="49" charset="0"/>
              </a:rPr>
              <a:t>() </a:t>
            </a:r>
            <a:r>
              <a:rPr lang="en-US" dirty="0"/>
              <a:t>functions for accepting strings with white spaces as input, we can use </a:t>
            </a:r>
            <a:r>
              <a:rPr lang="en-US" dirty="0" err="1">
                <a:latin typeface="Courier New" panose="02070309020205020404" pitchFamily="49" charset="0"/>
                <a:cs typeface="Courier New" panose="02070309020205020404" pitchFamily="49" charset="0"/>
              </a:rPr>
              <a:t>getline</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function.</a:t>
            </a:r>
          </a:p>
          <a:p>
            <a:pPr marL="285750" indent="-285750" algn="just">
              <a:buFont typeface="Wingdings" panose="05000000000000000000" pitchFamily="2" charset="2"/>
              <a:buChar char="q"/>
            </a:pPr>
            <a:r>
              <a:rPr lang="en-US" dirty="0" err="1">
                <a:latin typeface="Courier New" panose="02070309020205020404" pitchFamily="49" charset="0"/>
                <a:cs typeface="Courier New" panose="02070309020205020404" pitchFamily="49" charset="0"/>
              </a:rPr>
              <a:t>getline</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function takes the input stream as the first parameter which is </a:t>
            </a:r>
            <a:r>
              <a:rPr lang="en-US" dirty="0" err="1">
                <a:latin typeface="Courier New" panose="02070309020205020404" pitchFamily="49" charset="0"/>
                <a:cs typeface="Courier New" panose="02070309020205020404" pitchFamily="49" charset="0"/>
              </a:rPr>
              <a:t>cin</a:t>
            </a:r>
            <a:r>
              <a:rPr lang="en-US" dirty="0">
                <a:cs typeface="Courier New" panose="02070309020205020404" pitchFamily="49" charset="0"/>
              </a:rPr>
              <a:t> and string object as the second parameter.</a:t>
            </a:r>
          </a:p>
          <a:p>
            <a:pPr marL="285750" indent="-285750" algn="just">
              <a:buFont typeface="Wingdings" panose="05000000000000000000" pitchFamily="2" charset="2"/>
              <a:buChar char="q"/>
            </a:pPr>
            <a:r>
              <a:rPr lang="en-US" dirty="0">
                <a:latin typeface="Courier New" panose="02070309020205020404" pitchFamily="49" charset="0"/>
                <a:cs typeface="Courier New" panose="02070309020205020404" pitchFamily="49" charset="0"/>
              </a:rPr>
              <a:t>“string” </a:t>
            </a:r>
            <a:r>
              <a:rPr lang="en-US" dirty="0">
                <a:cs typeface="Courier New" panose="02070309020205020404" pitchFamily="49" charset="0"/>
              </a:rPr>
              <a:t>header file contains library functions that can be used on string object for manipulation. </a:t>
            </a:r>
            <a:r>
              <a:rPr lang="en-US" i="1" dirty="0">
                <a:cs typeface="Courier New" panose="02070309020205020404" pitchFamily="49" charset="0"/>
              </a:rPr>
              <a:t>[See Reference (slide 21) for more info on that]</a:t>
            </a:r>
          </a:p>
          <a:p>
            <a:pPr marL="285750" indent="-285750" algn="just">
              <a:buFont typeface="Wingdings" panose="05000000000000000000" pitchFamily="2" charset="2"/>
              <a:buChar char="q"/>
            </a:pPr>
            <a:r>
              <a:rPr lang="en-US" dirty="0">
                <a:cs typeface="Courier New" panose="02070309020205020404" pitchFamily="49" charset="0"/>
              </a:rPr>
              <a:t>To use library functions of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cstring</a:t>
            </a:r>
            <a:r>
              <a:rPr lang="en-US" dirty="0">
                <a:latin typeface="Courier New" panose="02070309020205020404" pitchFamily="49" charset="0"/>
                <a:cs typeface="Courier New" panose="02070309020205020404" pitchFamily="49" charset="0"/>
              </a:rPr>
              <a:t>”</a:t>
            </a:r>
            <a:r>
              <a:rPr lang="en-US" b="1" dirty="0">
                <a:cs typeface="Courier New" panose="02070309020205020404" pitchFamily="49" charset="0"/>
              </a:rPr>
              <a:t> </a:t>
            </a:r>
            <a:r>
              <a:rPr lang="en-US" dirty="0">
                <a:cs typeface="Courier New" panose="02070309020205020404" pitchFamily="49" charset="0"/>
              </a:rPr>
              <a:t>on a string object, it needs to be converted to a string of character array with a </a:t>
            </a:r>
            <a:r>
              <a:rPr lang="en-US" dirty="0">
                <a:latin typeface="Courier New" panose="02070309020205020404" pitchFamily="49" charset="0"/>
                <a:cs typeface="Courier New" panose="02070309020205020404" pitchFamily="49" charset="0"/>
              </a:rPr>
              <a:t>NULL</a:t>
            </a:r>
            <a:r>
              <a:rPr lang="en-US" dirty="0">
                <a:cs typeface="Courier New" panose="02070309020205020404" pitchFamily="49" charset="0"/>
              </a:rPr>
              <a:t> character at the end.</a:t>
            </a:r>
          </a:p>
          <a:p>
            <a:pPr marL="285750" indent="-285750" algn="just">
              <a:buFont typeface="Wingdings" panose="05000000000000000000" pitchFamily="2" charset="2"/>
              <a:buChar char="q"/>
            </a:pPr>
            <a:r>
              <a:rPr lang="en-US" dirty="0">
                <a:cs typeface="Courier New" panose="02070309020205020404" pitchFamily="49" charset="0"/>
              </a:rPr>
              <a:t>There is a </a:t>
            </a:r>
            <a:r>
              <a:rPr lang="en-US" dirty="0">
                <a:latin typeface="Courier New" panose="02070309020205020404" pitchFamily="49" charset="0"/>
                <a:cs typeface="Courier New" panose="02070309020205020404" pitchFamily="49" charset="0"/>
              </a:rPr>
              <a:t>length()</a:t>
            </a:r>
            <a:r>
              <a:rPr lang="en-US" dirty="0">
                <a:cs typeface="Courier New" panose="02070309020205020404" pitchFamily="49" charset="0"/>
              </a:rPr>
              <a:t> function that can get the total size of the string object. For example,</a:t>
            </a:r>
          </a:p>
          <a:p>
            <a:pPr marL="285750" indent="-285750" algn="just">
              <a:buFont typeface="Wingdings" panose="05000000000000000000" pitchFamily="2" charset="2"/>
              <a:buChar char="q"/>
            </a:pPr>
            <a:endParaRPr lang="en-US" b="1" dirty="0">
              <a:latin typeface="Courier New" panose="02070309020205020404" pitchFamily="49" charset="0"/>
              <a:cs typeface="Courier New" panose="02070309020205020404" pitchFamily="49" charset="0"/>
            </a:endParaRPr>
          </a:p>
          <a:p>
            <a:pPr algn="just"/>
            <a:r>
              <a:rPr lang="en-US" dirty="0">
                <a:latin typeface="Courier New" panose="02070309020205020404" pitchFamily="49" charset="0"/>
                <a:cs typeface="Courier New" panose="02070309020205020404" pitchFamily="49" charset="0"/>
              </a:rPr>
              <a:t>string s = “Hi there”;</a:t>
            </a:r>
          </a:p>
          <a:p>
            <a:pPr algn="just"/>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a:t>
            </a:r>
            <a:r>
              <a:rPr lang="en-US" dirty="0" err="1">
                <a:latin typeface="Courier New" panose="02070309020205020404" pitchFamily="49" charset="0"/>
                <a:cs typeface="Courier New" panose="02070309020205020404" pitchFamily="49" charset="0"/>
              </a:rPr>
              <a:t>s.length</a:t>
            </a:r>
            <a:r>
              <a:rPr lang="en-US"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//This will print 8</a:t>
            </a:r>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B2D2EF5-401F-43F0-993C-814E5C262D59}">
  <ds:schemaRefs/>
</ds:datastoreItem>
</file>

<file path=customXml/itemProps2.xml><?xml version="1.0" encoding="utf-8"?>
<ds:datastoreItem xmlns:ds="http://schemas.openxmlformats.org/officeDocument/2006/customXml" ds:itemID="{197240CB-7FE6-46DC-9EA5-C8D8CD585EF2}">
  <ds:schemaRefs/>
</ds:datastoreItem>
</file>

<file path=customXml/itemProps3.xml><?xml version="1.0" encoding="utf-8"?>
<ds:datastoreItem xmlns:ds="http://schemas.openxmlformats.org/officeDocument/2006/customXml" ds:itemID="{F9E3D395-87C6-46AD-B337-92140B502FDC}">
  <ds:schemaRefs/>
</ds:datastoreItem>
</file>

<file path=docProps/app.xml><?xml version="1.0" encoding="utf-8"?>
<Properties xmlns="http://schemas.openxmlformats.org/officeDocument/2006/extended-properties" xmlns:vt="http://schemas.openxmlformats.org/officeDocument/2006/docPropsVTypes">
  <Template>Spectrum.thmx</Template>
  <TotalTime>0</TotalTime>
  <Words>7757</Words>
  <Application>Microsoft Office PowerPoint</Application>
  <PresentationFormat>On-screen Show (4:3)</PresentationFormat>
  <Paragraphs>446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Spectrum</vt:lpstr>
      <vt:lpstr> String</vt:lpstr>
      <vt:lpstr>Lecture Outline</vt:lpstr>
      <vt:lpstr>Definition &amp; Structure of String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Ashraf</cp:lastModifiedBy>
  <cp:revision>334</cp:revision>
  <dcterms:created xsi:type="dcterms:W3CDTF">2018-12-10T17:20:00Z</dcterms:created>
  <dcterms:modified xsi:type="dcterms:W3CDTF">2023-09-26T03:56:34Z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y fmtid="{D5CDD505-2E9C-101B-9397-08002B2CF9AE}" pid="3" name="ICV">
    <vt:lpwstr>AAF96F28429E441199ECFEAA81406221_13</vt:lpwstr>
  </property>
  <property fmtid="{D5CDD505-2E9C-101B-9397-08002B2CF9AE}" pid="4" name="KSOProductBuildVer">
    <vt:lpwstr>1033-12.2.0.13215</vt:lpwstr>
  </property>
</Properties>
</file>