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
      <p:font typeface="Montserra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j0RkVoueu1mpK+a80aBMCb9qD5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A6FBD7-0B9B-4B17-91DF-E0EADBD776F6}">
  <a:tblStyle styleId="{42A6FBD7-0B9B-4B17-91DF-E0EADBD776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Roboto-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6ddac564_1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d86ddac564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c97eab70e_1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dc97eab70e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97eab70e_1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dc97eab70e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c97eab70e_1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dc97eab70e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4fb0cc6cc_2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d4fb0cc6c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c97eab70e_1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dc97eab70e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c97eab70e_1_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dc97eab70e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8902f8928_0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d8902f892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Matches won and no of 200+ scores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c97eab70e_1_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dc97eab70e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Matches won and no of 200+ scores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97eab70e_1_1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dc97eab70e_1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Matches won and no of 200+ scores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c97eab70e_1_1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dc97eab70e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Matches won and no of 200+ scores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d558a5cd1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d558a5c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d558a5cd1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d558a5c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d558a5cd1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d558a5cd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d2f10027a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dd2f1002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2f10027a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dd2f10027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8902f8928_0_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d8902f892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c97eab70e_1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c97eab70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558a5cd1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d558a5c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d558a5cd1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d558a5c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86ddac564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d86ddac56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c97eab70e_1_1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c97eab70e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d2fceecee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d2fceec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c97eab70e_1_1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c97eab70e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d57aa5158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d57aa51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895c6b0e8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d895c6b0e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895c6b0e8_0_2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d895c6b0e8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8925621c0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d8925621c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895c6b0e8_0_3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d895c6b0e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86ddac564_1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d86ddac564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c97eab70e_1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dc97eab70e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c97eab70e_1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dc97eab70e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97eab70e_1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dc97eab70e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d558a5cd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dd558a5c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d558a5cd1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d558a5c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9.png"/><Relationship Id="rId5" Type="http://schemas.openxmlformats.org/officeDocument/2006/relationships/image" Target="../media/image33.png"/><Relationship Id="rId6" Type="http://schemas.openxmlformats.org/officeDocument/2006/relationships/image" Target="../media/image35.png"/><Relationship Id="rId7"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5750" y="242400"/>
            <a:ext cx="8280000" cy="468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200">
                <a:solidFill>
                  <a:schemeClr val="lt1"/>
                </a:solidFill>
                <a:latin typeface="Montserrat"/>
                <a:ea typeface="Montserrat"/>
                <a:cs typeface="Montserrat"/>
                <a:sym typeface="Montserrat"/>
              </a:rPr>
              <a:t>Sales Prediction : Predicting sales of a major store chain Rossmann</a:t>
            </a:r>
            <a:endParaRPr b="1" sz="32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400" u="sng">
                <a:solidFill>
                  <a:schemeClr val="lt1"/>
                </a:solidFill>
                <a:highlight>
                  <a:schemeClr val="dk2"/>
                </a:highlight>
                <a:latin typeface="Montserrat"/>
                <a:ea typeface="Montserrat"/>
                <a:cs typeface="Montserrat"/>
                <a:sym typeface="Montserrat"/>
              </a:rPr>
              <a:t>Team Members</a:t>
            </a:r>
            <a:endParaRPr b="1" sz="2400" u="sng">
              <a:solidFill>
                <a:schemeClr val="lt1"/>
              </a:solidFill>
              <a:highlight>
                <a:schemeClr val="dk2"/>
              </a:highlight>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chemeClr val="lt1"/>
                </a:solidFill>
                <a:latin typeface="Montserrat"/>
                <a:ea typeface="Montserrat"/>
                <a:cs typeface="Montserrat"/>
                <a:sym typeface="Montserrat"/>
              </a:rPr>
              <a:t>Sumeet Agrawal</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SzPts val="5200"/>
              <a:buNone/>
            </a:pPr>
            <a:r>
              <a:rPr b="1" lang="en-GB" sz="1800">
                <a:solidFill>
                  <a:schemeClr val="lt1"/>
                </a:solidFill>
                <a:latin typeface="Montserrat"/>
                <a:ea typeface="Montserrat"/>
                <a:cs typeface="Montserrat"/>
                <a:sym typeface="Montserrat"/>
              </a:rPr>
              <a:t>Shafil Ahamed</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d86ddac564_1_5"/>
          <p:cNvSpPr txBox="1"/>
          <p:nvPr>
            <p:ph type="ctrTitle"/>
          </p:nvPr>
        </p:nvSpPr>
        <p:spPr>
          <a:xfrm>
            <a:off x="612000" y="0"/>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vs Competition Open Since Year</a:t>
            </a:r>
            <a:endParaRPr b="1" sz="3000"/>
          </a:p>
        </p:txBody>
      </p:sp>
      <p:pic>
        <p:nvPicPr>
          <p:cNvPr id="113" name="Google Shape;113;gd86ddac564_1_5"/>
          <p:cNvPicPr preferRelativeResize="0"/>
          <p:nvPr/>
        </p:nvPicPr>
        <p:blipFill rotWithShape="1">
          <a:blip r:embed="rId3">
            <a:alphaModFix/>
          </a:blip>
          <a:srcRect b="0" l="0" r="882" t="2874"/>
          <a:stretch/>
        </p:blipFill>
        <p:spPr>
          <a:xfrm>
            <a:off x="252000" y="900000"/>
            <a:ext cx="8640001" cy="396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dc97eab70e_1_45"/>
          <p:cNvSpPr txBox="1"/>
          <p:nvPr>
            <p:ph type="ctrTitle"/>
          </p:nvPr>
        </p:nvSpPr>
        <p:spPr>
          <a:xfrm>
            <a:off x="612000" y="0"/>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vs Promo2 Since Year</a:t>
            </a:r>
            <a:endParaRPr b="1" sz="3000"/>
          </a:p>
        </p:txBody>
      </p:sp>
      <p:pic>
        <p:nvPicPr>
          <p:cNvPr id="119" name="Google Shape;119;gdc97eab70e_1_45"/>
          <p:cNvPicPr preferRelativeResize="0"/>
          <p:nvPr/>
        </p:nvPicPr>
        <p:blipFill rotWithShape="1">
          <a:blip r:embed="rId3">
            <a:alphaModFix/>
          </a:blip>
          <a:srcRect b="0" l="0" r="0" t="4725"/>
          <a:stretch/>
        </p:blipFill>
        <p:spPr>
          <a:xfrm>
            <a:off x="252000" y="1127850"/>
            <a:ext cx="8640000" cy="377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c97eab70e_1_51"/>
          <p:cNvSpPr txBox="1"/>
          <p:nvPr>
            <p:ph type="ctrTitle"/>
          </p:nvPr>
        </p:nvSpPr>
        <p:spPr>
          <a:xfrm>
            <a:off x="612000" y="0"/>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vs Competition Open Since Month</a:t>
            </a:r>
            <a:endParaRPr b="1" sz="3000"/>
          </a:p>
        </p:txBody>
      </p:sp>
      <p:pic>
        <p:nvPicPr>
          <p:cNvPr id="125" name="Google Shape;125;gdc97eab70e_1_51"/>
          <p:cNvPicPr preferRelativeResize="0"/>
          <p:nvPr/>
        </p:nvPicPr>
        <p:blipFill rotWithShape="1">
          <a:blip r:embed="rId3">
            <a:alphaModFix/>
          </a:blip>
          <a:srcRect b="0" l="0" r="0" t="3250"/>
          <a:stretch/>
        </p:blipFill>
        <p:spPr>
          <a:xfrm>
            <a:off x="252000" y="954325"/>
            <a:ext cx="8640000" cy="4052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dc97eab70e_1_57"/>
          <p:cNvSpPr txBox="1"/>
          <p:nvPr>
            <p:ph type="ctrTitle"/>
          </p:nvPr>
        </p:nvSpPr>
        <p:spPr>
          <a:xfrm>
            <a:off x="612000" y="0"/>
            <a:ext cx="7920000" cy="90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GB" sz="3000"/>
              <a:t>Sales vs day of Week</a:t>
            </a:r>
            <a:endParaRPr b="1" sz="3000"/>
          </a:p>
        </p:txBody>
      </p:sp>
      <p:pic>
        <p:nvPicPr>
          <p:cNvPr id="131" name="Google Shape;131;gdc97eab70e_1_57"/>
          <p:cNvPicPr preferRelativeResize="0"/>
          <p:nvPr/>
        </p:nvPicPr>
        <p:blipFill rotWithShape="1">
          <a:blip r:embed="rId3">
            <a:alphaModFix/>
          </a:blip>
          <a:srcRect b="0" l="0" r="0" t="5132"/>
          <a:stretch/>
        </p:blipFill>
        <p:spPr>
          <a:xfrm>
            <a:off x="252000" y="1003925"/>
            <a:ext cx="8640000" cy="404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d4fb0cc6cc_2_0"/>
          <p:cNvSpPr txBox="1"/>
          <p:nvPr>
            <p:ph type="title"/>
          </p:nvPr>
        </p:nvSpPr>
        <p:spPr>
          <a:xfrm>
            <a:off x="363038" y="0"/>
            <a:ext cx="792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Box Plot of Sales at different Stores &amp; Assortment</a:t>
            </a:r>
            <a:endParaRPr b="1" sz="2400"/>
          </a:p>
        </p:txBody>
      </p:sp>
      <p:pic>
        <p:nvPicPr>
          <p:cNvPr id="137" name="Google Shape;137;gd4fb0cc6cc_2_0"/>
          <p:cNvPicPr preferRelativeResize="0"/>
          <p:nvPr/>
        </p:nvPicPr>
        <p:blipFill rotWithShape="1">
          <a:blip r:embed="rId3">
            <a:alphaModFix/>
          </a:blip>
          <a:srcRect b="0" l="0" r="0" t="2884"/>
          <a:stretch/>
        </p:blipFill>
        <p:spPr>
          <a:xfrm>
            <a:off x="363050" y="1189825"/>
            <a:ext cx="3874618" cy="3490850"/>
          </a:xfrm>
          <a:prstGeom prst="rect">
            <a:avLst/>
          </a:prstGeom>
          <a:noFill/>
          <a:ln>
            <a:noFill/>
          </a:ln>
        </p:spPr>
      </p:pic>
      <p:pic>
        <p:nvPicPr>
          <p:cNvPr id="138" name="Google Shape;138;gd4fb0cc6cc_2_0"/>
          <p:cNvPicPr preferRelativeResize="0"/>
          <p:nvPr/>
        </p:nvPicPr>
        <p:blipFill rotWithShape="1">
          <a:blip r:embed="rId4">
            <a:alphaModFix/>
          </a:blip>
          <a:srcRect b="0" l="0" r="0" t="1594"/>
          <a:stretch/>
        </p:blipFill>
        <p:spPr>
          <a:xfrm>
            <a:off x="4572000" y="1189825"/>
            <a:ext cx="3822675" cy="349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c97eab70e_1_65"/>
          <p:cNvSpPr txBox="1"/>
          <p:nvPr>
            <p:ph type="title"/>
          </p:nvPr>
        </p:nvSpPr>
        <p:spPr>
          <a:xfrm>
            <a:off x="363038" y="285075"/>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Count</a:t>
            </a:r>
            <a:r>
              <a:rPr b="1" lang="en-GB" sz="2400"/>
              <a:t> Plot of Stores open different day of week</a:t>
            </a:r>
            <a:endParaRPr b="1" sz="2400"/>
          </a:p>
        </p:txBody>
      </p:sp>
      <p:pic>
        <p:nvPicPr>
          <p:cNvPr id="144" name="Google Shape;144;gdc97eab70e_1_65"/>
          <p:cNvPicPr preferRelativeResize="0"/>
          <p:nvPr/>
        </p:nvPicPr>
        <p:blipFill rotWithShape="1">
          <a:blip r:embed="rId3">
            <a:alphaModFix/>
          </a:blip>
          <a:srcRect b="0" l="0" r="0" t="3418"/>
          <a:stretch/>
        </p:blipFill>
        <p:spPr>
          <a:xfrm>
            <a:off x="449875" y="1275550"/>
            <a:ext cx="5040000" cy="3600000"/>
          </a:xfrm>
          <a:prstGeom prst="rect">
            <a:avLst/>
          </a:prstGeom>
          <a:noFill/>
          <a:ln>
            <a:noFill/>
          </a:ln>
        </p:spPr>
      </p:pic>
      <p:sp>
        <p:nvSpPr>
          <p:cNvPr id="145" name="Google Shape;145;gdc97eab70e_1_65"/>
          <p:cNvSpPr txBox="1"/>
          <p:nvPr>
            <p:ph type="title"/>
          </p:nvPr>
        </p:nvSpPr>
        <p:spPr>
          <a:xfrm>
            <a:off x="5944000" y="1763650"/>
            <a:ext cx="2521200" cy="197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0 - Closed</a:t>
            </a:r>
            <a:endParaRPr b="1" sz="2400"/>
          </a:p>
          <a:p>
            <a:pPr indent="0" lvl="0" marL="0" rtl="0" algn="l">
              <a:lnSpc>
                <a:spcPct val="100000"/>
              </a:lnSpc>
              <a:spcBef>
                <a:spcPts val="0"/>
              </a:spcBef>
              <a:spcAft>
                <a:spcPts val="0"/>
              </a:spcAft>
              <a:buSzPts val="2800"/>
              <a:buNone/>
            </a:pPr>
            <a:r>
              <a:rPr b="1" lang="en-GB" sz="2400"/>
              <a:t>1 - Open</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dc97eab70e_1_74"/>
          <p:cNvSpPr txBox="1"/>
          <p:nvPr>
            <p:ph type="title"/>
          </p:nvPr>
        </p:nvSpPr>
        <p:spPr>
          <a:xfrm>
            <a:off x="417913" y="102825"/>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Analysis of Store Type</a:t>
            </a:r>
            <a:endParaRPr b="1" sz="2400"/>
          </a:p>
        </p:txBody>
      </p:sp>
      <p:pic>
        <p:nvPicPr>
          <p:cNvPr id="151" name="Google Shape;151;gdc97eab70e_1_74"/>
          <p:cNvPicPr preferRelativeResize="0"/>
          <p:nvPr/>
        </p:nvPicPr>
        <p:blipFill>
          <a:blip r:embed="rId3">
            <a:alphaModFix/>
          </a:blip>
          <a:stretch>
            <a:fillRect/>
          </a:stretch>
        </p:blipFill>
        <p:spPr>
          <a:xfrm>
            <a:off x="635775" y="1002825"/>
            <a:ext cx="3404550" cy="2070875"/>
          </a:xfrm>
          <a:prstGeom prst="rect">
            <a:avLst/>
          </a:prstGeom>
          <a:noFill/>
          <a:ln>
            <a:noFill/>
          </a:ln>
        </p:spPr>
      </p:pic>
      <p:pic>
        <p:nvPicPr>
          <p:cNvPr id="152" name="Google Shape;152;gdc97eab70e_1_74"/>
          <p:cNvPicPr preferRelativeResize="0"/>
          <p:nvPr/>
        </p:nvPicPr>
        <p:blipFill>
          <a:blip r:embed="rId4">
            <a:alphaModFix/>
          </a:blip>
          <a:stretch>
            <a:fillRect/>
          </a:stretch>
        </p:blipFill>
        <p:spPr>
          <a:xfrm>
            <a:off x="4572000" y="1002825"/>
            <a:ext cx="3327206" cy="2070875"/>
          </a:xfrm>
          <a:prstGeom prst="rect">
            <a:avLst/>
          </a:prstGeom>
          <a:noFill/>
          <a:ln>
            <a:noFill/>
          </a:ln>
        </p:spPr>
      </p:pic>
      <p:pic>
        <p:nvPicPr>
          <p:cNvPr id="153" name="Google Shape;153;gdc97eab70e_1_74"/>
          <p:cNvPicPr preferRelativeResize="0"/>
          <p:nvPr/>
        </p:nvPicPr>
        <p:blipFill>
          <a:blip r:embed="rId5">
            <a:alphaModFix/>
          </a:blip>
          <a:stretch>
            <a:fillRect/>
          </a:stretch>
        </p:blipFill>
        <p:spPr>
          <a:xfrm>
            <a:off x="706900" y="3176525"/>
            <a:ext cx="3262300" cy="1855425"/>
          </a:xfrm>
          <a:prstGeom prst="rect">
            <a:avLst/>
          </a:prstGeom>
          <a:noFill/>
          <a:ln>
            <a:noFill/>
          </a:ln>
        </p:spPr>
      </p:pic>
      <p:pic>
        <p:nvPicPr>
          <p:cNvPr id="154" name="Google Shape;154;gdc97eab70e_1_74"/>
          <p:cNvPicPr preferRelativeResize="0"/>
          <p:nvPr/>
        </p:nvPicPr>
        <p:blipFill>
          <a:blip r:embed="rId6">
            <a:alphaModFix/>
          </a:blip>
          <a:stretch>
            <a:fillRect/>
          </a:stretch>
        </p:blipFill>
        <p:spPr>
          <a:xfrm>
            <a:off x="4571999" y="3176525"/>
            <a:ext cx="3327200" cy="185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8902f8928_0_4"/>
          <p:cNvSpPr txBox="1"/>
          <p:nvPr>
            <p:ph type="title"/>
          </p:nvPr>
        </p:nvSpPr>
        <p:spPr>
          <a:xfrm>
            <a:off x="495813" y="0"/>
            <a:ext cx="792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Analysis of Assortment</a:t>
            </a:r>
            <a:endParaRPr b="1" sz="2400"/>
          </a:p>
        </p:txBody>
      </p:sp>
      <p:pic>
        <p:nvPicPr>
          <p:cNvPr id="160" name="Google Shape;160;gd8902f8928_0_4"/>
          <p:cNvPicPr preferRelativeResize="0"/>
          <p:nvPr/>
        </p:nvPicPr>
        <p:blipFill rotWithShape="1">
          <a:blip r:embed="rId3">
            <a:alphaModFix/>
          </a:blip>
          <a:srcRect b="0" l="0" r="0" t="6533"/>
          <a:stretch/>
        </p:blipFill>
        <p:spPr>
          <a:xfrm>
            <a:off x="495825" y="1239400"/>
            <a:ext cx="5210675" cy="3275400"/>
          </a:xfrm>
          <a:prstGeom prst="rect">
            <a:avLst/>
          </a:prstGeom>
          <a:noFill/>
          <a:ln>
            <a:noFill/>
          </a:ln>
        </p:spPr>
      </p:pic>
      <p:sp>
        <p:nvSpPr>
          <p:cNvPr id="161" name="Google Shape;161;gd8902f8928_0_4"/>
          <p:cNvSpPr txBox="1"/>
          <p:nvPr>
            <p:ph type="title"/>
          </p:nvPr>
        </p:nvSpPr>
        <p:spPr>
          <a:xfrm>
            <a:off x="5775600" y="1239400"/>
            <a:ext cx="3234900" cy="2703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a</a:t>
            </a:r>
            <a:r>
              <a:rPr b="1" lang="en-GB" sz="2400"/>
              <a:t> - basic things</a:t>
            </a:r>
            <a:endParaRPr b="1" sz="2400"/>
          </a:p>
          <a:p>
            <a:pPr indent="0" lvl="0" marL="0" rtl="0" algn="l">
              <a:lnSpc>
                <a:spcPct val="100000"/>
              </a:lnSpc>
              <a:spcBef>
                <a:spcPts val="0"/>
              </a:spcBef>
              <a:spcAft>
                <a:spcPts val="0"/>
              </a:spcAft>
              <a:buSzPts val="2800"/>
              <a:buNone/>
            </a:pPr>
            <a:r>
              <a:rPr b="1" lang="en-GB" sz="2400"/>
              <a:t>b</a:t>
            </a:r>
            <a:r>
              <a:rPr b="1" lang="en-GB" sz="2400"/>
              <a:t> - extra things</a:t>
            </a:r>
            <a:endParaRPr b="1" sz="2400"/>
          </a:p>
          <a:p>
            <a:pPr indent="0" lvl="0" marL="0" rtl="0" algn="l">
              <a:lnSpc>
                <a:spcPct val="100000"/>
              </a:lnSpc>
              <a:spcBef>
                <a:spcPts val="0"/>
              </a:spcBef>
              <a:spcAft>
                <a:spcPts val="0"/>
              </a:spcAft>
              <a:buSzPts val="2800"/>
              <a:buNone/>
            </a:pPr>
            <a:r>
              <a:rPr b="1" lang="en-GB" sz="2400"/>
              <a:t>c</a:t>
            </a:r>
            <a:r>
              <a:rPr b="1" lang="en-GB" sz="2400"/>
              <a:t> - extended things    </a:t>
            </a:r>
            <a:endParaRPr b="1" sz="2400"/>
          </a:p>
          <a:p>
            <a:pPr indent="0" lvl="0" marL="0" rtl="0" algn="l">
              <a:lnSpc>
                <a:spcPct val="100000"/>
              </a:lnSpc>
              <a:spcBef>
                <a:spcPts val="0"/>
              </a:spcBef>
              <a:spcAft>
                <a:spcPts val="0"/>
              </a:spcAft>
              <a:buSzPts val="2800"/>
              <a:buNone/>
            </a:pPr>
            <a:r>
              <a:rPr b="1" lang="en-GB" sz="2400"/>
              <a:t>     so highest variety </a:t>
            </a:r>
            <a:endParaRPr b="1" sz="2400"/>
          </a:p>
          <a:p>
            <a:pPr indent="0" lvl="0" marL="0" rtl="0" algn="l">
              <a:lnSpc>
                <a:spcPct val="100000"/>
              </a:lnSpc>
              <a:spcBef>
                <a:spcPts val="0"/>
              </a:spcBef>
              <a:spcAft>
                <a:spcPts val="0"/>
              </a:spcAft>
              <a:buSzPts val="2800"/>
              <a:buNone/>
            </a:pPr>
            <a:r>
              <a:rPr b="1" lang="en-GB" sz="2400"/>
              <a:t>     of products.</a:t>
            </a:r>
            <a:endParaRPr b="1"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c97eab70e_1_86"/>
          <p:cNvSpPr txBox="1"/>
          <p:nvPr>
            <p:ph type="title"/>
          </p:nvPr>
        </p:nvSpPr>
        <p:spPr>
          <a:xfrm>
            <a:off x="495813" y="0"/>
            <a:ext cx="792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Effect of Promo on Sales</a:t>
            </a:r>
            <a:endParaRPr b="1" sz="2400"/>
          </a:p>
        </p:txBody>
      </p:sp>
      <p:sp>
        <p:nvSpPr>
          <p:cNvPr id="167" name="Google Shape;167;gdc97eab70e_1_86"/>
          <p:cNvSpPr txBox="1"/>
          <p:nvPr>
            <p:ph type="title"/>
          </p:nvPr>
        </p:nvSpPr>
        <p:spPr>
          <a:xfrm>
            <a:off x="5317025" y="1629150"/>
            <a:ext cx="3643800" cy="1885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0</a:t>
            </a:r>
            <a:r>
              <a:rPr b="1" lang="en-GB" sz="2400"/>
              <a:t> - Stores not </a:t>
            </a:r>
            <a:endParaRPr b="1" sz="2400"/>
          </a:p>
          <a:p>
            <a:pPr indent="0" lvl="0" marL="0" rtl="0" algn="l">
              <a:lnSpc>
                <a:spcPct val="100000"/>
              </a:lnSpc>
              <a:spcBef>
                <a:spcPts val="0"/>
              </a:spcBef>
              <a:spcAft>
                <a:spcPts val="0"/>
              </a:spcAft>
              <a:buSzPts val="2800"/>
              <a:buNone/>
            </a:pPr>
            <a:r>
              <a:rPr b="1" lang="en-GB" sz="2400"/>
              <a:t>     participating</a:t>
            </a:r>
            <a:endParaRPr b="1" sz="2400"/>
          </a:p>
          <a:p>
            <a:pPr indent="0" lvl="0" marL="0" rtl="0" algn="l">
              <a:lnSpc>
                <a:spcPct val="100000"/>
              </a:lnSpc>
              <a:spcBef>
                <a:spcPts val="0"/>
              </a:spcBef>
              <a:spcAft>
                <a:spcPts val="0"/>
              </a:spcAft>
              <a:buSzPts val="2800"/>
              <a:buNone/>
            </a:pPr>
            <a:r>
              <a:rPr b="1" lang="en-GB" sz="2400"/>
              <a:t>1 - </a:t>
            </a:r>
            <a:r>
              <a:rPr b="1" lang="en-GB" sz="2400"/>
              <a:t>Stores participating</a:t>
            </a:r>
            <a:endParaRPr b="1" sz="2400"/>
          </a:p>
          <a:p>
            <a:pPr indent="0" lvl="0" marL="0" rtl="0" algn="l">
              <a:lnSpc>
                <a:spcPct val="100000"/>
              </a:lnSpc>
              <a:spcBef>
                <a:spcPts val="0"/>
              </a:spcBef>
              <a:spcAft>
                <a:spcPts val="0"/>
              </a:spcAft>
              <a:buSzPts val="2800"/>
              <a:buNone/>
            </a:pPr>
            <a:r>
              <a:t/>
            </a:r>
            <a:endParaRPr b="1" sz="2400"/>
          </a:p>
        </p:txBody>
      </p:sp>
      <p:pic>
        <p:nvPicPr>
          <p:cNvPr id="168" name="Google Shape;168;gdc97eab70e_1_86"/>
          <p:cNvPicPr preferRelativeResize="0"/>
          <p:nvPr/>
        </p:nvPicPr>
        <p:blipFill rotWithShape="1">
          <a:blip r:embed="rId3">
            <a:alphaModFix/>
          </a:blip>
          <a:srcRect b="0" l="0" r="0" t="3194"/>
          <a:stretch/>
        </p:blipFill>
        <p:spPr>
          <a:xfrm>
            <a:off x="495825" y="1239400"/>
            <a:ext cx="4743950" cy="3333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c97eab70e_1_114"/>
          <p:cNvSpPr txBox="1"/>
          <p:nvPr>
            <p:ph type="title"/>
          </p:nvPr>
        </p:nvSpPr>
        <p:spPr>
          <a:xfrm>
            <a:off x="495813" y="0"/>
            <a:ext cx="792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Effect of Sales on State Holidays</a:t>
            </a:r>
            <a:endParaRPr b="1" sz="2400"/>
          </a:p>
        </p:txBody>
      </p:sp>
      <p:sp>
        <p:nvSpPr>
          <p:cNvPr id="174" name="Google Shape;174;gdc97eab70e_1_114"/>
          <p:cNvSpPr txBox="1"/>
          <p:nvPr>
            <p:ph type="title"/>
          </p:nvPr>
        </p:nvSpPr>
        <p:spPr>
          <a:xfrm>
            <a:off x="5338200" y="1586400"/>
            <a:ext cx="3643800" cy="197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0 - Public Holidays</a:t>
            </a:r>
            <a:endParaRPr b="1" sz="2400"/>
          </a:p>
          <a:p>
            <a:pPr indent="0" lvl="0" marL="0" rtl="0" algn="l">
              <a:lnSpc>
                <a:spcPct val="100000"/>
              </a:lnSpc>
              <a:spcBef>
                <a:spcPts val="0"/>
              </a:spcBef>
              <a:spcAft>
                <a:spcPts val="0"/>
              </a:spcAft>
              <a:buSzPts val="2800"/>
              <a:buNone/>
            </a:pPr>
            <a:r>
              <a:rPr b="1" lang="en-GB" sz="2400"/>
              <a:t>1 - Easter Holidays</a:t>
            </a:r>
            <a:endParaRPr b="1" sz="2400"/>
          </a:p>
          <a:p>
            <a:pPr indent="0" lvl="0" marL="0" rtl="0" algn="l">
              <a:lnSpc>
                <a:spcPct val="100000"/>
              </a:lnSpc>
              <a:spcBef>
                <a:spcPts val="0"/>
              </a:spcBef>
              <a:spcAft>
                <a:spcPts val="0"/>
              </a:spcAft>
              <a:buSzPts val="2800"/>
              <a:buNone/>
            </a:pPr>
            <a:r>
              <a:rPr b="1" lang="en-GB" sz="2400"/>
              <a:t>2 - Christmas</a:t>
            </a:r>
            <a:endParaRPr b="1" sz="2400"/>
          </a:p>
          <a:p>
            <a:pPr indent="0" lvl="0" marL="0" rtl="0" algn="l">
              <a:lnSpc>
                <a:spcPct val="100000"/>
              </a:lnSpc>
              <a:spcBef>
                <a:spcPts val="0"/>
              </a:spcBef>
              <a:spcAft>
                <a:spcPts val="0"/>
              </a:spcAft>
              <a:buSzPts val="2800"/>
              <a:buNone/>
            </a:pPr>
            <a:r>
              <a:rPr b="1" lang="en-GB" sz="2400"/>
              <a:t>3 - None</a:t>
            </a:r>
            <a:endParaRPr b="1" sz="2400"/>
          </a:p>
          <a:p>
            <a:pPr indent="0" lvl="0" marL="0" rtl="0" algn="l">
              <a:lnSpc>
                <a:spcPct val="100000"/>
              </a:lnSpc>
              <a:spcBef>
                <a:spcPts val="0"/>
              </a:spcBef>
              <a:spcAft>
                <a:spcPts val="0"/>
              </a:spcAft>
              <a:buSzPts val="2800"/>
              <a:buNone/>
            </a:pPr>
            <a:r>
              <a:t/>
            </a:r>
            <a:endParaRPr b="1" sz="2400"/>
          </a:p>
        </p:txBody>
      </p:sp>
      <p:pic>
        <p:nvPicPr>
          <p:cNvPr id="175" name="Google Shape;175;gdc97eab70e_1_114"/>
          <p:cNvPicPr preferRelativeResize="0"/>
          <p:nvPr/>
        </p:nvPicPr>
        <p:blipFill>
          <a:blip r:embed="rId3">
            <a:alphaModFix/>
          </a:blip>
          <a:stretch>
            <a:fillRect/>
          </a:stretch>
        </p:blipFill>
        <p:spPr>
          <a:xfrm>
            <a:off x="495825" y="1349875"/>
            <a:ext cx="4842376" cy="322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612000" y="602400"/>
            <a:ext cx="8280000" cy="454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t/>
            </a:r>
            <a:endParaRPr b="1" sz="2400" u="sng">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Problem Statements</a:t>
            </a:r>
            <a:endParaRPr sz="1900">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Data Summary</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a)</a:t>
            </a:r>
            <a:r>
              <a:rPr lang="en-GB" sz="1900">
                <a:solidFill>
                  <a:schemeClr val="lt1"/>
                </a:solidFill>
                <a:latin typeface="Montserrat"/>
                <a:ea typeface="Montserrat"/>
                <a:cs typeface="Montserrat"/>
                <a:sym typeface="Montserrat"/>
              </a:rPr>
              <a:t> Data sets   </a:t>
            </a:r>
            <a:r>
              <a:rPr b="1" lang="en-GB" sz="1900">
                <a:solidFill>
                  <a:schemeClr val="lt1"/>
                </a:solidFill>
                <a:latin typeface="Montserrat"/>
                <a:ea typeface="Montserrat"/>
                <a:cs typeface="Montserrat"/>
                <a:sym typeface="Montserrat"/>
              </a:rPr>
              <a:t>b)</a:t>
            </a:r>
            <a:r>
              <a:rPr lang="en-GB" sz="1900">
                <a:solidFill>
                  <a:schemeClr val="lt1"/>
                </a:solidFill>
                <a:latin typeface="Montserrat"/>
                <a:ea typeface="Montserrat"/>
                <a:cs typeface="Montserrat"/>
                <a:sym typeface="Montserrat"/>
              </a:rPr>
              <a:t> Important Variables</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c)</a:t>
            </a:r>
            <a:r>
              <a:rPr lang="en-GB" sz="1900">
                <a:solidFill>
                  <a:schemeClr val="lt1"/>
                </a:solidFill>
                <a:latin typeface="Montserrat"/>
                <a:ea typeface="Montserrat"/>
                <a:cs typeface="Montserrat"/>
                <a:sym typeface="Montserrat"/>
              </a:rPr>
              <a:t> Missing Values</a:t>
            </a:r>
            <a:endParaRPr sz="1900">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Exploratory Data Analysis</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a)</a:t>
            </a:r>
            <a:r>
              <a:rPr lang="en-GB" sz="1900">
                <a:solidFill>
                  <a:schemeClr val="lt1"/>
                </a:solidFill>
                <a:latin typeface="Montserrat"/>
                <a:ea typeface="Montserrat"/>
                <a:cs typeface="Montserrat"/>
                <a:sym typeface="Montserrat"/>
              </a:rPr>
              <a:t> EDA on Sales  </a:t>
            </a:r>
            <a:r>
              <a:rPr b="1" lang="en-GB" sz="1900">
                <a:solidFill>
                  <a:schemeClr val="lt1"/>
                </a:solidFill>
                <a:latin typeface="Montserrat"/>
                <a:ea typeface="Montserrat"/>
                <a:cs typeface="Montserrat"/>
                <a:sym typeface="Montserrat"/>
              </a:rPr>
              <a:t>b)</a:t>
            </a:r>
            <a:r>
              <a:rPr lang="en-GB" sz="1900">
                <a:solidFill>
                  <a:schemeClr val="lt1"/>
                </a:solidFill>
                <a:latin typeface="Montserrat"/>
                <a:ea typeface="Montserrat"/>
                <a:cs typeface="Montserrat"/>
                <a:sym typeface="Montserrat"/>
              </a:rPr>
              <a:t> EDA on Store types</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c)</a:t>
            </a:r>
            <a:r>
              <a:rPr lang="en-GB" sz="1900">
                <a:solidFill>
                  <a:schemeClr val="lt1"/>
                </a:solidFill>
                <a:latin typeface="Montserrat"/>
                <a:ea typeface="Montserrat"/>
                <a:cs typeface="Montserrat"/>
                <a:sym typeface="Montserrat"/>
              </a:rPr>
              <a:t> Assortment     </a:t>
            </a:r>
            <a:r>
              <a:rPr b="1" lang="en-GB" sz="1900">
                <a:solidFill>
                  <a:schemeClr val="lt1"/>
                </a:solidFill>
                <a:latin typeface="Montserrat"/>
                <a:ea typeface="Montserrat"/>
                <a:cs typeface="Montserrat"/>
                <a:sym typeface="Montserrat"/>
              </a:rPr>
              <a:t>d)</a:t>
            </a:r>
            <a:r>
              <a:rPr lang="en-GB" sz="1900">
                <a:solidFill>
                  <a:schemeClr val="lt1"/>
                </a:solidFill>
                <a:latin typeface="Montserrat"/>
                <a:ea typeface="Montserrat"/>
                <a:cs typeface="Montserrat"/>
                <a:sym typeface="Montserrat"/>
              </a:rPr>
              <a:t> Customers   </a:t>
            </a:r>
            <a:r>
              <a:rPr b="1" lang="en-GB" sz="1900">
                <a:solidFill>
                  <a:schemeClr val="lt1"/>
                </a:solidFill>
                <a:latin typeface="Montserrat"/>
                <a:ea typeface="Montserrat"/>
                <a:cs typeface="Montserrat"/>
                <a:sym typeface="Montserrat"/>
              </a:rPr>
              <a:t>e)</a:t>
            </a:r>
            <a:r>
              <a:rPr lang="en-GB" sz="1900">
                <a:solidFill>
                  <a:schemeClr val="lt1"/>
                </a:solidFill>
                <a:latin typeface="Montserrat"/>
                <a:ea typeface="Montserrat"/>
                <a:cs typeface="Montserrat"/>
                <a:sym typeface="Montserrat"/>
              </a:rPr>
              <a:t> Promo</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 f)</a:t>
            </a:r>
            <a:r>
              <a:rPr lang="en-GB" sz="1900">
                <a:solidFill>
                  <a:schemeClr val="lt1"/>
                </a:solidFill>
                <a:latin typeface="Montserrat"/>
                <a:ea typeface="Montserrat"/>
                <a:cs typeface="Montserrat"/>
                <a:sym typeface="Montserrat"/>
              </a:rPr>
              <a:t> EDA on School and State Holidays</a:t>
            </a:r>
            <a:endParaRPr sz="1900">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Feature Engineering</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a)</a:t>
            </a:r>
            <a:r>
              <a:rPr lang="en-GB" sz="1900">
                <a:solidFill>
                  <a:schemeClr val="lt1"/>
                </a:solidFill>
                <a:latin typeface="Montserrat"/>
                <a:ea typeface="Montserrat"/>
                <a:cs typeface="Montserrat"/>
                <a:sym typeface="Montserrat"/>
              </a:rPr>
              <a:t> Removing Nan Values</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None/>
            </a:pPr>
            <a:r>
              <a:rPr lang="en-GB" sz="1900">
                <a:solidFill>
                  <a:schemeClr val="lt1"/>
                </a:solidFill>
                <a:latin typeface="Montserrat"/>
                <a:ea typeface="Montserrat"/>
                <a:cs typeface="Montserrat"/>
                <a:sym typeface="Montserrat"/>
              </a:rPr>
              <a:t>            </a:t>
            </a:r>
            <a:r>
              <a:rPr b="1" lang="en-GB" sz="1900">
                <a:solidFill>
                  <a:schemeClr val="lt1"/>
                </a:solidFill>
                <a:latin typeface="Montserrat"/>
                <a:ea typeface="Montserrat"/>
                <a:cs typeface="Montserrat"/>
                <a:sym typeface="Montserrat"/>
              </a:rPr>
              <a:t>b)</a:t>
            </a:r>
            <a:r>
              <a:rPr lang="en-GB" sz="1900">
                <a:solidFill>
                  <a:schemeClr val="lt1"/>
                </a:solidFill>
                <a:latin typeface="Montserrat"/>
                <a:ea typeface="Montserrat"/>
                <a:cs typeface="Montserrat"/>
                <a:sym typeface="Montserrat"/>
              </a:rPr>
              <a:t> Correlation,   </a:t>
            </a:r>
            <a:r>
              <a:rPr b="1" lang="en-GB" sz="1900">
                <a:solidFill>
                  <a:schemeClr val="lt1"/>
                </a:solidFill>
                <a:latin typeface="Montserrat"/>
                <a:ea typeface="Montserrat"/>
                <a:cs typeface="Montserrat"/>
                <a:sym typeface="Montserrat"/>
              </a:rPr>
              <a:t>c)</a:t>
            </a:r>
            <a:r>
              <a:rPr lang="en-GB" sz="1900">
                <a:solidFill>
                  <a:schemeClr val="lt1"/>
                </a:solidFill>
                <a:latin typeface="Montserrat"/>
                <a:ea typeface="Montserrat"/>
                <a:cs typeface="Montserrat"/>
                <a:sym typeface="Montserrat"/>
              </a:rPr>
              <a:t> Multicollinearity</a:t>
            </a:r>
            <a:endParaRPr sz="1900">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Model Formulation</a:t>
            </a:r>
            <a:endParaRPr sz="1900">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Challenges</a:t>
            </a:r>
            <a:endParaRPr sz="1900">
              <a:solidFill>
                <a:schemeClr val="lt1"/>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lt1"/>
              </a:buClr>
              <a:buSzPts val="1900"/>
              <a:buFont typeface="Montserrat"/>
              <a:buAutoNum type="arabicPeriod"/>
            </a:pPr>
            <a:r>
              <a:rPr lang="en-GB" sz="1900">
                <a:solidFill>
                  <a:schemeClr val="lt1"/>
                </a:solidFill>
                <a:latin typeface="Montserrat"/>
                <a:ea typeface="Montserrat"/>
                <a:cs typeface="Montserrat"/>
                <a:sym typeface="Montserrat"/>
              </a:rPr>
              <a:t>Conclusion</a:t>
            </a:r>
            <a:endParaRPr sz="1900">
              <a:solidFill>
                <a:schemeClr val="lt1"/>
              </a:solidFill>
              <a:latin typeface="Montserrat"/>
              <a:ea typeface="Montserrat"/>
              <a:cs typeface="Montserrat"/>
              <a:sym typeface="Montserrat"/>
            </a:endParaRPr>
          </a:p>
          <a:p>
            <a:pPr indent="0" lvl="0" marL="0" rtl="0" algn="l">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
        <p:nvSpPr>
          <p:cNvPr id="61" name="Google Shape;61;p2"/>
          <p:cNvSpPr txBox="1"/>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3000" u="none" cap="none" strike="noStrike">
                <a:solidFill>
                  <a:schemeClr val="dk1"/>
                </a:solidFill>
                <a:latin typeface="Arial"/>
                <a:ea typeface="Arial"/>
                <a:cs typeface="Arial"/>
                <a:sym typeface="Arial"/>
              </a:rPr>
              <a:t>Contents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c97eab70e_1_121"/>
          <p:cNvSpPr txBox="1"/>
          <p:nvPr>
            <p:ph type="title"/>
          </p:nvPr>
        </p:nvSpPr>
        <p:spPr>
          <a:xfrm>
            <a:off x="495813" y="0"/>
            <a:ext cx="7920000" cy="90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Effect of Sales on School Holidays</a:t>
            </a:r>
            <a:endParaRPr b="1" sz="2400"/>
          </a:p>
        </p:txBody>
      </p:sp>
      <p:sp>
        <p:nvSpPr>
          <p:cNvPr id="181" name="Google Shape;181;gdc97eab70e_1_121"/>
          <p:cNvSpPr txBox="1"/>
          <p:nvPr>
            <p:ph type="title"/>
          </p:nvPr>
        </p:nvSpPr>
        <p:spPr>
          <a:xfrm>
            <a:off x="5338200" y="1586400"/>
            <a:ext cx="3643800" cy="197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400"/>
              <a:t>0 - Not Holiday</a:t>
            </a:r>
            <a:endParaRPr b="1" sz="2400"/>
          </a:p>
          <a:p>
            <a:pPr indent="0" lvl="0" marL="0" rtl="0" algn="l">
              <a:lnSpc>
                <a:spcPct val="100000"/>
              </a:lnSpc>
              <a:spcBef>
                <a:spcPts val="0"/>
              </a:spcBef>
              <a:spcAft>
                <a:spcPts val="0"/>
              </a:spcAft>
              <a:buSzPts val="2800"/>
              <a:buNone/>
            </a:pPr>
            <a:r>
              <a:rPr b="1" lang="en-GB" sz="2400"/>
              <a:t>1 - School Holidays</a:t>
            </a:r>
            <a:endParaRPr b="1" sz="2400"/>
          </a:p>
          <a:p>
            <a:pPr indent="0" lvl="0" marL="0" rtl="0" algn="l">
              <a:lnSpc>
                <a:spcPct val="100000"/>
              </a:lnSpc>
              <a:spcBef>
                <a:spcPts val="0"/>
              </a:spcBef>
              <a:spcAft>
                <a:spcPts val="0"/>
              </a:spcAft>
              <a:buSzPts val="2800"/>
              <a:buNone/>
            </a:pPr>
            <a:r>
              <a:t/>
            </a:r>
            <a:endParaRPr b="1" sz="2400"/>
          </a:p>
          <a:p>
            <a:pPr indent="0" lvl="0" marL="0" rtl="0" algn="l">
              <a:lnSpc>
                <a:spcPct val="100000"/>
              </a:lnSpc>
              <a:spcBef>
                <a:spcPts val="0"/>
              </a:spcBef>
              <a:spcAft>
                <a:spcPts val="0"/>
              </a:spcAft>
              <a:buSzPts val="2800"/>
              <a:buNone/>
            </a:pPr>
            <a:r>
              <a:t/>
            </a:r>
            <a:endParaRPr b="1" sz="2400"/>
          </a:p>
        </p:txBody>
      </p:sp>
      <p:pic>
        <p:nvPicPr>
          <p:cNvPr id="182" name="Google Shape;182;gdc97eab70e_1_121"/>
          <p:cNvPicPr preferRelativeResize="0"/>
          <p:nvPr/>
        </p:nvPicPr>
        <p:blipFill>
          <a:blip r:embed="rId3">
            <a:alphaModFix/>
          </a:blip>
          <a:stretch>
            <a:fillRect/>
          </a:stretch>
        </p:blipFill>
        <p:spPr>
          <a:xfrm>
            <a:off x="495825" y="1374650"/>
            <a:ext cx="4288250" cy="3186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d558a5cd1_0_13"/>
          <p:cNvSpPr txBox="1"/>
          <p:nvPr>
            <p:ph type="title"/>
          </p:nvPr>
        </p:nvSpPr>
        <p:spPr>
          <a:xfrm>
            <a:off x="2081700" y="1644600"/>
            <a:ext cx="4980600" cy="185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200"/>
              <a:t>Feature</a:t>
            </a:r>
            <a:r>
              <a:rPr b="1" lang="en-GB" sz="5200"/>
              <a:t> Engineering</a:t>
            </a:r>
            <a:endParaRPr b="1" sz="5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dd558a5cd1_0_35"/>
          <p:cNvSpPr txBox="1"/>
          <p:nvPr>
            <p:ph type="title"/>
          </p:nvPr>
        </p:nvSpPr>
        <p:spPr>
          <a:xfrm>
            <a:off x="252000" y="0"/>
            <a:ext cx="864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200"/>
              <a:t>Replacing Missing values</a:t>
            </a:r>
            <a:endParaRPr b="1" sz="3200"/>
          </a:p>
        </p:txBody>
      </p:sp>
      <p:sp>
        <p:nvSpPr>
          <p:cNvPr id="193" name="Google Shape;193;gdd558a5cd1_0_35"/>
          <p:cNvSpPr txBox="1"/>
          <p:nvPr>
            <p:ph idx="1" type="body"/>
          </p:nvPr>
        </p:nvSpPr>
        <p:spPr>
          <a:xfrm>
            <a:off x="348875" y="900000"/>
            <a:ext cx="5302800" cy="375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In Store Dataset there are many Nan values.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In Competition Distance there are only 3 Nan value, so we </a:t>
            </a:r>
            <a:r>
              <a:rPr lang="en-GB">
                <a:solidFill>
                  <a:schemeClr val="lt1"/>
                </a:solidFill>
              </a:rPr>
              <a:t>replace</a:t>
            </a:r>
            <a:r>
              <a:rPr lang="en-GB">
                <a:solidFill>
                  <a:schemeClr val="lt1"/>
                </a:solidFill>
              </a:rPr>
              <a:t> with it median.</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For rest other features there are lots of missing values and </a:t>
            </a:r>
            <a:r>
              <a:rPr lang="en-GB">
                <a:solidFill>
                  <a:schemeClr val="lt1"/>
                </a:solidFill>
              </a:rPr>
              <a:t>nothing</a:t>
            </a:r>
            <a:r>
              <a:rPr lang="en-GB">
                <a:solidFill>
                  <a:schemeClr val="lt1"/>
                </a:solidFill>
              </a:rPr>
              <a:t> much information giving about them.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Also we observed that for feature Promo2 having 0 values for that rows these features have Nan values.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So we think that most suitable values to replace these Nan values is to replace with 0.</a:t>
            </a:r>
            <a:endParaRPr>
              <a:solidFill>
                <a:schemeClr val="lt1"/>
              </a:solidFill>
            </a:endParaRPr>
          </a:p>
        </p:txBody>
      </p:sp>
      <p:pic>
        <p:nvPicPr>
          <p:cNvPr id="194" name="Google Shape;194;gdd558a5cd1_0_35"/>
          <p:cNvPicPr preferRelativeResize="0"/>
          <p:nvPr/>
        </p:nvPicPr>
        <p:blipFill rotWithShape="1">
          <a:blip r:embed="rId3">
            <a:alphaModFix/>
          </a:blip>
          <a:srcRect b="0" l="0" r="0" t="14133"/>
          <a:stretch/>
        </p:blipFill>
        <p:spPr>
          <a:xfrm>
            <a:off x="5973900" y="1028700"/>
            <a:ext cx="2986925" cy="3627075"/>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d558a5cd1_0_41"/>
          <p:cNvSpPr txBox="1"/>
          <p:nvPr>
            <p:ph type="title"/>
          </p:nvPr>
        </p:nvSpPr>
        <p:spPr>
          <a:xfrm>
            <a:off x="252000" y="0"/>
            <a:ext cx="864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200"/>
              <a:t>Changing data types</a:t>
            </a:r>
            <a:endParaRPr b="1" sz="3200"/>
          </a:p>
        </p:txBody>
      </p:sp>
      <p:sp>
        <p:nvSpPr>
          <p:cNvPr id="200" name="Google Shape;200;gdd558a5cd1_0_41"/>
          <p:cNvSpPr txBox="1"/>
          <p:nvPr>
            <p:ph idx="1" type="body"/>
          </p:nvPr>
        </p:nvSpPr>
        <p:spPr>
          <a:xfrm>
            <a:off x="348875" y="900000"/>
            <a:ext cx="5302800" cy="375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GB">
                <a:solidFill>
                  <a:schemeClr val="lt1"/>
                </a:solidFill>
              </a:rPr>
              <a:t>In Store Dataset- StoreType, Assortment and PromoInterval is of type - Object.</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StoreType and Assortment have unique values - [a,b,c,d] and [a,b,c] respectively.</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So we changed these to numerical [0,1,2,3] and [0,1,2] respectively.</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For PromoInterval has unique value - [jan,apr,jul,oct , feb,may,aug,nov, mar,jun,sep,dec]</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So we changed into dummies features.</a:t>
            </a:r>
            <a:endParaRPr>
              <a:solidFill>
                <a:schemeClr val="lt1"/>
              </a:solidFill>
            </a:endParaRPr>
          </a:p>
        </p:txBody>
      </p:sp>
      <p:pic>
        <p:nvPicPr>
          <p:cNvPr id="201" name="Google Shape;201;gdd558a5cd1_0_41"/>
          <p:cNvPicPr preferRelativeResize="0"/>
          <p:nvPr/>
        </p:nvPicPr>
        <p:blipFill>
          <a:blip r:embed="rId3">
            <a:alphaModFix/>
          </a:blip>
          <a:stretch>
            <a:fillRect/>
          </a:stretch>
        </p:blipFill>
        <p:spPr>
          <a:xfrm>
            <a:off x="5754500" y="1308625"/>
            <a:ext cx="2867025" cy="293845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dd2f10027a_0_0"/>
          <p:cNvSpPr txBox="1"/>
          <p:nvPr>
            <p:ph type="title"/>
          </p:nvPr>
        </p:nvSpPr>
        <p:spPr>
          <a:xfrm>
            <a:off x="612000" y="14175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Correlation between Independent Features and Sales</a:t>
            </a:r>
            <a:endParaRPr b="1" sz="3000"/>
          </a:p>
        </p:txBody>
      </p:sp>
      <p:pic>
        <p:nvPicPr>
          <p:cNvPr id="207" name="Google Shape;207;gdd2f10027a_0_0"/>
          <p:cNvPicPr preferRelativeResize="0"/>
          <p:nvPr/>
        </p:nvPicPr>
        <p:blipFill>
          <a:blip r:embed="rId3">
            <a:alphaModFix/>
          </a:blip>
          <a:stretch>
            <a:fillRect/>
          </a:stretch>
        </p:blipFill>
        <p:spPr>
          <a:xfrm>
            <a:off x="612000" y="1157688"/>
            <a:ext cx="2489925" cy="1856850"/>
          </a:xfrm>
          <a:prstGeom prst="rect">
            <a:avLst/>
          </a:prstGeom>
          <a:noFill/>
          <a:ln>
            <a:noFill/>
          </a:ln>
        </p:spPr>
      </p:pic>
      <p:pic>
        <p:nvPicPr>
          <p:cNvPr id="208" name="Google Shape;208;gdd2f10027a_0_0"/>
          <p:cNvPicPr preferRelativeResize="0"/>
          <p:nvPr/>
        </p:nvPicPr>
        <p:blipFill rotWithShape="1">
          <a:blip r:embed="rId4">
            <a:alphaModFix/>
          </a:blip>
          <a:srcRect b="0" l="0" r="0" t="3799"/>
          <a:stretch/>
        </p:blipFill>
        <p:spPr>
          <a:xfrm>
            <a:off x="3327038" y="1227663"/>
            <a:ext cx="2489925" cy="1716925"/>
          </a:xfrm>
          <a:prstGeom prst="rect">
            <a:avLst/>
          </a:prstGeom>
          <a:noFill/>
          <a:ln>
            <a:noFill/>
          </a:ln>
        </p:spPr>
      </p:pic>
      <p:pic>
        <p:nvPicPr>
          <p:cNvPr id="209" name="Google Shape;209;gdd2f10027a_0_0"/>
          <p:cNvPicPr preferRelativeResize="0"/>
          <p:nvPr/>
        </p:nvPicPr>
        <p:blipFill>
          <a:blip r:embed="rId5">
            <a:alphaModFix/>
          </a:blip>
          <a:stretch>
            <a:fillRect/>
          </a:stretch>
        </p:blipFill>
        <p:spPr>
          <a:xfrm>
            <a:off x="6042100" y="1254730"/>
            <a:ext cx="2489925" cy="1662794"/>
          </a:xfrm>
          <a:prstGeom prst="rect">
            <a:avLst/>
          </a:prstGeom>
          <a:noFill/>
          <a:ln>
            <a:noFill/>
          </a:ln>
        </p:spPr>
      </p:pic>
      <p:pic>
        <p:nvPicPr>
          <p:cNvPr id="210" name="Google Shape;210;gdd2f10027a_0_0"/>
          <p:cNvPicPr preferRelativeResize="0"/>
          <p:nvPr/>
        </p:nvPicPr>
        <p:blipFill rotWithShape="1">
          <a:blip r:embed="rId6">
            <a:alphaModFix/>
          </a:blip>
          <a:srcRect b="0" l="0" r="0" t="3344"/>
          <a:stretch/>
        </p:blipFill>
        <p:spPr>
          <a:xfrm>
            <a:off x="612000" y="3130500"/>
            <a:ext cx="2489925" cy="1856850"/>
          </a:xfrm>
          <a:prstGeom prst="rect">
            <a:avLst/>
          </a:prstGeom>
          <a:noFill/>
          <a:ln>
            <a:noFill/>
          </a:ln>
        </p:spPr>
      </p:pic>
      <p:pic>
        <p:nvPicPr>
          <p:cNvPr id="211" name="Google Shape;211;gdd2f10027a_0_0"/>
          <p:cNvPicPr preferRelativeResize="0"/>
          <p:nvPr/>
        </p:nvPicPr>
        <p:blipFill>
          <a:blip r:embed="rId7">
            <a:alphaModFix/>
          </a:blip>
          <a:stretch>
            <a:fillRect/>
          </a:stretch>
        </p:blipFill>
        <p:spPr>
          <a:xfrm>
            <a:off x="3327050" y="3198524"/>
            <a:ext cx="2489926" cy="1720801"/>
          </a:xfrm>
          <a:prstGeom prst="rect">
            <a:avLst/>
          </a:prstGeom>
          <a:noFill/>
          <a:ln>
            <a:noFill/>
          </a:ln>
        </p:spPr>
      </p:pic>
      <p:pic>
        <p:nvPicPr>
          <p:cNvPr id="212" name="Google Shape;212;gdd2f10027a_0_0"/>
          <p:cNvPicPr preferRelativeResize="0"/>
          <p:nvPr/>
        </p:nvPicPr>
        <p:blipFill>
          <a:blip r:embed="rId8">
            <a:alphaModFix/>
          </a:blip>
          <a:stretch>
            <a:fillRect/>
          </a:stretch>
        </p:blipFill>
        <p:spPr>
          <a:xfrm>
            <a:off x="6042101" y="3130501"/>
            <a:ext cx="2489925" cy="17150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d2f10027a_0_12"/>
          <p:cNvSpPr txBox="1"/>
          <p:nvPr>
            <p:ph type="title"/>
          </p:nvPr>
        </p:nvSpPr>
        <p:spPr>
          <a:xfrm>
            <a:off x="612000" y="14175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Contd..</a:t>
            </a:r>
            <a:endParaRPr b="1" sz="3000"/>
          </a:p>
        </p:txBody>
      </p:sp>
      <p:pic>
        <p:nvPicPr>
          <p:cNvPr id="218" name="Google Shape;218;gdd2f10027a_0_12"/>
          <p:cNvPicPr preferRelativeResize="0"/>
          <p:nvPr/>
        </p:nvPicPr>
        <p:blipFill>
          <a:blip r:embed="rId3">
            <a:alphaModFix/>
          </a:blip>
          <a:stretch>
            <a:fillRect/>
          </a:stretch>
        </p:blipFill>
        <p:spPr>
          <a:xfrm>
            <a:off x="504100" y="1133575"/>
            <a:ext cx="2705734" cy="1783950"/>
          </a:xfrm>
          <a:prstGeom prst="rect">
            <a:avLst/>
          </a:prstGeom>
          <a:noFill/>
          <a:ln>
            <a:noFill/>
          </a:ln>
        </p:spPr>
      </p:pic>
      <p:pic>
        <p:nvPicPr>
          <p:cNvPr id="219" name="Google Shape;219;gdd2f10027a_0_12"/>
          <p:cNvPicPr preferRelativeResize="0"/>
          <p:nvPr/>
        </p:nvPicPr>
        <p:blipFill>
          <a:blip r:embed="rId4">
            <a:alphaModFix/>
          </a:blip>
          <a:stretch>
            <a:fillRect/>
          </a:stretch>
        </p:blipFill>
        <p:spPr>
          <a:xfrm>
            <a:off x="3362234" y="1146725"/>
            <a:ext cx="2527467" cy="1757657"/>
          </a:xfrm>
          <a:prstGeom prst="rect">
            <a:avLst/>
          </a:prstGeom>
          <a:noFill/>
          <a:ln>
            <a:noFill/>
          </a:ln>
        </p:spPr>
      </p:pic>
      <p:pic>
        <p:nvPicPr>
          <p:cNvPr id="220" name="Google Shape;220;gdd2f10027a_0_12"/>
          <p:cNvPicPr preferRelativeResize="0"/>
          <p:nvPr/>
        </p:nvPicPr>
        <p:blipFill>
          <a:blip r:embed="rId5">
            <a:alphaModFix/>
          </a:blip>
          <a:stretch>
            <a:fillRect/>
          </a:stretch>
        </p:blipFill>
        <p:spPr>
          <a:xfrm>
            <a:off x="6042101" y="1133575"/>
            <a:ext cx="2596082" cy="1783951"/>
          </a:xfrm>
          <a:prstGeom prst="rect">
            <a:avLst/>
          </a:prstGeom>
          <a:noFill/>
          <a:ln>
            <a:noFill/>
          </a:ln>
        </p:spPr>
      </p:pic>
      <p:pic>
        <p:nvPicPr>
          <p:cNvPr id="221" name="Google Shape;221;gdd2f10027a_0_12"/>
          <p:cNvPicPr preferRelativeResize="0"/>
          <p:nvPr/>
        </p:nvPicPr>
        <p:blipFill>
          <a:blip r:embed="rId6">
            <a:alphaModFix/>
          </a:blip>
          <a:stretch>
            <a:fillRect/>
          </a:stretch>
        </p:blipFill>
        <p:spPr>
          <a:xfrm>
            <a:off x="416075" y="3009350"/>
            <a:ext cx="2881763" cy="1921175"/>
          </a:xfrm>
          <a:prstGeom prst="rect">
            <a:avLst/>
          </a:prstGeom>
          <a:noFill/>
          <a:ln>
            <a:noFill/>
          </a:ln>
        </p:spPr>
      </p:pic>
      <p:pic>
        <p:nvPicPr>
          <p:cNvPr id="222" name="Google Shape;222;gdd2f10027a_0_12"/>
          <p:cNvPicPr preferRelativeResize="0"/>
          <p:nvPr/>
        </p:nvPicPr>
        <p:blipFill rotWithShape="1">
          <a:blip r:embed="rId7">
            <a:alphaModFix/>
          </a:blip>
          <a:srcRect b="0" l="0" r="0" t="0"/>
          <a:stretch/>
        </p:blipFill>
        <p:spPr>
          <a:xfrm>
            <a:off x="3274400" y="3106750"/>
            <a:ext cx="2703125" cy="1726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8902f8928_0_11"/>
          <p:cNvSpPr txBox="1"/>
          <p:nvPr>
            <p:ph type="title"/>
          </p:nvPr>
        </p:nvSpPr>
        <p:spPr>
          <a:xfrm>
            <a:off x="612000" y="14175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000"/>
              <a:t>Correlation Heatmap</a:t>
            </a:r>
            <a:endParaRPr b="1" sz="3000"/>
          </a:p>
        </p:txBody>
      </p:sp>
      <p:pic>
        <p:nvPicPr>
          <p:cNvPr id="228" name="Google Shape;228;gd8902f8928_0_11"/>
          <p:cNvPicPr preferRelativeResize="0"/>
          <p:nvPr/>
        </p:nvPicPr>
        <p:blipFill rotWithShape="1">
          <a:blip r:embed="rId3">
            <a:alphaModFix/>
          </a:blip>
          <a:srcRect b="0" l="2486" r="0" t="5678"/>
          <a:stretch/>
        </p:blipFill>
        <p:spPr>
          <a:xfrm>
            <a:off x="612000" y="991525"/>
            <a:ext cx="7547926" cy="4151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c97eab70e_1_99"/>
          <p:cNvSpPr txBox="1"/>
          <p:nvPr>
            <p:ph type="title"/>
          </p:nvPr>
        </p:nvSpPr>
        <p:spPr>
          <a:xfrm>
            <a:off x="612000" y="293000"/>
            <a:ext cx="792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000"/>
              <a:t>Multicollinearity</a:t>
            </a:r>
            <a:endParaRPr b="1" sz="3000"/>
          </a:p>
        </p:txBody>
      </p:sp>
      <p:pic>
        <p:nvPicPr>
          <p:cNvPr id="234" name="Google Shape;234;gdc97eab70e_1_99"/>
          <p:cNvPicPr preferRelativeResize="0"/>
          <p:nvPr/>
        </p:nvPicPr>
        <p:blipFill>
          <a:blip r:embed="rId3">
            <a:alphaModFix/>
          </a:blip>
          <a:stretch>
            <a:fillRect/>
          </a:stretch>
        </p:blipFill>
        <p:spPr>
          <a:xfrm>
            <a:off x="1814825" y="1288975"/>
            <a:ext cx="5514350" cy="3549725"/>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d558a5cd1_0_18"/>
          <p:cNvSpPr txBox="1"/>
          <p:nvPr>
            <p:ph type="title"/>
          </p:nvPr>
        </p:nvSpPr>
        <p:spPr>
          <a:xfrm>
            <a:off x="2317200" y="1195500"/>
            <a:ext cx="4509600" cy="275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200"/>
              <a:t>Model Formulation</a:t>
            </a:r>
            <a:endParaRPr b="1" sz="5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dd558a5cd1_0_23"/>
          <p:cNvSpPr txBox="1"/>
          <p:nvPr>
            <p:ph type="title"/>
          </p:nvPr>
        </p:nvSpPr>
        <p:spPr>
          <a:xfrm>
            <a:off x="252000" y="0"/>
            <a:ext cx="864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200"/>
              <a:t>Important Formulae</a:t>
            </a:r>
            <a:endParaRPr b="1" sz="3200"/>
          </a:p>
        </p:txBody>
      </p:sp>
      <p:graphicFrame>
        <p:nvGraphicFramePr>
          <p:cNvPr id="245" name="Google Shape;245;gdd558a5cd1_0_23"/>
          <p:cNvGraphicFramePr/>
          <p:nvPr/>
        </p:nvGraphicFramePr>
        <p:xfrm>
          <a:off x="952500" y="900000"/>
          <a:ext cx="3000000" cy="3000000"/>
        </p:xfrm>
        <a:graphic>
          <a:graphicData uri="http://schemas.openxmlformats.org/drawingml/2006/table">
            <a:tbl>
              <a:tblPr>
                <a:noFill/>
                <a:tableStyleId>{42A6FBD7-0B9B-4B17-91DF-E0EADBD776F6}</a:tableStyleId>
              </a:tblPr>
              <a:tblGrid>
                <a:gridCol w="1136425"/>
                <a:gridCol w="2016375"/>
                <a:gridCol w="4086200"/>
              </a:tblGrid>
              <a:tr h="381000">
                <a:tc>
                  <a:txBody>
                    <a:bodyPr/>
                    <a:lstStyle/>
                    <a:p>
                      <a:pPr indent="0" lvl="0" marL="0" rtl="0" algn="ctr">
                        <a:spcBef>
                          <a:spcPts val="0"/>
                        </a:spcBef>
                        <a:spcAft>
                          <a:spcPts val="0"/>
                        </a:spcAft>
                        <a:buNone/>
                      </a:pPr>
                      <a:r>
                        <a:rPr b="1" lang="en-GB" sz="1800"/>
                        <a:t>Sr. No.</a:t>
                      </a:r>
                      <a:endParaRPr b="1" sz="1800"/>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GB" sz="1800"/>
                        <a:t>Functions</a:t>
                      </a:r>
                      <a:endParaRPr b="1" sz="1800"/>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b="1" lang="en-GB" sz="1800"/>
                        <a:t>Formulae</a:t>
                      </a:r>
                      <a:endParaRPr b="1" sz="1800"/>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68875">
                <a:tc>
                  <a:txBody>
                    <a:bodyPr/>
                    <a:lstStyle/>
                    <a:p>
                      <a:pPr indent="0" lvl="0" marL="0" rtl="0" algn="ctr">
                        <a:spcBef>
                          <a:spcPts val="0"/>
                        </a:spcBef>
                        <a:spcAft>
                          <a:spcPts val="0"/>
                        </a:spcAft>
                        <a:buNone/>
                      </a:pPr>
                      <a:r>
                        <a:rPr lang="en-GB"/>
                        <a:t>01</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GB"/>
                        <a:t>Cost Function</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44075">
                <a:tc>
                  <a:txBody>
                    <a:bodyPr/>
                    <a:lstStyle/>
                    <a:p>
                      <a:pPr indent="0" lvl="0" marL="0" rtl="0" algn="ctr">
                        <a:spcBef>
                          <a:spcPts val="0"/>
                        </a:spcBef>
                        <a:spcAft>
                          <a:spcPts val="0"/>
                        </a:spcAft>
                        <a:buNone/>
                      </a:pPr>
                      <a:r>
                        <a:rPr lang="en-GB"/>
                        <a:t>02</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GB"/>
                        <a:t>R Square</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668875">
                <a:tc>
                  <a:txBody>
                    <a:bodyPr/>
                    <a:lstStyle/>
                    <a:p>
                      <a:pPr indent="0" lvl="0" marL="0" rtl="0" algn="ctr">
                        <a:spcBef>
                          <a:spcPts val="0"/>
                        </a:spcBef>
                        <a:spcAft>
                          <a:spcPts val="0"/>
                        </a:spcAft>
                        <a:buNone/>
                      </a:pPr>
                      <a:r>
                        <a:rPr lang="en-GB"/>
                        <a:t>03</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GB"/>
                        <a:t>RMSE</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730850">
                <a:tc>
                  <a:txBody>
                    <a:bodyPr/>
                    <a:lstStyle/>
                    <a:p>
                      <a:pPr indent="0" lvl="0" marL="0" rtl="0" algn="ctr">
                        <a:spcBef>
                          <a:spcPts val="0"/>
                        </a:spcBef>
                        <a:spcAft>
                          <a:spcPts val="0"/>
                        </a:spcAft>
                        <a:buNone/>
                      </a:pPr>
                      <a:r>
                        <a:rPr lang="en-GB"/>
                        <a:t>04</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GB"/>
                        <a:t>Lasso</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r h="730850">
                <a:tc>
                  <a:txBody>
                    <a:bodyPr/>
                    <a:lstStyle/>
                    <a:p>
                      <a:pPr indent="0" lvl="0" marL="0" rtl="0" algn="ctr">
                        <a:spcBef>
                          <a:spcPts val="0"/>
                        </a:spcBef>
                        <a:spcAft>
                          <a:spcPts val="0"/>
                        </a:spcAft>
                        <a:buNone/>
                      </a:pPr>
                      <a:r>
                        <a:rPr lang="en-GB"/>
                        <a:t>05</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ctr">
                        <a:spcBef>
                          <a:spcPts val="0"/>
                        </a:spcBef>
                        <a:spcAft>
                          <a:spcPts val="0"/>
                        </a:spcAft>
                        <a:buNone/>
                      </a:pPr>
                      <a:r>
                        <a:rPr lang="en-GB"/>
                        <a:t>Ridge</a:t>
                      </a:r>
                      <a:endParaRPr/>
                    </a:p>
                  </a:txBody>
                  <a:tcPr marT="91425" marB="91425" marR="91425" marL="91425" anchor="ctr">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accent2"/>
                      </a:solidFill>
                      <a:prstDash val="solid"/>
                      <a:round/>
                      <a:headEnd len="sm" w="sm" type="none"/>
                      <a:tailEnd len="sm" w="sm" type="none"/>
                    </a:lnL>
                    <a:lnR cap="flat" cmpd="sng" w="19050">
                      <a:solidFill>
                        <a:schemeClr val="accent2"/>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pic>
        <p:nvPicPr>
          <p:cNvPr id="246" name="Google Shape;246;gdd558a5cd1_0_23"/>
          <p:cNvPicPr preferRelativeResize="0"/>
          <p:nvPr/>
        </p:nvPicPr>
        <p:blipFill rotWithShape="1">
          <a:blip r:embed="rId3">
            <a:alphaModFix/>
          </a:blip>
          <a:srcRect b="15839" l="0" r="0" t="0"/>
          <a:stretch/>
        </p:blipFill>
        <p:spPr>
          <a:xfrm>
            <a:off x="4688600" y="1451700"/>
            <a:ext cx="2611450" cy="494125"/>
          </a:xfrm>
          <a:prstGeom prst="rect">
            <a:avLst/>
          </a:prstGeom>
          <a:noFill/>
          <a:ln cap="flat" cmpd="sng" w="9525">
            <a:solidFill>
              <a:schemeClr val="dk2"/>
            </a:solidFill>
            <a:prstDash val="solid"/>
            <a:round/>
            <a:headEnd len="sm" w="sm" type="none"/>
            <a:tailEnd len="sm" w="sm" type="none"/>
          </a:ln>
        </p:spPr>
      </p:pic>
      <p:pic>
        <p:nvPicPr>
          <p:cNvPr id="247" name="Google Shape;247;gdd558a5cd1_0_23"/>
          <p:cNvPicPr preferRelativeResize="0"/>
          <p:nvPr/>
        </p:nvPicPr>
        <p:blipFill>
          <a:blip r:embed="rId4">
            <a:alphaModFix/>
          </a:blip>
          <a:stretch>
            <a:fillRect/>
          </a:stretch>
        </p:blipFill>
        <p:spPr>
          <a:xfrm>
            <a:off x="4570850" y="2038925"/>
            <a:ext cx="2846950" cy="557340"/>
          </a:xfrm>
          <a:prstGeom prst="rect">
            <a:avLst/>
          </a:prstGeom>
          <a:noFill/>
          <a:ln>
            <a:noFill/>
          </a:ln>
        </p:spPr>
      </p:pic>
      <p:pic>
        <p:nvPicPr>
          <p:cNvPr id="248" name="Google Shape;248;gdd558a5cd1_0_23"/>
          <p:cNvPicPr preferRelativeResize="0"/>
          <p:nvPr/>
        </p:nvPicPr>
        <p:blipFill rotWithShape="1">
          <a:blip r:embed="rId5">
            <a:alphaModFix/>
          </a:blip>
          <a:srcRect b="13882" l="0" r="0" t="0"/>
          <a:stretch/>
        </p:blipFill>
        <p:spPr>
          <a:xfrm>
            <a:off x="5110000" y="2689376"/>
            <a:ext cx="1936525" cy="557350"/>
          </a:xfrm>
          <a:prstGeom prst="rect">
            <a:avLst/>
          </a:prstGeom>
          <a:noFill/>
          <a:ln>
            <a:noFill/>
          </a:ln>
        </p:spPr>
      </p:pic>
      <p:pic>
        <p:nvPicPr>
          <p:cNvPr id="249" name="Google Shape;249;gdd558a5cd1_0_23"/>
          <p:cNvPicPr preferRelativeResize="0"/>
          <p:nvPr/>
        </p:nvPicPr>
        <p:blipFill>
          <a:blip r:embed="rId6">
            <a:alphaModFix/>
          </a:blip>
          <a:stretch>
            <a:fillRect/>
          </a:stretch>
        </p:blipFill>
        <p:spPr>
          <a:xfrm>
            <a:off x="4948563" y="3417450"/>
            <a:ext cx="2091521" cy="557350"/>
          </a:xfrm>
          <a:prstGeom prst="rect">
            <a:avLst/>
          </a:prstGeom>
          <a:noFill/>
          <a:ln>
            <a:noFill/>
          </a:ln>
        </p:spPr>
      </p:pic>
      <p:pic>
        <p:nvPicPr>
          <p:cNvPr id="250" name="Google Shape;250;gdd558a5cd1_0_23"/>
          <p:cNvPicPr preferRelativeResize="0"/>
          <p:nvPr/>
        </p:nvPicPr>
        <p:blipFill>
          <a:blip r:embed="rId7">
            <a:alphaModFix/>
          </a:blip>
          <a:stretch>
            <a:fillRect/>
          </a:stretch>
        </p:blipFill>
        <p:spPr>
          <a:xfrm>
            <a:off x="4327202" y="4145525"/>
            <a:ext cx="3334260" cy="55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86ddac564_1_0"/>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Problem Statement</a:t>
            </a:r>
            <a:endParaRPr b="1" sz="3000"/>
          </a:p>
        </p:txBody>
      </p:sp>
      <p:sp>
        <p:nvSpPr>
          <p:cNvPr id="67" name="Google Shape;67;gd86ddac564_1_0"/>
          <p:cNvSpPr txBox="1"/>
          <p:nvPr>
            <p:ph idx="1" type="subTitle"/>
          </p:nvPr>
        </p:nvSpPr>
        <p:spPr>
          <a:xfrm>
            <a:off x="512850" y="900000"/>
            <a:ext cx="5126400" cy="40329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chemeClr val="lt1"/>
              </a:buClr>
              <a:buSzPts val="2100"/>
              <a:buFont typeface="Montserrat"/>
              <a:buChar char="●"/>
            </a:pPr>
            <a:r>
              <a:rPr b="1" lang="en-GB" sz="2100">
                <a:solidFill>
                  <a:schemeClr val="lt1"/>
                </a:solidFill>
                <a:latin typeface="Montserrat"/>
                <a:ea typeface="Montserrat"/>
                <a:cs typeface="Montserrat"/>
                <a:sym typeface="Montserrat"/>
              </a:rPr>
              <a:t>Rossmann operates over 3,000 drug stores in 7 European countries. Currently, Rossmann store managers are tasked with predicting their daily sales for up to six weeks in advance.</a:t>
            </a:r>
            <a:endParaRPr b="1" sz="2100">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sz="2100">
              <a:solidFill>
                <a:schemeClr val="lt1"/>
              </a:solidFill>
              <a:latin typeface="Montserrat"/>
              <a:ea typeface="Montserrat"/>
              <a:cs typeface="Montserrat"/>
              <a:sym typeface="Montserrat"/>
            </a:endParaRPr>
          </a:p>
          <a:p>
            <a:pPr indent="-476250" lvl="0" marL="457200" rtl="0" algn="l">
              <a:lnSpc>
                <a:spcPct val="115000"/>
              </a:lnSpc>
              <a:spcBef>
                <a:spcPts val="700"/>
              </a:spcBef>
              <a:spcAft>
                <a:spcPts val="0"/>
              </a:spcAft>
              <a:buClr>
                <a:schemeClr val="lt1"/>
              </a:buClr>
              <a:buSzPts val="2100"/>
              <a:buFont typeface="Montserrat"/>
              <a:buChar char="●"/>
            </a:pPr>
            <a:r>
              <a:rPr b="1" lang="en-GB" sz="2100">
                <a:solidFill>
                  <a:schemeClr val="lt1"/>
                </a:solidFill>
                <a:latin typeface="Montserrat"/>
                <a:ea typeface="Montserrat"/>
                <a:cs typeface="Montserrat"/>
                <a:sym typeface="Montserrat"/>
              </a:rPr>
              <a:t>The objective of the project is to come with a machine learning model to predict </a:t>
            </a:r>
            <a:r>
              <a:rPr b="1" lang="en-GB" sz="2100">
                <a:solidFill>
                  <a:schemeClr val="lt1"/>
                </a:solidFill>
                <a:latin typeface="Montserrat"/>
                <a:ea typeface="Montserrat"/>
                <a:cs typeface="Montserrat"/>
                <a:sym typeface="Montserrat"/>
              </a:rPr>
              <a:t>sales.</a:t>
            </a:r>
            <a:endParaRPr sz="2100">
              <a:solidFill>
                <a:schemeClr val="accent2"/>
              </a:solidFill>
              <a:highlight>
                <a:srgbClr val="FFFFFF"/>
              </a:highlight>
              <a:latin typeface="Roboto"/>
              <a:ea typeface="Roboto"/>
              <a:cs typeface="Roboto"/>
              <a:sym typeface="Roboto"/>
            </a:endParaRPr>
          </a:p>
          <a:p>
            <a:pPr indent="0" lvl="0" marL="0" rtl="0" algn="l">
              <a:lnSpc>
                <a:spcPct val="100000"/>
              </a:lnSpc>
              <a:spcBef>
                <a:spcPts val="700"/>
              </a:spcBef>
              <a:spcAft>
                <a:spcPts val="0"/>
              </a:spcAft>
              <a:buSzPts val="2800"/>
              <a:buNone/>
            </a:pPr>
            <a:r>
              <a:t/>
            </a:r>
            <a:endParaRPr b="1" sz="20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2800"/>
              <a:buNone/>
            </a:pPr>
            <a:r>
              <a:t/>
            </a:r>
            <a:endParaRPr/>
          </a:p>
        </p:txBody>
      </p:sp>
      <p:pic>
        <p:nvPicPr>
          <p:cNvPr id="68" name="Google Shape;68;gd86ddac564_1_0"/>
          <p:cNvPicPr preferRelativeResize="0"/>
          <p:nvPr/>
        </p:nvPicPr>
        <p:blipFill rotWithShape="1">
          <a:blip r:embed="rId3">
            <a:alphaModFix/>
          </a:blip>
          <a:srcRect b="5695" l="0" r="0" t="0"/>
          <a:stretch/>
        </p:blipFill>
        <p:spPr>
          <a:xfrm>
            <a:off x="5973900" y="1052400"/>
            <a:ext cx="3017700" cy="2901275"/>
          </a:xfrm>
          <a:prstGeom prst="rect">
            <a:avLst/>
          </a:prstGeom>
          <a:noFill/>
          <a:ln>
            <a:noFill/>
          </a:ln>
        </p:spPr>
      </p:pic>
      <p:sp>
        <p:nvSpPr>
          <p:cNvPr id="69" name="Google Shape;69;gd86ddac564_1_0"/>
          <p:cNvSpPr txBox="1"/>
          <p:nvPr>
            <p:ph idx="1" type="subTitle"/>
          </p:nvPr>
        </p:nvSpPr>
        <p:spPr>
          <a:xfrm>
            <a:off x="5973900" y="4040450"/>
            <a:ext cx="3017700" cy="594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700"/>
              </a:spcBef>
              <a:spcAft>
                <a:spcPts val="0"/>
              </a:spcAft>
              <a:buNone/>
            </a:pPr>
            <a:r>
              <a:rPr lang="en-GB" sz="1200">
                <a:solidFill>
                  <a:schemeClr val="lt1"/>
                </a:solidFill>
                <a:latin typeface="Montserrat"/>
                <a:ea typeface="Montserrat"/>
                <a:cs typeface="Montserrat"/>
                <a:sym typeface="Montserrat"/>
              </a:rPr>
              <a:t>Img. Source - Google</a:t>
            </a:r>
            <a:endParaRPr sz="1200">
              <a:solidFill>
                <a:schemeClr val="lt1"/>
              </a:solidFill>
              <a:latin typeface="Montserrat"/>
              <a:ea typeface="Montserrat"/>
              <a:cs typeface="Montserrat"/>
              <a:sym typeface="Montserrat"/>
            </a:endParaRPr>
          </a:p>
          <a:p>
            <a:pPr indent="0" lvl="0" marL="0" rtl="0" algn="l">
              <a:lnSpc>
                <a:spcPct val="100000"/>
              </a:lnSpc>
              <a:spcBef>
                <a:spcPts val="700"/>
              </a:spcBef>
              <a:spcAft>
                <a:spcPts val="0"/>
              </a:spcAft>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c97eab70e_1_140"/>
          <p:cNvSpPr txBox="1"/>
          <p:nvPr>
            <p:ph type="title"/>
          </p:nvPr>
        </p:nvSpPr>
        <p:spPr>
          <a:xfrm>
            <a:off x="612000" y="141750"/>
            <a:ext cx="792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000"/>
              <a:t>Model</a:t>
            </a:r>
            <a:endParaRPr b="1" sz="3000"/>
          </a:p>
        </p:txBody>
      </p:sp>
      <p:graphicFrame>
        <p:nvGraphicFramePr>
          <p:cNvPr id="256" name="Google Shape;256;gdc97eab70e_1_140"/>
          <p:cNvGraphicFramePr/>
          <p:nvPr/>
        </p:nvGraphicFramePr>
        <p:xfrm>
          <a:off x="791375" y="1214825"/>
          <a:ext cx="3000000" cy="3000000"/>
        </p:xfrm>
        <a:graphic>
          <a:graphicData uri="http://schemas.openxmlformats.org/drawingml/2006/table">
            <a:tbl>
              <a:tblPr>
                <a:noFill/>
                <a:tableStyleId>{42A6FBD7-0B9B-4B17-91DF-E0EADBD776F6}</a:tableStyleId>
              </a:tblPr>
              <a:tblGrid>
                <a:gridCol w="1207650"/>
                <a:gridCol w="2087650"/>
                <a:gridCol w="1579500"/>
                <a:gridCol w="2533800"/>
              </a:tblGrid>
              <a:tr h="1107375">
                <a:tc>
                  <a:txBody>
                    <a:bodyPr/>
                    <a:lstStyle/>
                    <a:p>
                      <a:pPr indent="0" lvl="0" marL="0" rtl="0" algn="ctr">
                        <a:spcBef>
                          <a:spcPts val="0"/>
                        </a:spcBef>
                        <a:spcAft>
                          <a:spcPts val="0"/>
                        </a:spcAft>
                        <a:buNone/>
                      </a:pPr>
                      <a:r>
                        <a:rPr b="1" lang="en-GB" sz="2000"/>
                        <a:t>Sr. No.</a:t>
                      </a:r>
                      <a:endParaRPr b="1" sz="2000"/>
                    </a:p>
                  </a:txBody>
                  <a:tcPr marT="91425" marB="91425" marR="91425" marL="91425" anchor="ctr"/>
                </a:tc>
                <a:tc>
                  <a:txBody>
                    <a:bodyPr/>
                    <a:lstStyle/>
                    <a:p>
                      <a:pPr indent="0" lvl="0" marL="0" rtl="0" algn="ctr">
                        <a:spcBef>
                          <a:spcPts val="0"/>
                        </a:spcBef>
                        <a:spcAft>
                          <a:spcPts val="0"/>
                        </a:spcAft>
                        <a:buNone/>
                      </a:pPr>
                      <a:r>
                        <a:rPr b="1" lang="en-GB" sz="2000"/>
                        <a:t>Model</a:t>
                      </a:r>
                      <a:endParaRPr b="1" sz="2000"/>
                    </a:p>
                  </a:txBody>
                  <a:tcPr marT="91425" marB="91425" marR="91425" marL="91425" anchor="ctr"/>
                </a:tc>
                <a:tc>
                  <a:txBody>
                    <a:bodyPr/>
                    <a:lstStyle/>
                    <a:p>
                      <a:pPr indent="0" lvl="0" marL="0" rtl="0" algn="ctr">
                        <a:spcBef>
                          <a:spcPts val="0"/>
                        </a:spcBef>
                        <a:spcAft>
                          <a:spcPts val="0"/>
                        </a:spcAft>
                        <a:buNone/>
                      </a:pPr>
                      <a:r>
                        <a:rPr b="1" lang="en-GB" sz="2000"/>
                        <a:t>Dataset Shape</a:t>
                      </a:r>
                      <a:endParaRPr b="1" sz="2000"/>
                    </a:p>
                  </a:txBody>
                  <a:tcPr marT="91425" marB="91425" marR="91425" marL="91425" anchor="ctr"/>
                </a:tc>
                <a:tc>
                  <a:txBody>
                    <a:bodyPr/>
                    <a:lstStyle/>
                    <a:p>
                      <a:pPr indent="0" lvl="0" marL="0" rtl="0" algn="ctr">
                        <a:spcBef>
                          <a:spcPts val="0"/>
                        </a:spcBef>
                        <a:spcAft>
                          <a:spcPts val="0"/>
                        </a:spcAft>
                        <a:buNone/>
                      </a:pPr>
                      <a:r>
                        <a:rPr b="1" lang="en-GB" sz="2000"/>
                        <a:t>Algorithm Used</a:t>
                      </a:r>
                      <a:endParaRPr b="1" sz="2000"/>
                    </a:p>
                  </a:txBody>
                  <a:tcPr marT="91425" marB="91425" marR="91425" marL="91425" anchor="ctr"/>
                </a:tc>
              </a:tr>
              <a:tr h="1112800">
                <a:tc>
                  <a:txBody>
                    <a:bodyPr/>
                    <a:lstStyle/>
                    <a:p>
                      <a:pPr indent="0" lvl="0" marL="0" rtl="0" algn="ctr">
                        <a:spcBef>
                          <a:spcPts val="0"/>
                        </a:spcBef>
                        <a:spcAft>
                          <a:spcPts val="0"/>
                        </a:spcAft>
                        <a:buNone/>
                      </a:pPr>
                      <a:r>
                        <a:rPr b="1" lang="en-GB" sz="1600">
                          <a:solidFill>
                            <a:schemeClr val="lt1"/>
                          </a:solidFill>
                        </a:rPr>
                        <a:t>01</a:t>
                      </a:r>
                      <a:endParaRPr b="1" sz="1600">
                        <a:solidFill>
                          <a:schemeClr val="lt1"/>
                        </a:solidFill>
                      </a:endParaRPr>
                    </a:p>
                  </a:txBody>
                  <a:tcPr marT="91425" marB="91425" marR="91425" marL="91425" anchor="ctr"/>
                </a:tc>
                <a:tc>
                  <a:txBody>
                    <a:bodyPr/>
                    <a:lstStyle/>
                    <a:p>
                      <a:pPr indent="0" lvl="0" marL="0" rtl="0" algn="l">
                        <a:spcBef>
                          <a:spcPts val="0"/>
                        </a:spcBef>
                        <a:spcAft>
                          <a:spcPts val="0"/>
                        </a:spcAft>
                        <a:buNone/>
                      </a:pPr>
                      <a:r>
                        <a:rPr b="1" lang="en-GB" sz="1600">
                          <a:solidFill>
                            <a:schemeClr val="lt1"/>
                          </a:solidFill>
                        </a:rPr>
                        <a:t>Model 1 - Sales values = 0 rows are removed</a:t>
                      </a:r>
                      <a:endParaRPr b="1" sz="1600">
                        <a:solidFill>
                          <a:schemeClr val="lt1"/>
                        </a:solidFill>
                      </a:endParaRPr>
                    </a:p>
                  </a:txBody>
                  <a:tcPr marT="91425" marB="91425" marR="91425" marL="91425"/>
                </a:tc>
                <a:tc>
                  <a:txBody>
                    <a:bodyPr/>
                    <a:lstStyle/>
                    <a:p>
                      <a:pPr indent="0" lvl="0" marL="0" rtl="0" algn="ctr">
                        <a:spcBef>
                          <a:spcPts val="0"/>
                        </a:spcBef>
                        <a:spcAft>
                          <a:spcPts val="0"/>
                        </a:spcAft>
                        <a:buNone/>
                      </a:pPr>
                      <a:r>
                        <a:rPr b="1" lang="en-GB" sz="1600">
                          <a:solidFill>
                            <a:schemeClr val="lt1"/>
                          </a:solidFill>
                        </a:rPr>
                        <a:t>(844392, 18)</a:t>
                      </a:r>
                      <a:endParaRPr b="1" sz="1600">
                        <a:solidFill>
                          <a:schemeClr val="lt1"/>
                        </a:solidFill>
                      </a:endParaRPr>
                    </a:p>
                  </a:txBody>
                  <a:tcPr marT="91425" marB="91425" marR="91425" marL="91425" anchor="ctr"/>
                </a:tc>
                <a:tc>
                  <a:txBody>
                    <a:bodyPr/>
                    <a:lstStyle/>
                    <a:p>
                      <a:pPr indent="0" lvl="0" marL="0" rtl="0" algn="l">
                        <a:spcBef>
                          <a:spcPts val="0"/>
                        </a:spcBef>
                        <a:spcAft>
                          <a:spcPts val="0"/>
                        </a:spcAft>
                        <a:buNone/>
                      </a:pPr>
                      <a:r>
                        <a:rPr b="1" lang="en-GB" sz="1600">
                          <a:solidFill>
                            <a:schemeClr val="lt1"/>
                          </a:solidFill>
                        </a:rPr>
                        <a:t>Linear Regression,</a:t>
                      </a:r>
                      <a:endParaRPr b="1" sz="1600">
                        <a:solidFill>
                          <a:schemeClr val="lt1"/>
                        </a:solidFill>
                      </a:endParaRPr>
                    </a:p>
                    <a:p>
                      <a:pPr indent="0" lvl="0" marL="0" rtl="0" algn="l">
                        <a:spcBef>
                          <a:spcPts val="0"/>
                        </a:spcBef>
                        <a:spcAft>
                          <a:spcPts val="0"/>
                        </a:spcAft>
                        <a:buNone/>
                      </a:pPr>
                      <a:r>
                        <a:rPr b="1" lang="en-GB" sz="1600">
                          <a:solidFill>
                            <a:schemeClr val="lt1"/>
                          </a:solidFill>
                        </a:rPr>
                        <a:t>Lasso and Ridge,Decision Tree</a:t>
                      </a:r>
                      <a:endParaRPr b="1" sz="1600">
                        <a:solidFill>
                          <a:schemeClr val="lt1"/>
                        </a:solidFill>
                      </a:endParaRPr>
                    </a:p>
                  </a:txBody>
                  <a:tcPr marT="91425" marB="91425" marR="91425" marL="91425"/>
                </a:tc>
              </a:tr>
              <a:tr h="1049400">
                <a:tc>
                  <a:txBody>
                    <a:bodyPr/>
                    <a:lstStyle/>
                    <a:p>
                      <a:pPr indent="0" lvl="0" marL="0" rtl="0" algn="ctr">
                        <a:spcBef>
                          <a:spcPts val="0"/>
                        </a:spcBef>
                        <a:spcAft>
                          <a:spcPts val="0"/>
                        </a:spcAft>
                        <a:buNone/>
                      </a:pPr>
                      <a:r>
                        <a:rPr b="1" lang="en-GB" sz="1600">
                          <a:solidFill>
                            <a:schemeClr val="lt1"/>
                          </a:solidFill>
                        </a:rPr>
                        <a:t>02</a:t>
                      </a:r>
                      <a:endParaRPr b="1" sz="1600">
                        <a:solidFill>
                          <a:schemeClr val="lt1"/>
                        </a:solidFill>
                      </a:endParaRPr>
                    </a:p>
                  </a:txBody>
                  <a:tcPr marT="91425" marB="91425" marR="91425" marL="91425" anchor="ctr"/>
                </a:tc>
                <a:tc>
                  <a:txBody>
                    <a:bodyPr/>
                    <a:lstStyle/>
                    <a:p>
                      <a:pPr indent="0" lvl="0" marL="0" rtl="0" algn="l">
                        <a:spcBef>
                          <a:spcPts val="0"/>
                        </a:spcBef>
                        <a:spcAft>
                          <a:spcPts val="0"/>
                        </a:spcAft>
                        <a:buNone/>
                      </a:pPr>
                      <a:r>
                        <a:rPr b="1" lang="en-GB" sz="1600">
                          <a:solidFill>
                            <a:schemeClr val="lt1"/>
                          </a:solidFill>
                        </a:rPr>
                        <a:t>Model 2 - complete dataset taken (Sales = 0 rows also considered)</a:t>
                      </a:r>
                      <a:endParaRPr b="1" sz="1600">
                        <a:solidFill>
                          <a:schemeClr val="lt1"/>
                        </a:solidFill>
                      </a:endParaRPr>
                    </a:p>
                  </a:txBody>
                  <a:tcPr marT="91425" marB="91425" marR="91425" marL="91425"/>
                </a:tc>
                <a:tc>
                  <a:txBody>
                    <a:bodyPr/>
                    <a:lstStyle/>
                    <a:p>
                      <a:pPr indent="0" lvl="0" marL="0" rtl="0" algn="ctr">
                        <a:spcBef>
                          <a:spcPts val="0"/>
                        </a:spcBef>
                        <a:spcAft>
                          <a:spcPts val="0"/>
                        </a:spcAft>
                        <a:buNone/>
                      </a:pPr>
                      <a:r>
                        <a:rPr b="1" lang="en-GB" sz="1600">
                          <a:solidFill>
                            <a:schemeClr val="lt1"/>
                          </a:solidFill>
                        </a:rPr>
                        <a:t>(1017208,18)</a:t>
                      </a:r>
                      <a:endParaRPr b="1" sz="1600">
                        <a:solidFill>
                          <a:schemeClr val="lt1"/>
                        </a:solidFill>
                      </a:endParaRPr>
                    </a:p>
                  </a:txBody>
                  <a:tcPr marT="91425" marB="91425" marR="91425" marL="91425" anchor="ctr"/>
                </a:tc>
                <a:tc>
                  <a:txBody>
                    <a:bodyPr/>
                    <a:lstStyle/>
                    <a:p>
                      <a:pPr indent="0" lvl="0" marL="0" rtl="0" algn="l">
                        <a:spcBef>
                          <a:spcPts val="0"/>
                        </a:spcBef>
                        <a:spcAft>
                          <a:spcPts val="0"/>
                        </a:spcAft>
                        <a:buNone/>
                      </a:pPr>
                      <a:r>
                        <a:rPr b="1" lang="en-GB" sz="1600">
                          <a:solidFill>
                            <a:schemeClr val="lt1"/>
                          </a:solidFill>
                        </a:rPr>
                        <a:t>Linear Regression, </a:t>
                      </a:r>
                      <a:endParaRPr b="1" sz="1600">
                        <a:solidFill>
                          <a:schemeClr val="lt1"/>
                        </a:solidFill>
                      </a:endParaRPr>
                    </a:p>
                    <a:p>
                      <a:pPr indent="0" lvl="0" marL="0" rtl="0" algn="l">
                        <a:spcBef>
                          <a:spcPts val="0"/>
                        </a:spcBef>
                        <a:spcAft>
                          <a:spcPts val="0"/>
                        </a:spcAft>
                        <a:buNone/>
                      </a:pPr>
                      <a:r>
                        <a:rPr b="1" lang="en-GB" sz="1600">
                          <a:solidFill>
                            <a:schemeClr val="lt1"/>
                          </a:solidFill>
                        </a:rPr>
                        <a:t>Decision Tree, Random forest and Light GBM</a:t>
                      </a:r>
                      <a:endParaRPr b="1" sz="1600">
                        <a:solidFill>
                          <a:schemeClr val="lt1"/>
                        </a:solidFill>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dd2fceecee_0_5"/>
          <p:cNvSpPr txBox="1"/>
          <p:nvPr>
            <p:ph type="title"/>
          </p:nvPr>
        </p:nvSpPr>
        <p:spPr>
          <a:xfrm>
            <a:off x="612000" y="141750"/>
            <a:ext cx="792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000"/>
              <a:t>MSE , RMSE, RMPSE &amp; R2 values</a:t>
            </a:r>
            <a:endParaRPr b="1" sz="3000"/>
          </a:p>
        </p:txBody>
      </p:sp>
      <p:graphicFrame>
        <p:nvGraphicFramePr>
          <p:cNvPr id="262" name="Google Shape;262;gdd2fceecee_0_5"/>
          <p:cNvGraphicFramePr/>
          <p:nvPr/>
        </p:nvGraphicFramePr>
        <p:xfrm>
          <a:off x="441563" y="1047813"/>
          <a:ext cx="3000000" cy="3000000"/>
        </p:xfrm>
        <a:graphic>
          <a:graphicData uri="http://schemas.openxmlformats.org/drawingml/2006/table">
            <a:tbl>
              <a:tblPr>
                <a:noFill/>
                <a:tableStyleId>{42A6FBD7-0B9B-4B17-91DF-E0EADBD776F6}</a:tableStyleId>
              </a:tblPr>
              <a:tblGrid>
                <a:gridCol w="872875"/>
                <a:gridCol w="1098675"/>
                <a:gridCol w="1056475"/>
                <a:gridCol w="1054775"/>
                <a:gridCol w="1037375"/>
                <a:gridCol w="1048050"/>
                <a:gridCol w="1059775"/>
                <a:gridCol w="1032875"/>
              </a:tblGrid>
              <a:tr h="100000">
                <a:tc>
                  <a:txBody>
                    <a:bodyPr/>
                    <a:lstStyle/>
                    <a:p>
                      <a:pPr indent="0" lvl="0" marL="0" rtl="0" algn="ctr">
                        <a:spcBef>
                          <a:spcPts val="0"/>
                        </a:spcBef>
                        <a:spcAft>
                          <a:spcPts val="0"/>
                        </a:spcAft>
                        <a:buNone/>
                      </a:pPr>
                      <a:r>
                        <a:t/>
                      </a:r>
                      <a:endParaRPr b="1" sz="2000"/>
                    </a:p>
                  </a:txBody>
                  <a:tcPr marT="91425" marB="91425" marR="91425" marL="91425" anchor="ctr">
                    <a:lnR cap="flat" cmpd="sng" w="9525">
                      <a:solidFill>
                        <a:srgbClr val="000000"/>
                      </a:solidFill>
                      <a:prstDash val="solid"/>
                      <a:round/>
                      <a:headEnd len="sm" w="sm" type="none"/>
                      <a:tailEnd len="sm" w="sm" type="none"/>
                    </a:lnR>
                  </a:tcPr>
                </a:tc>
                <a:tc gridSpan="3">
                  <a:txBody>
                    <a:bodyPr/>
                    <a:lstStyle/>
                    <a:p>
                      <a:pPr indent="0" lvl="0" marL="0" rtl="0" algn="ctr">
                        <a:spcBef>
                          <a:spcPts val="0"/>
                        </a:spcBef>
                        <a:spcAft>
                          <a:spcPts val="0"/>
                        </a:spcAft>
                        <a:buNone/>
                      </a:pPr>
                      <a:r>
                        <a:rPr b="1" lang="en-GB" sz="2000"/>
                        <a:t>Model 1</a:t>
                      </a:r>
                      <a:endParaRPr b="1" sz="2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gridSpan="4">
                  <a:txBody>
                    <a:bodyPr/>
                    <a:lstStyle/>
                    <a:p>
                      <a:pPr indent="0" lvl="0" marL="0" rtl="0" algn="ctr">
                        <a:spcBef>
                          <a:spcPts val="0"/>
                        </a:spcBef>
                        <a:spcAft>
                          <a:spcPts val="0"/>
                        </a:spcAft>
                        <a:buNone/>
                      </a:pPr>
                      <a:r>
                        <a:rPr b="1" lang="en-GB" sz="2000"/>
                        <a:t>Model 2</a:t>
                      </a:r>
                      <a:endParaRPr b="1" sz="20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r>
              <a:tr h="731500">
                <a:tc>
                  <a:txBody>
                    <a:bodyPr/>
                    <a:lstStyle/>
                    <a:p>
                      <a:pPr indent="0" lvl="0" marL="0" rtl="0" algn="ctr">
                        <a:spcBef>
                          <a:spcPts val="0"/>
                        </a:spcBef>
                        <a:spcAft>
                          <a:spcPts val="0"/>
                        </a:spcAft>
                        <a:buNone/>
                      </a:pPr>
                      <a:r>
                        <a:t/>
                      </a:r>
                      <a:endParaRPr b="1" sz="2000"/>
                    </a:p>
                  </a:txBody>
                  <a:tcPr marT="91425" marB="91425" marR="91425" marL="91425" anchor="ctr">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GB" sz="1200"/>
                        <a:t>Linear regression</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1200"/>
                        <a:t>Decision Tree</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1200"/>
                        <a:t>Lasso</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1200"/>
                        <a:t>Linear regression</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1200"/>
                        <a:t>Decision Tree</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1200"/>
                        <a:t>Random Forest</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GB" sz="1200"/>
                        <a:t>Ridge</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rtl="0" algn="ctr">
                        <a:spcBef>
                          <a:spcPts val="0"/>
                        </a:spcBef>
                        <a:spcAft>
                          <a:spcPts val="0"/>
                        </a:spcAft>
                        <a:buNone/>
                      </a:pPr>
                      <a:r>
                        <a:rPr b="1" lang="en-GB">
                          <a:solidFill>
                            <a:schemeClr val="accent2"/>
                          </a:solidFill>
                        </a:rPr>
                        <a:t>RMSE</a:t>
                      </a:r>
                      <a:endParaRPr b="1">
                        <a:solidFill>
                          <a:schemeClr val="accent2"/>
                        </a:solidFill>
                      </a:endParaRPr>
                    </a:p>
                  </a:txBody>
                  <a:tcPr marT="91425" marB="91425" marR="91425" marL="91425" anchor="ctr">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GB">
                          <a:solidFill>
                            <a:schemeClr val="lt1"/>
                          </a:solidFill>
                        </a:rPr>
                        <a:t>1505.1518</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1416.4939</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1505.1599</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1395.0635</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1393.1978</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1057.8482</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GB">
                          <a:solidFill>
                            <a:schemeClr val="lt1"/>
                          </a:solidFill>
                        </a:rPr>
                        <a:t>1395.0632</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rtl="0" algn="ctr">
                        <a:spcBef>
                          <a:spcPts val="0"/>
                        </a:spcBef>
                        <a:spcAft>
                          <a:spcPts val="0"/>
                        </a:spcAft>
                        <a:buNone/>
                      </a:pPr>
                      <a:r>
                        <a:rPr b="1" lang="en-GB">
                          <a:solidFill>
                            <a:schemeClr val="accent2"/>
                          </a:solidFill>
                        </a:rPr>
                        <a:t>RMPSE</a:t>
                      </a:r>
                      <a:endParaRPr b="1">
                        <a:solidFill>
                          <a:schemeClr val="accent2"/>
                        </a:solidFill>
                      </a:endParaRPr>
                    </a:p>
                  </a:txBody>
                  <a:tcPr marT="91425" marB="91425" marR="91425" marL="91425" anchor="ctr">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GB">
                          <a:solidFill>
                            <a:schemeClr val="lt1"/>
                          </a:solidFill>
                        </a:rPr>
                        <a:t>0.2606</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0.2453</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0.2606</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0.2416</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0.2412</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0.1831</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GB">
                          <a:solidFill>
                            <a:schemeClr val="lt1"/>
                          </a:solidFill>
                        </a:rPr>
                        <a:t>0.2416</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575">
                <a:tc>
                  <a:txBody>
                    <a:bodyPr/>
                    <a:lstStyle/>
                    <a:p>
                      <a:pPr indent="0" lvl="0" marL="0" rtl="0" algn="ctr">
                        <a:spcBef>
                          <a:spcPts val="0"/>
                        </a:spcBef>
                        <a:spcAft>
                          <a:spcPts val="0"/>
                        </a:spcAft>
                        <a:buNone/>
                      </a:pPr>
                      <a:r>
                        <a:rPr b="1" lang="en-GB">
                          <a:solidFill>
                            <a:schemeClr val="accent2"/>
                          </a:solidFill>
                        </a:rPr>
                        <a:t>R2</a:t>
                      </a:r>
                      <a:endParaRPr b="1">
                        <a:solidFill>
                          <a:schemeClr val="accent2"/>
                        </a:solidFill>
                      </a:endParaRPr>
                    </a:p>
                  </a:txBody>
                  <a:tcPr marT="91425" marB="91425" marR="91425" marL="91425" anchor="ctr">
                    <a:lnR cap="flat" cmpd="sng" w="9525">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GB">
                          <a:solidFill>
                            <a:schemeClr val="lt1"/>
                          </a:solidFill>
                        </a:rPr>
                        <a:t>0.7634</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0.7905</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0.7634</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0.8680</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0.8683</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lt1"/>
                          </a:solidFill>
                        </a:rPr>
                        <a:t>0.9241</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GB">
                          <a:solidFill>
                            <a:schemeClr val="lt1"/>
                          </a:solidFill>
                        </a:rPr>
                        <a:t>0.8680</a:t>
                      </a:r>
                      <a:endParaRPr b="1">
                        <a:solidFill>
                          <a:schemeClr val="lt1"/>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3" name="Google Shape;263;gdd2fceecee_0_5"/>
          <p:cNvSpPr txBox="1"/>
          <p:nvPr>
            <p:ph type="title"/>
          </p:nvPr>
        </p:nvSpPr>
        <p:spPr>
          <a:xfrm>
            <a:off x="612000" y="4243500"/>
            <a:ext cx="792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chemeClr val="lt1"/>
                </a:solidFill>
              </a:rPr>
              <a:t>From above table we can </a:t>
            </a:r>
            <a:r>
              <a:rPr b="1" lang="en-GB" sz="1800">
                <a:solidFill>
                  <a:schemeClr val="lt1"/>
                </a:solidFill>
              </a:rPr>
              <a:t>clearly</a:t>
            </a:r>
            <a:r>
              <a:rPr b="1" lang="en-GB" sz="1800">
                <a:solidFill>
                  <a:schemeClr val="lt1"/>
                </a:solidFill>
              </a:rPr>
              <a:t> say that Random Forest(Model 2 - highlighted column) has best result.</a:t>
            </a:r>
            <a:endParaRPr b="1" sz="18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dc97eab70e_1_153"/>
          <p:cNvSpPr txBox="1"/>
          <p:nvPr>
            <p:ph type="title"/>
          </p:nvPr>
        </p:nvSpPr>
        <p:spPr>
          <a:xfrm>
            <a:off x="612000" y="0"/>
            <a:ext cx="792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200"/>
              <a:t>Selection of Model</a:t>
            </a:r>
            <a:endParaRPr b="1" sz="3200"/>
          </a:p>
        </p:txBody>
      </p:sp>
      <p:sp>
        <p:nvSpPr>
          <p:cNvPr id="269" name="Google Shape;269;gdc97eab70e_1_153"/>
          <p:cNvSpPr txBox="1"/>
          <p:nvPr>
            <p:ph idx="1" type="body"/>
          </p:nvPr>
        </p:nvSpPr>
        <p:spPr>
          <a:xfrm>
            <a:off x="311700" y="900000"/>
            <a:ext cx="8520600" cy="376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 By looking both Model MSE, RMSE, RMPSE and R2 values we decided to go with 2nd Model in which took whole dataset are present.</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Also in 2nd Model we did various Algorithms such as Decision Tree, Random Forest , Linear regression, Ridge and Lasso.</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But above all algorithms we get very good result in Random Forest Algorithm. </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So we decided to choose Random Forest Algorithm of second model.</a:t>
            </a:r>
            <a:endParaRPr b="1" sz="2000">
              <a:solidFill>
                <a:srgbClr val="07376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dd57aa5158_0_0"/>
          <p:cNvSpPr txBox="1"/>
          <p:nvPr>
            <p:ph type="title"/>
          </p:nvPr>
        </p:nvSpPr>
        <p:spPr>
          <a:xfrm>
            <a:off x="252000" y="0"/>
            <a:ext cx="8640000" cy="9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300"/>
              <a:t>Random Forest - Actual vs Predicted</a:t>
            </a:r>
            <a:endParaRPr b="1" sz="3300"/>
          </a:p>
        </p:txBody>
      </p:sp>
      <p:pic>
        <p:nvPicPr>
          <p:cNvPr id="275" name="Google Shape;275;gdd57aa5158_0_0"/>
          <p:cNvPicPr preferRelativeResize="0"/>
          <p:nvPr/>
        </p:nvPicPr>
        <p:blipFill>
          <a:blip r:embed="rId3">
            <a:alphaModFix/>
          </a:blip>
          <a:stretch>
            <a:fillRect/>
          </a:stretch>
        </p:blipFill>
        <p:spPr>
          <a:xfrm>
            <a:off x="2789100" y="1108075"/>
            <a:ext cx="3565800" cy="350520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d895c6b0e8_0_24"/>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Challenges</a:t>
            </a:r>
            <a:endParaRPr b="1" sz="3200"/>
          </a:p>
        </p:txBody>
      </p:sp>
      <p:sp>
        <p:nvSpPr>
          <p:cNvPr id="281" name="Google Shape;281;gd895c6b0e8_0_24"/>
          <p:cNvSpPr txBox="1"/>
          <p:nvPr>
            <p:ph idx="1" type="body"/>
          </p:nvPr>
        </p:nvSpPr>
        <p:spPr>
          <a:xfrm>
            <a:off x="311700" y="954150"/>
            <a:ext cx="8520600" cy="3718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Handling large amount of sales data (10,17,210 observations on 13 variables)</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Some stores were closed. Unable to fill the gap of sales for those stores.</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Replacing the Nan values, as there were alot of Nan values we had a challenge with what to replace it either with zero, median or mode.</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Converting columns with categorical variables to integer type for regression.</a:t>
            </a:r>
            <a:endParaRPr b="1" sz="2000">
              <a:solidFill>
                <a:srgbClr val="073763"/>
              </a:solidFill>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rPr>
              <a:t>Choosing right kind of model.</a:t>
            </a:r>
            <a:endParaRPr b="1" sz="2000">
              <a:solidFill>
                <a:srgbClr val="07376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d895c6b0e8_0_29"/>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Conclusions</a:t>
            </a:r>
            <a:endParaRPr b="1" sz="3200"/>
          </a:p>
        </p:txBody>
      </p:sp>
      <p:sp>
        <p:nvSpPr>
          <p:cNvPr id="287" name="Google Shape;287;gd895c6b0e8_0_29"/>
          <p:cNvSpPr txBox="1"/>
          <p:nvPr>
            <p:ph idx="1" type="body"/>
          </p:nvPr>
        </p:nvSpPr>
        <p:spPr>
          <a:xfrm>
            <a:off x="332850" y="954300"/>
            <a:ext cx="8280000" cy="4189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From plot sales and competition Open Since Month shows sales go increasing from November and highest in month December. </a:t>
            </a:r>
            <a:endParaRPr b="1" sz="2000">
              <a:solidFill>
                <a:srgbClr val="073763"/>
              </a:solidFill>
            </a:endParaRPr>
          </a:p>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From plot Sales and day of week, Sales highest on Monday and start </a:t>
            </a:r>
            <a:r>
              <a:rPr b="1" lang="en-GB" sz="2000">
                <a:solidFill>
                  <a:srgbClr val="073763"/>
                </a:solidFill>
              </a:rPr>
              <a:t>declining</a:t>
            </a:r>
            <a:r>
              <a:rPr b="1" lang="en-GB" sz="2000">
                <a:solidFill>
                  <a:srgbClr val="073763"/>
                </a:solidFill>
              </a:rPr>
              <a:t> from Tuesday to Saturday and on Sunday Sales almost near to Zero.</a:t>
            </a:r>
            <a:endParaRPr b="1" sz="2000">
              <a:solidFill>
                <a:srgbClr val="073763"/>
              </a:solidFill>
            </a:endParaRPr>
          </a:p>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Plot between Promotion and Sales shows that promotion helps in increasing Sales. </a:t>
            </a:r>
            <a:endParaRPr sz="2000">
              <a:solidFill>
                <a:schemeClr val="accent2"/>
              </a:solidFill>
              <a:highlight>
                <a:srgbClr val="FFFFFF"/>
              </a:highlight>
              <a:latin typeface="Roboto"/>
              <a:ea typeface="Roboto"/>
              <a:cs typeface="Roboto"/>
              <a:sym typeface="Roboto"/>
            </a:endParaRPr>
          </a:p>
          <a:p>
            <a:pPr indent="-355600" lvl="0" marL="457200" marR="0" rtl="0" algn="l">
              <a:lnSpc>
                <a:spcPct val="115000"/>
              </a:lnSpc>
              <a:spcBef>
                <a:spcPts val="0"/>
              </a:spcBef>
              <a:spcAft>
                <a:spcPts val="0"/>
              </a:spcAft>
              <a:buClr>
                <a:srgbClr val="073763"/>
              </a:buClr>
              <a:buSzPts val="2000"/>
              <a:buChar char="●"/>
            </a:pPr>
            <a:r>
              <a:rPr b="1" lang="en-GB" sz="2000">
                <a:solidFill>
                  <a:srgbClr val="073763"/>
                </a:solidFill>
              </a:rPr>
              <a:t>Type of Store plays an important role in opening pattern of stores. All</a:t>
            </a:r>
            <a:r>
              <a:rPr b="1" lang="en-GB" sz="2000">
                <a:solidFill>
                  <a:srgbClr val="073763"/>
                </a:solidFill>
              </a:rPr>
              <a:t> </a:t>
            </a:r>
            <a:r>
              <a:rPr b="1" lang="en-GB" sz="2000">
                <a:solidFill>
                  <a:srgbClr val="073763"/>
                </a:solidFill>
              </a:rPr>
              <a:t>Type ‘b’ stores never closed except for refurbishment or other reason.</a:t>
            </a:r>
            <a:endParaRPr b="1" sz="2000">
              <a:solidFill>
                <a:srgbClr val="07376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d8925621c0_1_0"/>
          <p:cNvSpPr txBox="1"/>
          <p:nvPr>
            <p:ph type="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GB" sz="3200"/>
              <a:t>C</a:t>
            </a:r>
            <a:r>
              <a:rPr b="1" lang="en-GB" sz="3200"/>
              <a:t>ontd..</a:t>
            </a:r>
            <a:endParaRPr b="1" sz="3200"/>
          </a:p>
        </p:txBody>
      </p:sp>
      <p:sp>
        <p:nvSpPr>
          <p:cNvPr id="293" name="Google Shape;293;gd8925621c0_1_0"/>
          <p:cNvSpPr txBox="1"/>
          <p:nvPr>
            <p:ph idx="1" type="body"/>
          </p:nvPr>
        </p:nvSpPr>
        <p:spPr>
          <a:xfrm>
            <a:off x="311700" y="966550"/>
            <a:ext cx="8520600" cy="3718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73763"/>
              </a:buClr>
              <a:buSzPts val="2000"/>
              <a:buChar char="●"/>
            </a:pPr>
            <a:r>
              <a:rPr b="1" lang="en-GB" sz="2000">
                <a:solidFill>
                  <a:srgbClr val="073763"/>
                </a:solidFill>
              </a:rPr>
              <a:t>All Type ‘b’ stores have comparatively higher sales and it mostly constant with peaks appears on weekends.</a:t>
            </a:r>
            <a:endParaRPr b="1" sz="2000">
              <a:solidFill>
                <a:srgbClr val="073763"/>
              </a:solidFill>
            </a:endParaRPr>
          </a:p>
          <a:p>
            <a:pPr indent="-355600" lvl="0" marL="457200" rtl="0" algn="l">
              <a:spcBef>
                <a:spcPts val="0"/>
              </a:spcBef>
              <a:spcAft>
                <a:spcPts val="0"/>
              </a:spcAft>
              <a:buClr>
                <a:srgbClr val="073763"/>
              </a:buClr>
              <a:buSzPts val="2000"/>
              <a:buChar char="●"/>
            </a:pPr>
            <a:r>
              <a:rPr b="1" lang="en-GB" sz="2000">
                <a:solidFill>
                  <a:srgbClr val="073763"/>
                </a:solidFill>
              </a:rPr>
              <a:t>Assortment Level ‘b’ is only offered at Store Type ‘b’.</a:t>
            </a:r>
            <a:endParaRPr b="1" sz="2000">
              <a:solidFill>
                <a:srgbClr val="073763"/>
              </a:solidFill>
              <a:highlight>
                <a:schemeClr val="dk2"/>
              </a:highlight>
            </a:endParaRPr>
          </a:p>
          <a:p>
            <a:pPr indent="-355600" lvl="0" marL="457200" rtl="0" algn="l">
              <a:lnSpc>
                <a:spcPct val="115000"/>
              </a:lnSpc>
              <a:spcBef>
                <a:spcPts val="0"/>
              </a:spcBef>
              <a:spcAft>
                <a:spcPts val="0"/>
              </a:spcAft>
              <a:buClr>
                <a:srgbClr val="073763"/>
              </a:buClr>
              <a:buSzPts val="2000"/>
              <a:buChar char="●"/>
            </a:pPr>
            <a:r>
              <a:rPr b="1" lang="en-GB" sz="2000">
                <a:solidFill>
                  <a:srgbClr val="073763"/>
                </a:solidFill>
                <a:highlight>
                  <a:schemeClr val="dk2"/>
                </a:highlight>
              </a:rPr>
              <a:t>We can observe that most of the stores remain closed during State Holidays. But it is interesting to note that the number of stores opened during School Holidays were more than that were opened during State Holidays.</a:t>
            </a:r>
            <a:endParaRPr b="1" sz="2000">
              <a:solidFill>
                <a:srgbClr val="073763"/>
              </a:solidFill>
              <a:highlight>
                <a:schemeClr val="dk2"/>
              </a:highligh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d895c6b0e8_0_34"/>
          <p:cNvSpPr txBox="1"/>
          <p:nvPr>
            <p:ph idx="1" type="body"/>
          </p:nvPr>
        </p:nvSpPr>
        <p:spPr>
          <a:xfrm>
            <a:off x="972000" y="771750"/>
            <a:ext cx="7200000" cy="36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b="1" lang="en-GB" sz="4800">
                <a:solidFill>
                  <a:srgbClr val="0C343D"/>
                </a:solidFill>
              </a:rPr>
              <a:t>THANK YOU</a:t>
            </a:r>
            <a:endParaRPr b="1" sz="4800">
              <a:solidFill>
                <a:srgbClr val="0C343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d86ddac564_1_10"/>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Data Summary</a:t>
            </a:r>
            <a:endParaRPr b="1" sz="3000"/>
          </a:p>
        </p:txBody>
      </p:sp>
      <p:sp>
        <p:nvSpPr>
          <p:cNvPr id="75" name="Google Shape;75;gd86ddac564_1_10"/>
          <p:cNvSpPr txBox="1"/>
          <p:nvPr/>
        </p:nvSpPr>
        <p:spPr>
          <a:xfrm>
            <a:off x="813300" y="900000"/>
            <a:ext cx="75174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2200">
                <a:solidFill>
                  <a:schemeClr val="lt1"/>
                </a:solidFill>
                <a:latin typeface="Montserrat"/>
                <a:ea typeface="Montserrat"/>
                <a:cs typeface="Montserrat"/>
                <a:sym typeface="Montserrat"/>
              </a:rPr>
              <a:t>There are two Datasets present . They are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Rossmann Stores Data.csv - </a:t>
            </a:r>
            <a:r>
              <a:rPr lang="en-GB" sz="2200">
                <a:solidFill>
                  <a:schemeClr val="lt1"/>
                </a:solidFill>
                <a:latin typeface="Montserrat"/>
                <a:ea typeface="Montserrat"/>
                <a:cs typeface="Montserrat"/>
                <a:sym typeface="Montserrat"/>
              </a:rPr>
              <a:t>Historical data including Sales.</a:t>
            </a:r>
            <a:endParaRPr sz="2200">
              <a:solidFill>
                <a:schemeClr val="lt1"/>
              </a:solidFill>
              <a:latin typeface="Montserrat"/>
              <a:ea typeface="Montserrat"/>
              <a:cs typeface="Montserrat"/>
              <a:sym typeface="Montserrat"/>
            </a:endParaRPr>
          </a:p>
          <a:p>
            <a:pPr indent="-368300" lvl="0" marL="457200" marR="0" rtl="0" algn="l">
              <a:lnSpc>
                <a:spcPct val="100000"/>
              </a:lnSpc>
              <a:spcBef>
                <a:spcPts val="0"/>
              </a:spcBef>
              <a:spcAft>
                <a:spcPts val="0"/>
              </a:spcAft>
              <a:buClr>
                <a:schemeClr val="lt1"/>
              </a:buClr>
              <a:buSzPts val="2200"/>
              <a:buFont typeface="Montserrat"/>
              <a:buAutoNum type="arabicPeriod"/>
            </a:pPr>
            <a:r>
              <a:rPr b="1" lang="en-GB" sz="2200">
                <a:solidFill>
                  <a:schemeClr val="lt1"/>
                </a:solidFill>
                <a:latin typeface="Montserrat"/>
                <a:ea typeface="Montserrat"/>
                <a:cs typeface="Montserrat"/>
                <a:sym typeface="Montserrat"/>
              </a:rPr>
              <a:t>store.csv - </a:t>
            </a:r>
            <a:r>
              <a:rPr lang="en-GB" sz="2200">
                <a:solidFill>
                  <a:schemeClr val="lt1"/>
                </a:solidFill>
                <a:latin typeface="Montserrat"/>
                <a:ea typeface="Montserrat"/>
                <a:cs typeface="Montserrat"/>
                <a:sym typeface="Montserrat"/>
              </a:rPr>
              <a:t>Supplemental information about the stores.</a:t>
            </a:r>
            <a:endParaRPr sz="20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2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dc97eab70e_1_22"/>
          <p:cNvSpPr txBox="1"/>
          <p:nvPr>
            <p:ph type="ctrTitle"/>
          </p:nvPr>
        </p:nvSpPr>
        <p:spPr>
          <a:xfrm>
            <a:off x="612000" y="0"/>
            <a:ext cx="792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Details of Data Set provided :-</a:t>
            </a:r>
            <a:endParaRPr b="1" sz="3000"/>
          </a:p>
        </p:txBody>
      </p:sp>
      <p:graphicFrame>
        <p:nvGraphicFramePr>
          <p:cNvPr id="81" name="Google Shape;81;gdc97eab70e_1_22"/>
          <p:cNvGraphicFramePr/>
          <p:nvPr/>
        </p:nvGraphicFramePr>
        <p:xfrm>
          <a:off x="612000" y="1107875"/>
          <a:ext cx="3000000" cy="3000000"/>
        </p:xfrm>
        <a:graphic>
          <a:graphicData uri="http://schemas.openxmlformats.org/drawingml/2006/table">
            <a:tbl>
              <a:tblPr>
                <a:noFill/>
                <a:tableStyleId>{42A6FBD7-0B9B-4B17-91DF-E0EADBD776F6}</a:tableStyleId>
              </a:tblPr>
              <a:tblGrid>
                <a:gridCol w="1285675"/>
                <a:gridCol w="1285700"/>
                <a:gridCol w="2506075"/>
                <a:gridCol w="1461950"/>
                <a:gridCol w="1380600"/>
              </a:tblGrid>
              <a:tr h="825050">
                <a:tc>
                  <a:txBody>
                    <a:bodyPr/>
                    <a:lstStyle/>
                    <a:p>
                      <a:pPr indent="0" lvl="0" marL="0" rtl="0" algn="ctr">
                        <a:spcBef>
                          <a:spcPts val="0"/>
                        </a:spcBef>
                        <a:spcAft>
                          <a:spcPts val="0"/>
                        </a:spcAft>
                        <a:buNone/>
                      </a:pPr>
                      <a:r>
                        <a:rPr b="1" lang="en-GB" sz="1600"/>
                        <a:t>Sr. No.</a:t>
                      </a:r>
                      <a:endParaRPr b="1" sz="1600"/>
                    </a:p>
                  </a:txBody>
                  <a:tcPr marT="91425" marB="91425" marR="91425" marL="91425" anchor="ctr"/>
                </a:tc>
                <a:tc>
                  <a:txBody>
                    <a:bodyPr/>
                    <a:lstStyle/>
                    <a:p>
                      <a:pPr indent="0" lvl="0" marL="0" rtl="0" algn="ctr">
                        <a:spcBef>
                          <a:spcPts val="0"/>
                        </a:spcBef>
                        <a:spcAft>
                          <a:spcPts val="0"/>
                        </a:spcAft>
                        <a:buNone/>
                      </a:pPr>
                      <a:r>
                        <a:rPr b="1" lang="en-GB" sz="1600"/>
                        <a:t>Data Set</a:t>
                      </a:r>
                      <a:endParaRPr b="1" sz="1600"/>
                    </a:p>
                  </a:txBody>
                  <a:tcPr marT="91425" marB="91425" marR="91425" marL="91425" anchor="ctr"/>
                </a:tc>
                <a:tc>
                  <a:txBody>
                    <a:bodyPr/>
                    <a:lstStyle/>
                    <a:p>
                      <a:pPr indent="0" lvl="0" marL="0" rtl="0" algn="ctr">
                        <a:spcBef>
                          <a:spcPts val="0"/>
                        </a:spcBef>
                        <a:spcAft>
                          <a:spcPts val="0"/>
                        </a:spcAft>
                        <a:buNone/>
                      </a:pPr>
                      <a:r>
                        <a:rPr b="1" lang="en-GB" sz="1600"/>
                        <a:t>Variables</a:t>
                      </a:r>
                      <a:endParaRPr b="1" sz="1600"/>
                    </a:p>
                  </a:txBody>
                  <a:tcPr marT="91425" marB="91425" marR="91425" marL="91425" anchor="ctr"/>
                </a:tc>
                <a:tc>
                  <a:txBody>
                    <a:bodyPr/>
                    <a:lstStyle/>
                    <a:p>
                      <a:pPr indent="0" lvl="0" marL="0" rtl="0" algn="ctr">
                        <a:spcBef>
                          <a:spcPts val="0"/>
                        </a:spcBef>
                        <a:spcAft>
                          <a:spcPts val="0"/>
                        </a:spcAft>
                        <a:buNone/>
                      </a:pPr>
                      <a:r>
                        <a:rPr b="1" lang="en-GB" sz="1600"/>
                        <a:t>No. of variables</a:t>
                      </a:r>
                      <a:endParaRPr b="1" sz="1600"/>
                    </a:p>
                  </a:txBody>
                  <a:tcPr marT="91425" marB="91425" marR="91425" marL="91425" anchor="ctr"/>
                </a:tc>
                <a:tc>
                  <a:txBody>
                    <a:bodyPr/>
                    <a:lstStyle/>
                    <a:p>
                      <a:pPr indent="0" lvl="0" marL="0" rtl="0" algn="ctr">
                        <a:spcBef>
                          <a:spcPts val="0"/>
                        </a:spcBef>
                        <a:spcAft>
                          <a:spcPts val="0"/>
                        </a:spcAft>
                        <a:buNone/>
                      </a:pPr>
                      <a:r>
                        <a:rPr b="1" lang="en-GB" sz="1600"/>
                        <a:t>No. of observation</a:t>
                      </a:r>
                      <a:endParaRPr b="1" sz="1600"/>
                    </a:p>
                  </a:txBody>
                  <a:tcPr marT="91425" marB="91425" marR="91425" marL="91425" anchor="ctr"/>
                </a:tc>
              </a:tr>
              <a:tr h="1153150">
                <a:tc>
                  <a:txBody>
                    <a:bodyPr/>
                    <a:lstStyle/>
                    <a:p>
                      <a:pPr indent="0" lvl="0" marL="0" rtl="0" algn="ctr">
                        <a:spcBef>
                          <a:spcPts val="0"/>
                        </a:spcBef>
                        <a:spcAft>
                          <a:spcPts val="0"/>
                        </a:spcAft>
                        <a:buNone/>
                      </a:pPr>
                      <a:r>
                        <a:rPr lang="en-GB"/>
                        <a:t>01</a:t>
                      </a:r>
                      <a:endParaRPr/>
                    </a:p>
                  </a:txBody>
                  <a:tcPr marT="91425" marB="91425" marR="91425" marL="91425" anchor="ctr"/>
                </a:tc>
                <a:tc>
                  <a:txBody>
                    <a:bodyPr/>
                    <a:lstStyle/>
                    <a:p>
                      <a:pPr indent="0" lvl="0" marL="0" rtl="0" algn="ctr">
                        <a:spcBef>
                          <a:spcPts val="0"/>
                        </a:spcBef>
                        <a:spcAft>
                          <a:spcPts val="0"/>
                        </a:spcAft>
                        <a:buNone/>
                      </a:pPr>
                      <a:r>
                        <a:rPr lang="en-GB"/>
                        <a:t>Rossmann Store Data</a:t>
                      </a:r>
                      <a:endParaRPr/>
                    </a:p>
                  </a:txBody>
                  <a:tcPr marT="91425" marB="91425" marR="91425" marL="91425" anchor="ctr"/>
                </a:tc>
                <a:tc>
                  <a:txBody>
                    <a:bodyPr/>
                    <a:lstStyle/>
                    <a:p>
                      <a:pPr indent="0" lvl="0" marL="0" rtl="0" algn="l">
                        <a:spcBef>
                          <a:spcPts val="0"/>
                        </a:spcBef>
                        <a:spcAft>
                          <a:spcPts val="0"/>
                        </a:spcAft>
                        <a:buNone/>
                      </a:pPr>
                      <a:r>
                        <a:rPr lang="en-GB"/>
                        <a:t>store, day of week, date, sales,customers, open, promo,</a:t>
                      </a:r>
                      <a:endParaRPr/>
                    </a:p>
                    <a:p>
                      <a:pPr indent="0" lvl="0" marL="0" rtl="0" algn="l">
                        <a:spcBef>
                          <a:spcPts val="0"/>
                        </a:spcBef>
                        <a:spcAft>
                          <a:spcPts val="0"/>
                        </a:spcAft>
                        <a:buNone/>
                      </a:pPr>
                      <a:r>
                        <a:rPr lang="en-GB"/>
                        <a:t>state holiday, school holiday</a:t>
                      </a:r>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9</a:t>
                      </a:r>
                      <a:endParaRPr/>
                    </a:p>
                  </a:txBody>
                  <a:tcPr marT="91425" marB="91425" marR="91425" marL="91425" anchor="ctr"/>
                </a:tc>
                <a:tc>
                  <a:txBody>
                    <a:bodyPr/>
                    <a:lstStyle/>
                    <a:p>
                      <a:pPr indent="0" lvl="0" marL="0" rtl="0" algn="ctr">
                        <a:spcBef>
                          <a:spcPts val="0"/>
                        </a:spcBef>
                        <a:spcAft>
                          <a:spcPts val="0"/>
                        </a:spcAft>
                        <a:buNone/>
                      </a:pPr>
                      <a:r>
                        <a:rPr lang="en-GB"/>
                        <a:t>1017209</a:t>
                      </a:r>
                      <a:endParaRPr/>
                    </a:p>
                  </a:txBody>
                  <a:tcPr marT="91425" marB="91425" marR="91425" marL="91425" anchor="ctr"/>
                </a:tc>
              </a:tr>
              <a:tr h="825050">
                <a:tc>
                  <a:txBody>
                    <a:bodyPr/>
                    <a:lstStyle/>
                    <a:p>
                      <a:pPr indent="0" lvl="0" marL="0" rtl="0" algn="ctr">
                        <a:spcBef>
                          <a:spcPts val="0"/>
                        </a:spcBef>
                        <a:spcAft>
                          <a:spcPts val="0"/>
                        </a:spcAft>
                        <a:buNone/>
                      </a:pPr>
                      <a:r>
                        <a:rPr lang="en-GB"/>
                        <a:t>02</a:t>
                      </a:r>
                      <a:endParaRPr/>
                    </a:p>
                  </a:txBody>
                  <a:tcPr marT="91425" marB="91425" marR="91425" marL="91425" anchor="ctr"/>
                </a:tc>
                <a:tc>
                  <a:txBody>
                    <a:bodyPr/>
                    <a:lstStyle/>
                    <a:p>
                      <a:pPr indent="0" lvl="0" marL="0" rtl="0" algn="ctr">
                        <a:spcBef>
                          <a:spcPts val="0"/>
                        </a:spcBef>
                        <a:spcAft>
                          <a:spcPts val="0"/>
                        </a:spcAft>
                        <a:buNone/>
                      </a:pPr>
                      <a:r>
                        <a:rPr lang="en-GB"/>
                        <a:t>Store</a:t>
                      </a:r>
                      <a:endParaRPr/>
                    </a:p>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en-GB"/>
                        <a:t>store, storetype, assortment, competition distance,</a:t>
                      </a:r>
                      <a:endParaRPr/>
                    </a:p>
                    <a:p>
                      <a:pPr indent="0" lvl="0" marL="0" rtl="0" algn="l">
                        <a:spcBef>
                          <a:spcPts val="0"/>
                        </a:spcBef>
                        <a:spcAft>
                          <a:spcPts val="0"/>
                        </a:spcAft>
                        <a:buNone/>
                      </a:pPr>
                      <a:r>
                        <a:rPr lang="en-GB"/>
                        <a:t>competition open since month, promo2, promo2since</a:t>
                      </a:r>
                      <a:endParaRPr/>
                    </a:p>
                    <a:p>
                      <a:pPr indent="0" lvl="0" marL="0" rtl="0" algn="l">
                        <a:spcBef>
                          <a:spcPts val="0"/>
                        </a:spcBef>
                        <a:spcAft>
                          <a:spcPts val="0"/>
                        </a:spcAft>
                        <a:buNone/>
                      </a:pPr>
                      <a:r>
                        <a:rPr lang="en-GB"/>
                        <a:t>week, promo2since year, promo interval</a:t>
                      </a:r>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10</a:t>
                      </a:r>
                      <a:endParaRPr/>
                    </a:p>
                  </a:txBody>
                  <a:tcPr marT="91425" marB="91425" marR="91425" marL="91425" anchor="ctr"/>
                </a:tc>
                <a:tc>
                  <a:txBody>
                    <a:bodyPr/>
                    <a:lstStyle/>
                    <a:p>
                      <a:pPr indent="0" lvl="0" marL="0" rtl="0" algn="ctr">
                        <a:spcBef>
                          <a:spcPts val="0"/>
                        </a:spcBef>
                        <a:spcAft>
                          <a:spcPts val="0"/>
                        </a:spcAft>
                        <a:buNone/>
                      </a:pPr>
                      <a:r>
                        <a:rPr lang="en-GB"/>
                        <a:t>1115</a:t>
                      </a:r>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dc97eab70e_1_9"/>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000"/>
              <a:t>Important Variables</a:t>
            </a:r>
            <a:endParaRPr b="1" sz="3000"/>
          </a:p>
        </p:txBody>
      </p:sp>
      <p:sp>
        <p:nvSpPr>
          <p:cNvPr id="87" name="Google Shape;87;gdc97eab70e_1_9"/>
          <p:cNvSpPr txBox="1"/>
          <p:nvPr/>
        </p:nvSpPr>
        <p:spPr>
          <a:xfrm>
            <a:off x="340350" y="823500"/>
            <a:ext cx="8463300" cy="43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1.  Sales</a:t>
            </a:r>
            <a:r>
              <a:rPr b="1" lang="en-GB" sz="2200">
                <a:solidFill>
                  <a:schemeClr val="lt1"/>
                </a:solidFill>
                <a:latin typeface="Montserrat"/>
                <a:ea typeface="Montserrat"/>
                <a:cs typeface="Montserrat"/>
                <a:sym typeface="Montserrat"/>
              </a:rPr>
              <a:t> - </a:t>
            </a:r>
            <a:r>
              <a:rPr lang="en-GB" sz="2200">
                <a:solidFill>
                  <a:schemeClr val="lt1"/>
                </a:solidFill>
                <a:latin typeface="Montserrat"/>
                <a:ea typeface="Montserrat"/>
                <a:cs typeface="Montserrat"/>
                <a:sym typeface="Montserrat"/>
              </a:rPr>
              <a:t>The turnover for any given day (this is what we are predicting)</a:t>
            </a:r>
            <a:r>
              <a:rPr lang="en-GB" sz="1350">
                <a:solidFill>
                  <a:schemeClr val="accent2"/>
                </a:solidFill>
                <a:highlight>
                  <a:srgbClr val="FFFFFF"/>
                </a:highlight>
                <a:latin typeface="Roboto"/>
                <a:ea typeface="Roboto"/>
                <a:cs typeface="Roboto"/>
                <a:sym typeface="Roboto"/>
              </a:rPr>
              <a:t>.</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2</a:t>
            </a:r>
            <a:r>
              <a:rPr b="1" lang="en-GB" sz="2200">
                <a:solidFill>
                  <a:schemeClr val="lt1"/>
                </a:solidFill>
                <a:latin typeface="Montserrat"/>
                <a:ea typeface="Montserrat"/>
                <a:cs typeface="Montserrat"/>
                <a:sym typeface="Montserrat"/>
              </a:rPr>
              <a:t>.  Open</a:t>
            </a:r>
            <a:r>
              <a:rPr lang="en-GB" sz="2200">
                <a:solidFill>
                  <a:schemeClr val="lt1"/>
                </a:solidFill>
                <a:latin typeface="Montserrat"/>
                <a:ea typeface="Montserrat"/>
                <a:cs typeface="Montserrat"/>
                <a:sym typeface="Montserrat"/>
              </a:rPr>
              <a:t> </a:t>
            </a:r>
            <a:r>
              <a:rPr b="1" lang="en-GB" sz="2200">
                <a:solidFill>
                  <a:schemeClr val="lt1"/>
                </a:solidFill>
                <a:latin typeface="Montserrat"/>
                <a:ea typeface="Montserrat"/>
                <a:cs typeface="Montserrat"/>
                <a:sym typeface="Montserrat"/>
              </a:rPr>
              <a:t>-</a:t>
            </a:r>
            <a:r>
              <a:rPr lang="en-GB" sz="2200">
                <a:solidFill>
                  <a:schemeClr val="lt1"/>
                </a:solidFill>
                <a:latin typeface="Montserrat"/>
                <a:ea typeface="Montserrat"/>
                <a:cs typeface="Montserrat"/>
                <a:sym typeface="Montserrat"/>
              </a:rPr>
              <a:t> An indicator for whether the store was open or closed.  0 = closed, 1 = open.</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3. Store type -</a:t>
            </a:r>
            <a:r>
              <a:rPr lang="en-GB" sz="2200">
                <a:solidFill>
                  <a:schemeClr val="lt1"/>
                </a:solidFill>
                <a:latin typeface="Montserrat"/>
                <a:ea typeface="Montserrat"/>
                <a:cs typeface="Montserrat"/>
                <a:sym typeface="Montserrat"/>
              </a:rPr>
              <a:t> Differentiates between 4 different store models (a, b, c &amp; d).</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4. Assortment -</a:t>
            </a:r>
            <a:r>
              <a:rPr lang="en-GB" sz="2200">
                <a:solidFill>
                  <a:schemeClr val="lt1"/>
                </a:solidFill>
                <a:latin typeface="Montserrat"/>
                <a:ea typeface="Montserrat"/>
                <a:cs typeface="Montserrat"/>
                <a:sym typeface="Montserrat"/>
              </a:rPr>
              <a:t> Describes an assortment level: a = basic,   b = extra, c = extended.</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5. Promo -  </a:t>
            </a:r>
            <a:r>
              <a:rPr lang="en-GB" sz="2200">
                <a:solidFill>
                  <a:schemeClr val="lt1"/>
                </a:solidFill>
                <a:latin typeface="Montserrat"/>
                <a:ea typeface="Montserrat"/>
                <a:cs typeface="Montserrat"/>
                <a:sym typeface="Montserrat"/>
              </a:rPr>
              <a:t>Indicates whether a store is running a promo on that day</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6. Promo2 -  </a:t>
            </a:r>
            <a:r>
              <a:rPr lang="en-GB" sz="2200">
                <a:solidFill>
                  <a:schemeClr val="lt1"/>
                </a:solidFill>
                <a:latin typeface="Montserrat"/>
                <a:ea typeface="Montserrat"/>
                <a:cs typeface="Montserrat"/>
                <a:sym typeface="Montserrat"/>
              </a:rPr>
              <a:t>Promo2 is a continuing and consecutive promotion for some stores.</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2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c97eab70e_1_33"/>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200"/>
              <a:t>Contd...</a:t>
            </a:r>
            <a:endParaRPr b="1" sz="3200"/>
          </a:p>
        </p:txBody>
      </p:sp>
      <p:sp>
        <p:nvSpPr>
          <p:cNvPr id="93" name="Google Shape;93;gdc97eab70e_1_33"/>
          <p:cNvSpPr txBox="1"/>
          <p:nvPr/>
        </p:nvSpPr>
        <p:spPr>
          <a:xfrm>
            <a:off x="340350" y="823500"/>
            <a:ext cx="8463300" cy="43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7</a:t>
            </a:r>
            <a:r>
              <a:rPr b="1" lang="en-GB" sz="2200">
                <a:solidFill>
                  <a:schemeClr val="lt1"/>
                </a:solidFill>
                <a:latin typeface="Montserrat"/>
                <a:ea typeface="Montserrat"/>
                <a:cs typeface="Montserrat"/>
                <a:sym typeface="Montserrat"/>
              </a:rPr>
              <a:t>.  Store - </a:t>
            </a:r>
            <a:r>
              <a:rPr lang="en-GB" sz="2200">
                <a:solidFill>
                  <a:schemeClr val="lt1"/>
                </a:solidFill>
                <a:latin typeface="Montserrat"/>
                <a:ea typeface="Montserrat"/>
                <a:cs typeface="Montserrat"/>
                <a:sym typeface="Montserrat"/>
              </a:rPr>
              <a:t>A unique Id for each store.</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8</a:t>
            </a:r>
            <a:r>
              <a:rPr b="1" lang="en-GB" sz="2200">
                <a:solidFill>
                  <a:schemeClr val="lt1"/>
                </a:solidFill>
                <a:latin typeface="Montserrat"/>
                <a:ea typeface="Montserrat"/>
                <a:cs typeface="Montserrat"/>
                <a:sym typeface="Montserrat"/>
              </a:rPr>
              <a:t>.  Customer</a:t>
            </a:r>
            <a:r>
              <a:rPr lang="en-GB" sz="2200">
                <a:solidFill>
                  <a:schemeClr val="lt1"/>
                </a:solidFill>
                <a:latin typeface="Montserrat"/>
                <a:ea typeface="Montserrat"/>
                <a:cs typeface="Montserrat"/>
                <a:sym typeface="Montserrat"/>
              </a:rPr>
              <a:t> </a:t>
            </a:r>
            <a:r>
              <a:rPr b="1" lang="en-GB" sz="2200">
                <a:solidFill>
                  <a:schemeClr val="lt1"/>
                </a:solidFill>
                <a:latin typeface="Montserrat"/>
                <a:ea typeface="Montserrat"/>
                <a:cs typeface="Montserrat"/>
                <a:sym typeface="Montserrat"/>
              </a:rPr>
              <a:t>-</a:t>
            </a:r>
            <a:r>
              <a:rPr lang="en-GB" sz="2200">
                <a:solidFill>
                  <a:schemeClr val="lt1"/>
                </a:solidFill>
                <a:latin typeface="Montserrat"/>
                <a:ea typeface="Montserrat"/>
                <a:cs typeface="Montserrat"/>
                <a:sym typeface="Montserrat"/>
              </a:rPr>
              <a:t> T</a:t>
            </a:r>
            <a:r>
              <a:rPr lang="en-GB" sz="2200">
                <a:solidFill>
                  <a:schemeClr val="lt1"/>
                </a:solidFill>
                <a:latin typeface="Montserrat"/>
                <a:ea typeface="Montserrat"/>
                <a:cs typeface="Montserrat"/>
                <a:sym typeface="Montserrat"/>
              </a:rPr>
              <a:t>he number of customers on a given day.</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9</a:t>
            </a:r>
            <a:r>
              <a:rPr b="1" lang="en-GB" sz="2200">
                <a:solidFill>
                  <a:schemeClr val="lt1"/>
                </a:solidFill>
                <a:latin typeface="Montserrat"/>
                <a:ea typeface="Montserrat"/>
                <a:cs typeface="Montserrat"/>
                <a:sym typeface="Montserrat"/>
              </a:rPr>
              <a:t>. </a:t>
            </a:r>
            <a:r>
              <a:rPr b="1" lang="en-GB" sz="2200">
                <a:solidFill>
                  <a:schemeClr val="lt1"/>
                </a:solidFill>
                <a:latin typeface="Montserrat"/>
                <a:ea typeface="Montserrat"/>
                <a:cs typeface="Montserrat"/>
                <a:sym typeface="Montserrat"/>
              </a:rPr>
              <a:t>Competition Distance - </a:t>
            </a:r>
            <a:r>
              <a:rPr lang="en-GB" sz="2200">
                <a:solidFill>
                  <a:schemeClr val="lt1"/>
                </a:solidFill>
                <a:latin typeface="Montserrat"/>
                <a:ea typeface="Montserrat"/>
                <a:cs typeface="Montserrat"/>
                <a:sym typeface="Montserrat"/>
              </a:rPr>
              <a:t>Distance in meters to the nearest competitor store</a:t>
            </a:r>
            <a:r>
              <a:rPr lang="en-GB" sz="1350">
                <a:solidFill>
                  <a:schemeClr val="accent2"/>
                </a:solidFill>
                <a:highlight>
                  <a:srgbClr val="FFFFFF"/>
                </a:highlight>
                <a:latin typeface="Roboto"/>
                <a:ea typeface="Roboto"/>
                <a:cs typeface="Roboto"/>
                <a:sym typeface="Roboto"/>
              </a:rPr>
              <a:t>.</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10</a:t>
            </a:r>
            <a:r>
              <a:rPr b="1" lang="en-GB" sz="2200">
                <a:solidFill>
                  <a:schemeClr val="lt1"/>
                </a:solidFill>
                <a:latin typeface="Montserrat"/>
                <a:ea typeface="Montserrat"/>
                <a:cs typeface="Montserrat"/>
                <a:sym typeface="Montserrat"/>
              </a:rPr>
              <a:t>. Promo Interval - </a:t>
            </a:r>
            <a:r>
              <a:rPr lang="en-GB" sz="2200">
                <a:solidFill>
                  <a:schemeClr val="lt1"/>
                </a:solidFill>
                <a:latin typeface="Montserrat"/>
                <a:ea typeface="Montserrat"/>
                <a:cs typeface="Montserrat"/>
                <a:sym typeface="Montserrat"/>
              </a:rPr>
              <a:t> Describes the consecutive intervals Promo2 is started, naming the months the promotion is started a new.</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200">
                <a:solidFill>
                  <a:schemeClr val="lt1"/>
                </a:solidFill>
                <a:latin typeface="Montserrat"/>
                <a:ea typeface="Montserrat"/>
                <a:cs typeface="Montserrat"/>
                <a:sym typeface="Montserrat"/>
              </a:rPr>
              <a:t>11</a:t>
            </a:r>
            <a:r>
              <a:rPr b="1" lang="en-GB" sz="2200">
                <a:solidFill>
                  <a:schemeClr val="lt1"/>
                </a:solidFill>
                <a:latin typeface="Montserrat"/>
                <a:ea typeface="Montserrat"/>
                <a:cs typeface="Montserrat"/>
                <a:sym typeface="Montserrat"/>
              </a:rPr>
              <a:t>. Promo2Since [Year/week] - </a:t>
            </a:r>
            <a:r>
              <a:rPr lang="en-GB" sz="2200">
                <a:solidFill>
                  <a:schemeClr val="lt1"/>
                </a:solidFill>
                <a:latin typeface="Montserrat"/>
                <a:ea typeface="Montserrat"/>
                <a:cs typeface="Montserrat"/>
                <a:sym typeface="Montserrat"/>
              </a:rPr>
              <a:t> Describes the year and calendar week when the store started participating in Promo2.</a:t>
            </a:r>
            <a:endParaRPr sz="1350">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GB" sz="2200">
                <a:solidFill>
                  <a:schemeClr val="lt1"/>
                </a:solidFill>
                <a:latin typeface="Montserrat"/>
                <a:ea typeface="Montserrat"/>
                <a:cs typeface="Montserrat"/>
                <a:sym typeface="Montserrat"/>
              </a:rPr>
              <a:t>.</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22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dd558a5cd1_0_0"/>
          <p:cNvSpPr txBox="1"/>
          <p:nvPr>
            <p:ph type="ctrTitle"/>
          </p:nvPr>
        </p:nvSpPr>
        <p:spPr>
          <a:xfrm>
            <a:off x="252000" y="0"/>
            <a:ext cx="8640000" cy="900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b="1" lang="en-GB" sz="3200"/>
              <a:t>Missing Values</a:t>
            </a:r>
            <a:endParaRPr b="1" sz="3200"/>
          </a:p>
        </p:txBody>
      </p:sp>
      <p:sp>
        <p:nvSpPr>
          <p:cNvPr id="99" name="Google Shape;99;gdd558a5cd1_0_0"/>
          <p:cNvSpPr txBox="1"/>
          <p:nvPr/>
        </p:nvSpPr>
        <p:spPr>
          <a:xfrm>
            <a:off x="359425" y="1078925"/>
            <a:ext cx="40776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1800">
                <a:solidFill>
                  <a:schemeClr val="lt1"/>
                </a:solidFill>
                <a:latin typeface="Montserrat"/>
                <a:ea typeface="Montserrat"/>
                <a:cs typeface="Montserrat"/>
                <a:sym typeface="Montserrat"/>
              </a:rPr>
              <a:t>Looking for missing values in Store.csv</a:t>
            </a:r>
            <a:endParaRPr sz="1800">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rPr lang="en-GB" sz="1800">
                <a:solidFill>
                  <a:schemeClr val="lt1"/>
                </a:solidFill>
                <a:latin typeface="Montserrat"/>
                <a:ea typeface="Montserrat"/>
                <a:cs typeface="Montserrat"/>
                <a:sym typeface="Montserrat"/>
              </a:rPr>
              <a:t>.</a:t>
            </a:r>
            <a:endParaRPr sz="18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2200" u="none" cap="none" strike="noStrike">
              <a:solidFill>
                <a:schemeClr val="lt1"/>
              </a:solidFill>
              <a:latin typeface="Montserrat"/>
              <a:ea typeface="Montserrat"/>
              <a:cs typeface="Montserrat"/>
              <a:sym typeface="Montserrat"/>
            </a:endParaRPr>
          </a:p>
        </p:txBody>
      </p:sp>
      <p:pic>
        <p:nvPicPr>
          <p:cNvPr id="100" name="Google Shape;100;gdd558a5cd1_0_0"/>
          <p:cNvPicPr preferRelativeResize="0"/>
          <p:nvPr/>
        </p:nvPicPr>
        <p:blipFill rotWithShape="1">
          <a:blip r:embed="rId3">
            <a:alphaModFix/>
          </a:blip>
          <a:srcRect b="0" l="0" r="0" t="14133"/>
          <a:stretch/>
        </p:blipFill>
        <p:spPr>
          <a:xfrm>
            <a:off x="735350" y="1821900"/>
            <a:ext cx="3131550" cy="2850625"/>
          </a:xfrm>
          <a:prstGeom prst="rect">
            <a:avLst/>
          </a:prstGeom>
          <a:noFill/>
          <a:ln cap="flat" cmpd="sng" w="19050">
            <a:solidFill>
              <a:schemeClr val="accent2"/>
            </a:solidFill>
            <a:prstDash val="solid"/>
            <a:round/>
            <a:headEnd len="sm" w="sm" type="none"/>
            <a:tailEnd len="sm" w="sm" type="none"/>
          </a:ln>
        </p:spPr>
      </p:pic>
      <p:sp>
        <p:nvSpPr>
          <p:cNvPr id="101" name="Google Shape;101;gdd558a5cd1_0_0"/>
          <p:cNvSpPr txBox="1"/>
          <p:nvPr/>
        </p:nvSpPr>
        <p:spPr>
          <a:xfrm>
            <a:off x="4492175" y="1078925"/>
            <a:ext cx="4077600" cy="6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1800">
                <a:solidFill>
                  <a:schemeClr val="lt1"/>
                </a:solidFill>
                <a:latin typeface="Montserrat"/>
                <a:ea typeface="Montserrat"/>
                <a:cs typeface="Montserrat"/>
                <a:sym typeface="Montserrat"/>
              </a:rPr>
              <a:t>Looking for missing values in Rossmann.csv</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2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i="0" sz="2200" u="none" cap="none" strike="noStrike">
              <a:solidFill>
                <a:schemeClr val="lt1"/>
              </a:solidFill>
              <a:latin typeface="Montserrat"/>
              <a:ea typeface="Montserrat"/>
              <a:cs typeface="Montserrat"/>
              <a:sym typeface="Montserrat"/>
            </a:endParaRPr>
          </a:p>
        </p:txBody>
      </p:sp>
      <p:pic>
        <p:nvPicPr>
          <p:cNvPr id="102" name="Google Shape;102;gdd558a5cd1_0_0"/>
          <p:cNvPicPr preferRelativeResize="0"/>
          <p:nvPr/>
        </p:nvPicPr>
        <p:blipFill rotWithShape="1">
          <a:blip r:embed="rId4">
            <a:alphaModFix/>
          </a:blip>
          <a:srcRect b="4177" l="10602" r="0" t="0"/>
          <a:stretch/>
        </p:blipFill>
        <p:spPr>
          <a:xfrm>
            <a:off x="4965200" y="1841388"/>
            <a:ext cx="3131550" cy="2811650"/>
          </a:xfrm>
          <a:prstGeom prst="rect">
            <a:avLst/>
          </a:prstGeom>
          <a:noFill/>
          <a:ln cap="flat" cmpd="sng" w="19050">
            <a:solidFill>
              <a:schemeClr val="accen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dd558a5cd1_0_8"/>
          <p:cNvSpPr txBox="1"/>
          <p:nvPr>
            <p:ph type="ctrTitle"/>
          </p:nvPr>
        </p:nvSpPr>
        <p:spPr>
          <a:xfrm>
            <a:off x="1009651" y="1545450"/>
            <a:ext cx="71247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a:t>Exploratory Data Analysis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