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75" r:id="rId6"/>
    <p:sldId id="270" r:id="rId7"/>
    <p:sldId id="265" r:id="rId8"/>
    <p:sldId id="260" r:id="rId9"/>
    <p:sldId id="267" r:id="rId10"/>
    <p:sldId id="268" r:id="rId11"/>
    <p:sldId id="269" r:id="rId12"/>
    <p:sldId id="261" r:id="rId13"/>
    <p:sldId id="281" r:id="rId14"/>
    <p:sldId id="271" r:id="rId15"/>
    <p:sldId id="273" r:id="rId16"/>
    <p:sldId id="274" r:id="rId17"/>
    <p:sldId id="276" r:id="rId18"/>
    <p:sldId id="277" r:id="rId19"/>
    <p:sldId id="279" r:id="rId20"/>
    <p:sldId id="272" r:id="rId21"/>
    <p:sldId id="280" r:id="rId22"/>
    <p:sldId id="278" r:id="rId23"/>
    <p:sldId id="262" r:id="rId24"/>
    <p:sldId id="263" r:id="rId25"/>
    <p:sldId id="264" r:id="rId26"/>
  </p:sldIdLst>
  <p:sldSz cx="9144000" cy="5143500" type="screen16x9"/>
  <p:notesSz cx="6858000" cy="9144000"/>
  <p:embeddedFontLst>
    <p:embeddedFont>
      <p:font typeface="Montserrat"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507" userDrawn="1">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6K0BHqvY+cNiCsd6/KANATD6k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D6605A5-5424-4D94-B0CA-8FB689B2D301}">
  <a:tblStyle styleId="{BD6605A5-5424-4D94-B0CA-8FB689B2D30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8" d="100"/>
          <a:sy n="108" d="100"/>
        </p:scale>
        <p:origin x="-276" y="-72"/>
      </p:cViewPr>
      <p:guideLst>
        <p:guide orient="horz" pos="150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156873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664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27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415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96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6592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3229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6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895c6b0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d895c6b0e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895c6b0e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d895c6b0e8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895c6b0e8_0_3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d895c6b0e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86ddac5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d86ddac56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86ddac5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d86ddac564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86ddac5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d86ddac564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5966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c97eab70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dc97eab70e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6686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97eab70e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dc97eab70e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466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242400"/>
            <a:ext cx="8280000" cy="4680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Sentiment Analysis : Predicting sentiment of COVID19 tweets</a:t>
            </a:r>
            <a:endParaRPr sz="32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u="sng" dirty="0">
                <a:solidFill>
                  <a:schemeClr val="lt1"/>
                </a:solidFill>
                <a:highlight>
                  <a:schemeClr val="dk2"/>
                </a:highlight>
                <a:latin typeface="Montserrat"/>
                <a:ea typeface="Montserrat"/>
                <a:cs typeface="Montserrat"/>
                <a:sym typeface="Montserrat"/>
              </a:rPr>
              <a:t>Team Members</a:t>
            </a:r>
            <a:endParaRPr sz="2400" b="1" u="sng" dirty="0">
              <a:solidFill>
                <a:schemeClr val="lt1"/>
              </a:solidFill>
              <a:highlight>
                <a:schemeClr val="dk2"/>
              </a:highlight>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dirty="0">
                <a:solidFill>
                  <a:schemeClr val="lt1"/>
                </a:solidFill>
                <a:latin typeface="Montserrat"/>
                <a:ea typeface="Montserrat"/>
                <a:cs typeface="Montserrat"/>
                <a:sym typeface="Montserrat"/>
              </a:rPr>
              <a:t>Aayush Kumar</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dirty="0">
                <a:solidFill>
                  <a:schemeClr val="lt1"/>
                </a:solidFill>
                <a:latin typeface="Montserrat"/>
                <a:ea typeface="Montserrat"/>
                <a:cs typeface="Montserrat"/>
                <a:sym typeface="Montserrat"/>
              </a:rPr>
              <a:t>Sumeet Agrawal</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dirty="0" err="1">
                <a:solidFill>
                  <a:schemeClr val="lt1"/>
                </a:solidFill>
                <a:latin typeface="Montserrat"/>
                <a:ea typeface="Montserrat"/>
                <a:cs typeface="Montserrat"/>
                <a:sym typeface="Montserrat"/>
              </a:rPr>
              <a:t>Shafil</a:t>
            </a:r>
            <a:r>
              <a:rPr lang="en-GB" sz="1800" b="1" dirty="0">
                <a:solidFill>
                  <a:schemeClr val="lt1"/>
                </a:solidFill>
                <a:latin typeface="Montserrat"/>
                <a:ea typeface="Montserrat"/>
                <a:cs typeface="Montserrat"/>
                <a:sym typeface="Montserrat"/>
              </a:rPr>
              <a:t> Ahamed</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A7C3C-9953-4941-8417-B07BB7492631}"/>
              </a:ext>
            </a:extLst>
          </p:cNvPr>
          <p:cNvSpPr>
            <a:spLocks noGrp="1"/>
          </p:cNvSpPr>
          <p:nvPr>
            <p:ph type="title"/>
          </p:nvPr>
        </p:nvSpPr>
        <p:spPr>
          <a:xfrm>
            <a:off x="252000" y="0"/>
            <a:ext cx="8640000" cy="900000"/>
          </a:xfrm>
        </p:spPr>
        <p:txBody>
          <a:bodyPr anchor="ctr"/>
          <a:lstStyle/>
          <a:p>
            <a:r>
              <a:rPr lang="en-US" sz="3000" b="1" dirty="0"/>
              <a:t>Number of Tweets according to the length</a:t>
            </a:r>
            <a:endParaRPr lang="en-IN" sz="3000" b="1" dirty="0"/>
          </a:p>
        </p:txBody>
      </p:sp>
      <p:pic>
        <p:nvPicPr>
          <p:cNvPr id="5" name="Picture 4">
            <a:extLst>
              <a:ext uri="{FF2B5EF4-FFF2-40B4-BE49-F238E27FC236}">
                <a16:creationId xmlns:a16="http://schemas.microsoft.com/office/drawing/2014/main" xmlns="" id="{FF560EF3-ED1B-4D81-8724-2B62D9EBE3D6}"/>
              </a:ext>
            </a:extLst>
          </p:cNvPr>
          <p:cNvPicPr>
            <a:picLocks/>
          </p:cNvPicPr>
          <p:nvPr/>
        </p:nvPicPr>
        <p:blipFill>
          <a:blip r:embed="rId2"/>
          <a:stretch>
            <a:fillRect/>
          </a:stretch>
        </p:blipFill>
        <p:spPr>
          <a:xfrm>
            <a:off x="612000" y="1017725"/>
            <a:ext cx="7920000" cy="3600000"/>
          </a:xfrm>
          <a:prstGeom prst="rect">
            <a:avLst/>
          </a:prstGeom>
          <a:ln w="12700">
            <a:solidFill>
              <a:schemeClr val="accent2"/>
            </a:solidFill>
          </a:ln>
        </p:spPr>
      </p:pic>
    </p:spTree>
    <p:extLst>
      <p:ext uri="{BB962C8B-B14F-4D97-AF65-F5344CB8AC3E}">
        <p14:creationId xmlns:p14="http://schemas.microsoft.com/office/powerpoint/2010/main" val="383170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4670BE-34A5-4FD2-A91A-A357E580E4CF}"/>
              </a:ext>
            </a:extLst>
          </p:cNvPr>
          <p:cNvSpPr>
            <a:spLocks noGrp="1"/>
          </p:cNvSpPr>
          <p:nvPr>
            <p:ph type="title"/>
          </p:nvPr>
        </p:nvSpPr>
        <p:spPr>
          <a:xfrm>
            <a:off x="252000" y="0"/>
            <a:ext cx="8640000" cy="900000"/>
          </a:xfrm>
        </p:spPr>
        <p:txBody>
          <a:bodyPr anchor="ctr"/>
          <a:lstStyle/>
          <a:p>
            <a:r>
              <a:rPr lang="en-US" sz="3200" b="1" dirty="0"/>
              <a:t>Tweets from Top 10 Location</a:t>
            </a:r>
            <a:endParaRPr lang="en-IN" sz="3200" b="1" dirty="0"/>
          </a:p>
        </p:txBody>
      </p:sp>
      <p:pic>
        <p:nvPicPr>
          <p:cNvPr id="5" name="Picture 4">
            <a:extLst>
              <a:ext uri="{FF2B5EF4-FFF2-40B4-BE49-F238E27FC236}">
                <a16:creationId xmlns:a16="http://schemas.microsoft.com/office/drawing/2014/main" xmlns="" id="{79A3A9EE-54DC-49F5-83A5-6A92D3D51287}"/>
              </a:ext>
            </a:extLst>
          </p:cNvPr>
          <p:cNvPicPr>
            <a:picLocks/>
          </p:cNvPicPr>
          <p:nvPr/>
        </p:nvPicPr>
        <p:blipFill>
          <a:blip r:embed="rId2"/>
          <a:stretch>
            <a:fillRect/>
          </a:stretch>
        </p:blipFill>
        <p:spPr>
          <a:xfrm>
            <a:off x="612000" y="900000"/>
            <a:ext cx="7920000" cy="3600000"/>
          </a:xfrm>
          <a:prstGeom prst="rect">
            <a:avLst/>
          </a:prstGeom>
          <a:ln w="9525">
            <a:solidFill>
              <a:schemeClr val="accent2"/>
            </a:solidFill>
          </a:ln>
        </p:spPr>
      </p:pic>
    </p:spTree>
    <p:extLst>
      <p:ext uri="{BB962C8B-B14F-4D97-AF65-F5344CB8AC3E}">
        <p14:creationId xmlns:p14="http://schemas.microsoft.com/office/powerpoint/2010/main" val="78832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1925979" y="1476596"/>
            <a:ext cx="5292042" cy="219030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5400" b="1" dirty="0"/>
              <a:t>Feature Engineering</a:t>
            </a:r>
            <a:endParaRPr sz="5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7B262-3EC6-4369-B09D-A9805A4D43EB}"/>
              </a:ext>
            </a:extLst>
          </p:cNvPr>
          <p:cNvSpPr>
            <a:spLocks noGrp="1"/>
          </p:cNvSpPr>
          <p:nvPr>
            <p:ph type="title"/>
          </p:nvPr>
        </p:nvSpPr>
        <p:spPr>
          <a:xfrm>
            <a:off x="252000" y="0"/>
            <a:ext cx="8640000" cy="900000"/>
          </a:xfrm>
        </p:spPr>
        <p:txBody>
          <a:bodyPr/>
          <a:lstStyle/>
          <a:p>
            <a:r>
              <a:rPr lang="en-IN" sz="3000" b="1" dirty="0"/>
              <a:t>Word </a:t>
            </a:r>
            <a:r>
              <a:rPr lang="en-IN" sz="3000" b="1" dirty="0" smtClean="0"/>
              <a:t>Cloud</a:t>
            </a:r>
            <a:endParaRPr lang="en-IN" sz="3000" b="1" dirty="0"/>
          </a:p>
        </p:txBody>
      </p:sp>
      <p:pic>
        <p:nvPicPr>
          <p:cNvPr id="5" name="Picture 4">
            <a:extLst>
              <a:ext uri="{FF2B5EF4-FFF2-40B4-BE49-F238E27FC236}">
                <a16:creationId xmlns:a16="http://schemas.microsoft.com/office/drawing/2014/main" xmlns="" id="{CD889740-3E7A-4CAC-B5EF-F369461BDF5C}"/>
              </a:ext>
            </a:extLst>
          </p:cNvPr>
          <p:cNvPicPr>
            <a:picLocks noChangeAspect="1"/>
          </p:cNvPicPr>
          <p:nvPr/>
        </p:nvPicPr>
        <p:blipFill>
          <a:blip r:embed="rId2"/>
          <a:stretch>
            <a:fillRect/>
          </a:stretch>
        </p:blipFill>
        <p:spPr>
          <a:xfrm>
            <a:off x="1513671" y="761776"/>
            <a:ext cx="6116657" cy="4095169"/>
          </a:xfrm>
          <a:prstGeom prst="rect">
            <a:avLst/>
          </a:prstGeom>
          <a:ln w="19050">
            <a:solidFill>
              <a:schemeClr val="tx1"/>
            </a:solidFill>
          </a:ln>
        </p:spPr>
      </p:pic>
    </p:spTree>
    <p:extLst>
      <p:ext uri="{BB962C8B-B14F-4D97-AF65-F5344CB8AC3E}">
        <p14:creationId xmlns:p14="http://schemas.microsoft.com/office/powerpoint/2010/main" val="13427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3000" b="1" dirty="0"/>
              <a:t>Sentiments Analysis</a:t>
            </a:r>
            <a:endParaRPr sz="3000" b="1" dirty="0"/>
          </a:p>
        </p:txBody>
      </p:sp>
      <p:sp>
        <p:nvSpPr>
          <p:cNvPr id="2" name="Text Placeholder 1">
            <a:extLst>
              <a:ext uri="{FF2B5EF4-FFF2-40B4-BE49-F238E27FC236}">
                <a16:creationId xmlns:a16="http://schemas.microsoft.com/office/drawing/2014/main" xmlns="" id="{FE66BBA2-9087-49F9-8A11-C2F85BC24080}"/>
              </a:ext>
            </a:extLst>
          </p:cNvPr>
          <p:cNvSpPr>
            <a:spLocks noGrp="1"/>
          </p:cNvSpPr>
          <p:nvPr>
            <p:ph type="body" idx="1"/>
          </p:nvPr>
        </p:nvSpPr>
        <p:spPr>
          <a:xfrm>
            <a:off x="252000" y="900000"/>
            <a:ext cx="3999900" cy="3416400"/>
          </a:xfrm>
        </p:spPr>
        <p:txBody>
          <a:bodyPr/>
          <a:lstStyle/>
          <a:p>
            <a:pPr>
              <a:buClr>
                <a:schemeClr val="bg1"/>
              </a:buClr>
            </a:pPr>
            <a:r>
              <a:rPr lang="en-IN" sz="1800" dirty="0">
                <a:solidFill>
                  <a:schemeClr val="bg1"/>
                </a:solidFill>
              </a:rPr>
              <a:t>There are 5 different sentiments are present in dataset.</a:t>
            </a:r>
          </a:p>
          <a:p>
            <a:pPr>
              <a:buClr>
                <a:schemeClr val="bg1"/>
              </a:buClr>
            </a:pPr>
            <a:r>
              <a:rPr lang="en-IN" sz="1800" dirty="0">
                <a:solidFill>
                  <a:schemeClr val="bg1"/>
                </a:solidFill>
              </a:rPr>
              <a:t>They are :– </a:t>
            </a:r>
          </a:p>
          <a:p>
            <a:r>
              <a:rPr lang="en-IN" sz="1800" dirty="0">
                <a:solidFill>
                  <a:schemeClr val="bg1"/>
                </a:solidFill>
              </a:rPr>
              <a:t>1) Neutral</a:t>
            </a:r>
          </a:p>
          <a:p>
            <a:r>
              <a:rPr lang="en-IN" sz="1800" dirty="0">
                <a:solidFill>
                  <a:schemeClr val="bg1"/>
                </a:solidFill>
              </a:rPr>
              <a:t>2) Positive</a:t>
            </a:r>
          </a:p>
          <a:p>
            <a:r>
              <a:rPr lang="en-IN" sz="1800" dirty="0">
                <a:solidFill>
                  <a:schemeClr val="bg1"/>
                </a:solidFill>
              </a:rPr>
              <a:t>3) Extremely Positive</a:t>
            </a:r>
          </a:p>
          <a:p>
            <a:r>
              <a:rPr lang="en-IN" sz="1800" dirty="0">
                <a:solidFill>
                  <a:schemeClr val="bg1"/>
                </a:solidFill>
              </a:rPr>
              <a:t>4) Negative</a:t>
            </a:r>
          </a:p>
          <a:p>
            <a:r>
              <a:rPr lang="en-IN" sz="1800" dirty="0">
                <a:solidFill>
                  <a:schemeClr val="bg1"/>
                </a:solidFill>
              </a:rPr>
              <a:t>5) Extremely Negative</a:t>
            </a:r>
          </a:p>
        </p:txBody>
      </p:sp>
      <p:sp>
        <p:nvSpPr>
          <p:cNvPr id="3" name="Text Placeholder 2">
            <a:extLst>
              <a:ext uri="{FF2B5EF4-FFF2-40B4-BE49-F238E27FC236}">
                <a16:creationId xmlns:a16="http://schemas.microsoft.com/office/drawing/2014/main" xmlns="" id="{4BB818BE-9BAB-4233-B78A-1D3D1383F9B7}"/>
              </a:ext>
            </a:extLst>
          </p:cNvPr>
          <p:cNvSpPr>
            <a:spLocks noGrp="1"/>
          </p:cNvSpPr>
          <p:nvPr>
            <p:ph type="body" idx="2"/>
          </p:nvPr>
        </p:nvSpPr>
        <p:spPr>
          <a:xfrm>
            <a:off x="4572000" y="900000"/>
            <a:ext cx="3999900" cy="3416400"/>
          </a:xfrm>
        </p:spPr>
        <p:txBody>
          <a:bodyPr/>
          <a:lstStyle/>
          <a:p>
            <a:pPr>
              <a:buClr>
                <a:schemeClr val="bg1"/>
              </a:buClr>
            </a:pPr>
            <a:r>
              <a:rPr lang="en-IN" sz="1800" dirty="0">
                <a:solidFill>
                  <a:schemeClr val="bg1"/>
                </a:solidFill>
              </a:rPr>
              <a:t>To make problem simpler we changed the sentiments into 3 different types.</a:t>
            </a:r>
          </a:p>
          <a:p>
            <a:pPr>
              <a:buClr>
                <a:schemeClr val="bg1"/>
              </a:buClr>
            </a:pPr>
            <a:r>
              <a:rPr lang="en-IN" sz="1800" dirty="0">
                <a:solidFill>
                  <a:schemeClr val="bg1"/>
                </a:solidFill>
              </a:rPr>
              <a:t>We merged Extremely positive and Positive into one and Extremely Negative and Negative into another.</a:t>
            </a:r>
          </a:p>
          <a:p>
            <a:pPr>
              <a:buClr>
                <a:schemeClr val="bg1"/>
              </a:buClr>
            </a:pPr>
            <a:r>
              <a:rPr lang="en-IN" sz="1800" dirty="0">
                <a:solidFill>
                  <a:schemeClr val="bg1"/>
                </a:solidFill>
              </a:rPr>
              <a:t>Now we have Sentiments are – </a:t>
            </a:r>
          </a:p>
          <a:p>
            <a:pPr marL="139700" indent="0">
              <a:buClr>
                <a:schemeClr val="bg1"/>
              </a:buClr>
              <a:buNone/>
            </a:pPr>
            <a:r>
              <a:rPr lang="en-IN" sz="1800" dirty="0">
                <a:solidFill>
                  <a:schemeClr val="bg1"/>
                </a:solidFill>
              </a:rPr>
              <a:t>        1) Neutral</a:t>
            </a:r>
          </a:p>
          <a:p>
            <a:pPr marL="139700" indent="0">
              <a:buClr>
                <a:schemeClr val="bg1"/>
              </a:buClr>
              <a:buNone/>
            </a:pPr>
            <a:r>
              <a:rPr lang="en-IN" sz="1800" dirty="0">
                <a:solidFill>
                  <a:schemeClr val="bg1"/>
                </a:solidFill>
              </a:rPr>
              <a:t>        2) Positive</a:t>
            </a:r>
          </a:p>
          <a:p>
            <a:pPr marL="139700" indent="0">
              <a:buClr>
                <a:schemeClr val="bg1"/>
              </a:buClr>
              <a:buNone/>
            </a:pPr>
            <a:r>
              <a:rPr lang="en-IN" sz="1800" dirty="0">
                <a:solidFill>
                  <a:schemeClr val="bg1"/>
                </a:solidFill>
              </a:rPr>
              <a:t>        3) Negative</a:t>
            </a:r>
          </a:p>
          <a:p>
            <a:endParaRPr lang="en-IN" dirty="0">
              <a:solidFill>
                <a:schemeClr val="bg1"/>
              </a:solidFill>
            </a:endParaRPr>
          </a:p>
        </p:txBody>
      </p:sp>
    </p:spTree>
    <p:extLst>
      <p:ext uri="{BB962C8B-B14F-4D97-AF65-F5344CB8AC3E}">
        <p14:creationId xmlns:p14="http://schemas.microsoft.com/office/powerpoint/2010/main" val="30606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3000" b="1" dirty="0"/>
              <a:t>Sentiments Count plot</a:t>
            </a:r>
            <a:endParaRPr sz="3000" b="1" dirty="0"/>
          </a:p>
        </p:txBody>
      </p:sp>
      <p:sp>
        <p:nvSpPr>
          <p:cNvPr id="3" name="Text Placeholder 2">
            <a:extLst>
              <a:ext uri="{FF2B5EF4-FFF2-40B4-BE49-F238E27FC236}">
                <a16:creationId xmlns:a16="http://schemas.microsoft.com/office/drawing/2014/main" xmlns="" id="{4BB818BE-9BAB-4233-B78A-1D3D1383F9B7}"/>
              </a:ext>
            </a:extLst>
          </p:cNvPr>
          <p:cNvSpPr>
            <a:spLocks noGrp="1"/>
          </p:cNvSpPr>
          <p:nvPr>
            <p:ph type="body" idx="2"/>
          </p:nvPr>
        </p:nvSpPr>
        <p:spPr>
          <a:xfrm>
            <a:off x="5390707" y="1063256"/>
            <a:ext cx="2594344" cy="485330"/>
          </a:xfrm>
        </p:spPr>
        <p:txBody>
          <a:bodyPr/>
          <a:lstStyle/>
          <a:p>
            <a:pPr marL="139700" indent="0">
              <a:buClr>
                <a:schemeClr val="bg1"/>
              </a:buClr>
              <a:buNone/>
            </a:pPr>
            <a:r>
              <a:rPr lang="en-IN" b="1" dirty="0">
                <a:solidFill>
                  <a:schemeClr val="bg1"/>
                </a:solidFill>
              </a:rPr>
              <a:t>After merging Sentiments</a:t>
            </a:r>
          </a:p>
        </p:txBody>
      </p:sp>
      <p:pic>
        <p:nvPicPr>
          <p:cNvPr id="5" name="Picture 4">
            <a:extLst>
              <a:ext uri="{FF2B5EF4-FFF2-40B4-BE49-F238E27FC236}">
                <a16:creationId xmlns:a16="http://schemas.microsoft.com/office/drawing/2014/main" xmlns="" id="{5016FCD1-59F0-4371-AE2E-8F3D437F5A30}"/>
              </a:ext>
            </a:extLst>
          </p:cNvPr>
          <p:cNvPicPr>
            <a:picLocks noChangeAspect="1"/>
          </p:cNvPicPr>
          <p:nvPr/>
        </p:nvPicPr>
        <p:blipFill rotWithShape="1">
          <a:blip r:embed="rId3"/>
          <a:srcRect t="3802" b="8138"/>
          <a:stretch/>
        </p:blipFill>
        <p:spPr>
          <a:xfrm>
            <a:off x="802763" y="1577993"/>
            <a:ext cx="3221111" cy="2989631"/>
          </a:xfrm>
          <a:prstGeom prst="rect">
            <a:avLst/>
          </a:prstGeom>
          <a:ln w="19050">
            <a:solidFill>
              <a:schemeClr val="accent2"/>
            </a:solidFill>
          </a:ln>
        </p:spPr>
      </p:pic>
      <p:sp>
        <p:nvSpPr>
          <p:cNvPr id="9" name="Text Placeholder 2">
            <a:extLst>
              <a:ext uri="{FF2B5EF4-FFF2-40B4-BE49-F238E27FC236}">
                <a16:creationId xmlns:a16="http://schemas.microsoft.com/office/drawing/2014/main" xmlns="" id="{71C028EE-5026-4B71-9281-CA4EE652E644}"/>
              </a:ext>
            </a:extLst>
          </p:cNvPr>
          <p:cNvSpPr txBox="1">
            <a:spLocks/>
          </p:cNvSpPr>
          <p:nvPr/>
        </p:nvSpPr>
        <p:spPr>
          <a:xfrm>
            <a:off x="1020660" y="1063256"/>
            <a:ext cx="2487804" cy="4853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buClr>
                <a:schemeClr val="bg1"/>
              </a:buClr>
              <a:buFont typeface="Arial"/>
              <a:buNone/>
            </a:pPr>
            <a:r>
              <a:rPr lang="en-IN" b="1" dirty="0">
                <a:solidFill>
                  <a:schemeClr val="bg1"/>
                </a:solidFill>
              </a:rPr>
              <a:t>Original Sentiment count</a:t>
            </a:r>
          </a:p>
        </p:txBody>
      </p:sp>
      <p:pic>
        <p:nvPicPr>
          <p:cNvPr id="10" name="Picture 9">
            <a:extLst>
              <a:ext uri="{FF2B5EF4-FFF2-40B4-BE49-F238E27FC236}">
                <a16:creationId xmlns:a16="http://schemas.microsoft.com/office/drawing/2014/main" xmlns="" id="{52E1462E-417D-4C23-9109-30250C4A490B}"/>
              </a:ext>
            </a:extLst>
          </p:cNvPr>
          <p:cNvPicPr>
            <a:picLocks noChangeAspect="1"/>
          </p:cNvPicPr>
          <p:nvPr/>
        </p:nvPicPr>
        <p:blipFill rotWithShape="1">
          <a:blip r:embed="rId4"/>
          <a:srcRect l="2935" t="3206" r="5809"/>
          <a:stretch/>
        </p:blipFill>
        <p:spPr>
          <a:xfrm>
            <a:off x="5120127" y="1577993"/>
            <a:ext cx="3135503" cy="2989631"/>
          </a:xfrm>
          <a:prstGeom prst="rect">
            <a:avLst/>
          </a:prstGeom>
          <a:ln w="19050">
            <a:solidFill>
              <a:schemeClr val="accent2"/>
            </a:solidFill>
          </a:ln>
        </p:spPr>
      </p:pic>
    </p:spTree>
    <p:extLst>
      <p:ext uri="{BB962C8B-B14F-4D97-AF65-F5344CB8AC3E}">
        <p14:creationId xmlns:p14="http://schemas.microsoft.com/office/powerpoint/2010/main" val="426409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3000" b="1" dirty="0"/>
              <a:t>Data Cleaning</a:t>
            </a:r>
            <a:endParaRPr sz="3000" b="1" dirty="0"/>
          </a:p>
        </p:txBody>
      </p:sp>
      <p:sp>
        <p:nvSpPr>
          <p:cNvPr id="9" name="Text Placeholder 2">
            <a:extLst>
              <a:ext uri="{FF2B5EF4-FFF2-40B4-BE49-F238E27FC236}">
                <a16:creationId xmlns:a16="http://schemas.microsoft.com/office/drawing/2014/main" xmlns="" id="{71C028EE-5026-4B71-9281-CA4EE652E644}"/>
              </a:ext>
            </a:extLst>
          </p:cNvPr>
          <p:cNvSpPr txBox="1">
            <a:spLocks/>
          </p:cNvSpPr>
          <p:nvPr/>
        </p:nvSpPr>
        <p:spPr>
          <a:xfrm>
            <a:off x="252000" y="1073888"/>
            <a:ext cx="4851628" cy="21661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buClr>
                <a:schemeClr val="bg1"/>
              </a:buClr>
            </a:pPr>
            <a:r>
              <a:rPr lang="en-IN" sz="2000" b="1" dirty="0">
                <a:solidFill>
                  <a:schemeClr val="bg1"/>
                </a:solidFill>
              </a:rPr>
              <a:t>By looking tweets we can found that there are lots of punctuation, Stopwords.</a:t>
            </a:r>
          </a:p>
          <a:p>
            <a:pPr>
              <a:buClr>
                <a:schemeClr val="bg1"/>
              </a:buClr>
            </a:pPr>
            <a:r>
              <a:rPr lang="en-IN" sz="2000" b="1" dirty="0">
                <a:solidFill>
                  <a:schemeClr val="bg1"/>
                </a:solidFill>
              </a:rPr>
              <a:t>So, we need to clean this as they won’t play any major role in Sentiment analysis.</a:t>
            </a:r>
          </a:p>
        </p:txBody>
      </p:sp>
      <p:pic>
        <p:nvPicPr>
          <p:cNvPr id="7" name="Picture 6">
            <a:extLst>
              <a:ext uri="{FF2B5EF4-FFF2-40B4-BE49-F238E27FC236}">
                <a16:creationId xmlns:a16="http://schemas.microsoft.com/office/drawing/2014/main" xmlns="" id="{862A5C9A-D692-4761-83F9-E6224F063984}"/>
              </a:ext>
            </a:extLst>
          </p:cNvPr>
          <p:cNvPicPr>
            <a:picLocks noChangeAspect="1"/>
          </p:cNvPicPr>
          <p:nvPr/>
        </p:nvPicPr>
        <p:blipFill>
          <a:blip r:embed="rId3"/>
          <a:stretch>
            <a:fillRect/>
          </a:stretch>
        </p:blipFill>
        <p:spPr>
          <a:xfrm>
            <a:off x="5411973" y="1073889"/>
            <a:ext cx="3181350" cy="1743740"/>
          </a:xfrm>
          <a:prstGeom prst="rect">
            <a:avLst/>
          </a:prstGeom>
          <a:ln w="19050">
            <a:solidFill>
              <a:schemeClr val="tx1"/>
            </a:solidFill>
          </a:ln>
        </p:spPr>
      </p:pic>
      <p:sp>
        <p:nvSpPr>
          <p:cNvPr id="11" name="Text Placeholder 2">
            <a:extLst>
              <a:ext uri="{FF2B5EF4-FFF2-40B4-BE49-F238E27FC236}">
                <a16:creationId xmlns:a16="http://schemas.microsoft.com/office/drawing/2014/main" xmlns="" id="{9073DCFA-C26B-44B5-B68C-589AA90653DF}"/>
              </a:ext>
            </a:extLst>
          </p:cNvPr>
          <p:cNvSpPr txBox="1">
            <a:spLocks/>
          </p:cNvSpPr>
          <p:nvPr/>
        </p:nvSpPr>
        <p:spPr>
          <a:xfrm>
            <a:off x="252000" y="3438084"/>
            <a:ext cx="4320000" cy="10993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buClr>
                <a:schemeClr val="bg1"/>
              </a:buClr>
            </a:pPr>
            <a:r>
              <a:rPr lang="en-IN" sz="2000" b="1" dirty="0">
                <a:solidFill>
                  <a:schemeClr val="tx1"/>
                </a:solidFill>
              </a:rPr>
              <a:t>First Step :-</a:t>
            </a:r>
          </a:p>
          <a:p>
            <a:pPr marL="139700" indent="0">
              <a:buClr>
                <a:schemeClr val="bg1"/>
              </a:buClr>
              <a:buNone/>
            </a:pPr>
            <a:r>
              <a:rPr lang="en-IN" sz="2000" b="1" dirty="0">
                <a:solidFill>
                  <a:schemeClr val="bg1"/>
                </a:solidFill>
              </a:rPr>
              <a:t>     Remove punctuations.</a:t>
            </a:r>
          </a:p>
        </p:txBody>
      </p:sp>
      <p:pic>
        <p:nvPicPr>
          <p:cNvPr id="12" name="Picture 11">
            <a:extLst>
              <a:ext uri="{FF2B5EF4-FFF2-40B4-BE49-F238E27FC236}">
                <a16:creationId xmlns:a16="http://schemas.microsoft.com/office/drawing/2014/main" xmlns="" id="{3697381F-0384-4405-95EC-3B72D9BE2853}"/>
              </a:ext>
            </a:extLst>
          </p:cNvPr>
          <p:cNvPicPr>
            <a:picLocks noChangeAspect="1"/>
          </p:cNvPicPr>
          <p:nvPr/>
        </p:nvPicPr>
        <p:blipFill>
          <a:blip r:embed="rId4"/>
          <a:stretch>
            <a:fillRect/>
          </a:stretch>
        </p:blipFill>
        <p:spPr>
          <a:xfrm>
            <a:off x="5411972" y="3240052"/>
            <a:ext cx="3181350" cy="1495425"/>
          </a:xfrm>
          <a:prstGeom prst="rect">
            <a:avLst/>
          </a:prstGeom>
          <a:ln w="19050">
            <a:solidFill>
              <a:schemeClr val="tx1"/>
            </a:solidFill>
          </a:ln>
        </p:spPr>
      </p:pic>
    </p:spTree>
    <p:extLst>
      <p:ext uri="{BB962C8B-B14F-4D97-AF65-F5344CB8AC3E}">
        <p14:creationId xmlns:p14="http://schemas.microsoft.com/office/powerpoint/2010/main" val="327680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3000" b="1" dirty="0"/>
              <a:t>Data Cleaning….Cont.</a:t>
            </a:r>
            <a:endParaRPr sz="3000" b="1" dirty="0"/>
          </a:p>
        </p:txBody>
      </p:sp>
      <p:sp>
        <p:nvSpPr>
          <p:cNvPr id="11" name="Text Placeholder 2">
            <a:extLst>
              <a:ext uri="{FF2B5EF4-FFF2-40B4-BE49-F238E27FC236}">
                <a16:creationId xmlns:a16="http://schemas.microsoft.com/office/drawing/2014/main" xmlns="" id="{9073DCFA-C26B-44B5-B68C-589AA90653DF}"/>
              </a:ext>
            </a:extLst>
          </p:cNvPr>
          <p:cNvSpPr txBox="1">
            <a:spLocks/>
          </p:cNvSpPr>
          <p:nvPr/>
        </p:nvSpPr>
        <p:spPr>
          <a:xfrm>
            <a:off x="550677" y="1073889"/>
            <a:ext cx="4320000" cy="285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buClr>
                <a:schemeClr val="bg1"/>
              </a:buClr>
            </a:pPr>
            <a:r>
              <a:rPr lang="en-IN" sz="2000" b="1" dirty="0">
                <a:solidFill>
                  <a:schemeClr val="tx1"/>
                </a:solidFill>
              </a:rPr>
              <a:t>Second Step :-</a:t>
            </a:r>
          </a:p>
          <a:p>
            <a:pPr marL="139700" indent="0">
              <a:buClr>
                <a:schemeClr val="bg1"/>
              </a:buClr>
              <a:buNone/>
            </a:pPr>
            <a:r>
              <a:rPr lang="en-IN" sz="2000" b="1" dirty="0">
                <a:solidFill>
                  <a:schemeClr val="bg1"/>
                </a:solidFill>
              </a:rPr>
              <a:t>     Remove Stopwords.</a:t>
            </a:r>
          </a:p>
          <a:p>
            <a:pPr marL="139700" indent="0">
              <a:buClr>
                <a:schemeClr val="bg1"/>
              </a:buClr>
              <a:buNone/>
            </a:pPr>
            <a:r>
              <a:rPr lang="en-US" sz="2000" b="1" dirty="0">
                <a:solidFill>
                  <a:schemeClr val="bg1"/>
                </a:solidFill>
              </a:rPr>
              <a:t>    (Stopwords are the English        </a:t>
            </a:r>
          </a:p>
          <a:p>
            <a:pPr marL="139700" indent="0">
              <a:buClr>
                <a:schemeClr val="bg1"/>
              </a:buClr>
              <a:buNone/>
            </a:pPr>
            <a:r>
              <a:rPr lang="en-US" sz="2000" b="1" dirty="0">
                <a:solidFill>
                  <a:schemeClr val="bg1"/>
                </a:solidFill>
              </a:rPr>
              <a:t>     words which does not add    </a:t>
            </a:r>
          </a:p>
          <a:p>
            <a:pPr marL="139700" indent="0">
              <a:buClr>
                <a:schemeClr val="bg1"/>
              </a:buClr>
              <a:buNone/>
            </a:pPr>
            <a:r>
              <a:rPr lang="en-US" sz="2000" b="1" dirty="0">
                <a:solidFill>
                  <a:schemeClr val="bg1"/>
                </a:solidFill>
              </a:rPr>
              <a:t>     much meaning to a </a:t>
            </a:r>
          </a:p>
          <a:p>
            <a:pPr marL="139700" indent="0">
              <a:buClr>
                <a:schemeClr val="bg1"/>
              </a:buClr>
              <a:buNone/>
            </a:pPr>
            <a:r>
              <a:rPr lang="en-US" sz="2000" b="1" dirty="0">
                <a:solidFill>
                  <a:schemeClr val="bg1"/>
                </a:solidFill>
              </a:rPr>
              <a:t>     sentence.  For example, the </a:t>
            </a:r>
          </a:p>
          <a:p>
            <a:pPr marL="139700" indent="0">
              <a:buClr>
                <a:schemeClr val="bg1"/>
              </a:buClr>
              <a:buNone/>
            </a:pPr>
            <a:r>
              <a:rPr lang="en-US" sz="2000" b="1" dirty="0">
                <a:solidFill>
                  <a:schemeClr val="bg1"/>
                </a:solidFill>
              </a:rPr>
              <a:t>     words like the, he, have etc.)</a:t>
            </a:r>
            <a:endParaRPr lang="en-IN" sz="2000" b="1" dirty="0">
              <a:solidFill>
                <a:schemeClr val="bg1"/>
              </a:solidFill>
            </a:endParaRPr>
          </a:p>
        </p:txBody>
      </p:sp>
      <p:pic>
        <p:nvPicPr>
          <p:cNvPr id="3" name="Picture 2">
            <a:extLst>
              <a:ext uri="{FF2B5EF4-FFF2-40B4-BE49-F238E27FC236}">
                <a16:creationId xmlns:a16="http://schemas.microsoft.com/office/drawing/2014/main" xmlns="" id="{AA121AF0-B2D0-4689-A8BE-4600B073BF2E}"/>
              </a:ext>
            </a:extLst>
          </p:cNvPr>
          <p:cNvPicPr>
            <a:picLocks noChangeAspect="1"/>
          </p:cNvPicPr>
          <p:nvPr/>
        </p:nvPicPr>
        <p:blipFill>
          <a:blip r:embed="rId3"/>
          <a:stretch>
            <a:fillRect/>
          </a:stretch>
        </p:blipFill>
        <p:spPr>
          <a:xfrm>
            <a:off x="5295015" y="1276572"/>
            <a:ext cx="3181350" cy="2193410"/>
          </a:xfrm>
          <a:prstGeom prst="rect">
            <a:avLst/>
          </a:prstGeom>
          <a:ln w="19050">
            <a:solidFill>
              <a:schemeClr val="tx1"/>
            </a:solidFill>
          </a:ln>
        </p:spPr>
      </p:pic>
    </p:spTree>
    <p:extLst>
      <p:ext uri="{BB962C8B-B14F-4D97-AF65-F5344CB8AC3E}">
        <p14:creationId xmlns:p14="http://schemas.microsoft.com/office/powerpoint/2010/main" val="155044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sz="3000" b="1" dirty="0"/>
              <a:t>Data Cleaning….Cont.</a:t>
            </a:r>
            <a:endParaRPr sz="3000" b="1" dirty="0"/>
          </a:p>
        </p:txBody>
      </p:sp>
      <p:sp>
        <p:nvSpPr>
          <p:cNvPr id="11" name="Text Placeholder 2">
            <a:extLst>
              <a:ext uri="{FF2B5EF4-FFF2-40B4-BE49-F238E27FC236}">
                <a16:creationId xmlns:a16="http://schemas.microsoft.com/office/drawing/2014/main" xmlns="" id="{9073DCFA-C26B-44B5-B68C-589AA90653DF}"/>
              </a:ext>
            </a:extLst>
          </p:cNvPr>
          <p:cNvSpPr txBox="1">
            <a:spLocks/>
          </p:cNvSpPr>
          <p:nvPr/>
        </p:nvSpPr>
        <p:spPr>
          <a:xfrm>
            <a:off x="550677" y="1073889"/>
            <a:ext cx="3712979" cy="2413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buClr>
                <a:schemeClr val="bg1"/>
              </a:buClr>
            </a:pPr>
            <a:r>
              <a:rPr lang="en-IN" sz="2000" b="1" dirty="0">
                <a:solidFill>
                  <a:schemeClr val="tx1"/>
                </a:solidFill>
              </a:rPr>
              <a:t>Third Step :-</a:t>
            </a:r>
          </a:p>
          <a:p>
            <a:pPr marL="139700" indent="0">
              <a:buClr>
                <a:schemeClr val="bg1"/>
              </a:buClr>
              <a:buNone/>
            </a:pPr>
            <a:r>
              <a:rPr lang="en-IN" sz="2000" b="1" dirty="0">
                <a:solidFill>
                  <a:schemeClr val="bg1"/>
                </a:solidFill>
              </a:rPr>
              <a:t>     Apply Stemming.</a:t>
            </a:r>
          </a:p>
          <a:p>
            <a:pPr marL="139700" indent="0">
              <a:buClr>
                <a:schemeClr val="bg1"/>
              </a:buClr>
              <a:buNone/>
            </a:pPr>
            <a:r>
              <a:rPr lang="en-US" sz="2000" b="1" dirty="0">
                <a:solidFill>
                  <a:schemeClr val="bg1"/>
                </a:solidFill>
              </a:rPr>
              <a:t>    (Stemming is basically </a:t>
            </a:r>
          </a:p>
          <a:p>
            <a:pPr marL="139700" indent="0">
              <a:buClr>
                <a:schemeClr val="bg1"/>
              </a:buClr>
              <a:buNone/>
            </a:pPr>
            <a:r>
              <a:rPr lang="en-US" sz="2000" b="1" dirty="0">
                <a:solidFill>
                  <a:schemeClr val="bg1"/>
                </a:solidFill>
              </a:rPr>
              <a:t>     removing the suffix from </a:t>
            </a:r>
          </a:p>
          <a:p>
            <a:pPr marL="139700" indent="0">
              <a:buClr>
                <a:schemeClr val="bg1"/>
              </a:buClr>
              <a:buNone/>
            </a:pPr>
            <a:r>
              <a:rPr lang="en-US" sz="2000" b="1" dirty="0">
                <a:solidFill>
                  <a:schemeClr val="bg1"/>
                </a:solidFill>
              </a:rPr>
              <a:t>     a word and reduce it to </a:t>
            </a:r>
          </a:p>
          <a:p>
            <a:pPr marL="139700" indent="0">
              <a:buClr>
                <a:schemeClr val="bg1"/>
              </a:buClr>
              <a:buNone/>
            </a:pPr>
            <a:r>
              <a:rPr lang="en-US" sz="2000" b="1" dirty="0">
                <a:solidFill>
                  <a:schemeClr val="bg1"/>
                </a:solidFill>
              </a:rPr>
              <a:t>     its root word sentence. </a:t>
            </a:r>
          </a:p>
          <a:p>
            <a:pPr marL="139700" indent="0">
              <a:buClr>
                <a:schemeClr val="bg1"/>
              </a:buClr>
              <a:buNone/>
            </a:pPr>
            <a:endParaRPr lang="en-US" sz="2000" b="1" dirty="0">
              <a:solidFill>
                <a:schemeClr val="bg1"/>
              </a:solidFill>
            </a:endParaRPr>
          </a:p>
          <a:p>
            <a:pPr marL="139700" indent="0">
              <a:buClr>
                <a:schemeClr val="bg1"/>
              </a:buClr>
              <a:buNone/>
            </a:pPr>
            <a:r>
              <a:rPr lang="en-US" sz="2000" b="1" dirty="0">
                <a:solidFill>
                  <a:schemeClr val="bg1"/>
                </a:solidFill>
              </a:rPr>
              <a:t>Example -  </a:t>
            </a:r>
            <a:endParaRPr lang="en-IN" sz="2000" b="1" dirty="0">
              <a:solidFill>
                <a:schemeClr val="bg1"/>
              </a:solidFill>
            </a:endParaRPr>
          </a:p>
        </p:txBody>
      </p:sp>
      <p:pic>
        <p:nvPicPr>
          <p:cNvPr id="1026" name="Picture 2" descr="Stemming">
            <a:extLst>
              <a:ext uri="{FF2B5EF4-FFF2-40B4-BE49-F238E27FC236}">
                <a16:creationId xmlns:a16="http://schemas.microsoft.com/office/drawing/2014/main" xmlns="" id="{01E8982B-D493-4369-BAC8-D61A1461B8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3" t="7192" r="9553" b="6505"/>
          <a:stretch/>
        </p:blipFill>
        <p:spPr bwMode="auto">
          <a:xfrm>
            <a:off x="2317896" y="3487479"/>
            <a:ext cx="2254104" cy="13928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9124BE33-C580-4962-B3A4-600023B4C34D}"/>
              </a:ext>
            </a:extLst>
          </p:cNvPr>
          <p:cNvPicPr>
            <a:picLocks noChangeAspect="1"/>
          </p:cNvPicPr>
          <p:nvPr/>
        </p:nvPicPr>
        <p:blipFill>
          <a:blip r:embed="rId4"/>
          <a:stretch>
            <a:fillRect/>
          </a:stretch>
        </p:blipFill>
        <p:spPr>
          <a:xfrm>
            <a:off x="5060955" y="1253279"/>
            <a:ext cx="3532368" cy="2032760"/>
          </a:xfrm>
          <a:prstGeom prst="rect">
            <a:avLst/>
          </a:prstGeom>
          <a:ln w="19050">
            <a:solidFill>
              <a:schemeClr val="tx1"/>
            </a:solidFill>
          </a:ln>
        </p:spPr>
      </p:pic>
    </p:spTree>
    <p:extLst>
      <p:ext uri="{BB962C8B-B14F-4D97-AF65-F5344CB8AC3E}">
        <p14:creationId xmlns:p14="http://schemas.microsoft.com/office/powerpoint/2010/main" val="301793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1925979" y="1476596"/>
            <a:ext cx="5292042" cy="219030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5400" b="1" dirty="0"/>
              <a:t>Model Formulation</a:t>
            </a:r>
            <a:endParaRPr sz="5400" b="1" dirty="0"/>
          </a:p>
        </p:txBody>
      </p:sp>
    </p:spTree>
    <p:extLst>
      <p:ext uri="{BB962C8B-B14F-4D97-AF65-F5344CB8AC3E}">
        <p14:creationId xmlns:p14="http://schemas.microsoft.com/office/powerpoint/2010/main" val="255851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2"/>
          <p:cNvSpPr txBox="1"/>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3000" b="1" i="0" u="none" strike="noStrike" cap="none" dirty="0">
                <a:solidFill>
                  <a:schemeClr val="dk1"/>
                </a:solidFill>
                <a:latin typeface="Arial"/>
                <a:ea typeface="Arial"/>
                <a:cs typeface="Arial"/>
                <a:sym typeface="Arial"/>
              </a:rPr>
              <a:t>Contents</a:t>
            </a:r>
            <a:endParaRPr sz="3000" b="0" i="0" u="none" strike="noStrike" cap="none" dirty="0">
              <a:solidFill>
                <a:srgbClr val="000000"/>
              </a:solidFill>
              <a:latin typeface="Arial"/>
              <a:ea typeface="Arial"/>
              <a:cs typeface="Arial"/>
              <a:sym typeface="Arial"/>
            </a:endParaRPr>
          </a:p>
        </p:txBody>
      </p:sp>
      <p:sp>
        <p:nvSpPr>
          <p:cNvPr id="4" name="Google Shape;60;p2">
            <a:extLst>
              <a:ext uri="{FF2B5EF4-FFF2-40B4-BE49-F238E27FC236}">
                <a16:creationId xmlns:a16="http://schemas.microsoft.com/office/drawing/2014/main" xmlns="" id="{3E4DB1DF-A5CA-41FB-8311-29D1BBD1F364}"/>
              </a:ext>
            </a:extLst>
          </p:cNvPr>
          <p:cNvSpPr txBox="1">
            <a:spLocks/>
          </p:cNvSpPr>
          <p:nvPr/>
        </p:nvSpPr>
        <p:spPr>
          <a:xfrm>
            <a:off x="612000" y="895539"/>
            <a:ext cx="7920000" cy="360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Problem Statement</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Data Summary</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Missing Values</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Exploratory Data Analysis</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Feature Engineering</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Model Training</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Results from Model</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Challenges</a:t>
            </a:r>
          </a:p>
          <a:p>
            <a:pPr marL="457200" indent="-457200" algn="l">
              <a:buClr>
                <a:schemeClr val="bg1"/>
              </a:buClr>
              <a:buSzPct val="100000"/>
              <a:buFont typeface="+mj-lt"/>
              <a:buAutoNum type="arabicPeriod"/>
            </a:pPr>
            <a:r>
              <a:rPr lang="en-US" sz="2400" b="1" dirty="0">
                <a:solidFill>
                  <a:schemeClr val="lt1"/>
                </a:solidFill>
                <a:latin typeface="Times New Roman" panose="02020603050405020304" pitchFamily="18" charset="0"/>
                <a:ea typeface="Montserrat"/>
                <a:cs typeface="Times New Roman" panose="02020603050405020304" pitchFamily="18" charset="0"/>
                <a:sym typeface="Montserrat"/>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612000" y="141750"/>
            <a:ext cx="792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3000" b="1"/>
              <a:t>Model Formulation</a:t>
            </a:r>
            <a:endParaRPr sz="3000" b="1"/>
          </a:p>
        </p:txBody>
      </p:sp>
      <p:graphicFrame>
        <p:nvGraphicFramePr>
          <p:cNvPr id="85" name="Google Shape;85;gdc97eab70e_1_140"/>
          <p:cNvGraphicFramePr/>
          <p:nvPr>
            <p:extLst>
              <p:ext uri="{D42A27DB-BD31-4B8C-83A1-F6EECF244321}">
                <p14:modId xmlns:p14="http://schemas.microsoft.com/office/powerpoint/2010/main" val="471070433"/>
              </p:ext>
            </p:extLst>
          </p:nvPr>
        </p:nvGraphicFramePr>
        <p:xfrm>
          <a:off x="791375" y="1214826"/>
          <a:ext cx="7408600" cy="3686784"/>
        </p:xfrm>
        <a:graphic>
          <a:graphicData uri="http://schemas.openxmlformats.org/drawingml/2006/table">
            <a:tbl>
              <a:tblPr>
                <a:noFill/>
                <a:tableStyleId>{BD6605A5-5424-4D94-B0CA-8FB689B2D301}</a:tableStyleId>
              </a:tblPr>
              <a:tblGrid>
                <a:gridCol w="1207650">
                  <a:extLst>
                    <a:ext uri="{9D8B030D-6E8A-4147-A177-3AD203B41FA5}">
                      <a16:colId xmlns:a16="http://schemas.microsoft.com/office/drawing/2014/main" xmlns="" val="20000"/>
                    </a:ext>
                  </a:extLst>
                </a:gridCol>
                <a:gridCol w="2087650">
                  <a:extLst>
                    <a:ext uri="{9D8B030D-6E8A-4147-A177-3AD203B41FA5}">
                      <a16:colId xmlns:a16="http://schemas.microsoft.com/office/drawing/2014/main" xmlns="" val="20001"/>
                    </a:ext>
                  </a:extLst>
                </a:gridCol>
                <a:gridCol w="1579500">
                  <a:extLst>
                    <a:ext uri="{9D8B030D-6E8A-4147-A177-3AD203B41FA5}">
                      <a16:colId xmlns:a16="http://schemas.microsoft.com/office/drawing/2014/main" xmlns="" val="20002"/>
                    </a:ext>
                  </a:extLst>
                </a:gridCol>
                <a:gridCol w="2533800">
                  <a:extLst>
                    <a:ext uri="{9D8B030D-6E8A-4147-A177-3AD203B41FA5}">
                      <a16:colId xmlns:a16="http://schemas.microsoft.com/office/drawing/2014/main" xmlns="" val="20003"/>
                    </a:ext>
                  </a:extLst>
                </a:gridCol>
              </a:tblGrid>
              <a:tr h="1237607">
                <a:tc>
                  <a:txBody>
                    <a:bodyPr/>
                    <a:lstStyle/>
                    <a:p>
                      <a:pPr marL="0" marR="0" lvl="0" indent="0" algn="ctr" rtl="0">
                        <a:lnSpc>
                          <a:spcPct val="100000"/>
                        </a:lnSpc>
                        <a:spcBef>
                          <a:spcPts val="0"/>
                        </a:spcBef>
                        <a:spcAft>
                          <a:spcPts val="0"/>
                        </a:spcAft>
                        <a:buClr>
                          <a:srgbClr val="000000"/>
                        </a:buClr>
                        <a:buSzPts val="2000"/>
                        <a:buFont typeface="Arial"/>
                        <a:buNone/>
                      </a:pPr>
                      <a:r>
                        <a:rPr lang="en-GB" sz="2000" b="1" u="none" strike="noStrike" cap="none"/>
                        <a:t>Sr. No.</a:t>
                      </a:r>
                      <a:endParaRPr sz="20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1" u="none" strike="noStrike" cap="none"/>
                        <a:t>Model</a:t>
                      </a:r>
                      <a:endParaRPr sz="20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1" u="none" strike="noStrike" cap="none" dirty="0"/>
                        <a:t>Dataset Shape</a:t>
                      </a:r>
                      <a:endParaRPr sz="2000" b="1"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sz="2000" b="1" u="none" strike="noStrike" cap="none"/>
                        <a:t>Algorithm Used</a:t>
                      </a:r>
                      <a:endParaRPr sz="2000" b="1" u="none" strike="noStrike" cap="none"/>
                    </a:p>
                  </a:txBody>
                  <a:tcPr marL="91425" marR="91425" marT="91425" marB="91425" anchor="ctr"/>
                </a:tc>
                <a:extLst>
                  <a:ext uri="{0D108BD9-81ED-4DB2-BD59-A6C34878D82A}">
                    <a16:rowId xmlns:a16="http://schemas.microsoft.com/office/drawing/2014/main" xmlns="" val="10000"/>
                  </a:ext>
                </a:extLst>
              </a:tr>
              <a:tr h="2449177">
                <a:tc>
                  <a:txBody>
                    <a:bodyPr/>
                    <a:lstStyle/>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lt1"/>
                          </a:solidFill>
                        </a:rPr>
                        <a:t>01</a:t>
                      </a:r>
                      <a:endParaRPr sz="1600" b="1" u="none" strike="noStrike" cap="none">
                        <a:solidFill>
                          <a:schemeClr val="lt1"/>
                        </a:solidFill>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dirty="0">
                          <a:solidFill>
                            <a:schemeClr val="lt1"/>
                          </a:solidFill>
                        </a:rPr>
                        <a:t>Independent Feature – ‘</a:t>
                      </a:r>
                      <a:r>
                        <a:rPr lang="en-IN" sz="1600" b="1" u="none" strike="noStrike" cap="none" dirty="0" err="1">
                          <a:solidFill>
                            <a:schemeClr val="lt1"/>
                          </a:solidFill>
                        </a:rPr>
                        <a:t>OriginalTweet</a:t>
                      </a:r>
                      <a:r>
                        <a:rPr lang="en-IN" sz="1600" b="1" u="none" strike="noStrike" cap="none" dirty="0">
                          <a:solidFill>
                            <a:schemeClr val="lt1"/>
                          </a:solidFill>
                        </a:rPr>
                        <a:t>’</a:t>
                      </a:r>
                    </a:p>
                    <a:p>
                      <a:pPr marL="0" marR="0" lvl="0" indent="0" algn="l" rtl="0">
                        <a:lnSpc>
                          <a:spcPct val="100000"/>
                        </a:lnSpc>
                        <a:spcBef>
                          <a:spcPts val="0"/>
                        </a:spcBef>
                        <a:spcAft>
                          <a:spcPts val="0"/>
                        </a:spcAft>
                        <a:buClr>
                          <a:srgbClr val="000000"/>
                        </a:buClr>
                        <a:buSzPts val="1600"/>
                        <a:buFont typeface="Arial"/>
                        <a:buNone/>
                      </a:pPr>
                      <a:endParaRPr lang="en-IN" sz="1600" b="1" u="none" strike="noStrike" cap="none" dirty="0">
                        <a:solidFill>
                          <a:schemeClr val="lt1"/>
                        </a:solidFill>
                      </a:endParaRPr>
                    </a:p>
                    <a:p>
                      <a:pPr marL="0" marR="0" lvl="0" indent="0" algn="l" rtl="0">
                        <a:lnSpc>
                          <a:spcPct val="100000"/>
                        </a:lnSpc>
                        <a:spcBef>
                          <a:spcPts val="0"/>
                        </a:spcBef>
                        <a:spcAft>
                          <a:spcPts val="0"/>
                        </a:spcAft>
                        <a:buClr>
                          <a:srgbClr val="000000"/>
                        </a:buClr>
                        <a:buSzPts val="1600"/>
                        <a:buFont typeface="Arial"/>
                        <a:buNone/>
                      </a:pPr>
                      <a:r>
                        <a:rPr lang="en-IN" sz="1600" b="1" u="none" strike="noStrike" cap="none" dirty="0">
                          <a:solidFill>
                            <a:schemeClr val="lt1"/>
                          </a:solidFill>
                        </a:rPr>
                        <a:t>Dependent feature –  ‘Sentiment’</a:t>
                      </a:r>
                      <a:endParaRPr sz="1600" b="1" u="none" strike="noStrike" cap="none" dirty="0">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b="1" dirty="0">
                          <a:solidFill>
                            <a:schemeClr val="lt1"/>
                          </a:solidFill>
                        </a:rPr>
                        <a:t>(32567,6)</a:t>
                      </a:r>
                      <a:endParaRPr sz="1600" b="1" u="none" strike="noStrike" cap="none" dirty="0">
                        <a:solidFill>
                          <a:schemeClr val="lt1"/>
                        </a:solidFill>
                      </a:endParaRPr>
                    </a:p>
                  </a:txBody>
                  <a:tcPr marL="91425" marR="91425" marT="91425" marB="91425" anchor="ctr"/>
                </a:tc>
                <a:tc>
                  <a:txBody>
                    <a:bodyPr/>
                    <a:lstStyle/>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n-IN" sz="1600" b="1" u="none" strike="noStrike" cap="none" dirty="0">
                          <a:solidFill>
                            <a:schemeClr val="lt1"/>
                          </a:solidFill>
                        </a:rPr>
                        <a:t>Logistic Regression</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600" b="1" u="none" strike="noStrike" cap="none" dirty="0">
                          <a:solidFill>
                            <a:schemeClr val="lt1"/>
                          </a:solidFill>
                        </a:rPr>
                        <a:t>Passive Aggressive Classifier, </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600" b="1" i="0" u="none" strike="noStrike" cap="none" dirty="0">
                          <a:solidFill>
                            <a:schemeClr val="lt1"/>
                          </a:solidFill>
                          <a:latin typeface="Arial"/>
                          <a:ea typeface="Arial"/>
                          <a:cs typeface="Arial"/>
                          <a:sym typeface="Arial"/>
                        </a:rPr>
                        <a:t>Stochastic Gradient Descent Classifier, </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600" b="1" u="none" strike="noStrike" cap="none" dirty="0">
                          <a:solidFill>
                            <a:schemeClr val="lt1"/>
                          </a:solidFill>
                        </a:rPr>
                        <a:t>Support Vector machine</a:t>
                      </a: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lang="en-IN" sz="1600" b="1" u="none" strike="noStrike" cap="none" dirty="0">
                          <a:solidFill>
                            <a:schemeClr val="lt1"/>
                          </a:solidFill>
                        </a:rPr>
                        <a:t>Random Forest</a:t>
                      </a:r>
                    </a:p>
                  </a:txBody>
                  <a:tcPr marL="91425" marR="91425" marT="91425" marB="9142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04941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3000" b="1" dirty="0"/>
              <a:t>Model Formulation</a:t>
            </a:r>
            <a:endParaRPr sz="3000" b="1" dirty="0"/>
          </a:p>
        </p:txBody>
      </p:sp>
      <p:graphicFrame>
        <p:nvGraphicFramePr>
          <p:cNvPr id="85" name="Google Shape;85;gdc97eab70e_1_140"/>
          <p:cNvGraphicFramePr/>
          <p:nvPr>
            <p:extLst>
              <p:ext uri="{D42A27DB-BD31-4B8C-83A1-F6EECF244321}">
                <p14:modId xmlns:p14="http://schemas.microsoft.com/office/powerpoint/2010/main" val="487571836"/>
              </p:ext>
            </p:extLst>
          </p:nvPr>
        </p:nvGraphicFramePr>
        <p:xfrm>
          <a:off x="867700" y="900000"/>
          <a:ext cx="7408600" cy="3388020"/>
        </p:xfrm>
        <a:graphic>
          <a:graphicData uri="http://schemas.openxmlformats.org/drawingml/2006/table">
            <a:tbl>
              <a:tblPr>
                <a:noFill/>
                <a:tableStyleId>{BD6605A5-5424-4D94-B0CA-8FB689B2D301}</a:tableStyleId>
              </a:tblPr>
              <a:tblGrid>
                <a:gridCol w="899883">
                  <a:extLst>
                    <a:ext uri="{9D8B030D-6E8A-4147-A177-3AD203B41FA5}">
                      <a16:colId xmlns:a16="http://schemas.microsoft.com/office/drawing/2014/main" xmlns="" val="20000"/>
                    </a:ext>
                  </a:extLst>
                </a:gridCol>
                <a:gridCol w="2038873">
                  <a:extLst>
                    <a:ext uri="{9D8B030D-6E8A-4147-A177-3AD203B41FA5}">
                      <a16:colId xmlns:a16="http://schemas.microsoft.com/office/drawing/2014/main" xmlns="" val="20001"/>
                    </a:ext>
                  </a:extLst>
                </a:gridCol>
                <a:gridCol w="1392865">
                  <a:extLst>
                    <a:ext uri="{9D8B030D-6E8A-4147-A177-3AD203B41FA5}">
                      <a16:colId xmlns:a16="http://schemas.microsoft.com/office/drawing/2014/main" xmlns="" val="20002"/>
                    </a:ext>
                  </a:extLst>
                </a:gridCol>
                <a:gridCol w="1479823">
                  <a:extLst>
                    <a:ext uri="{9D8B030D-6E8A-4147-A177-3AD203B41FA5}">
                      <a16:colId xmlns:a16="http://schemas.microsoft.com/office/drawing/2014/main" xmlns="" val="20003"/>
                    </a:ext>
                  </a:extLst>
                </a:gridCol>
                <a:gridCol w="1597156">
                  <a:extLst>
                    <a:ext uri="{9D8B030D-6E8A-4147-A177-3AD203B41FA5}">
                      <a16:colId xmlns:a16="http://schemas.microsoft.com/office/drawing/2014/main" xmlns="" val="2404638298"/>
                    </a:ext>
                  </a:extLst>
                </a:gridCol>
              </a:tblGrid>
              <a:tr h="694884">
                <a:tc>
                  <a:txBody>
                    <a:bodyPr/>
                    <a:lstStyle/>
                    <a:p>
                      <a:pPr marL="0" marR="0" lvl="0" indent="0" algn="ctr" rtl="0">
                        <a:lnSpc>
                          <a:spcPct val="100000"/>
                        </a:lnSpc>
                        <a:spcBef>
                          <a:spcPts val="0"/>
                        </a:spcBef>
                        <a:spcAft>
                          <a:spcPts val="0"/>
                        </a:spcAft>
                        <a:buClr>
                          <a:srgbClr val="000000"/>
                        </a:buClr>
                        <a:buSzPts val="2000"/>
                        <a:buFont typeface="Arial"/>
                        <a:buNone/>
                      </a:pPr>
                      <a:r>
                        <a:rPr lang="en-GB" sz="1800" b="1" u="none" strike="noStrike" cap="none"/>
                        <a:t>Sr. No.</a:t>
                      </a:r>
                      <a:endParaRPr sz="1800" b="1"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sz="1800" b="1" u="none" strike="noStrike" cap="none" dirty="0"/>
                        <a:t>Algorithm used</a:t>
                      </a:r>
                      <a:endParaRPr sz="1800" b="1"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sz="1800" b="1" u="none" strike="noStrike" cap="none" dirty="0"/>
                        <a:t>Accuracy</a:t>
                      </a:r>
                      <a:endParaRPr sz="1800" b="1"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GB" sz="1800" b="1" u="none" strike="noStrike" cap="none" dirty="0"/>
                        <a:t>Precision</a:t>
                      </a:r>
                      <a:endParaRPr sz="1800" b="1"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IN" sz="1800" b="1" u="none" strike="noStrike" cap="none" dirty="0"/>
                        <a:t>Recall</a:t>
                      </a:r>
                      <a:endParaRPr sz="1800" b="1" u="none" strike="noStrike" cap="none" dirty="0"/>
                    </a:p>
                  </a:txBody>
                  <a:tcPr marL="91425" marR="91425" marT="91425" marB="91425" anchor="ctr"/>
                </a:tc>
                <a:extLst>
                  <a:ext uri="{0D108BD9-81ED-4DB2-BD59-A6C34878D82A}">
                    <a16:rowId xmlns:a16="http://schemas.microsoft.com/office/drawing/2014/main" xmlns="" val="10000"/>
                  </a:ext>
                </a:extLst>
              </a:tr>
              <a:tr h="418290">
                <a:tc>
                  <a:txBody>
                    <a:bodyPr/>
                    <a:lstStyle/>
                    <a:p>
                      <a:pPr marL="0" marR="0" lvl="0" indent="0" algn="ctr" rtl="0">
                        <a:lnSpc>
                          <a:spcPct val="100000"/>
                        </a:lnSpc>
                        <a:spcBef>
                          <a:spcPts val="0"/>
                        </a:spcBef>
                        <a:spcAft>
                          <a:spcPts val="0"/>
                        </a:spcAft>
                        <a:buClr>
                          <a:srgbClr val="000000"/>
                        </a:buClr>
                        <a:buSzPts val="1600"/>
                        <a:buFont typeface="Arial"/>
                        <a:buNone/>
                      </a:pPr>
                      <a:r>
                        <a:rPr lang="en-GB" sz="1400" b="1" u="none" strike="noStrike" cap="none" dirty="0">
                          <a:solidFill>
                            <a:schemeClr val="lt1"/>
                          </a:solidFill>
                        </a:rPr>
                        <a:t>01</a:t>
                      </a:r>
                      <a:endParaRPr sz="1400" b="1" u="none" strike="noStrike" cap="none" dirty="0">
                        <a:solidFill>
                          <a:schemeClr val="lt1"/>
                        </a:solidFill>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Logistic Regression</a:t>
                      </a:r>
                      <a:endParaRPr sz="1400" b="1" u="none" strike="noStrike" cap="none" dirty="0">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0.7752</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0.7887</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0.7752</a:t>
                      </a:r>
                      <a:endParaRPr sz="1400" b="1" u="none" strike="noStrike" cap="none" dirty="0">
                        <a:solidFill>
                          <a:schemeClr val="lt1"/>
                        </a:solidFill>
                      </a:endParaRPr>
                    </a:p>
                  </a:txBody>
                  <a:tcPr marL="91425" marR="91425" marT="91425" marB="91425" anchor="ctr"/>
                </a:tc>
                <a:extLst>
                  <a:ext uri="{0D108BD9-81ED-4DB2-BD59-A6C34878D82A}">
                    <a16:rowId xmlns:a16="http://schemas.microsoft.com/office/drawing/2014/main" xmlns="" val="10001"/>
                  </a:ext>
                </a:extLst>
              </a:tr>
              <a:tr h="273925">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02</a:t>
                      </a:r>
                      <a:endParaRPr sz="1400" b="1" u="none" strike="noStrike" cap="none" dirty="0">
                        <a:solidFill>
                          <a:schemeClr val="lt1"/>
                        </a:solidFill>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Passive Aggressive Classifier</a:t>
                      </a:r>
                      <a:endParaRPr sz="1400" b="1" u="none" strike="noStrike" cap="none" dirty="0">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0.7396</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0.7474</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0.7396</a:t>
                      </a:r>
                      <a:endParaRPr sz="1400" b="1" u="none" strike="noStrike" cap="none" dirty="0">
                        <a:solidFill>
                          <a:schemeClr val="lt1"/>
                        </a:solidFill>
                      </a:endParaRPr>
                    </a:p>
                  </a:txBody>
                  <a:tcPr marL="91425" marR="91425" marT="91425" marB="91425" anchor="ctr"/>
                </a:tc>
                <a:extLst>
                  <a:ext uri="{0D108BD9-81ED-4DB2-BD59-A6C34878D82A}">
                    <a16:rowId xmlns:a16="http://schemas.microsoft.com/office/drawing/2014/main" xmlns="" val="125592291"/>
                  </a:ext>
                </a:extLst>
              </a:tr>
              <a:tr h="0">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03</a:t>
                      </a:r>
                      <a:endParaRPr sz="1400" b="1" u="none" strike="noStrike" cap="none" dirty="0">
                        <a:solidFill>
                          <a:schemeClr val="lt1"/>
                        </a:solidFill>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Pts val="1600"/>
                        <a:buFont typeface="Arial"/>
                        <a:buNone/>
                        <a:tabLst/>
                        <a:defRPr/>
                      </a:pPr>
                      <a:r>
                        <a:rPr lang="en-IN" sz="1400" b="1" i="0" u="none" strike="noStrike" cap="none" dirty="0">
                          <a:solidFill>
                            <a:schemeClr val="lt1"/>
                          </a:solidFill>
                          <a:latin typeface="Arial"/>
                          <a:ea typeface="Arial"/>
                          <a:cs typeface="Arial"/>
                          <a:sym typeface="Arial"/>
                        </a:rPr>
                        <a:t>Stochastic Gradient Descent Classifier</a:t>
                      </a: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0.7692</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0.8050</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0.7692</a:t>
                      </a:r>
                      <a:endParaRPr sz="1400" b="1" u="none" strike="noStrike" cap="none" dirty="0">
                        <a:solidFill>
                          <a:schemeClr val="lt1"/>
                        </a:solidFill>
                      </a:endParaRPr>
                    </a:p>
                  </a:txBody>
                  <a:tcPr marL="91425" marR="91425" marT="91425" marB="91425" anchor="ctr"/>
                </a:tc>
                <a:extLst>
                  <a:ext uri="{0D108BD9-81ED-4DB2-BD59-A6C34878D82A}">
                    <a16:rowId xmlns:a16="http://schemas.microsoft.com/office/drawing/2014/main" xmlns="" val="82202484"/>
                  </a:ext>
                </a:extLst>
              </a:tr>
              <a:tr h="409530">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04</a:t>
                      </a:r>
                      <a:endParaRPr sz="1400" b="1" u="none" strike="noStrike" cap="none" dirty="0">
                        <a:solidFill>
                          <a:schemeClr val="lt1"/>
                        </a:solidFill>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Support Vector machine</a:t>
                      </a:r>
                      <a:endParaRPr sz="1400" b="1" u="none" strike="noStrike" cap="none" dirty="0">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0.7692</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0.8050</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0.7692</a:t>
                      </a:r>
                      <a:endParaRPr sz="1400" b="1" u="none" strike="noStrike" cap="none" dirty="0">
                        <a:solidFill>
                          <a:schemeClr val="lt1"/>
                        </a:solidFill>
                      </a:endParaRPr>
                    </a:p>
                  </a:txBody>
                  <a:tcPr marL="91425" marR="91425" marT="91425" marB="91425" anchor="ctr"/>
                </a:tc>
                <a:extLst>
                  <a:ext uri="{0D108BD9-81ED-4DB2-BD59-A6C34878D82A}">
                    <a16:rowId xmlns:a16="http://schemas.microsoft.com/office/drawing/2014/main" xmlns="" val="1924468213"/>
                  </a:ext>
                </a:extLst>
              </a:tr>
              <a:tr h="409530">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05</a:t>
                      </a:r>
                      <a:endParaRPr sz="1400" b="1" u="none" strike="noStrike" cap="none" dirty="0">
                        <a:solidFill>
                          <a:schemeClr val="lt1"/>
                        </a:solidFill>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Random Forest</a:t>
                      </a:r>
                      <a:endParaRPr sz="1400" b="1" u="none" strike="noStrike" cap="none" dirty="0">
                        <a:solidFill>
                          <a:schemeClr val="lt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0.7359</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0.7410</a:t>
                      </a:r>
                      <a:endParaRPr sz="1400" b="1" u="none" strike="noStrike" cap="none" dirty="0">
                        <a:solidFill>
                          <a:schemeClr val="lt1"/>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IN" sz="1400" b="1" u="none" strike="noStrike" cap="none" dirty="0">
                          <a:solidFill>
                            <a:schemeClr val="lt1"/>
                          </a:solidFill>
                        </a:rPr>
                        <a:t>0.7359</a:t>
                      </a:r>
                      <a:endParaRPr sz="1400" b="1" u="none" strike="noStrike" cap="none" dirty="0">
                        <a:solidFill>
                          <a:schemeClr val="lt1"/>
                        </a:solidFill>
                      </a:endParaRPr>
                    </a:p>
                  </a:txBody>
                  <a:tcPr marL="91425" marR="91425" marT="91425" marB="91425" anchor="ctr"/>
                </a:tc>
                <a:extLst>
                  <a:ext uri="{0D108BD9-81ED-4DB2-BD59-A6C34878D82A}">
                    <a16:rowId xmlns:a16="http://schemas.microsoft.com/office/drawing/2014/main" xmlns="" val="2005203147"/>
                  </a:ext>
                </a:extLst>
              </a:tr>
            </a:tbl>
          </a:graphicData>
        </a:graphic>
      </p:graphicFrame>
    </p:spTree>
    <p:extLst>
      <p:ext uri="{BB962C8B-B14F-4D97-AF65-F5344CB8AC3E}">
        <p14:creationId xmlns:p14="http://schemas.microsoft.com/office/powerpoint/2010/main" val="108928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dc97eab70e_1_140"/>
          <p:cNvSpPr txBox="1">
            <a:spLocks noGrp="1"/>
          </p:cNvSpPr>
          <p:nvPr>
            <p:ph type="title"/>
          </p:nvPr>
        </p:nvSpPr>
        <p:spPr>
          <a:xfrm>
            <a:off x="1925979" y="1476596"/>
            <a:ext cx="5292042" cy="219030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5400" b="1" dirty="0"/>
              <a:t>Challenges and Conclusions</a:t>
            </a:r>
            <a:endParaRPr sz="5400" b="1" dirty="0"/>
          </a:p>
        </p:txBody>
      </p:sp>
    </p:spTree>
    <p:extLst>
      <p:ext uri="{BB962C8B-B14F-4D97-AF65-F5344CB8AC3E}">
        <p14:creationId xmlns:p14="http://schemas.microsoft.com/office/powerpoint/2010/main" val="343910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d895c6b0e8_0_24"/>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3000" b="1" dirty="0"/>
              <a:t>Challenges</a:t>
            </a:r>
            <a:endParaRPr sz="3000" b="1" dirty="0"/>
          </a:p>
        </p:txBody>
      </p:sp>
      <p:sp>
        <p:nvSpPr>
          <p:cNvPr id="91" name="Google Shape;91;gd895c6b0e8_0_24"/>
          <p:cNvSpPr txBox="1">
            <a:spLocks noGrp="1"/>
          </p:cNvSpPr>
          <p:nvPr>
            <p:ph type="body" idx="1"/>
          </p:nvPr>
        </p:nvSpPr>
        <p:spPr>
          <a:xfrm>
            <a:off x="311700" y="954150"/>
            <a:ext cx="8520600" cy="3718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73763"/>
              </a:buClr>
              <a:buSzPts val="2000"/>
              <a:buChar char="●"/>
            </a:pPr>
            <a:r>
              <a:rPr lang="en-IN" sz="2000" b="1" dirty="0">
                <a:solidFill>
                  <a:srgbClr val="073763"/>
                </a:solidFill>
              </a:rPr>
              <a:t>Removing the missing values</a:t>
            </a:r>
          </a:p>
          <a:p>
            <a:pPr marL="457200" lvl="0" indent="-355600" algn="l" rtl="0">
              <a:lnSpc>
                <a:spcPct val="115000"/>
              </a:lnSpc>
              <a:spcBef>
                <a:spcPts val="0"/>
              </a:spcBef>
              <a:spcAft>
                <a:spcPts val="0"/>
              </a:spcAft>
              <a:buClr>
                <a:srgbClr val="073763"/>
              </a:buClr>
              <a:buSzPts val="2000"/>
              <a:buChar char="●"/>
            </a:pPr>
            <a:r>
              <a:rPr lang="en-IN" sz="2000" b="1" dirty="0">
                <a:solidFill>
                  <a:srgbClr val="073763"/>
                </a:solidFill>
              </a:rPr>
              <a:t>Cleaning the Original tweets</a:t>
            </a:r>
          </a:p>
          <a:p>
            <a:pPr marL="457200" lvl="0" indent="-355600" algn="l" rtl="0">
              <a:lnSpc>
                <a:spcPct val="115000"/>
              </a:lnSpc>
              <a:spcBef>
                <a:spcPts val="0"/>
              </a:spcBef>
              <a:spcAft>
                <a:spcPts val="0"/>
              </a:spcAft>
              <a:buClr>
                <a:srgbClr val="073763"/>
              </a:buClr>
              <a:buSzPts val="2000"/>
              <a:buChar char="●"/>
            </a:pPr>
            <a:r>
              <a:rPr lang="en-IN" sz="2000" b="1" dirty="0">
                <a:solidFill>
                  <a:srgbClr val="073763"/>
                </a:solidFill>
              </a:rPr>
              <a:t>Selection of best model</a:t>
            </a:r>
            <a:endParaRPr sz="2000" b="1" dirty="0">
              <a:solidFill>
                <a:srgbClr val="07376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d895c6b0e8_0_29"/>
          <p:cNvSpPr txBox="1">
            <a:spLocks noGrp="1"/>
          </p:cNvSpPr>
          <p:nvPr>
            <p:ph type="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3000" b="1" dirty="0"/>
              <a:t>Conclusions</a:t>
            </a:r>
            <a:endParaRPr sz="3000" b="1" dirty="0"/>
          </a:p>
        </p:txBody>
      </p:sp>
      <p:sp>
        <p:nvSpPr>
          <p:cNvPr id="97" name="Google Shape;97;gd895c6b0e8_0_29"/>
          <p:cNvSpPr txBox="1">
            <a:spLocks noGrp="1"/>
          </p:cNvSpPr>
          <p:nvPr>
            <p:ph type="body" idx="1"/>
          </p:nvPr>
        </p:nvSpPr>
        <p:spPr>
          <a:xfrm>
            <a:off x="332850" y="954300"/>
            <a:ext cx="8280000" cy="3777188"/>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73763"/>
              </a:buClr>
              <a:buSzPts val="2000"/>
              <a:buChar char="●"/>
            </a:pPr>
            <a:r>
              <a:rPr lang="en-US" sz="2000" b="1" i="0" dirty="0">
                <a:solidFill>
                  <a:schemeClr val="bg1"/>
                </a:solidFill>
                <a:effectLst/>
                <a:latin typeface="+mj-lt"/>
              </a:rPr>
              <a:t>Original Dataset contains 6 columns and 41157 rows.</a:t>
            </a:r>
          </a:p>
          <a:p>
            <a:pPr marL="457200" marR="0" lvl="0" indent="-355600" algn="l" rtl="0">
              <a:lnSpc>
                <a:spcPct val="115000"/>
              </a:lnSpc>
              <a:spcBef>
                <a:spcPts val="0"/>
              </a:spcBef>
              <a:spcAft>
                <a:spcPts val="0"/>
              </a:spcAft>
              <a:buClr>
                <a:srgbClr val="073763"/>
              </a:buClr>
              <a:buSzPts val="2000"/>
              <a:buChar char="●"/>
            </a:pPr>
            <a:r>
              <a:rPr lang="en-US" sz="2000" b="1" i="0" dirty="0">
                <a:solidFill>
                  <a:schemeClr val="bg1"/>
                </a:solidFill>
                <a:effectLst/>
                <a:latin typeface="+mj-lt"/>
              </a:rPr>
              <a:t>‘Location’ column contains approx. 21% of Null values. </a:t>
            </a:r>
          </a:p>
          <a:p>
            <a:pPr marL="457200" marR="0" lvl="0" indent="-355600" algn="l" rtl="0">
              <a:lnSpc>
                <a:spcPct val="115000"/>
              </a:lnSpc>
              <a:spcBef>
                <a:spcPts val="0"/>
              </a:spcBef>
              <a:spcAft>
                <a:spcPts val="0"/>
              </a:spcAft>
              <a:buClr>
                <a:srgbClr val="073763"/>
              </a:buClr>
              <a:buSzPts val="2000"/>
              <a:buChar char="●"/>
            </a:pPr>
            <a:r>
              <a:rPr lang="en-US" sz="2000" b="1" i="0" dirty="0">
                <a:solidFill>
                  <a:schemeClr val="bg1"/>
                </a:solidFill>
                <a:effectLst/>
                <a:latin typeface="+mj-lt"/>
              </a:rPr>
              <a:t>The columns such as “UserName” and “ScreenName” does not give any meaningful insights for our analysis.</a:t>
            </a:r>
          </a:p>
          <a:p>
            <a:pPr marL="457200" marR="0" lvl="0" indent="-355600" algn="l" rtl="0">
              <a:lnSpc>
                <a:spcPct val="115000"/>
              </a:lnSpc>
              <a:spcBef>
                <a:spcPts val="0"/>
              </a:spcBef>
              <a:spcAft>
                <a:spcPts val="0"/>
              </a:spcAft>
              <a:buClr>
                <a:srgbClr val="073763"/>
              </a:buClr>
              <a:buSzPts val="2000"/>
              <a:buChar char="●"/>
            </a:pPr>
            <a:r>
              <a:rPr lang="en-US" sz="2000" b="1" i="0" dirty="0">
                <a:solidFill>
                  <a:schemeClr val="bg1"/>
                </a:solidFill>
                <a:effectLst/>
                <a:latin typeface="+mj-lt"/>
              </a:rPr>
              <a:t>There are five types of sentiments- Extremely Negative, Negative, Neutral, Positive and Extremely Positive. </a:t>
            </a:r>
            <a:r>
              <a:rPr lang="en-US" sz="2000" b="1" dirty="0">
                <a:solidFill>
                  <a:schemeClr val="bg1"/>
                </a:solidFill>
                <a:latin typeface="+mj-lt"/>
              </a:rPr>
              <a:t>So, we merged Extremely Positive with positive and Extremely Negative with Negative.</a:t>
            </a:r>
            <a:endParaRPr lang="en-US" sz="2000" b="1" i="0" dirty="0">
              <a:solidFill>
                <a:schemeClr val="bg1"/>
              </a:solidFill>
              <a:effectLst/>
              <a:latin typeface="+mj-lt"/>
            </a:endParaRPr>
          </a:p>
          <a:p>
            <a:pPr marL="457200" marR="0" lvl="0" indent="-355600" algn="l" rtl="0">
              <a:lnSpc>
                <a:spcPct val="115000"/>
              </a:lnSpc>
              <a:spcBef>
                <a:spcPts val="0"/>
              </a:spcBef>
              <a:spcAft>
                <a:spcPts val="0"/>
              </a:spcAft>
              <a:buClr>
                <a:srgbClr val="073763"/>
              </a:buClr>
              <a:buSzPts val="2000"/>
              <a:buChar char="●"/>
            </a:pPr>
            <a:r>
              <a:rPr lang="en-US" sz="2000" b="1" i="0" dirty="0">
                <a:solidFill>
                  <a:schemeClr val="bg1"/>
                </a:solidFill>
                <a:effectLst/>
                <a:latin typeface="+mj-lt"/>
              </a:rPr>
              <a:t>All tweets data collected from months March and April 2020</a:t>
            </a:r>
          </a:p>
          <a:p>
            <a:pPr marL="457200" marR="0" lvl="0" indent="-355600" algn="l" rtl="0">
              <a:lnSpc>
                <a:spcPct val="115000"/>
              </a:lnSpc>
              <a:spcBef>
                <a:spcPts val="0"/>
              </a:spcBef>
              <a:spcAft>
                <a:spcPts val="0"/>
              </a:spcAft>
              <a:buClr>
                <a:srgbClr val="073763"/>
              </a:buClr>
              <a:buSzPts val="2000"/>
              <a:buChar char="●"/>
            </a:pPr>
            <a:r>
              <a:rPr lang="en-US" sz="2000" b="1" i="0" dirty="0">
                <a:solidFill>
                  <a:schemeClr val="bg1"/>
                </a:solidFill>
                <a:effectLst/>
                <a:latin typeface="+mj-lt"/>
              </a:rPr>
              <a:t>Most of the tweets came from London followed by U.S.</a:t>
            </a:r>
            <a:endParaRPr sz="2000" b="1" dirty="0">
              <a:solidFill>
                <a:schemeClr val="bg1"/>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d895c6b0e8_0_34"/>
          <p:cNvSpPr txBox="1">
            <a:spLocks noGrp="1"/>
          </p:cNvSpPr>
          <p:nvPr>
            <p:ph type="body" idx="1"/>
          </p:nvPr>
        </p:nvSpPr>
        <p:spPr>
          <a:xfrm>
            <a:off x="972000" y="771750"/>
            <a:ext cx="7200000" cy="360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800"/>
              <a:buNone/>
            </a:pPr>
            <a:r>
              <a:rPr lang="en-GB" sz="4800" b="1">
                <a:solidFill>
                  <a:srgbClr val="0C343D"/>
                </a:solidFill>
              </a:rPr>
              <a:t>THANK YOU</a:t>
            </a:r>
            <a:endParaRPr sz="4800" b="1">
              <a:solidFill>
                <a:srgbClr val="0C343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d86ddac564_1_0"/>
          <p:cNvSpPr txBox="1">
            <a:spLocks noGrp="1"/>
          </p:cNvSpPr>
          <p:nvPr>
            <p:ph type="ctrTitle"/>
          </p:nvPr>
        </p:nvSpPr>
        <p:spPr>
          <a:xfrm>
            <a:off x="252000"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3000" b="1" dirty="0"/>
              <a:t>Problem Statement </a:t>
            </a:r>
            <a:endParaRPr sz="3000" b="1" dirty="0"/>
          </a:p>
        </p:txBody>
      </p:sp>
      <p:sp>
        <p:nvSpPr>
          <p:cNvPr id="67" name="Google Shape;67;gd86ddac564_1_0"/>
          <p:cNvSpPr txBox="1">
            <a:spLocks noGrp="1"/>
          </p:cNvSpPr>
          <p:nvPr>
            <p:ph type="subTitle" idx="1"/>
          </p:nvPr>
        </p:nvSpPr>
        <p:spPr>
          <a:xfrm>
            <a:off x="612000" y="900000"/>
            <a:ext cx="7920000" cy="3600000"/>
          </a:xfrm>
          <a:prstGeom prst="rect">
            <a:avLst/>
          </a:prstGeom>
          <a:noFill/>
          <a:ln>
            <a:noFill/>
          </a:ln>
        </p:spPr>
        <p:txBody>
          <a:bodyPr spcFirstLastPara="1" wrap="square" lIns="91425" tIns="91425" rIns="91425" bIns="91425" anchor="t" anchorCtr="0">
            <a:noAutofit/>
          </a:bodyPr>
          <a:lstStyle/>
          <a:p>
            <a:pPr algn="l">
              <a:buClr>
                <a:schemeClr val="bg1"/>
              </a:buClr>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There is lot of misuse of social media platform, in which Twitter is one of them. Many user intentionally send negative tweets to create fear and negativity in the society or environment.</a:t>
            </a:r>
          </a:p>
          <a:p>
            <a:pPr marL="114300" indent="0" algn="l">
              <a:buClr>
                <a:schemeClr val="bg1"/>
              </a:buClr>
            </a:pPr>
            <a:endParaRPr lang="en-US" sz="2200" dirty="0">
              <a:solidFill>
                <a:schemeClr val="bg1"/>
              </a:solidFill>
              <a:latin typeface="Times New Roman" panose="02020603050405020304" pitchFamily="18" charset="0"/>
              <a:cs typeface="Times New Roman" panose="02020603050405020304" pitchFamily="18" charset="0"/>
            </a:endParaRPr>
          </a:p>
          <a:p>
            <a:pPr algn="l">
              <a:buClr>
                <a:schemeClr val="bg1"/>
              </a:buClr>
              <a:buFont typeface="Arial" panose="020B0604020202020204" pitchFamily="34" charset="0"/>
              <a:buChar char="•"/>
            </a:pPr>
            <a:r>
              <a:rPr lang="en-US" sz="2200" b="0" i="0" dirty="0">
                <a:solidFill>
                  <a:schemeClr val="bg1"/>
                </a:solidFill>
                <a:effectLst/>
                <a:latin typeface="Times New Roman" panose="02020603050405020304" pitchFamily="18" charset="0"/>
                <a:cs typeface="Times New Roman" panose="02020603050405020304" pitchFamily="18" charset="0"/>
              </a:rPr>
              <a:t>Our</a:t>
            </a:r>
            <a:r>
              <a:rPr lang="en-US" sz="2200" dirty="0">
                <a:solidFill>
                  <a:schemeClr val="bg1"/>
                </a:solidFill>
                <a:latin typeface="Times New Roman" panose="02020603050405020304" pitchFamily="18" charset="0"/>
                <a:cs typeface="Times New Roman" panose="02020603050405020304" pitchFamily="18" charset="0"/>
              </a:rPr>
              <a:t> objective is to build a machine learning model to predict the sentiment of COVID-19 tweets. If tweets had been found negative then tweets would be removed from twitter.</a:t>
            </a:r>
            <a:endParaRPr lang="en-US" sz="2200" b="0" i="0" dirty="0">
              <a:solidFill>
                <a:schemeClr val="bg1"/>
              </a:solidFill>
              <a:effectLst/>
              <a:latin typeface="Times New Roman" panose="02020603050405020304" pitchFamily="18" charset="0"/>
              <a:cs typeface="Times New Roman" panose="02020603050405020304" pitchFamily="18" charset="0"/>
            </a:endParaRPr>
          </a:p>
          <a:p>
            <a:pPr marL="0" lvl="0" indent="0" algn="l" rtl="0">
              <a:lnSpc>
                <a:spcPct val="100000"/>
              </a:lnSpc>
              <a:spcBef>
                <a:spcPts val="700"/>
              </a:spcBef>
              <a:spcAft>
                <a:spcPts val="0"/>
              </a:spcAft>
              <a:buSzPts val="2800"/>
              <a:buNone/>
            </a:pP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d86ddac564_1_10"/>
          <p:cNvSpPr txBox="1">
            <a:spLocks noGrp="1"/>
          </p:cNvSpPr>
          <p:nvPr>
            <p:ph type="title"/>
          </p:nvPr>
        </p:nvSpPr>
        <p:spPr>
          <a:xfrm>
            <a:off x="252000" y="7703"/>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3000" b="1" dirty="0"/>
              <a:t>Data Summary</a:t>
            </a:r>
          </a:p>
        </p:txBody>
      </p:sp>
      <p:sp>
        <p:nvSpPr>
          <p:cNvPr id="5" name="Text Placeholder 4">
            <a:extLst>
              <a:ext uri="{FF2B5EF4-FFF2-40B4-BE49-F238E27FC236}">
                <a16:creationId xmlns:a16="http://schemas.microsoft.com/office/drawing/2014/main" xmlns="" id="{4F00D655-7B1F-41C3-A789-877FBB0F0F48}"/>
              </a:ext>
            </a:extLst>
          </p:cNvPr>
          <p:cNvSpPr>
            <a:spLocks noGrp="1"/>
          </p:cNvSpPr>
          <p:nvPr>
            <p:ph type="body" idx="1"/>
          </p:nvPr>
        </p:nvSpPr>
        <p:spPr>
          <a:xfrm>
            <a:off x="612000" y="907703"/>
            <a:ext cx="7920000" cy="3600000"/>
          </a:xfrm>
        </p:spPr>
        <p:txBody>
          <a:bodyPr/>
          <a:lstStyle/>
          <a:p>
            <a:pPr>
              <a:buClr>
                <a:schemeClr val="bg1"/>
              </a:buClr>
            </a:pPr>
            <a:r>
              <a:rPr lang="en-IN" sz="2200" dirty="0">
                <a:solidFill>
                  <a:schemeClr val="bg1"/>
                </a:solidFill>
                <a:latin typeface="Times New Roman" panose="02020603050405020304" pitchFamily="18" charset="0"/>
                <a:cs typeface="Times New Roman" panose="02020603050405020304" pitchFamily="18" charset="0"/>
              </a:rPr>
              <a:t>We were provided with Coronavirus_Tweets.csv dataset.</a:t>
            </a:r>
          </a:p>
          <a:p>
            <a:pPr>
              <a:buClr>
                <a:schemeClr val="bg1"/>
              </a:buClr>
            </a:pPr>
            <a:r>
              <a:rPr lang="en-IN" sz="2200" dirty="0">
                <a:solidFill>
                  <a:schemeClr val="bg1"/>
                </a:solidFill>
                <a:latin typeface="Times New Roman" panose="02020603050405020304" pitchFamily="18" charset="0"/>
                <a:cs typeface="Times New Roman" panose="02020603050405020304" pitchFamily="18" charset="0"/>
              </a:rPr>
              <a:t>Shape of the dataset is (41157,6).</a:t>
            </a:r>
          </a:p>
          <a:p>
            <a:pPr>
              <a:buClr>
                <a:schemeClr val="bg1"/>
              </a:buClr>
            </a:pPr>
            <a:r>
              <a:rPr lang="en-IN" sz="2200" dirty="0">
                <a:solidFill>
                  <a:schemeClr val="bg1"/>
                </a:solidFill>
                <a:latin typeface="Times New Roman" panose="02020603050405020304" pitchFamily="18" charset="0"/>
                <a:cs typeface="Times New Roman" panose="02020603050405020304" pitchFamily="18" charset="0"/>
              </a:rPr>
              <a:t>Important features of dataset are-</a:t>
            </a:r>
          </a:p>
          <a:p>
            <a:pPr marL="114300" indent="0">
              <a:buClr>
                <a:schemeClr val="bg1"/>
              </a:buClr>
              <a:buNone/>
            </a:pPr>
            <a:r>
              <a:rPr lang="en-IN" sz="2200" dirty="0">
                <a:solidFill>
                  <a:schemeClr val="bg1"/>
                </a:solidFill>
                <a:latin typeface="Times New Roman" panose="02020603050405020304" pitchFamily="18" charset="0"/>
                <a:cs typeface="Times New Roman" panose="02020603050405020304" pitchFamily="18" charset="0"/>
              </a:rPr>
              <a:t>     1) Username</a:t>
            </a:r>
          </a:p>
          <a:p>
            <a:pPr marL="114300" indent="0">
              <a:buClr>
                <a:schemeClr val="bg1"/>
              </a:buClr>
              <a:buNone/>
            </a:pPr>
            <a:r>
              <a:rPr lang="en-IN" sz="2200" dirty="0">
                <a:solidFill>
                  <a:schemeClr val="bg1"/>
                </a:solidFill>
                <a:latin typeface="Times New Roman" panose="02020603050405020304" pitchFamily="18" charset="0"/>
                <a:cs typeface="Times New Roman" panose="02020603050405020304" pitchFamily="18" charset="0"/>
              </a:rPr>
              <a:t>     2) Screen Name</a:t>
            </a:r>
          </a:p>
          <a:p>
            <a:pPr marL="114300" indent="0">
              <a:buClr>
                <a:schemeClr val="bg1"/>
              </a:buClr>
              <a:buNone/>
            </a:pPr>
            <a:r>
              <a:rPr lang="en-IN" sz="2200" dirty="0">
                <a:solidFill>
                  <a:schemeClr val="bg1"/>
                </a:solidFill>
                <a:latin typeface="Times New Roman" panose="02020603050405020304" pitchFamily="18" charset="0"/>
                <a:cs typeface="Times New Roman" panose="02020603050405020304" pitchFamily="18" charset="0"/>
              </a:rPr>
              <a:t>     3) Tweet at</a:t>
            </a:r>
          </a:p>
          <a:p>
            <a:pPr marL="114300" indent="0">
              <a:buClr>
                <a:schemeClr val="bg1"/>
              </a:buClr>
              <a:buNone/>
            </a:pPr>
            <a:r>
              <a:rPr lang="en-IN" sz="2200" dirty="0">
                <a:solidFill>
                  <a:schemeClr val="bg1"/>
                </a:solidFill>
                <a:latin typeface="Times New Roman" panose="02020603050405020304" pitchFamily="18" charset="0"/>
                <a:cs typeface="Times New Roman" panose="02020603050405020304" pitchFamily="18" charset="0"/>
              </a:rPr>
              <a:t>     4) Location</a:t>
            </a:r>
          </a:p>
          <a:p>
            <a:pPr marL="114300" indent="0">
              <a:buClr>
                <a:schemeClr val="bg1"/>
              </a:buClr>
              <a:buNone/>
            </a:pPr>
            <a:r>
              <a:rPr lang="en-IN" sz="2200" dirty="0">
                <a:solidFill>
                  <a:schemeClr val="bg1"/>
                </a:solidFill>
                <a:latin typeface="Times New Roman" panose="02020603050405020304" pitchFamily="18" charset="0"/>
                <a:cs typeface="Times New Roman" panose="02020603050405020304" pitchFamily="18" charset="0"/>
              </a:rPr>
              <a:t>     5) Original Tweet</a:t>
            </a:r>
          </a:p>
          <a:p>
            <a:pPr marL="114300" indent="0">
              <a:buClr>
                <a:schemeClr val="bg1"/>
              </a:buClr>
              <a:buNone/>
            </a:pPr>
            <a:r>
              <a:rPr lang="en-IN" sz="2200" dirty="0">
                <a:solidFill>
                  <a:schemeClr val="bg1"/>
                </a:solidFill>
                <a:latin typeface="Times New Roman" panose="02020603050405020304" pitchFamily="18" charset="0"/>
                <a:cs typeface="Times New Roman" panose="02020603050405020304" pitchFamily="18" charset="0"/>
              </a:rPr>
              <a:t>     6) Sentiment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d86ddac564_1_10"/>
          <p:cNvSpPr txBox="1">
            <a:spLocks noGrp="1"/>
          </p:cNvSpPr>
          <p:nvPr>
            <p:ph type="title"/>
          </p:nvPr>
        </p:nvSpPr>
        <p:spPr>
          <a:xfrm>
            <a:off x="252000" y="7703"/>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3000" b="1" dirty="0"/>
              <a:t>Looking for Missing Values</a:t>
            </a:r>
          </a:p>
        </p:txBody>
      </p:sp>
      <p:sp>
        <p:nvSpPr>
          <p:cNvPr id="5" name="Text Placeholder 4">
            <a:extLst>
              <a:ext uri="{FF2B5EF4-FFF2-40B4-BE49-F238E27FC236}">
                <a16:creationId xmlns:a16="http://schemas.microsoft.com/office/drawing/2014/main" xmlns="" id="{4F00D655-7B1F-41C3-A789-877FBB0F0F48}"/>
              </a:ext>
            </a:extLst>
          </p:cNvPr>
          <p:cNvSpPr>
            <a:spLocks noGrp="1"/>
          </p:cNvSpPr>
          <p:nvPr>
            <p:ph type="body" idx="1"/>
          </p:nvPr>
        </p:nvSpPr>
        <p:spPr>
          <a:xfrm>
            <a:off x="378084" y="907703"/>
            <a:ext cx="4938195" cy="3919479"/>
          </a:xfrm>
        </p:spPr>
        <p:txBody>
          <a:bodyPr/>
          <a:lstStyle/>
          <a:p>
            <a:pPr>
              <a:buClr>
                <a:schemeClr val="bg1"/>
              </a:buClr>
            </a:pPr>
            <a:r>
              <a:rPr lang="en-IN" sz="2000" dirty="0">
                <a:solidFill>
                  <a:schemeClr val="bg1"/>
                </a:solidFill>
                <a:latin typeface="Times New Roman" panose="02020603050405020304" pitchFamily="18" charset="0"/>
                <a:cs typeface="Times New Roman" panose="02020603050405020304" pitchFamily="18" charset="0"/>
              </a:rPr>
              <a:t>On looking the dataset we found that feature ‘Location’ has missing values.</a:t>
            </a:r>
          </a:p>
          <a:p>
            <a:pPr>
              <a:buClr>
                <a:schemeClr val="bg1"/>
              </a:buClr>
            </a:pPr>
            <a:r>
              <a:rPr lang="en-IN" sz="2000" dirty="0">
                <a:solidFill>
                  <a:schemeClr val="bg1"/>
                </a:solidFill>
                <a:latin typeface="Times New Roman" panose="02020603050405020304" pitchFamily="18" charset="0"/>
                <a:cs typeface="Times New Roman" panose="02020603050405020304" pitchFamily="18" charset="0"/>
              </a:rPr>
              <a:t>We don’t have any idea about that tweets whose location is missing.</a:t>
            </a:r>
          </a:p>
          <a:p>
            <a:pPr>
              <a:buClr>
                <a:schemeClr val="bg1"/>
              </a:buClr>
            </a:pPr>
            <a:r>
              <a:rPr lang="en-IN" sz="2000" dirty="0">
                <a:solidFill>
                  <a:schemeClr val="bg1"/>
                </a:solidFill>
                <a:latin typeface="Times New Roman" panose="02020603050405020304" pitchFamily="18" charset="0"/>
                <a:cs typeface="Times New Roman" panose="02020603050405020304" pitchFamily="18" charset="0"/>
              </a:rPr>
              <a:t>So we have ap option to fill that missing values by Mode or another way is to fill randomly.</a:t>
            </a:r>
          </a:p>
          <a:p>
            <a:pPr>
              <a:buClr>
                <a:schemeClr val="bg1"/>
              </a:buClr>
            </a:pPr>
            <a:r>
              <a:rPr lang="en-IN" sz="2000" dirty="0">
                <a:solidFill>
                  <a:schemeClr val="bg1"/>
                </a:solidFill>
                <a:latin typeface="Times New Roman" panose="02020603050405020304" pitchFamily="18" charset="0"/>
                <a:cs typeface="Times New Roman" panose="02020603050405020304" pitchFamily="18" charset="0"/>
              </a:rPr>
              <a:t>Also, one way is to drop those columns to get rid off missing values.</a:t>
            </a:r>
          </a:p>
        </p:txBody>
      </p:sp>
      <p:pic>
        <p:nvPicPr>
          <p:cNvPr id="3" name="Picture 2">
            <a:extLst>
              <a:ext uri="{FF2B5EF4-FFF2-40B4-BE49-F238E27FC236}">
                <a16:creationId xmlns:a16="http://schemas.microsoft.com/office/drawing/2014/main" xmlns="" id="{CF2CF2E6-B246-4D59-990D-BAC79E60DC27}"/>
              </a:ext>
            </a:extLst>
          </p:cNvPr>
          <p:cNvPicPr>
            <a:picLocks noChangeAspect="1"/>
          </p:cNvPicPr>
          <p:nvPr/>
        </p:nvPicPr>
        <p:blipFill rotWithShape="1">
          <a:blip r:embed="rId3"/>
          <a:srcRect b="2782"/>
          <a:stretch/>
        </p:blipFill>
        <p:spPr>
          <a:xfrm>
            <a:off x="5713530" y="1172902"/>
            <a:ext cx="2955186" cy="2527227"/>
          </a:xfrm>
          <a:prstGeom prst="rect">
            <a:avLst/>
          </a:prstGeom>
          <a:ln w="19050">
            <a:solidFill>
              <a:schemeClr val="accent2"/>
            </a:solidFill>
          </a:ln>
        </p:spPr>
      </p:pic>
    </p:spTree>
    <p:extLst>
      <p:ext uri="{BB962C8B-B14F-4D97-AF65-F5344CB8AC3E}">
        <p14:creationId xmlns:p14="http://schemas.microsoft.com/office/powerpoint/2010/main" val="265413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56C6B-86D5-4FF0-9EA8-3A289FEEFDF3}"/>
              </a:ext>
            </a:extLst>
          </p:cNvPr>
          <p:cNvSpPr>
            <a:spLocks noGrp="1"/>
          </p:cNvSpPr>
          <p:nvPr>
            <p:ph type="title"/>
          </p:nvPr>
        </p:nvSpPr>
        <p:spPr>
          <a:xfrm>
            <a:off x="1363454" y="1508387"/>
            <a:ext cx="6417091" cy="2126725"/>
          </a:xfrm>
        </p:spPr>
        <p:txBody>
          <a:bodyPr/>
          <a:lstStyle/>
          <a:p>
            <a:pPr algn="ctr"/>
            <a:r>
              <a:rPr lang="en-IN" sz="4800" b="1" dirty="0"/>
              <a:t>EXPLORATORY DATA ANALYSIS</a:t>
            </a:r>
          </a:p>
        </p:txBody>
      </p:sp>
    </p:spTree>
    <p:extLst>
      <p:ext uri="{BB962C8B-B14F-4D97-AF65-F5344CB8AC3E}">
        <p14:creationId xmlns:p14="http://schemas.microsoft.com/office/powerpoint/2010/main" val="359364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4BB33-4F79-4184-93A0-34DA63AAF3C0}"/>
              </a:ext>
            </a:extLst>
          </p:cNvPr>
          <p:cNvSpPr>
            <a:spLocks noGrp="1"/>
          </p:cNvSpPr>
          <p:nvPr>
            <p:ph type="title"/>
          </p:nvPr>
        </p:nvSpPr>
        <p:spPr>
          <a:xfrm>
            <a:off x="252000" y="0"/>
            <a:ext cx="8640000" cy="900000"/>
          </a:xfrm>
        </p:spPr>
        <p:txBody>
          <a:bodyPr anchor="ctr"/>
          <a:lstStyle/>
          <a:p>
            <a:pPr algn="just"/>
            <a:r>
              <a:rPr lang="en-US" sz="3000" b="1" dirty="0"/>
              <a:t>Number of Unique features</a:t>
            </a:r>
            <a:endParaRPr lang="en-IN" sz="3000" b="1" dirty="0"/>
          </a:p>
        </p:txBody>
      </p:sp>
      <p:pic>
        <p:nvPicPr>
          <p:cNvPr id="5" name="Picture 4">
            <a:extLst>
              <a:ext uri="{FF2B5EF4-FFF2-40B4-BE49-F238E27FC236}">
                <a16:creationId xmlns:a16="http://schemas.microsoft.com/office/drawing/2014/main" xmlns="" id="{75A28C99-CC56-4C13-A858-C1DBA64A8A74}"/>
              </a:ext>
            </a:extLst>
          </p:cNvPr>
          <p:cNvPicPr>
            <a:picLocks/>
          </p:cNvPicPr>
          <p:nvPr/>
        </p:nvPicPr>
        <p:blipFill>
          <a:blip r:embed="rId2"/>
          <a:stretch>
            <a:fillRect/>
          </a:stretch>
        </p:blipFill>
        <p:spPr>
          <a:xfrm>
            <a:off x="612000" y="900000"/>
            <a:ext cx="7920000" cy="3600000"/>
          </a:xfrm>
          <a:prstGeom prst="rect">
            <a:avLst/>
          </a:prstGeom>
          <a:ln w="9525">
            <a:noFill/>
          </a:ln>
        </p:spPr>
      </p:pic>
    </p:spTree>
    <p:extLst>
      <p:ext uri="{BB962C8B-B14F-4D97-AF65-F5344CB8AC3E}">
        <p14:creationId xmlns:p14="http://schemas.microsoft.com/office/powerpoint/2010/main" val="419408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dc97eab70e_1_9"/>
          <p:cNvSpPr txBox="1">
            <a:spLocks noGrp="1"/>
          </p:cNvSpPr>
          <p:nvPr>
            <p:ph type="ctrTitle"/>
          </p:nvPr>
        </p:nvSpPr>
        <p:spPr>
          <a:xfrm>
            <a:off x="251999" y="0"/>
            <a:ext cx="8640000" cy="90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IN" sz="3000" b="1" dirty="0"/>
              <a:t>Sentiment Count</a:t>
            </a:r>
            <a:endParaRPr sz="3000" b="1" dirty="0"/>
          </a:p>
        </p:txBody>
      </p:sp>
      <p:pic>
        <p:nvPicPr>
          <p:cNvPr id="4" name="Picture 3">
            <a:extLst>
              <a:ext uri="{FF2B5EF4-FFF2-40B4-BE49-F238E27FC236}">
                <a16:creationId xmlns:a16="http://schemas.microsoft.com/office/drawing/2014/main" xmlns="" id="{FE17D821-C051-46CB-8364-AD01B657A6D8}"/>
              </a:ext>
            </a:extLst>
          </p:cNvPr>
          <p:cNvPicPr>
            <a:picLocks/>
          </p:cNvPicPr>
          <p:nvPr/>
        </p:nvPicPr>
        <p:blipFill rotWithShape="1">
          <a:blip r:embed="rId3"/>
          <a:srcRect l="2440" t="4890" r="2276"/>
          <a:stretch/>
        </p:blipFill>
        <p:spPr>
          <a:xfrm>
            <a:off x="611999" y="900000"/>
            <a:ext cx="7920000" cy="360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A519D-3855-4A96-8DC2-79D2A65CAA62}"/>
              </a:ext>
            </a:extLst>
          </p:cNvPr>
          <p:cNvSpPr>
            <a:spLocks noGrp="1"/>
          </p:cNvSpPr>
          <p:nvPr>
            <p:ph type="title"/>
          </p:nvPr>
        </p:nvSpPr>
        <p:spPr>
          <a:xfrm>
            <a:off x="252000" y="0"/>
            <a:ext cx="8640000" cy="900000"/>
          </a:xfrm>
        </p:spPr>
        <p:txBody>
          <a:bodyPr anchor="ctr"/>
          <a:lstStyle/>
          <a:p>
            <a:r>
              <a:rPr lang="en-US" sz="3000" b="1" dirty="0"/>
              <a:t>Plot between Number of Tweets and TweetAt</a:t>
            </a:r>
            <a:endParaRPr lang="en-IN" sz="3000" b="1" dirty="0"/>
          </a:p>
        </p:txBody>
      </p:sp>
      <p:pic>
        <p:nvPicPr>
          <p:cNvPr id="5" name="Picture 4">
            <a:extLst>
              <a:ext uri="{FF2B5EF4-FFF2-40B4-BE49-F238E27FC236}">
                <a16:creationId xmlns:a16="http://schemas.microsoft.com/office/drawing/2014/main" xmlns="" id="{710A94FF-58F4-4B9D-A682-75D24C8B39B7}"/>
              </a:ext>
            </a:extLst>
          </p:cNvPr>
          <p:cNvPicPr>
            <a:picLocks/>
          </p:cNvPicPr>
          <p:nvPr/>
        </p:nvPicPr>
        <p:blipFill>
          <a:blip r:embed="rId2"/>
          <a:stretch>
            <a:fillRect/>
          </a:stretch>
        </p:blipFill>
        <p:spPr>
          <a:xfrm>
            <a:off x="612000" y="900000"/>
            <a:ext cx="7920000" cy="3600000"/>
          </a:xfrm>
          <a:prstGeom prst="rect">
            <a:avLst/>
          </a:prstGeom>
          <a:ln w="9525">
            <a:solidFill>
              <a:schemeClr val="accent2"/>
            </a:solidFill>
          </a:ln>
        </p:spPr>
      </p:pic>
    </p:spTree>
    <p:extLst>
      <p:ext uri="{BB962C8B-B14F-4D97-AF65-F5344CB8AC3E}">
        <p14:creationId xmlns:p14="http://schemas.microsoft.com/office/powerpoint/2010/main" val="153554694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620</Words>
  <Application>Microsoft Office PowerPoint</Application>
  <PresentationFormat>On-screen Show (16:9)</PresentationFormat>
  <Paragraphs>145</Paragraphs>
  <Slides>25</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Montserrat</vt:lpstr>
      <vt:lpstr>Times New Roman</vt:lpstr>
      <vt:lpstr>Simple Light</vt:lpstr>
      <vt:lpstr>Capstone Project 3  Sentiment Analysis : Predicting sentiment of COVID19 tweets  Team Members  Aayush Kumar Sumeet Agrawal Shafil Ahamed </vt:lpstr>
      <vt:lpstr>PowerPoint Presentation</vt:lpstr>
      <vt:lpstr>Problem Statement </vt:lpstr>
      <vt:lpstr>Data Summary</vt:lpstr>
      <vt:lpstr>Looking for Missing Values</vt:lpstr>
      <vt:lpstr>EXPLORATORY DATA ANALYSIS</vt:lpstr>
      <vt:lpstr>Number of Unique features</vt:lpstr>
      <vt:lpstr>Sentiment Count</vt:lpstr>
      <vt:lpstr>Plot between Number of Tweets and TweetAt</vt:lpstr>
      <vt:lpstr>Number of Tweets according to the length</vt:lpstr>
      <vt:lpstr>Tweets from Top 10 Location</vt:lpstr>
      <vt:lpstr>Feature Engineering</vt:lpstr>
      <vt:lpstr>Word Cloud</vt:lpstr>
      <vt:lpstr>Sentiments Analysis</vt:lpstr>
      <vt:lpstr>Sentiments Count plot</vt:lpstr>
      <vt:lpstr>Data Cleaning</vt:lpstr>
      <vt:lpstr>Data Cleaning….Cont.</vt:lpstr>
      <vt:lpstr>Data Cleaning….Cont.</vt:lpstr>
      <vt:lpstr>Model Formulation</vt:lpstr>
      <vt:lpstr>Model Formulation</vt:lpstr>
      <vt:lpstr>Model Formulation</vt:lpstr>
      <vt:lpstr>Challenges and Conclusions</vt:lpstr>
      <vt:lpstr>Challenges</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3  Sentiment Analysis : Predicting sentiment of COVID19 tweets  Team Members  Aayush Kumar Sumeet Agrawal Shafil Ahamed</dc:title>
  <dc:creator>DELL</dc:creator>
  <cp:lastModifiedBy>DELL</cp:lastModifiedBy>
  <cp:revision>25</cp:revision>
  <dcterms:modified xsi:type="dcterms:W3CDTF">2021-06-01T10:07:39Z</dcterms:modified>
</cp:coreProperties>
</file>