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1"/>
  </p:notesMasterIdLst>
  <p:sldIdLst>
    <p:sldId id="266" r:id="rId2"/>
    <p:sldId id="275" r:id="rId3"/>
    <p:sldId id="276" r:id="rId4"/>
    <p:sldId id="267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BEBD5-3847-4B0A-B564-39020DA19AF7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</dgm:pt>
    <dgm:pt modelId="{CC688530-6613-4B2B-B90F-C269AC41C84D}">
      <dgm:prSet phldrT="[Text]"/>
      <dgm:spPr/>
      <dgm:t>
        <a:bodyPr/>
        <a:lstStyle/>
        <a:p>
          <a:r>
            <a:rPr lang="en-US" dirty="0"/>
            <a:t>Ashfaq Ali Shafin</a:t>
          </a:r>
          <a:br>
            <a:rPr lang="en-US" dirty="0"/>
          </a:br>
          <a:r>
            <a:rPr lang="en-US" dirty="0" smtClean="0"/>
            <a:t>ID: </a:t>
          </a:r>
          <a:r>
            <a:rPr lang="en-US" dirty="0"/>
            <a:t>14.01.04.111</a:t>
          </a:r>
        </a:p>
      </dgm:t>
    </dgm:pt>
    <dgm:pt modelId="{E677F6EA-1D89-4490-8E05-41BEBB051144}" type="parTrans" cxnId="{8CF35C6D-BB82-471B-8A1B-CBF3611DCC55}">
      <dgm:prSet/>
      <dgm:spPr/>
      <dgm:t>
        <a:bodyPr/>
        <a:lstStyle/>
        <a:p>
          <a:endParaRPr lang="en-US"/>
        </a:p>
      </dgm:t>
    </dgm:pt>
    <dgm:pt modelId="{44D627DA-D527-4125-A85E-7442AEC88EAD}" type="sibTrans" cxnId="{8CF35C6D-BB82-471B-8A1B-CBF3611DCC55}">
      <dgm:prSet/>
      <dgm:spPr/>
      <dgm:t>
        <a:bodyPr/>
        <a:lstStyle/>
        <a:p>
          <a:endParaRPr lang="en-US"/>
        </a:p>
      </dgm:t>
    </dgm:pt>
    <dgm:pt modelId="{6B5BAC74-5EC9-40F7-90E4-CF3FB3AC4FF8}">
      <dgm:prSet phldrT="[Text]"/>
      <dgm:spPr/>
      <dgm:t>
        <a:bodyPr/>
        <a:lstStyle/>
        <a:p>
          <a:r>
            <a:rPr lang="en-US" dirty="0" err="1"/>
            <a:t>Irtiza</a:t>
          </a:r>
          <a:r>
            <a:rPr lang="en-US" dirty="0"/>
            <a:t> </a:t>
          </a:r>
          <a:r>
            <a:rPr lang="en-US" dirty="0" err="1"/>
            <a:t>Abir</a:t>
          </a:r>
          <a:r>
            <a:rPr lang="en-US" dirty="0"/>
            <a:t/>
          </a:r>
          <a:br>
            <a:rPr lang="en-US" dirty="0"/>
          </a:br>
          <a:r>
            <a:rPr lang="en-US" dirty="0" smtClean="0"/>
            <a:t>ID: </a:t>
          </a:r>
          <a:r>
            <a:rPr lang="en-US" dirty="0"/>
            <a:t>14.01.04.122</a:t>
          </a:r>
        </a:p>
      </dgm:t>
    </dgm:pt>
    <dgm:pt modelId="{3FE570C8-7F57-4070-BB3C-FF50FD5E4CFB}" type="parTrans" cxnId="{6D351A39-0FCF-45D2-AB07-F9CCE9BFFF73}">
      <dgm:prSet/>
      <dgm:spPr/>
      <dgm:t>
        <a:bodyPr/>
        <a:lstStyle/>
        <a:p>
          <a:endParaRPr lang="en-US"/>
        </a:p>
      </dgm:t>
    </dgm:pt>
    <dgm:pt modelId="{0ECA7CF6-AE82-4597-AD46-8547AE798607}" type="sibTrans" cxnId="{6D351A39-0FCF-45D2-AB07-F9CCE9BFFF73}">
      <dgm:prSet/>
      <dgm:spPr/>
      <dgm:t>
        <a:bodyPr/>
        <a:lstStyle/>
        <a:p>
          <a:endParaRPr lang="en-US"/>
        </a:p>
      </dgm:t>
    </dgm:pt>
    <dgm:pt modelId="{A11433C9-B71A-47F0-8AD2-AC494116F2D2}">
      <dgm:prSet phldrT="[Text]"/>
      <dgm:spPr/>
      <dgm:t>
        <a:bodyPr/>
        <a:lstStyle/>
        <a:p>
          <a:r>
            <a:rPr lang="en-US" dirty="0" err="1" smtClean="0"/>
            <a:t>AbID</a:t>
          </a:r>
          <a:r>
            <a:rPr lang="en-US" dirty="0" smtClean="0"/>
            <a:t> </a:t>
          </a:r>
          <a:r>
            <a:rPr lang="en-US" dirty="0"/>
            <a:t>Hasan Prottoy</a:t>
          </a:r>
          <a:br>
            <a:rPr lang="en-US" dirty="0"/>
          </a:br>
          <a:r>
            <a:rPr lang="en-US" dirty="0" smtClean="0"/>
            <a:t>ID: </a:t>
          </a:r>
          <a:r>
            <a:rPr lang="en-US" dirty="0"/>
            <a:t>14.01.04.125</a:t>
          </a:r>
        </a:p>
      </dgm:t>
    </dgm:pt>
    <dgm:pt modelId="{1E52ECCA-5E53-4892-A1D2-A848F1C7B8DE}" type="parTrans" cxnId="{CF2CFD6E-FADD-4098-A624-CB50CC4E7AB7}">
      <dgm:prSet/>
      <dgm:spPr/>
      <dgm:t>
        <a:bodyPr/>
        <a:lstStyle/>
        <a:p>
          <a:endParaRPr lang="en-US"/>
        </a:p>
      </dgm:t>
    </dgm:pt>
    <dgm:pt modelId="{D50BDB14-1394-4141-8990-D49ED4DFA4C8}" type="sibTrans" cxnId="{CF2CFD6E-FADD-4098-A624-CB50CC4E7AB7}">
      <dgm:prSet/>
      <dgm:spPr/>
      <dgm:t>
        <a:bodyPr/>
        <a:lstStyle/>
        <a:p>
          <a:endParaRPr lang="en-US"/>
        </a:p>
      </dgm:t>
    </dgm:pt>
    <dgm:pt modelId="{230B733D-DDBF-49E0-8521-26E0EAC75FDE}" type="pres">
      <dgm:prSet presAssocID="{A7BBEBD5-3847-4B0A-B564-39020DA19AF7}" presName="linearFlow" presStyleCnt="0">
        <dgm:presLayoutVars>
          <dgm:dir/>
          <dgm:resizeHandles val="exact"/>
        </dgm:presLayoutVars>
      </dgm:prSet>
      <dgm:spPr/>
    </dgm:pt>
    <dgm:pt modelId="{671771E2-D176-4943-B3F0-2D44E8F07B22}" type="pres">
      <dgm:prSet presAssocID="{CC688530-6613-4B2B-B90F-C269AC41C84D}" presName="composite" presStyleCnt="0"/>
      <dgm:spPr/>
    </dgm:pt>
    <dgm:pt modelId="{8E31F2EA-A3BC-4D2D-A18F-06E0BFC445CD}" type="pres">
      <dgm:prSet presAssocID="{CC688530-6613-4B2B-B90F-C269AC41C84D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30B247BE-BC25-4721-A310-78E5C8330F0A}" type="pres">
      <dgm:prSet presAssocID="{CC688530-6613-4B2B-B90F-C269AC41C84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170D3-8708-424C-8A1E-E0E475BFF0E5}" type="pres">
      <dgm:prSet presAssocID="{44D627DA-D527-4125-A85E-7442AEC88EAD}" presName="spacing" presStyleCnt="0"/>
      <dgm:spPr/>
    </dgm:pt>
    <dgm:pt modelId="{6731FB4F-8867-49A4-8916-74671035F35C}" type="pres">
      <dgm:prSet presAssocID="{6B5BAC74-5EC9-40F7-90E4-CF3FB3AC4FF8}" presName="composite" presStyleCnt="0"/>
      <dgm:spPr/>
    </dgm:pt>
    <dgm:pt modelId="{18A11D58-6496-48E0-BA4E-2FA4C39CCBE2}" type="pres">
      <dgm:prSet presAssocID="{6B5BAC74-5EC9-40F7-90E4-CF3FB3AC4FF8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B0F53A9E-DA6C-4484-8F64-34FF536FC242}" type="pres">
      <dgm:prSet presAssocID="{6B5BAC74-5EC9-40F7-90E4-CF3FB3AC4FF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60540-E3AE-487C-8708-16B152A19F6D}" type="pres">
      <dgm:prSet presAssocID="{0ECA7CF6-AE82-4597-AD46-8547AE798607}" presName="spacing" presStyleCnt="0"/>
      <dgm:spPr/>
    </dgm:pt>
    <dgm:pt modelId="{0690B76C-D7BF-4643-9D57-309786E9FC28}" type="pres">
      <dgm:prSet presAssocID="{A11433C9-B71A-47F0-8AD2-AC494116F2D2}" presName="composite" presStyleCnt="0"/>
      <dgm:spPr/>
    </dgm:pt>
    <dgm:pt modelId="{6DE02BCA-B1BD-4023-BC29-E8B664BCBF1A}" type="pres">
      <dgm:prSet presAssocID="{A11433C9-B71A-47F0-8AD2-AC494116F2D2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6F76432B-43AC-442D-A9DB-1D153885FCF6}" type="pres">
      <dgm:prSet presAssocID="{A11433C9-B71A-47F0-8AD2-AC494116F2D2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7DB360-39C8-D340-9373-74E3C890F636}" type="presOf" srcId="{A7BBEBD5-3847-4B0A-B564-39020DA19AF7}" destId="{230B733D-DDBF-49E0-8521-26E0EAC75FDE}" srcOrd="0" destOrd="0" presId="urn:microsoft.com/office/officeart/2005/8/layout/vList3"/>
    <dgm:cxn modelId="{CF2CFD6E-FADD-4098-A624-CB50CC4E7AB7}" srcId="{A7BBEBD5-3847-4B0A-B564-39020DA19AF7}" destId="{A11433C9-B71A-47F0-8AD2-AC494116F2D2}" srcOrd="2" destOrd="0" parTransId="{1E52ECCA-5E53-4892-A1D2-A848F1C7B8DE}" sibTransId="{D50BDB14-1394-4141-8990-D49ED4DFA4C8}"/>
    <dgm:cxn modelId="{722DEABB-E6BD-7142-8375-9D85AC46BFCE}" type="presOf" srcId="{CC688530-6613-4B2B-B90F-C269AC41C84D}" destId="{30B247BE-BC25-4721-A310-78E5C8330F0A}" srcOrd="0" destOrd="0" presId="urn:microsoft.com/office/officeart/2005/8/layout/vList3"/>
    <dgm:cxn modelId="{7FD13C14-CCF4-0647-9831-A4661FC04327}" type="presOf" srcId="{A11433C9-B71A-47F0-8AD2-AC494116F2D2}" destId="{6F76432B-43AC-442D-A9DB-1D153885FCF6}" srcOrd="0" destOrd="0" presId="urn:microsoft.com/office/officeart/2005/8/layout/vList3"/>
    <dgm:cxn modelId="{1A38392A-50EC-B84A-8F82-9100418F6A48}" type="presOf" srcId="{6B5BAC74-5EC9-40F7-90E4-CF3FB3AC4FF8}" destId="{B0F53A9E-DA6C-4484-8F64-34FF536FC242}" srcOrd="0" destOrd="0" presId="urn:microsoft.com/office/officeart/2005/8/layout/vList3"/>
    <dgm:cxn modelId="{6D351A39-0FCF-45D2-AB07-F9CCE9BFFF73}" srcId="{A7BBEBD5-3847-4B0A-B564-39020DA19AF7}" destId="{6B5BAC74-5EC9-40F7-90E4-CF3FB3AC4FF8}" srcOrd="1" destOrd="0" parTransId="{3FE570C8-7F57-4070-BB3C-FF50FD5E4CFB}" sibTransId="{0ECA7CF6-AE82-4597-AD46-8547AE798607}"/>
    <dgm:cxn modelId="{8CF35C6D-BB82-471B-8A1B-CBF3611DCC55}" srcId="{A7BBEBD5-3847-4B0A-B564-39020DA19AF7}" destId="{CC688530-6613-4B2B-B90F-C269AC41C84D}" srcOrd="0" destOrd="0" parTransId="{E677F6EA-1D89-4490-8E05-41BEBB051144}" sibTransId="{44D627DA-D527-4125-A85E-7442AEC88EAD}"/>
    <dgm:cxn modelId="{D1207AF7-D6CA-DE4F-A0FB-D041D86F59C9}" type="presParOf" srcId="{230B733D-DDBF-49E0-8521-26E0EAC75FDE}" destId="{671771E2-D176-4943-B3F0-2D44E8F07B22}" srcOrd="0" destOrd="0" presId="urn:microsoft.com/office/officeart/2005/8/layout/vList3"/>
    <dgm:cxn modelId="{8C6F3447-7721-C047-9583-49DA00B793C6}" type="presParOf" srcId="{671771E2-D176-4943-B3F0-2D44E8F07B22}" destId="{8E31F2EA-A3BC-4D2D-A18F-06E0BFC445CD}" srcOrd="0" destOrd="0" presId="urn:microsoft.com/office/officeart/2005/8/layout/vList3"/>
    <dgm:cxn modelId="{2DC8CB49-A473-8547-A846-5D07D0D74F95}" type="presParOf" srcId="{671771E2-D176-4943-B3F0-2D44E8F07B22}" destId="{30B247BE-BC25-4721-A310-78E5C8330F0A}" srcOrd="1" destOrd="0" presId="urn:microsoft.com/office/officeart/2005/8/layout/vList3"/>
    <dgm:cxn modelId="{5F0A6414-1EF0-DC40-9F31-5629EE177A98}" type="presParOf" srcId="{230B733D-DDBF-49E0-8521-26E0EAC75FDE}" destId="{470170D3-8708-424C-8A1E-E0E475BFF0E5}" srcOrd="1" destOrd="0" presId="urn:microsoft.com/office/officeart/2005/8/layout/vList3"/>
    <dgm:cxn modelId="{0480B428-079B-D94F-8E3F-033D8CB868AE}" type="presParOf" srcId="{230B733D-DDBF-49E0-8521-26E0EAC75FDE}" destId="{6731FB4F-8867-49A4-8916-74671035F35C}" srcOrd="2" destOrd="0" presId="urn:microsoft.com/office/officeart/2005/8/layout/vList3"/>
    <dgm:cxn modelId="{D5729110-D911-9348-BAA0-E31547B46E63}" type="presParOf" srcId="{6731FB4F-8867-49A4-8916-74671035F35C}" destId="{18A11D58-6496-48E0-BA4E-2FA4C39CCBE2}" srcOrd="0" destOrd="0" presId="urn:microsoft.com/office/officeart/2005/8/layout/vList3"/>
    <dgm:cxn modelId="{C648368F-F9B1-054A-ABC2-4207A30966D1}" type="presParOf" srcId="{6731FB4F-8867-49A4-8916-74671035F35C}" destId="{B0F53A9E-DA6C-4484-8F64-34FF536FC242}" srcOrd="1" destOrd="0" presId="urn:microsoft.com/office/officeart/2005/8/layout/vList3"/>
    <dgm:cxn modelId="{7B1268F0-6C32-D743-A5E1-FFC0B4DCAD4B}" type="presParOf" srcId="{230B733D-DDBF-49E0-8521-26E0EAC75FDE}" destId="{C3C60540-E3AE-487C-8708-16B152A19F6D}" srcOrd="3" destOrd="0" presId="urn:microsoft.com/office/officeart/2005/8/layout/vList3"/>
    <dgm:cxn modelId="{2B489704-765C-0147-AAB8-D72CB234F13B}" type="presParOf" srcId="{230B733D-DDBF-49E0-8521-26E0EAC75FDE}" destId="{0690B76C-D7BF-4643-9D57-309786E9FC28}" srcOrd="4" destOrd="0" presId="urn:microsoft.com/office/officeart/2005/8/layout/vList3"/>
    <dgm:cxn modelId="{CE5C23C9-673F-1E4D-9E55-1F129A5AFCA2}" type="presParOf" srcId="{0690B76C-D7BF-4643-9D57-309786E9FC28}" destId="{6DE02BCA-B1BD-4023-BC29-E8B664BCBF1A}" srcOrd="0" destOrd="0" presId="urn:microsoft.com/office/officeart/2005/8/layout/vList3"/>
    <dgm:cxn modelId="{191A60FD-C363-A545-B9EC-B4888F5778B6}" type="presParOf" srcId="{0690B76C-D7BF-4643-9D57-309786E9FC28}" destId="{6F76432B-43AC-442D-A9DB-1D153885FCF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247BE-BC25-4721-A310-78E5C8330F0A}">
      <dsp:nvSpPr>
        <dsp:cNvPr id="0" name=""/>
        <dsp:cNvSpPr/>
      </dsp:nvSpPr>
      <dsp:spPr>
        <a:xfrm rot="10800000">
          <a:off x="1017115" y="1213"/>
          <a:ext cx="3112545" cy="93251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1214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Ashfaq Ali Shafin</a:t>
          </a:r>
          <a:br>
            <a:rPr lang="en-US" sz="2200" kern="1200" dirty="0"/>
          </a:br>
          <a:r>
            <a:rPr lang="en-US" sz="2200" kern="1200" dirty="0" smtClean="0"/>
            <a:t>ID: </a:t>
          </a:r>
          <a:r>
            <a:rPr lang="en-US" sz="2200" kern="1200" dirty="0"/>
            <a:t>14.01.04.111</a:t>
          </a:r>
        </a:p>
      </dsp:txBody>
      <dsp:txXfrm rot="10800000">
        <a:off x="1250244" y="1213"/>
        <a:ext cx="2879416" cy="932515"/>
      </dsp:txXfrm>
    </dsp:sp>
    <dsp:sp modelId="{8E31F2EA-A3BC-4D2D-A18F-06E0BFC445CD}">
      <dsp:nvSpPr>
        <dsp:cNvPr id="0" name=""/>
        <dsp:cNvSpPr/>
      </dsp:nvSpPr>
      <dsp:spPr>
        <a:xfrm>
          <a:off x="550858" y="1213"/>
          <a:ext cx="932515" cy="93251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0F53A9E-DA6C-4484-8F64-34FF536FC242}">
      <dsp:nvSpPr>
        <dsp:cNvPr id="0" name=""/>
        <dsp:cNvSpPr/>
      </dsp:nvSpPr>
      <dsp:spPr>
        <a:xfrm rot="10800000">
          <a:off x="1017115" y="1212092"/>
          <a:ext cx="3112545" cy="93251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1214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Irtiza</a:t>
          </a:r>
          <a:r>
            <a:rPr lang="en-US" sz="2200" kern="1200" dirty="0"/>
            <a:t> </a:t>
          </a:r>
          <a:r>
            <a:rPr lang="en-US" sz="2200" kern="1200" dirty="0" err="1"/>
            <a:t>Abir</a:t>
          </a:r>
          <a:r>
            <a:rPr lang="en-US" sz="2200" kern="1200" dirty="0"/>
            <a:t/>
          </a:r>
          <a:br>
            <a:rPr lang="en-US" sz="2200" kern="1200" dirty="0"/>
          </a:br>
          <a:r>
            <a:rPr lang="en-US" sz="2200" kern="1200" dirty="0" smtClean="0"/>
            <a:t>ID: </a:t>
          </a:r>
          <a:r>
            <a:rPr lang="en-US" sz="2200" kern="1200" dirty="0"/>
            <a:t>14.01.04.122</a:t>
          </a:r>
        </a:p>
      </dsp:txBody>
      <dsp:txXfrm rot="10800000">
        <a:off x="1250244" y="1212092"/>
        <a:ext cx="2879416" cy="932515"/>
      </dsp:txXfrm>
    </dsp:sp>
    <dsp:sp modelId="{18A11D58-6496-48E0-BA4E-2FA4C39CCBE2}">
      <dsp:nvSpPr>
        <dsp:cNvPr id="0" name=""/>
        <dsp:cNvSpPr/>
      </dsp:nvSpPr>
      <dsp:spPr>
        <a:xfrm>
          <a:off x="550858" y="1212092"/>
          <a:ext cx="932515" cy="93251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F76432B-43AC-442D-A9DB-1D153885FCF6}">
      <dsp:nvSpPr>
        <dsp:cNvPr id="0" name=""/>
        <dsp:cNvSpPr/>
      </dsp:nvSpPr>
      <dsp:spPr>
        <a:xfrm rot="10800000">
          <a:off x="1017115" y="2422970"/>
          <a:ext cx="3112545" cy="93251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1214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AbID</a:t>
          </a:r>
          <a:r>
            <a:rPr lang="en-US" sz="2200" kern="1200" dirty="0" smtClean="0"/>
            <a:t> </a:t>
          </a:r>
          <a:r>
            <a:rPr lang="en-US" sz="2200" kern="1200" dirty="0"/>
            <a:t>Hasan Prottoy</a:t>
          </a:r>
          <a:br>
            <a:rPr lang="en-US" sz="2200" kern="1200" dirty="0"/>
          </a:br>
          <a:r>
            <a:rPr lang="en-US" sz="2200" kern="1200" dirty="0" smtClean="0"/>
            <a:t>ID: </a:t>
          </a:r>
          <a:r>
            <a:rPr lang="en-US" sz="2200" kern="1200" dirty="0"/>
            <a:t>14.01.04.125</a:t>
          </a:r>
        </a:p>
      </dsp:txBody>
      <dsp:txXfrm rot="10800000">
        <a:off x="1250244" y="2422970"/>
        <a:ext cx="2879416" cy="932515"/>
      </dsp:txXfrm>
    </dsp:sp>
    <dsp:sp modelId="{6DE02BCA-B1BD-4023-BC29-E8B664BCBF1A}">
      <dsp:nvSpPr>
        <dsp:cNvPr id="0" name=""/>
        <dsp:cNvSpPr/>
      </dsp:nvSpPr>
      <dsp:spPr>
        <a:xfrm>
          <a:off x="550858" y="2422970"/>
          <a:ext cx="932515" cy="93251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B041-2E47-3240-B47C-2E10367DE31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3F9FD-9C4E-CD4E-B9BA-15CF2B0F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3F9FD-9C4E-CD4E-B9BA-15CF2B0F0A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1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4895" y="1"/>
            <a:ext cx="731710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171" y="685802"/>
            <a:ext cx="3963432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171" y="5410200"/>
            <a:ext cx="3963432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8092" y="685800"/>
            <a:ext cx="1295738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685800"/>
            <a:ext cx="947672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2" y="2590800"/>
            <a:ext cx="8231743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584" y="5410200"/>
            <a:ext cx="8233331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4150" y="685800"/>
            <a:ext cx="503051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321" y="685800"/>
            <a:ext cx="503050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001" y="685800"/>
            <a:ext cx="503051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4001" y="1676400"/>
            <a:ext cx="503051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3320" y="685800"/>
            <a:ext cx="503051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731" y="1676400"/>
            <a:ext cx="503051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2" y="685800"/>
            <a:ext cx="3963432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483" y="685800"/>
            <a:ext cx="6705917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171" y="5410200"/>
            <a:ext cx="3963432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2" y="685800"/>
            <a:ext cx="3963432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483" y="685800"/>
            <a:ext cx="6707347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171" y="5410200"/>
            <a:ext cx="3963432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0" y="685801"/>
            <a:ext cx="1028968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C8C8C"/>
                </a:solidFill>
              </a:defRPr>
            </a:lvl1pPr>
          </a:lstStyle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r>
              <a:rPr lang="en-US"/>
              <a:t>QUEST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fld id="{B32DEC5C-7076-8346-B055-44951766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8794" y="26221"/>
            <a:ext cx="4824536" cy="27431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</a:rPr>
              <a:t/>
            </a:r>
            <a:br>
              <a:rPr lang="en-US" sz="4000" dirty="0">
                <a:latin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</a:rPr>
              <a:t>SEBA ( </a:t>
            </a:r>
            <a:r>
              <a:rPr lang="en-US" sz="4000" dirty="0" err="1">
                <a:latin typeface="Cambria" panose="02040503050406030204" pitchFamily="18" charset="0"/>
              </a:rPr>
              <a:t>সেবা</a:t>
            </a:r>
            <a:r>
              <a:rPr lang="en-US" sz="4000" dirty="0">
                <a:latin typeface="Cambria" panose="02040503050406030204" pitchFamily="18" charset="0"/>
              </a:rPr>
              <a:t>)</a:t>
            </a:r>
            <a:br>
              <a:rPr lang="en-US" sz="4000" dirty="0">
                <a:latin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</a:rPr>
              <a:t>A NGO MANAGEMENT </a:t>
            </a:r>
            <a:r>
              <a:rPr lang="en-US" sz="4000" dirty="0" smtClean="0">
                <a:latin typeface="Cambria" panose="02040503050406030204" pitchFamily="18" charset="0"/>
              </a:rPr>
              <a:t>System</a:t>
            </a:r>
            <a:r>
              <a:rPr lang="en-US" sz="4000" dirty="0">
                <a:latin typeface="Cambria" panose="02040503050406030204" pitchFamily="18" charset="0"/>
              </a:rPr>
              <a:t/>
            </a:r>
            <a:br>
              <a:rPr lang="en-US" sz="4000" dirty="0">
                <a:latin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</a:rPr>
              <a:t/>
            </a:r>
            <a:br>
              <a:rPr lang="en-US" sz="4000" dirty="0">
                <a:latin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</a:rPr>
              <a:t>Presented by: Quest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0795105"/>
              </p:ext>
            </p:extLst>
          </p:nvPr>
        </p:nvGraphicFramePr>
        <p:xfrm>
          <a:off x="43214" y="3212976"/>
          <a:ext cx="4680519" cy="335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Employee_Info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549602"/>
              </p:ext>
            </p:extLst>
          </p:nvPr>
        </p:nvGraphicFramePr>
        <p:xfrm>
          <a:off x="1293813" y="685799"/>
          <a:ext cx="10290176" cy="342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088"/>
                <a:gridCol w="5145088"/>
              </a:tblGrid>
              <a:tr h="684749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6847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r>
                        <a:rPr lang="en-US" baseline="0" dirty="0" smtClean="0"/>
                        <a:t> (Primary Key)</a:t>
                      </a:r>
                      <a:endParaRPr lang="en-US" dirty="0"/>
                    </a:p>
                  </a:txBody>
                  <a:tcPr/>
                </a:tc>
              </a:tr>
              <a:tr h="6847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  <a:tr h="6847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EmpCellNo</a:t>
                      </a:r>
                      <a:r>
                        <a:rPr lang="en-US" dirty="0" smtClean="0"/>
                        <a:t> (Composite Value)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  <a:tr h="6847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1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260048"/>
              </p:ext>
            </p:extLst>
          </p:nvPr>
        </p:nvGraphicFramePr>
        <p:xfrm>
          <a:off x="1293813" y="685800"/>
          <a:ext cx="10290176" cy="324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088"/>
                <a:gridCol w="5145088"/>
              </a:tblGrid>
              <a:tr h="541658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5416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Donor</a:t>
                      </a:r>
                      <a:r>
                        <a:rPr lang="en-US" baseline="0" dirty="0" err="1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(Foreign Key)</a:t>
                      </a:r>
                      <a:endParaRPr lang="en-US" dirty="0"/>
                    </a:p>
                  </a:txBody>
                  <a:tcPr/>
                </a:tc>
              </a:tr>
              <a:tr h="541658">
                <a:tc>
                  <a:txBody>
                    <a:bodyPr/>
                    <a:lstStyle/>
                    <a:p>
                      <a:r>
                        <a:rPr lang="en-US" dirty="0" smtClean="0"/>
                        <a:t>EDUID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(Foreign Key)</a:t>
                      </a:r>
                      <a:endParaRPr lang="en-US" dirty="0"/>
                    </a:p>
                  </a:txBody>
                  <a:tcPr/>
                </a:tc>
              </a:tr>
              <a:tr h="5416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DonationAmount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541658">
                <a:tc>
                  <a:txBody>
                    <a:bodyPr/>
                    <a:lstStyle/>
                    <a:p>
                      <a:r>
                        <a:rPr lang="en-US" dirty="0" smtClean="0"/>
                        <a:t>Donation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  <a:tr h="5416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DonorID</a:t>
                      </a:r>
                      <a:r>
                        <a:rPr lang="en-US" dirty="0" smtClean="0"/>
                        <a:t>, EDUID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(Primary</a:t>
                      </a:r>
                      <a:r>
                        <a:rPr lang="en-US" baseline="0" dirty="0" smtClean="0"/>
                        <a:t> Key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CustomerUnderEducation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688754"/>
              </p:ext>
            </p:extLst>
          </p:nvPr>
        </p:nvGraphicFramePr>
        <p:xfrm>
          <a:off x="1293813" y="685800"/>
          <a:ext cx="10290176" cy="3917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088"/>
                <a:gridCol w="5145088"/>
              </a:tblGrid>
              <a:tr h="783546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783546"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(Foreign Key)</a:t>
                      </a:r>
                      <a:endParaRPr lang="en-US" dirty="0"/>
                    </a:p>
                  </a:txBody>
                  <a:tcPr/>
                </a:tc>
              </a:tr>
              <a:tr h="783546">
                <a:tc>
                  <a:txBody>
                    <a:bodyPr/>
                    <a:lstStyle/>
                    <a:p>
                      <a:r>
                        <a:rPr lang="en-US" dirty="0" smtClean="0"/>
                        <a:t>EDUID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(Foreign Key)</a:t>
                      </a:r>
                      <a:endParaRPr lang="en-US" dirty="0"/>
                    </a:p>
                  </a:txBody>
                  <a:tcPr/>
                </a:tc>
              </a:tr>
              <a:tr h="783546">
                <a:tc>
                  <a:txBody>
                    <a:bodyPr/>
                    <a:lstStyle/>
                    <a:p>
                      <a:r>
                        <a:rPr lang="en-US" dirty="0" smtClean="0"/>
                        <a:t>Routine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Varchar(70)</a:t>
                      </a:r>
                      <a:endParaRPr lang="en-US" dirty="0"/>
                    </a:p>
                  </a:txBody>
                  <a:tcPr/>
                </a:tc>
              </a:tr>
              <a:tr h="783546">
                <a:tc>
                  <a:txBody>
                    <a:bodyPr/>
                    <a:lstStyle/>
                    <a:p>
                      <a:r>
                        <a:rPr lang="en-US" dirty="0" smtClean="0"/>
                        <a:t>CID,EDUID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(Primary Key)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CustomerUnderMicrofinace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669553"/>
              </p:ext>
            </p:extLst>
          </p:nvPr>
        </p:nvGraphicFramePr>
        <p:xfrm>
          <a:off x="1293813" y="685796"/>
          <a:ext cx="10290176" cy="348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088"/>
                <a:gridCol w="5145088"/>
              </a:tblGrid>
              <a:tr h="581135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581135"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r>
                        <a:rPr lang="en-US" baseline="0" dirty="0" smtClean="0"/>
                        <a:t> (Foreign Key)</a:t>
                      </a:r>
                      <a:endParaRPr lang="en-US" dirty="0"/>
                    </a:p>
                  </a:txBody>
                  <a:tcPr/>
                </a:tc>
              </a:tr>
              <a:tr h="581135">
                <a:tc>
                  <a:txBody>
                    <a:bodyPr/>
                    <a:lstStyle/>
                    <a:p>
                      <a:r>
                        <a:rPr lang="en-US" dirty="0" smtClean="0"/>
                        <a:t>MFID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(Foreign Key)</a:t>
                      </a:r>
                      <a:endParaRPr lang="en-US" dirty="0"/>
                    </a:p>
                  </a:txBody>
                  <a:tcPr/>
                </a:tc>
              </a:tr>
              <a:tr h="5811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LoanAmount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581135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581135">
                <a:tc>
                  <a:txBody>
                    <a:bodyPr/>
                    <a:lstStyle/>
                    <a:p>
                      <a:r>
                        <a:rPr lang="en-US" dirty="0" smtClean="0"/>
                        <a:t>CID,MFID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(Primary Key)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EducationAssignedEmployee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497766"/>
              </p:ext>
            </p:extLst>
          </p:nvPr>
        </p:nvGraphicFramePr>
        <p:xfrm>
          <a:off x="1293813" y="685800"/>
          <a:ext cx="10290176" cy="351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088"/>
                <a:gridCol w="5145088"/>
              </a:tblGrid>
              <a:tr h="58639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586390">
                <a:tc>
                  <a:txBody>
                    <a:bodyPr/>
                    <a:lstStyle/>
                    <a:p>
                      <a:r>
                        <a:rPr lang="en-US" dirty="0" smtClean="0"/>
                        <a:t>EDUID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(Foreign Key)</a:t>
                      </a:r>
                      <a:endParaRPr lang="en-US" dirty="0"/>
                    </a:p>
                  </a:txBody>
                  <a:tcPr/>
                </a:tc>
              </a:tr>
              <a:tr h="58639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 (Foreign Key)</a:t>
                      </a:r>
                    </a:p>
                  </a:txBody>
                  <a:tcPr/>
                </a:tc>
              </a:tr>
              <a:tr h="586390">
                <a:tc>
                  <a:txBody>
                    <a:bodyPr/>
                    <a:lstStyle/>
                    <a:p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  <a:tr h="58639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(10)</a:t>
                      </a:r>
                      <a:endParaRPr lang="en-US" dirty="0"/>
                    </a:p>
                  </a:txBody>
                  <a:tcPr/>
                </a:tc>
              </a:tr>
              <a:tr h="586390">
                <a:tc>
                  <a:txBody>
                    <a:bodyPr/>
                    <a:lstStyle/>
                    <a:p>
                      <a:r>
                        <a:rPr lang="en-US" dirty="0" smtClean="0"/>
                        <a:t>EDUID, </a:t>
                      </a:r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(Primary Key)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MicroFinanceAssignedEmployee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212585"/>
              </p:ext>
            </p:extLst>
          </p:nvPr>
        </p:nvGraphicFramePr>
        <p:xfrm>
          <a:off x="1293813" y="685800"/>
          <a:ext cx="10290176" cy="4028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088"/>
                <a:gridCol w="5145088"/>
              </a:tblGrid>
              <a:tr h="671451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671451">
                <a:tc>
                  <a:txBody>
                    <a:bodyPr/>
                    <a:lstStyle/>
                    <a:p>
                      <a:r>
                        <a:rPr lang="en-US" dirty="0" smtClean="0"/>
                        <a:t>CFID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(Foreign Key)</a:t>
                      </a:r>
                      <a:endParaRPr lang="en-US" dirty="0"/>
                    </a:p>
                  </a:txBody>
                  <a:tcPr/>
                </a:tc>
              </a:tr>
              <a:tr h="6714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 (Foreign Key)</a:t>
                      </a:r>
                    </a:p>
                  </a:txBody>
                  <a:tcPr/>
                </a:tc>
              </a:tr>
              <a:tr h="671451">
                <a:tc>
                  <a:txBody>
                    <a:bodyPr/>
                    <a:lstStyle/>
                    <a:p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  <a:tr h="671451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(10)</a:t>
                      </a:r>
                      <a:endParaRPr lang="en-US" dirty="0"/>
                    </a:p>
                  </a:txBody>
                  <a:tcPr/>
                </a:tc>
              </a:tr>
              <a:tr h="671451">
                <a:tc>
                  <a:txBody>
                    <a:bodyPr/>
                    <a:lstStyle/>
                    <a:p>
                      <a:r>
                        <a:rPr lang="en-US" dirty="0" smtClean="0"/>
                        <a:t>CFID, </a:t>
                      </a:r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(Primary Key)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44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Modeling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6600" b="1" dirty="0" smtClean="0">
                <a:solidFill>
                  <a:schemeClr val="bg2">
                    <a:lumMod val="50000"/>
                  </a:schemeClr>
                </a:solidFill>
              </a:rPr>
              <a:t>UML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and design of the static view of an application.</a:t>
            </a:r>
          </a:p>
          <a:p>
            <a:r>
              <a:rPr lang="en-US" dirty="0"/>
              <a:t>Describe responsibilities of a system.</a:t>
            </a:r>
          </a:p>
          <a:p>
            <a:r>
              <a:rPr lang="en-US" dirty="0"/>
              <a:t>Base for component and deployment diagrams.</a:t>
            </a:r>
          </a:p>
          <a:p>
            <a:r>
              <a:rPr lang="en-US" dirty="0"/>
              <a:t>Forward and reverse engineering.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0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NGO Management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18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7145"/>
            <a:ext cx="11067393" cy="5255172"/>
          </a:xfrm>
        </p:spPr>
      </p:pic>
    </p:spTree>
    <p:extLst>
      <p:ext uri="{BB962C8B-B14F-4D97-AF65-F5344CB8AC3E}">
        <p14:creationId xmlns:p14="http://schemas.microsoft.com/office/powerpoint/2010/main" val="21212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Question ??</a:t>
            </a:r>
            <a:endParaRPr lang="en-US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19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45" y="685800"/>
            <a:ext cx="9427779" cy="4191000"/>
          </a:xfrm>
        </p:spPr>
      </p:pic>
    </p:spTree>
    <p:extLst>
      <p:ext uri="{BB962C8B-B14F-4D97-AF65-F5344CB8AC3E}">
        <p14:creationId xmlns:p14="http://schemas.microsoft.com/office/powerpoint/2010/main" val="8701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5400" dirty="0" smtClean="0">
                <a:latin typeface="Cambria" panose="02040503050406030204" pitchFamily="18" charset="0"/>
              </a:rPr>
              <a:t>Topic</a:t>
            </a:r>
            <a:endParaRPr lang="en-SG" sz="5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sz="48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algn="ctr"/>
            <a:r>
              <a:rPr lang="en-SG" sz="48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Entity Relation Diagram</a:t>
            </a:r>
          </a:p>
          <a:p>
            <a:endParaRPr lang="en-SG" sz="48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algn="ctr"/>
            <a:r>
              <a:rPr lang="en-SG" sz="48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Unified </a:t>
            </a:r>
            <a:r>
              <a:rPr lang="en-SG" sz="4800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Modeling</a:t>
            </a:r>
            <a:r>
              <a:rPr lang="en-SG" sz="48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Language</a:t>
            </a:r>
            <a:endParaRPr lang="en-SG" sz="48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16 January 2017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QUEST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>
                <a:latin typeface="Cambria" panose="02040503050406030204" pitchFamily="18" charset="0"/>
              </a:rPr>
              <a:t>2</a:t>
            </a:fld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1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>
                <a:latin typeface="Cambria" panose="02040503050406030204" pitchFamily="18" charset="0"/>
              </a:rPr>
              <a:t>Entity Relation Diagram</a:t>
            </a:r>
            <a:endParaRPr lang="en-SG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SG" sz="4800" b="1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SG" sz="4800" b="1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SG" sz="54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ERD</a:t>
            </a:r>
            <a:endParaRPr lang="en-SG" sz="54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16 January 2017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QUEST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>
                <a:latin typeface="Cambria" panose="02040503050406030204" pitchFamily="18" charset="0"/>
              </a:rPr>
              <a:t>3</a:t>
            </a:fld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2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7646"/>
            <a:ext cx="10974230" cy="1066800"/>
          </a:xfrm>
        </p:spPr>
        <p:txBody>
          <a:bodyPr/>
          <a:lstStyle/>
          <a:p>
            <a:pPr algn="ctr"/>
            <a:r>
              <a:rPr lang="en-SG" dirty="0" smtClean="0">
                <a:latin typeface="Cambria" panose="02040503050406030204" pitchFamily="18" charset="0"/>
              </a:rPr>
              <a:t>ERD of NGO Management System</a:t>
            </a:r>
            <a:endParaRPr lang="en-SG" dirty="0">
              <a:latin typeface="Cambria" panose="020405030504060302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-1"/>
            <a:ext cx="11637818" cy="536764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16 January 2017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QUEST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>
                <a:latin typeface="Cambria" panose="02040503050406030204" pitchFamily="18" charset="0"/>
              </a:rPr>
              <a:t>4</a:t>
            </a:fld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7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MicroFinace_Info</a:t>
            </a:r>
            <a:r>
              <a:rPr lang="en-US" dirty="0" smtClean="0"/>
              <a:t>(Table)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714817"/>
              </p:ext>
            </p:extLst>
          </p:nvPr>
        </p:nvGraphicFramePr>
        <p:xfrm>
          <a:off x="2775772" y="801414"/>
          <a:ext cx="6860116" cy="322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058"/>
                <a:gridCol w="3430058"/>
              </a:tblGrid>
              <a:tr h="53734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537341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MFID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(Primary Key)</a:t>
                      </a:r>
                      <a:endParaRPr lang="en-US" dirty="0"/>
                    </a:p>
                  </a:txBody>
                  <a:tcPr/>
                </a:tc>
              </a:tr>
              <a:tr h="537341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en-US" dirty="0" err="1" smtClean="0"/>
                        <a:t>MFName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  <a:tr h="537341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en-US" dirty="0" err="1" smtClean="0"/>
                        <a:t>StartDate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</a:tr>
              <a:tr h="53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EndDate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</a:tr>
              <a:tr h="53734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Varchar(1000)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Education_Info</a:t>
            </a:r>
            <a:r>
              <a:rPr lang="en-US" dirty="0" smtClean="0"/>
              <a:t>(Table)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91864"/>
              </p:ext>
            </p:extLst>
          </p:nvPr>
        </p:nvGraphicFramePr>
        <p:xfrm>
          <a:off x="2480441" y="685800"/>
          <a:ext cx="7630512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256"/>
                <a:gridCol w="3815256"/>
              </a:tblGrid>
              <a:tr h="65532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smtClean="0"/>
                        <a:t>EDUID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(Primary Key)</a:t>
                      </a:r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smtClean="0"/>
                        <a:t>EDUNAME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Customer_Info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22743"/>
              </p:ext>
            </p:extLst>
          </p:nvPr>
        </p:nvGraphicFramePr>
        <p:xfrm>
          <a:off x="1870841" y="685801"/>
          <a:ext cx="8565932" cy="256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2966"/>
                <a:gridCol w="4282966"/>
              </a:tblGrid>
              <a:tr h="512379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512379"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(Primary Key)</a:t>
                      </a:r>
                      <a:endParaRPr lang="en-US" dirty="0"/>
                    </a:p>
                  </a:txBody>
                  <a:tcPr/>
                </a:tc>
              </a:tr>
              <a:tr h="51237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(100)</a:t>
                      </a:r>
                      <a:endParaRPr lang="en-US" dirty="0"/>
                    </a:p>
                  </a:txBody>
                  <a:tcPr/>
                </a:tc>
              </a:tr>
              <a:tr h="51237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DateOfBirth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512379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2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Donor_Info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581575"/>
              </p:ext>
            </p:extLst>
          </p:nvPr>
        </p:nvGraphicFramePr>
        <p:xfrm>
          <a:off x="1293813" y="685800"/>
          <a:ext cx="10290176" cy="3749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088"/>
                <a:gridCol w="5145088"/>
              </a:tblGrid>
              <a:tr h="749913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7499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(Primary Key)</a:t>
                      </a:r>
                      <a:endParaRPr lang="en-US" dirty="0"/>
                    </a:p>
                  </a:txBody>
                  <a:tcPr/>
                </a:tc>
              </a:tr>
              <a:tr h="7499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DonorName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  <a:tr h="7499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PhoneNumber</a:t>
                      </a:r>
                      <a:r>
                        <a:rPr lang="en-US" dirty="0" smtClean="0"/>
                        <a:t> (Multivalued)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  <a:tr h="749913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1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49444"/>
              </p:ext>
            </p:extLst>
          </p:nvPr>
        </p:nvGraphicFramePr>
        <p:xfrm>
          <a:off x="1293813" y="685800"/>
          <a:ext cx="10290176" cy="36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088"/>
                <a:gridCol w="5145088"/>
              </a:tblGrid>
              <a:tr h="918998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9189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(Primary Key)</a:t>
                      </a:r>
                      <a:endParaRPr lang="en-US" dirty="0"/>
                    </a:p>
                  </a:txBody>
                  <a:tcPr/>
                </a:tc>
              </a:tr>
              <a:tr h="9189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  <a:tr h="9189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EC5C-7076-8346-B055-4495176649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F102FBA-9081-9E4E-AB1A-569EAEABAF55}" vid="{01F143D0-8F56-684E-8435-898FD61EC9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410</Words>
  <Application>Microsoft Macintosh PowerPoint</Application>
  <PresentationFormat>Widescreen</PresentationFormat>
  <Paragraphs>210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</vt:lpstr>
      <vt:lpstr>Corbel</vt:lpstr>
      <vt:lpstr>Wingdings</vt:lpstr>
      <vt:lpstr>Arial</vt:lpstr>
      <vt:lpstr>Theme1</vt:lpstr>
      <vt:lpstr> SEBA ( সেবা) A NGO MANAGEMENT System  Presented by: Quest</vt:lpstr>
      <vt:lpstr>Topic</vt:lpstr>
      <vt:lpstr>Entity Relation Diagram</vt:lpstr>
      <vt:lpstr>ERD of NGO Management System</vt:lpstr>
      <vt:lpstr>MicroFinace_Info(Table)</vt:lpstr>
      <vt:lpstr>Education_Info(Table)</vt:lpstr>
      <vt:lpstr>Customer_Info</vt:lpstr>
      <vt:lpstr>Donor_Info</vt:lpstr>
      <vt:lpstr>Department</vt:lpstr>
      <vt:lpstr>Employee_Info</vt:lpstr>
      <vt:lpstr>Donation</vt:lpstr>
      <vt:lpstr>CustomerUnderEducation</vt:lpstr>
      <vt:lpstr>CustomerUnderMicrofinace</vt:lpstr>
      <vt:lpstr>EducationAssignedEmployee</vt:lpstr>
      <vt:lpstr>MicroFinanceAssignedEmployee</vt:lpstr>
      <vt:lpstr>Unified Modeling Language</vt:lpstr>
      <vt:lpstr>Purpose</vt:lpstr>
      <vt:lpstr>UML: NGO Management System</vt:lpstr>
      <vt:lpstr>Question ??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SEBA ( সেবা) A NGO MANAGEMENT SYSTEM  Presented by: Quest</dc:title>
  <dc:creator>Ashfaq Ali Shafin</dc:creator>
  <cp:lastModifiedBy>Ashfaq Ali Shafin</cp:lastModifiedBy>
  <cp:revision>76</cp:revision>
  <dcterms:created xsi:type="dcterms:W3CDTF">2016-12-07T19:02:08Z</dcterms:created>
  <dcterms:modified xsi:type="dcterms:W3CDTF">2017-01-15T18:29:22Z</dcterms:modified>
</cp:coreProperties>
</file>