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jpg" ContentType="image/jp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14062" y="3030423"/>
            <a:ext cx="3563874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33068" y="1842882"/>
            <a:ext cx="10125862" cy="3736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074654" y="6448280"/>
            <a:ext cx="228600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78787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0479" y="753236"/>
            <a:ext cx="732028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400">
                <a:uFill>
                  <a:solidFill>
                    <a:srgbClr val="000000"/>
                  </a:solidFill>
                </a:uFill>
              </a:rPr>
              <a:t>WEB</a:t>
            </a:r>
            <a:r>
              <a:rPr dirty="0" u="heavy" sz="2400" spc="-2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</a:rPr>
              <a:t>SCRAPING</a:t>
            </a:r>
            <a:r>
              <a:rPr dirty="0" u="heavy" sz="2400" spc="5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 sz="2400">
                <a:uFill>
                  <a:solidFill>
                    <a:srgbClr val="000000"/>
                  </a:solidFill>
                </a:uFill>
              </a:rPr>
              <a:t>OF</a:t>
            </a:r>
            <a:r>
              <a:rPr dirty="0" u="heavy" sz="2400" spc="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</a:rPr>
              <a:t>COVID</a:t>
            </a:r>
            <a:r>
              <a:rPr dirty="0" u="heavy" sz="2400" spc="1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 sz="2400">
                <a:uFill>
                  <a:solidFill>
                    <a:srgbClr val="000000"/>
                  </a:solidFill>
                </a:uFill>
              </a:rPr>
              <a:t>19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</a:rPr>
              <a:t>CASES(GUI</a:t>
            </a:r>
            <a:r>
              <a:rPr dirty="0" u="heavy" sz="2400" spc="1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 sz="2400">
                <a:uFill>
                  <a:solidFill>
                    <a:srgbClr val="000000"/>
                  </a:solidFill>
                </a:uFill>
              </a:rPr>
              <a:t>BASED)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853541" y="3669995"/>
            <a:ext cx="2306320" cy="765175"/>
          </a:xfrm>
          <a:prstGeom prst="rect">
            <a:avLst/>
          </a:prstGeom>
        </p:spPr>
        <p:txBody>
          <a:bodyPr wrap="square" lIns="0" tIns="1555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25"/>
              </a:spcBef>
            </a:pPr>
            <a:r>
              <a:rPr dirty="0" sz="1800" spc="-10" b="1">
                <a:latin typeface="Times New Roman"/>
                <a:cs typeface="Times New Roman"/>
              </a:rPr>
              <a:t>Presenter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855"/>
              </a:spcBef>
            </a:pPr>
            <a:r>
              <a:rPr dirty="0" sz="1400" spc="-10">
                <a:latin typeface="Arial MT"/>
                <a:cs typeface="Arial MT"/>
              </a:rPr>
              <a:t>Shafin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Showkat(2020a1r084)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65868" y="3739972"/>
            <a:ext cx="61785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 b="1">
                <a:latin typeface="Times New Roman"/>
                <a:cs typeface="Times New Roman"/>
              </a:rPr>
              <a:t>G</a:t>
            </a:r>
            <a:r>
              <a:rPr dirty="0" sz="1800" spc="-20" b="1">
                <a:latin typeface="Times New Roman"/>
                <a:cs typeface="Times New Roman"/>
              </a:rPr>
              <a:t>u</a:t>
            </a:r>
            <a:r>
              <a:rPr dirty="0" sz="1800" b="1">
                <a:latin typeface="Times New Roman"/>
                <a:cs typeface="Times New Roman"/>
              </a:rPr>
              <a:t>i</a:t>
            </a:r>
            <a:r>
              <a:rPr dirty="0" sz="1800" spc="-15" b="1">
                <a:latin typeface="Times New Roman"/>
                <a:cs typeface="Times New Roman"/>
              </a:rPr>
              <a:t>d</a:t>
            </a:r>
            <a:r>
              <a:rPr dirty="0" sz="1800" b="1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81235" y="4247262"/>
            <a:ext cx="1586230" cy="629920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algn="ctr" marL="55244">
              <a:lnSpc>
                <a:spcPct val="100000"/>
              </a:lnSpc>
              <a:spcBef>
                <a:spcPts val="555"/>
              </a:spcBef>
            </a:pPr>
            <a:r>
              <a:rPr dirty="0" sz="1600">
                <a:latin typeface="Times New Roman"/>
                <a:cs typeface="Times New Roman"/>
              </a:rPr>
              <a:t>Mr.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Arjun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Puri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59"/>
              </a:spcBef>
            </a:pPr>
            <a:r>
              <a:rPr dirty="0" sz="1600">
                <a:latin typeface="Times New Roman"/>
                <a:cs typeface="Times New Roman"/>
              </a:rPr>
              <a:t>Assistant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Professor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30117" y="5969914"/>
            <a:ext cx="5995035" cy="51498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dirty="0" sz="1600" b="1">
                <a:latin typeface="Times New Roman"/>
                <a:cs typeface="Times New Roman"/>
              </a:rPr>
              <a:t>DEPARTMENT</a:t>
            </a:r>
            <a:r>
              <a:rPr dirty="0" sz="1600" spc="-9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OF</a:t>
            </a:r>
            <a:r>
              <a:rPr dirty="0" sz="1600" spc="-2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COMPUTER</a:t>
            </a:r>
            <a:r>
              <a:rPr dirty="0" sz="1600" spc="-6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SCIENCE</a:t>
            </a:r>
            <a:r>
              <a:rPr dirty="0" sz="1600" spc="-4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AND</a:t>
            </a:r>
            <a:r>
              <a:rPr dirty="0" sz="1600" spc="-1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ENGINEERING</a:t>
            </a:r>
            <a:endParaRPr sz="1600">
              <a:latin typeface="Times New Roman"/>
              <a:cs typeface="Times New Roman"/>
            </a:endParaRPr>
          </a:p>
          <a:p>
            <a:pPr algn="ctr" marL="1270">
              <a:lnSpc>
                <a:spcPct val="100000"/>
              </a:lnSpc>
            </a:pPr>
            <a:r>
              <a:rPr dirty="0" sz="1600" spc="-5" b="1">
                <a:latin typeface="Times New Roman"/>
                <a:cs typeface="Times New Roman"/>
              </a:rPr>
              <a:t>MIET(Autonomous),</a:t>
            </a:r>
            <a:r>
              <a:rPr dirty="0" sz="1600" spc="-3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JAMMU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09361" y="1892884"/>
            <a:ext cx="1838325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 b="1">
                <a:solidFill>
                  <a:srgbClr val="001F5F"/>
                </a:solidFill>
                <a:latin typeface="Times New Roman"/>
                <a:cs typeface="Times New Roman"/>
              </a:rPr>
              <a:t>Final</a:t>
            </a:r>
            <a:r>
              <a:rPr dirty="0" sz="2000" spc="-40" b="1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001F5F"/>
                </a:solidFill>
                <a:latin typeface="Times New Roman"/>
                <a:cs typeface="Times New Roman"/>
              </a:rPr>
              <a:t>Evaluation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09871" y="2572511"/>
            <a:ext cx="3627120" cy="142951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7244" y="6356840"/>
            <a:ext cx="5683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z="1200">
                <a:solidFill>
                  <a:srgbClr val="878787"/>
                </a:solidFill>
                <a:latin typeface="Times New Roman"/>
                <a:cs typeface="Times New Roman"/>
              </a:rPr>
              <a:t>26/09/22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65421" y="6356840"/>
            <a:ext cx="3659504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z="1200" spc="-5" b="1">
                <a:latin typeface="Times New Roman"/>
                <a:cs typeface="Times New Roman"/>
              </a:rPr>
              <a:t>WEB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SCRAPING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OF </a:t>
            </a:r>
            <a:r>
              <a:rPr dirty="0" sz="1200" spc="-5" b="1">
                <a:latin typeface="Times New Roman"/>
                <a:cs typeface="Times New Roman"/>
              </a:rPr>
              <a:t>COVID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19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CASES(GUI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BASED)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841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WOR</a:t>
            </a:r>
            <a:r>
              <a:rPr dirty="0" spc="-25"/>
              <a:t>K</a:t>
            </a:r>
            <a:r>
              <a:rPr dirty="0" spc="-5"/>
              <a:t>FLOW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17244" y="6356840"/>
            <a:ext cx="5683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z="1200">
                <a:solidFill>
                  <a:srgbClr val="878787"/>
                </a:solidFill>
                <a:latin typeface="Times New Roman"/>
                <a:cs typeface="Times New Roman"/>
              </a:rPr>
              <a:t>26/09/22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65421" y="6356840"/>
            <a:ext cx="3659504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z="1200" spc="-5" b="1">
                <a:latin typeface="Times New Roman"/>
                <a:cs typeface="Times New Roman"/>
              </a:rPr>
              <a:t>WEB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SCRAPING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OF </a:t>
            </a:r>
            <a:r>
              <a:rPr dirty="0" sz="1200" spc="-5" b="1">
                <a:latin typeface="Times New Roman"/>
                <a:cs typeface="Times New Roman"/>
              </a:rPr>
              <a:t>COVID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19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CASES(GUI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BASED)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628345"/>
            <a:ext cx="123507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pc="-5" b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Steps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3068" y="1842882"/>
            <a:ext cx="10051415" cy="3736975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725"/>
              </a:spcBef>
              <a:buSzPct val="56250"/>
              <a:buFont typeface="Arial MT"/>
              <a:buChar char="•"/>
              <a:tabLst>
                <a:tab pos="353695" algn="l"/>
                <a:tab pos="354330" algn="l"/>
              </a:tabLst>
            </a:pPr>
            <a:r>
              <a:rPr dirty="0" sz="3200" spc="-5">
                <a:latin typeface="Times New Roman"/>
                <a:cs typeface="Times New Roman"/>
              </a:rPr>
              <a:t>Identify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the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target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website</a:t>
            </a:r>
            <a:endParaRPr sz="3200">
              <a:latin typeface="Times New Roman"/>
              <a:cs typeface="Times New Roman"/>
            </a:endParaRPr>
          </a:p>
          <a:p>
            <a:pPr marL="353695" marR="277495" indent="-341630">
              <a:lnSpc>
                <a:spcPts val="3460"/>
              </a:lnSpc>
              <a:spcBef>
                <a:spcPts val="1060"/>
              </a:spcBef>
              <a:buSzPct val="56250"/>
              <a:buFont typeface="Arial MT"/>
              <a:buChar char="•"/>
              <a:tabLst>
                <a:tab pos="353695" algn="l"/>
                <a:tab pos="354330" algn="l"/>
              </a:tabLst>
            </a:pPr>
            <a:r>
              <a:rPr dirty="0" sz="3200" spc="-5">
                <a:latin typeface="Times New Roman"/>
                <a:cs typeface="Times New Roman"/>
              </a:rPr>
              <a:t>Collect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URLs</a:t>
            </a:r>
            <a:r>
              <a:rPr dirty="0" sz="3200" spc="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of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the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pages</a:t>
            </a:r>
            <a:r>
              <a:rPr dirty="0" sz="3200" spc="1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where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you</a:t>
            </a:r>
            <a:r>
              <a:rPr dirty="0" sz="3200" spc="1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want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to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extract</a:t>
            </a:r>
            <a:r>
              <a:rPr dirty="0" sz="3200" spc="4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data </a:t>
            </a:r>
            <a:r>
              <a:rPr dirty="0" sz="3200" spc="-78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from</a:t>
            </a:r>
            <a:endParaRPr sz="3200">
              <a:latin typeface="Times New Roman"/>
              <a:cs typeface="Times New Roman"/>
            </a:endParaRPr>
          </a:p>
          <a:p>
            <a:pPr marL="353695" indent="-341630">
              <a:lnSpc>
                <a:spcPct val="100000"/>
              </a:lnSpc>
              <a:spcBef>
                <a:spcPts val="570"/>
              </a:spcBef>
              <a:buSzPct val="56250"/>
              <a:buFont typeface="Arial MT"/>
              <a:buChar char="•"/>
              <a:tabLst>
                <a:tab pos="353695" algn="l"/>
                <a:tab pos="354330" algn="l"/>
              </a:tabLst>
            </a:pPr>
            <a:r>
              <a:rPr dirty="0" sz="3200" spc="-5">
                <a:latin typeface="Times New Roman"/>
                <a:cs typeface="Times New Roman"/>
              </a:rPr>
              <a:t>Make</a:t>
            </a:r>
            <a:r>
              <a:rPr dirty="0" sz="3200" spc="3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a request</a:t>
            </a:r>
            <a:r>
              <a:rPr dirty="0" sz="3200" spc="1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to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these</a:t>
            </a:r>
            <a:r>
              <a:rPr dirty="0" sz="3200" spc="1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URLs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to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get the</a:t>
            </a:r>
            <a:r>
              <a:rPr dirty="0" sz="3200" spc="1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HTML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of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the page</a:t>
            </a:r>
            <a:endParaRPr sz="3200">
              <a:latin typeface="Times New Roman"/>
              <a:cs typeface="Times New Roman"/>
            </a:endParaRPr>
          </a:p>
          <a:p>
            <a:pPr marL="353695" indent="-341630">
              <a:lnSpc>
                <a:spcPct val="100000"/>
              </a:lnSpc>
              <a:spcBef>
                <a:spcPts val="605"/>
              </a:spcBef>
              <a:buSzPct val="56250"/>
              <a:buFont typeface="Arial MT"/>
              <a:buChar char="•"/>
              <a:tabLst>
                <a:tab pos="353695" algn="l"/>
                <a:tab pos="354330" algn="l"/>
              </a:tabLst>
            </a:pPr>
            <a:r>
              <a:rPr dirty="0" sz="3200" spc="-5">
                <a:latin typeface="Times New Roman"/>
                <a:cs typeface="Times New Roman"/>
              </a:rPr>
              <a:t>Use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locators</a:t>
            </a:r>
            <a:r>
              <a:rPr dirty="0" sz="3200" spc="1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to</a:t>
            </a:r>
            <a:r>
              <a:rPr dirty="0" sz="3200">
                <a:latin typeface="Times New Roman"/>
                <a:cs typeface="Times New Roman"/>
              </a:rPr>
              <a:t> find</a:t>
            </a:r>
            <a:r>
              <a:rPr dirty="0" sz="3200" spc="-3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the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data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in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the </a:t>
            </a:r>
            <a:r>
              <a:rPr dirty="0" sz="3200" spc="-10">
                <a:latin typeface="Times New Roman"/>
                <a:cs typeface="Times New Roman"/>
              </a:rPr>
              <a:t>HTML</a:t>
            </a:r>
            <a:endParaRPr sz="3200">
              <a:latin typeface="Times New Roman"/>
              <a:cs typeface="Times New Roman"/>
            </a:endParaRPr>
          </a:p>
          <a:p>
            <a:pPr marL="353695" marR="1440180" indent="-341630">
              <a:lnSpc>
                <a:spcPts val="3460"/>
              </a:lnSpc>
              <a:spcBef>
                <a:spcPts val="1055"/>
              </a:spcBef>
              <a:buSzPct val="56250"/>
              <a:buFont typeface="Arial MT"/>
              <a:buChar char="•"/>
              <a:tabLst>
                <a:tab pos="353695" algn="l"/>
                <a:tab pos="354330" algn="l"/>
              </a:tabLst>
            </a:pPr>
            <a:r>
              <a:rPr dirty="0" sz="3200" spc="-5">
                <a:latin typeface="Times New Roman"/>
                <a:cs typeface="Times New Roman"/>
              </a:rPr>
              <a:t>Save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the data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in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a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JSON</a:t>
            </a:r>
            <a:r>
              <a:rPr dirty="0" sz="3200" spc="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or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CSV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file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or </a:t>
            </a:r>
            <a:r>
              <a:rPr dirty="0" sz="3200" spc="-20">
                <a:latin typeface="Times New Roman"/>
                <a:cs typeface="Times New Roman"/>
              </a:rPr>
              <a:t>some</a:t>
            </a:r>
            <a:r>
              <a:rPr dirty="0" sz="3200" spc="5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other </a:t>
            </a:r>
            <a:r>
              <a:rPr dirty="0" sz="3200" spc="-78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structured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format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279" y="855051"/>
            <a:ext cx="11709726" cy="480508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2378" y="3030423"/>
            <a:ext cx="507365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DEM</a:t>
            </a:r>
            <a:r>
              <a:rPr dirty="0" spc="-20"/>
              <a:t>O</a:t>
            </a:r>
            <a:r>
              <a:rPr dirty="0" spc="-5"/>
              <a:t>NSTRA</a:t>
            </a:r>
            <a:r>
              <a:rPr dirty="0" spc="-25"/>
              <a:t>T</a:t>
            </a:r>
            <a:r>
              <a:rPr dirty="0" spc="-5"/>
              <a:t>I</a:t>
            </a:r>
            <a:r>
              <a:rPr dirty="0" spc="-25"/>
              <a:t>O</a:t>
            </a:r>
            <a:r>
              <a:rPr dirty="0" spc="-5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100054" y="6431686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78787"/>
                </a:solidFill>
                <a:latin typeface="Times New Roman"/>
                <a:cs typeface="Times New Roman"/>
              </a:rPr>
              <a:t>13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244" y="6340246"/>
            <a:ext cx="5683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78787"/>
                </a:solidFill>
                <a:latin typeface="Times New Roman"/>
                <a:cs typeface="Times New Roman"/>
              </a:rPr>
              <a:t>26/09/22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65421" y="6340246"/>
            <a:ext cx="365950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WEB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SCRAPING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OF </a:t>
            </a:r>
            <a:r>
              <a:rPr dirty="0" sz="1200" spc="-5" b="1">
                <a:latin typeface="Times New Roman"/>
                <a:cs typeface="Times New Roman"/>
              </a:rPr>
              <a:t>COVID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19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CASES(GUI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BASED)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244" y="6431686"/>
            <a:ext cx="6445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78787"/>
                </a:solidFill>
                <a:latin typeface="Times New Roman"/>
                <a:cs typeface="Times New Roman"/>
              </a:rPr>
              <a:t>6/27/2022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18534" y="6340246"/>
            <a:ext cx="365950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WEB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SCRAPING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OF </a:t>
            </a:r>
            <a:r>
              <a:rPr dirty="0" sz="1200" spc="-5" b="1">
                <a:latin typeface="Times New Roman"/>
                <a:cs typeface="Times New Roman"/>
              </a:rPr>
              <a:t>COVID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19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CASES(GUI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BASED)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00054" y="6431686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78787"/>
                </a:solidFill>
                <a:latin typeface="Times New Roman"/>
                <a:cs typeface="Times New Roman"/>
              </a:rPr>
              <a:t>14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279" y="3047"/>
            <a:ext cx="11713464" cy="6854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4466" y="2562013"/>
            <a:ext cx="5861383" cy="173397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100054" y="6431686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78787"/>
                </a:solidFill>
                <a:latin typeface="Times New Roman"/>
                <a:cs typeface="Times New Roman"/>
              </a:rPr>
              <a:t>15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65421" y="6340246"/>
            <a:ext cx="365950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WEB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SCRAPING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OF </a:t>
            </a:r>
            <a:r>
              <a:rPr dirty="0" sz="1200" spc="-5" b="1">
                <a:latin typeface="Times New Roman"/>
                <a:cs typeface="Times New Roman"/>
              </a:rPr>
              <a:t>COVID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19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CASES(GUI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BASED)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17244" y="6448280"/>
            <a:ext cx="6445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z="1200">
                <a:solidFill>
                  <a:srgbClr val="878787"/>
                </a:solidFill>
                <a:latin typeface="Times New Roman"/>
                <a:cs typeface="Times New Roman"/>
              </a:rPr>
              <a:t>6/27/2022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62958" y="6448280"/>
            <a:ext cx="3467100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z="1200" spc="-5">
                <a:solidFill>
                  <a:srgbClr val="878787"/>
                </a:solidFill>
                <a:latin typeface="Times New Roman"/>
                <a:cs typeface="Times New Roman"/>
              </a:rPr>
              <a:t>Attendance</a:t>
            </a:r>
            <a:r>
              <a:rPr dirty="0" sz="1200" spc="50">
                <a:solidFill>
                  <a:srgbClr val="878787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878787"/>
                </a:solidFill>
                <a:latin typeface="Times New Roman"/>
                <a:cs typeface="Times New Roman"/>
              </a:rPr>
              <a:t>Management</a:t>
            </a:r>
            <a:r>
              <a:rPr dirty="0" sz="1200" spc="135">
                <a:solidFill>
                  <a:srgbClr val="878787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878787"/>
                </a:solidFill>
                <a:latin typeface="Times New Roman"/>
                <a:cs typeface="Times New Roman"/>
              </a:rPr>
              <a:t>System</a:t>
            </a:r>
            <a:r>
              <a:rPr dirty="0" sz="1200" spc="40">
                <a:solidFill>
                  <a:srgbClr val="878787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878787"/>
                </a:solidFill>
                <a:latin typeface="Times New Roman"/>
                <a:cs typeface="Times New Roman"/>
              </a:rPr>
              <a:t>using</a:t>
            </a:r>
            <a:r>
              <a:rPr dirty="0" sz="1200" spc="55">
                <a:solidFill>
                  <a:srgbClr val="878787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878787"/>
                </a:solidFill>
                <a:latin typeface="Times New Roman"/>
                <a:cs typeface="Times New Roman"/>
              </a:rPr>
              <a:t>Face</a:t>
            </a:r>
            <a:r>
              <a:rPr dirty="0" sz="1200" spc="55">
                <a:solidFill>
                  <a:srgbClr val="878787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878787"/>
                </a:solidFill>
                <a:latin typeface="Times New Roman"/>
                <a:cs typeface="Times New Roman"/>
              </a:rPr>
              <a:t>recognition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2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628345"/>
            <a:ext cx="531431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 b="0">
                <a:latin typeface="Times New Roman"/>
                <a:cs typeface="Times New Roman"/>
              </a:rPr>
              <a:t>What</a:t>
            </a:r>
            <a:r>
              <a:rPr dirty="0" spc="-25" b="0">
                <a:latin typeface="Times New Roman"/>
                <a:cs typeface="Times New Roman"/>
              </a:rPr>
              <a:t> </a:t>
            </a:r>
            <a:r>
              <a:rPr dirty="0" spc="-5" b="0">
                <a:latin typeface="Times New Roman"/>
                <a:cs typeface="Times New Roman"/>
              </a:rPr>
              <a:t>is</a:t>
            </a:r>
            <a:r>
              <a:rPr dirty="0" spc="-20" b="0">
                <a:latin typeface="Times New Roman"/>
                <a:cs typeface="Times New Roman"/>
              </a:rPr>
              <a:t> </a:t>
            </a:r>
            <a:r>
              <a:rPr dirty="0" spc="-5" b="0">
                <a:latin typeface="Times New Roman"/>
                <a:cs typeface="Times New Roman"/>
              </a:rPr>
              <a:t>Web Scraping?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3068" y="1886788"/>
            <a:ext cx="9914890" cy="4036695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marL="353695" marR="52705" indent="-341630">
              <a:lnSpc>
                <a:spcPct val="80000"/>
              </a:lnSpc>
              <a:spcBef>
                <a:spcPts val="780"/>
              </a:spcBef>
              <a:buSzPct val="64285"/>
              <a:buFont typeface="Arial MT"/>
              <a:buChar char="•"/>
              <a:tabLst>
                <a:tab pos="353695" algn="l"/>
                <a:tab pos="354330" algn="l"/>
              </a:tabLst>
            </a:pPr>
            <a:r>
              <a:rPr dirty="0" sz="2800" spc="-10">
                <a:latin typeface="Times New Roman"/>
                <a:cs typeface="Times New Roman"/>
              </a:rPr>
              <a:t>Web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scraping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is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the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technique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to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extract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and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read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the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data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from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the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internet. The collected </a:t>
            </a:r>
            <a:r>
              <a:rPr dirty="0" sz="2800" spc="5">
                <a:latin typeface="Times New Roman"/>
                <a:cs typeface="Times New Roman"/>
              </a:rPr>
              <a:t>data </a:t>
            </a:r>
            <a:r>
              <a:rPr dirty="0" sz="2800">
                <a:latin typeface="Times New Roman"/>
                <a:cs typeface="Times New Roman"/>
              </a:rPr>
              <a:t>can </a:t>
            </a:r>
            <a:r>
              <a:rPr dirty="0" sz="2800" spc="5">
                <a:latin typeface="Times New Roman"/>
                <a:cs typeface="Times New Roman"/>
              </a:rPr>
              <a:t>be saved and reused for data 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analytics.</a:t>
            </a:r>
            <a:endParaRPr sz="2800">
              <a:latin typeface="Times New Roman"/>
              <a:cs typeface="Times New Roman"/>
            </a:endParaRPr>
          </a:p>
          <a:p>
            <a:pPr marL="353695" marR="5080" indent="-341630">
              <a:lnSpc>
                <a:spcPts val="2690"/>
              </a:lnSpc>
              <a:spcBef>
                <a:spcPts val="985"/>
              </a:spcBef>
              <a:buSzPct val="64285"/>
              <a:buFont typeface="Arial MT"/>
              <a:buChar char="•"/>
              <a:tabLst>
                <a:tab pos="353695" algn="l"/>
                <a:tab pos="354330" algn="l"/>
              </a:tabLst>
            </a:pPr>
            <a:r>
              <a:rPr dirty="0" sz="2800">
                <a:latin typeface="Times New Roman"/>
                <a:cs typeface="Times New Roman"/>
              </a:rPr>
              <a:t>There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are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many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python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libraries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that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are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available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for </a:t>
            </a:r>
            <a:r>
              <a:rPr dirty="0" sz="2800" spc="-5">
                <a:latin typeface="Times New Roman"/>
                <a:cs typeface="Times New Roman"/>
              </a:rPr>
              <a:t>web</a:t>
            </a:r>
            <a:r>
              <a:rPr dirty="0" sz="2800" spc="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scraping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10">
                <a:latin typeface="Times New Roman"/>
                <a:cs typeface="Times New Roman"/>
              </a:rPr>
              <a:t>like</a:t>
            </a:r>
            <a:endParaRPr sz="2800">
              <a:latin typeface="Times New Roman"/>
              <a:cs typeface="Times New Roman"/>
            </a:endParaRPr>
          </a:p>
          <a:p>
            <a:pPr marL="353695" marR="904875" indent="-341630">
              <a:lnSpc>
                <a:spcPct val="80000"/>
              </a:lnSpc>
              <a:spcBef>
                <a:spcPts val="1030"/>
              </a:spcBef>
              <a:buSzPct val="64285"/>
              <a:buFont typeface="Arial MT"/>
              <a:buChar char="•"/>
              <a:tabLst>
                <a:tab pos="353695" algn="l"/>
                <a:tab pos="354330" algn="l"/>
              </a:tabLst>
            </a:pPr>
            <a:r>
              <a:rPr dirty="0" sz="2800" spc="5">
                <a:latin typeface="Times New Roman"/>
                <a:cs typeface="Times New Roman"/>
              </a:rPr>
              <a:t>1)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Beautifulsoup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and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scrappy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are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the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two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most</a:t>
            </a:r>
            <a:r>
              <a:rPr dirty="0" sz="2800" spc="5">
                <a:latin typeface="Times New Roman"/>
                <a:cs typeface="Times New Roman"/>
              </a:rPr>
              <a:t> useful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python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modules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for</a:t>
            </a:r>
            <a:r>
              <a:rPr dirty="0" sz="2800">
                <a:latin typeface="Times New Roman"/>
                <a:cs typeface="Times New Roman"/>
              </a:rPr>
              <a:t> scrapping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information</a:t>
            </a:r>
            <a:endParaRPr sz="2800">
              <a:latin typeface="Times New Roman"/>
              <a:cs typeface="Times New Roman"/>
            </a:endParaRPr>
          </a:p>
          <a:p>
            <a:pPr marL="353695" indent="-341630">
              <a:lnSpc>
                <a:spcPct val="100000"/>
              </a:lnSpc>
              <a:spcBef>
                <a:spcPts val="315"/>
              </a:spcBef>
              <a:buSzPct val="64285"/>
              <a:buFont typeface="Arial MT"/>
              <a:buChar char="•"/>
              <a:tabLst>
                <a:tab pos="353695" algn="l"/>
                <a:tab pos="354330" algn="l"/>
              </a:tabLst>
            </a:pPr>
            <a:r>
              <a:rPr dirty="0" sz="2800" spc="5">
                <a:latin typeface="Times New Roman"/>
                <a:cs typeface="Times New Roman"/>
              </a:rPr>
              <a:t>2)</a:t>
            </a:r>
            <a:r>
              <a:rPr dirty="0" sz="2800">
                <a:latin typeface="Times New Roman"/>
                <a:cs typeface="Times New Roman"/>
              </a:rPr>
              <a:t> The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request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module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is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to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read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the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data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from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internet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webpages</a:t>
            </a:r>
            <a:endParaRPr sz="2800">
              <a:latin typeface="Times New Roman"/>
              <a:cs typeface="Times New Roman"/>
            </a:endParaRPr>
          </a:p>
          <a:p>
            <a:pPr marL="353695" marR="1137285" indent="-341630">
              <a:lnSpc>
                <a:spcPts val="2690"/>
              </a:lnSpc>
              <a:spcBef>
                <a:spcPts val="990"/>
              </a:spcBef>
              <a:buSzPct val="64285"/>
              <a:buFont typeface="Arial MT"/>
              <a:buChar char="•"/>
              <a:tabLst>
                <a:tab pos="353695" algn="l"/>
                <a:tab pos="354330" algn="l"/>
              </a:tabLst>
            </a:pPr>
            <a:r>
              <a:rPr dirty="0" sz="2800" spc="5">
                <a:latin typeface="Times New Roman"/>
                <a:cs typeface="Times New Roman"/>
              </a:rPr>
              <a:t>3)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Json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library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used to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dump,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to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read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and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write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the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JSON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formatting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objects,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17244" y="6448280"/>
            <a:ext cx="6445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z="1200">
                <a:solidFill>
                  <a:srgbClr val="878787"/>
                </a:solidFill>
                <a:latin typeface="Times New Roman"/>
                <a:cs typeface="Times New Roman"/>
              </a:rPr>
              <a:t>6/27/2022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62958" y="6448280"/>
            <a:ext cx="3467100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z="1200" spc="-5">
                <a:solidFill>
                  <a:srgbClr val="878787"/>
                </a:solidFill>
                <a:latin typeface="Times New Roman"/>
                <a:cs typeface="Times New Roman"/>
              </a:rPr>
              <a:t>Attendance</a:t>
            </a:r>
            <a:r>
              <a:rPr dirty="0" sz="1200" spc="50">
                <a:solidFill>
                  <a:srgbClr val="878787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878787"/>
                </a:solidFill>
                <a:latin typeface="Times New Roman"/>
                <a:cs typeface="Times New Roman"/>
              </a:rPr>
              <a:t>Management</a:t>
            </a:r>
            <a:r>
              <a:rPr dirty="0" sz="1200" spc="135">
                <a:solidFill>
                  <a:srgbClr val="878787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878787"/>
                </a:solidFill>
                <a:latin typeface="Times New Roman"/>
                <a:cs typeface="Times New Roman"/>
              </a:rPr>
              <a:t>System</a:t>
            </a:r>
            <a:r>
              <a:rPr dirty="0" sz="1200" spc="40">
                <a:solidFill>
                  <a:srgbClr val="878787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878787"/>
                </a:solidFill>
                <a:latin typeface="Times New Roman"/>
                <a:cs typeface="Times New Roman"/>
              </a:rPr>
              <a:t>using</a:t>
            </a:r>
            <a:r>
              <a:rPr dirty="0" sz="1200" spc="55">
                <a:solidFill>
                  <a:srgbClr val="878787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878787"/>
                </a:solidFill>
                <a:latin typeface="Times New Roman"/>
                <a:cs typeface="Times New Roman"/>
              </a:rPr>
              <a:t>Face</a:t>
            </a:r>
            <a:r>
              <a:rPr dirty="0" sz="1200" spc="55">
                <a:solidFill>
                  <a:srgbClr val="878787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878787"/>
                </a:solidFill>
                <a:latin typeface="Times New Roman"/>
                <a:cs typeface="Times New Roman"/>
              </a:rPr>
              <a:t>recognition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2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628345"/>
            <a:ext cx="742442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 b="0">
                <a:latin typeface="Times New Roman"/>
                <a:cs typeface="Times New Roman"/>
              </a:rPr>
              <a:t>Topics</a:t>
            </a:r>
            <a:r>
              <a:rPr dirty="0" spc="-10" b="0">
                <a:latin typeface="Times New Roman"/>
                <a:cs typeface="Times New Roman"/>
              </a:rPr>
              <a:t> </a:t>
            </a:r>
            <a:r>
              <a:rPr dirty="0" spc="-5" b="0">
                <a:latin typeface="Times New Roman"/>
                <a:cs typeface="Times New Roman"/>
              </a:rPr>
              <a:t>covered during internship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3068" y="1874901"/>
            <a:ext cx="6348095" cy="422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100"/>
              </a:spcBef>
              <a:buSzPct val="75000"/>
              <a:buFont typeface="Arial MT"/>
              <a:buChar char="•"/>
              <a:tabLst>
                <a:tab pos="353695" algn="l"/>
                <a:tab pos="354330" algn="l"/>
              </a:tabLst>
            </a:pPr>
            <a:r>
              <a:rPr dirty="0" sz="2400">
                <a:latin typeface="Times New Roman"/>
                <a:cs typeface="Times New Roman"/>
              </a:rPr>
              <a:t>1)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Uses</a:t>
            </a:r>
            <a:r>
              <a:rPr dirty="0" sz="2400">
                <a:latin typeface="Times New Roman"/>
                <a:cs typeface="Times New Roman"/>
              </a:rPr>
              <a:t> of</a:t>
            </a:r>
            <a:r>
              <a:rPr dirty="0" sz="2400" spc="-15">
                <a:latin typeface="Times New Roman"/>
                <a:cs typeface="Times New Roman"/>
              </a:rPr>
              <a:t> python</a:t>
            </a:r>
            <a:endParaRPr sz="2400">
              <a:latin typeface="Times New Roman"/>
              <a:cs typeface="Times New Roman"/>
            </a:endParaRPr>
          </a:p>
          <a:p>
            <a:pPr marL="353695" indent="-341630">
              <a:lnSpc>
                <a:spcPct val="100000"/>
              </a:lnSpc>
              <a:spcBef>
                <a:spcPts val="120"/>
              </a:spcBef>
              <a:buSzPct val="75000"/>
              <a:buFont typeface="Arial MT"/>
              <a:buChar char="•"/>
              <a:tabLst>
                <a:tab pos="353695" algn="l"/>
                <a:tab pos="354330" algn="l"/>
              </a:tabLst>
            </a:pPr>
            <a:r>
              <a:rPr dirty="0" sz="2400">
                <a:latin typeface="Times New Roman"/>
                <a:cs typeface="Times New Roman"/>
              </a:rPr>
              <a:t>2)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identifiers,keywords,constants,operators</a:t>
            </a:r>
            <a:endParaRPr sz="2400">
              <a:latin typeface="Times New Roman"/>
              <a:cs typeface="Times New Roman"/>
            </a:endParaRPr>
          </a:p>
          <a:p>
            <a:pPr marL="353695" indent="-341630">
              <a:lnSpc>
                <a:spcPct val="100000"/>
              </a:lnSpc>
              <a:spcBef>
                <a:spcPts val="145"/>
              </a:spcBef>
              <a:buSzPct val="75000"/>
              <a:buFont typeface="Arial MT"/>
              <a:buChar char="•"/>
              <a:tabLst>
                <a:tab pos="353695" algn="l"/>
                <a:tab pos="354330" algn="l"/>
              </a:tabLst>
            </a:pPr>
            <a:r>
              <a:rPr dirty="0" sz="2400">
                <a:latin typeface="Times New Roman"/>
                <a:cs typeface="Times New Roman"/>
              </a:rPr>
              <a:t>3)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Data,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object </a:t>
            </a:r>
            <a:r>
              <a:rPr dirty="0" sz="2400" spc="-20">
                <a:latin typeface="Times New Roman"/>
                <a:cs typeface="Times New Roman"/>
              </a:rPr>
              <a:t>type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 variables</a:t>
            </a:r>
            <a:endParaRPr sz="2400">
              <a:latin typeface="Times New Roman"/>
              <a:cs typeface="Times New Roman"/>
            </a:endParaRPr>
          </a:p>
          <a:p>
            <a:pPr marL="353695" indent="-341630">
              <a:lnSpc>
                <a:spcPct val="100000"/>
              </a:lnSpc>
              <a:spcBef>
                <a:spcPts val="145"/>
              </a:spcBef>
              <a:buSzPct val="75000"/>
              <a:buFont typeface="Arial MT"/>
              <a:buChar char="•"/>
              <a:tabLst>
                <a:tab pos="353695" algn="l"/>
                <a:tab pos="354330" algn="l"/>
              </a:tabLst>
            </a:pPr>
            <a:r>
              <a:rPr dirty="0" sz="2400">
                <a:latin typeface="Times New Roman"/>
                <a:cs typeface="Times New Roman"/>
              </a:rPr>
              <a:t>4)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String,lists,tuples,dictionary,sets</a:t>
            </a:r>
            <a:endParaRPr sz="2400">
              <a:latin typeface="Times New Roman"/>
              <a:cs typeface="Times New Roman"/>
            </a:endParaRPr>
          </a:p>
          <a:p>
            <a:pPr marL="353695" indent="-341630">
              <a:lnSpc>
                <a:spcPct val="100000"/>
              </a:lnSpc>
              <a:spcBef>
                <a:spcPts val="120"/>
              </a:spcBef>
              <a:buSzPct val="75000"/>
              <a:buFont typeface="Arial MT"/>
              <a:buChar char="•"/>
              <a:tabLst>
                <a:tab pos="353695" algn="l"/>
                <a:tab pos="354330" algn="l"/>
              </a:tabLst>
            </a:pPr>
            <a:r>
              <a:rPr dirty="0" sz="2400">
                <a:latin typeface="Times New Roman"/>
                <a:cs typeface="Times New Roman"/>
              </a:rPr>
              <a:t>5)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Function</a:t>
            </a:r>
            <a:r>
              <a:rPr dirty="0" sz="2400">
                <a:latin typeface="Times New Roman"/>
                <a:cs typeface="Times New Roman"/>
              </a:rPr>
              <a:t> in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python</a:t>
            </a:r>
            <a:endParaRPr sz="2400">
              <a:latin typeface="Times New Roman"/>
              <a:cs typeface="Times New Roman"/>
            </a:endParaRPr>
          </a:p>
          <a:p>
            <a:pPr marL="353695" indent="-341630">
              <a:lnSpc>
                <a:spcPct val="100000"/>
              </a:lnSpc>
              <a:spcBef>
                <a:spcPts val="145"/>
              </a:spcBef>
              <a:buSzPct val="75000"/>
              <a:buFont typeface="Arial MT"/>
              <a:buChar char="•"/>
              <a:tabLst>
                <a:tab pos="353695" algn="l"/>
                <a:tab pos="354330" algn="l"/>
              </a:tabLst>
            </a:pPr>
            <a:r>
              <a:rPr dirty="0" sz="2400">
                <a:latin typeface="Times New Roman"/>
                <a:cs typeface="Times New Roman"/>
              </a:rPr>
              <a:t>6)</a:t>
            </a:r>
            <a:r>
              <a:rPr dirty="0" sz="2400" spc="-15">
                <a:latin typeface="Times New Roman"/>
                <a:cs typeface="Times New Roman"/>
              </a:rPr>
              <a:t> If-else</a:t>
            </a:r>
            <a:r>
              <a:rPr dirty="0" sz="2400" spc="7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statements</a:t>
            </a:r>
            <a:endParaRPr sz="2400">
              <a:latin typeface="Times New Roman"/>
              <a:cs typeface="Times New Roman"/>
            </a:endParaRPr>
          </a:p>
          <a:p>
            <a:pPr marL="353695" indent="-341630">
              <a:lnSpc>
                <a:spcPct val="100000"/>
              </a:lnSpc>
              <a:spcBef>
                <a:spcPts val="145"/>
              </a:spcBef>
              <a:buSzPct val="75000"/>
              <a:buFont typeface="Arial MT"/>
              <a:buChar char="•"/>
              <a:tabLst>
                <a:tab pos="353695" algn="l"/>
                <a:tab pos="354330" algn="l"/>
              </a:tabLst>
            </a:pPr>
            <a:r>
              <a:rPr dirty="0" sz="2400">
                <a:latin typeface="Times New Roman"/>
                <a:cs typeface="Times New Roman"/>
              </a:rPr>
              <a:t>7)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Exception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handling</a:t>
            </a:r>
            <a:endParaRPr sz="2400">
              <a:latin typeface="Times New Roman"/>
              <a:cs typeface="Times New Roman"/>
            </a:endParaRPr>
          </a:p>
          <a:p>
            <a:pPr marL="353695" indent="-341630">
              <a:lnSpc>
                <a:spcPct val="100000"/>
              </a:lnSpc>
              <a:spcBef>
                <a:spcPts val="125"/>
              </a:spcBef>
              <a:buSzPct val="75000"/>
              <a:buFont typeface="Arial MT"/>
              <a:buChar char="•"/>
              <a:tabLst>
                <a:tab pos="353695" algn="l"/>
                <a:tab pos="354330" algn="l"/>
              </a:tabLst>
            </a:pPr>
            <a:r>
              <a:rPr dirty="0" sz="2400">
                <a:latin typeface="Times New Roman"/>
                <a:cs typeface="Times New Roman"/>
              </a:rPr>
              <a:t>8)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File</a:t>
            </a:r>
            <a:r>
              <a:rPr dirty="0" sz="2400" spc="-5">
                <a:latin typeface="Times New Roman"/>
                <a:cs typeface="Times New Roman"/>
              </a:rPr>
              <a:t> handling</a:t>
            </a:r>
            <a:endParaRPr sz="2400">
              <a:latin typeface="Times New Roman"/>
              <a:cs typeface="Times New Roman"/>
            </a:endParaRPr>
          </a:p>
          <a:p>
            <a:pPr marL="353695" indent="-341630">
              <a:lnSpc>
                <a:spcPct val="100000"/>
              </a:lnSpc>
              <a:spcBef>
                <a:spcPts val="145"/>
              </a:spcBef>
              <a:buSzPct val="75000"/>
              <a:buFont typeface="Arial MT"/>
              <a:buChar char="•"/>
              <a:tabLst>
                <a:tab pos="353695" algn="l"/>
                <a:tab pos="354330" algn="l"/>
              </a:tabLst>
            </a:pPr>
            <a:r>
              <a:rPr dirty="0" sz="2400">
                <a:latin typeface="Times New Roman"/>
                <a:cs typeface="Times New Roman"/>
              </a:rPr>
              <a:t>9)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concept</a:t>
            </a:r>
            <a:r>
              <a:rPr dirty="0" sz="2400">
                <a:latin typeface="Times New Roman"/>
                <a:cs typeface="Times New Roman"/>
              </a:rPr>
              <a:t> of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oops</a:t>
            </a:r>
            <a:endParaRPr sz="2400">
              <a:latin typeface="Times New Roman"/>
              <a:cs typeface="Times New Roman"/>
            </a:endParaRPr>
          </a:p>
          <a:p>
            <a:pPr marL="353695" indent="-341630">
              <a:lnSpc>
                <a:spcPct val="100000"/>
              </a:lnSpc>
              <a:spcBef>
                <a:spcPts val="145"/>
              </a:spcBef>
              <a:buSzPct val="75000"/>
              <a:buFont typeface="Arial MT"/>
              <a:buChar char="•"/>
              <a:tabLst>
                <a:tab pos="353695" algn="l"/>
                <a:tab pos="354330" algn="l"/>
              </a:tabLst>
            </a:pPr>
            <a:r>
              <a:rPr dirty="0" sz="2400">
                <a:latin typeface="Times New Roman"/>
                <a:cs typeface="Times New Roman"/>
              </a:rPr>
              <a:t>10)</a:t>
            </a:r>
            <a:r>
              <a:rPr dirty="0" sz="2400" spc="-10">
                <a:latin typeface="Times New Roman"/>
                <a:cs typeface="Times New Roman"/>
              </a:rPr>
              <a:t> Uses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classes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python</a:t>
            </a:r>
            <a:endParaRPr sz="2400">
              <a:latin typeface="Times New Roman"/>
              <a:cs typeface="Times New Roman"/>
            </a:endParaRPr>
          </a:p>
          <a:p>
            <a:pPr marL="353695" indent="-341630">
              <a:lnSpc>
                <a:spcPct val="100000"/>
              </a:lnSpc>
              <a:spcBef>
                <a:spcPts val="120"/>
              </a:spcBef>
              <a:buSzPct val="75000"/>
              <a:buFont typeface="Arial MT"/>
              <a:buChar char="•"/>
              <a:tabLst>
                <a:tab pos="353695" algn="l"/>
                <a:tab pos="354330" algn="l"/>
              </a:tabLst>
            </a:pPr>
            <a:r>
              <a:rPr dirty="0" sz="2400">
                <a:latin typeface="Times New Roman"/>
                <a:cs typeface="Times New Roman"/>
              </a:rPr>
              <a:t>11)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Introduction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5">
                <a:latin typeface="Times New Roman"/>
                <a:cs typeface="Times New Roman"/>
              </a:rPr>
              <a:t> numpy,matplotlib and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pandas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17244" y="6356840"/>
            <a:ext cx="5683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z="1200">
                <a:solidFill>
                  <a:srgbClr val="878787"/>
                </a:solidFill>
                <a:latin typeface="Times New Roman"/>
                <a:cs typeface="Times New Roman"/>
              </a:rPr>
              <a:t>26/09/22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65421" y="6356840"/>
            <a:ext cx="3659504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z="1200" spc="-5" b="1">
                <a:latin typeface="Times New Roman"/>
                <a:cs typeface="Times New Roman"/>
              </a:rPr>
              <a:t>WEB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SCRAPING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OF </a:t>
            </a:r>
            <a:r>
              <a:rPr dirty="0" sz="1200" spc="-5" b="1">
                <a:latin typeface="Times New Roman"/>
                <a:cs typeface="Times New Roman"/>
              </a:rPr>
              <a:t>COVID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19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CASES(GUI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BASED)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4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628345"/>
            <a:ext cx="644588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pc="-5" b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Topics</a:t>
            </a:r>
            <a:r>
              <a:rPr dirty="0" u="heavy" spc="-10" b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pc="-5" b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used</a:t>
            </a:r>
            <a:r>
              <a:rPr dirty="0" u="heavy" spc="-10" b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pc="-5" b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</a:t>
            </a:r>
            <a:r>
              <a:rPr dirty="0" u="heavy" spc="-15" b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pc="-5" b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create</a:t>
            </a:r>
            <a:r>
              <a:rPr dirty="0" u="heavy" spc="5" b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pc="-5" b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3068" y="1832305"/>
            <a:ext cx="9013190" cy="24669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0" spc="-5">
                <a:latin typeface="Times New Roman"/>
                <a:cs typeface="Times New Roman"/>
              </a:rPr>
              <a:t>.</a:t>
            </a:r>
            <a:r>
              <a:rPr dirty="0" sz="8000" spc="-12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Requests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and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Beautifulsoup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of</a:t>
            </a:r>
            <a:r>
              <a:rPr dirty="0" sz="2800">
                <a:latin typeface="Times New Roman"/>
                <a:cs typeface="Times New Roman"/>
              </a:rPr>
              <a:t> python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used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for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web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scraping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000" spc="-5">
                <a:latin typeface="Times New Roman"/>
                <a:cs typeface="Times New Roman"/>
              </a:rPr>
              <a:t>.</a:t>
            </a:r>
            <a:r>
              <a:rPr dirty="0" sz="8000" spc="-12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Graphical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user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interface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created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using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Tkinter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module.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17244" y="6356840"/>
            <a:ext cx="5683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z="1200">
                <a:solidFill>
                  <a:srgbClr val="878787"/>
                </a:solidFill>
                <a:latin typeface="Times New Roman"/>
                <a:cs typeface="Times New Roman"/>
              </a:rPr>
              <a:t>26/09/22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65421" y="6356840"/>
            <a:ext cx="3659504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z="1200" spc="-5" b="1">
                <a:latin typeface="Times New Roman"/>
                <a:cs typeface="Times New Roman"/>
              </a:rPr>
              <a:t>WEB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SCRAPING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OF </a:t>
            </a:r>
            <a:r>
              <a:rPr dirty="0" sz="1200" spc="-5" b="1">
                <a:latin typeface="Times New Roman"/>
                <a:cs typeface="Times New Roman"/>
              </a:rPr>
              <a:t>COVID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19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CASES(GUI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BASED)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4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735025"/>
            <a:ext cx="1580515" cy="512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3200" spc="-5">
                <a:uFill>
                  <a:solidFill>
                    <a:srgbClr val="000000"/>
                  </a:solidFill>
                </a:uFill>
              </a:rPr>
              <a:t>Contents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322069" y="1911858"/>
            <a:ext cx="2737485" cy="3769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dirty="0" sz="2400">
                <a:latin typeface="Times New Roman"/>
                <a:cs typeface="Times New Roman"/>
              </a:rPr>
              <a:t>Problem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Statement</a:t>
            </a:r>
            <a:endParaRPr sz="240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spcBef>
                <a:spcPts val="2425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dirty="0" sz="2400">
                <a:latin typeface="Times New Roman"/>
                <a:cs typeface="Times New Roman"/>
              </a:rPr>
              <a:t>Solution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dirty="0" sz="2400" spc="-5">
                <a:latin typeface="Times New Roman"/>
                <a:cs typeface="Times New Roman"/>
              </a:rPr>
              <a:t>Tech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Stack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dirty="0" sz="2400" spc="-10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spcBef>
                <a:spcPts val="2425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dirty="0" sz="2400">
                <a:latin typeface="Times New Roman"/>
                <a:cs typeface="Times New Roman"/>
              </a:rPr>
              <a:t>Workflow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dirty="0" sz="2400" spc="-5">
                <a:latin typeface="Times New Roman"/>
                <a:cs typeface="Times New Roman"/>
              </a:rPr>
              <a:t>Demonstration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17244" y="6356840"/>
            <a:ext cx="5683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z="1200">
                <a:solidFill>
                  <a:srgbClr val="878787"/>
                </a:solidFill>
                <a:latin typeface="Times New Roman"/>
                <a:cs typeface="Times New Roman"/>
              </a:rPr>
              <a:t>26/09/22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65421" y="6356840"/>
            <a:ext cx="3659504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z="1200" spc="-5" b="1">
                <a:latin typeface="Times New Roman"/>
                <a:cs typeface="Times New Roman"/>
              </a:rPr>
              <a:t>WEB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SCRAPING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OF </a:t>
            </a:r>
            <a:r>
              <a:rPr dirty="0" sz="1200" spc="-5" b="1">
                <a:latin typeface="Times New Roman"/>
                <a:cs typeface="Times New Roman"/>
              </a:rPr>
              <a:t>COVID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19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CASES(GUI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BASED)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4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513333"/>
            <a:ext cx="3366770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u="heavy" sz="3200" spc="-5">
                <a:uFill>
                  <a:solidFill>
                    <a:srgbClr val="000000"/>
                  </a:solidFill>
                </a:uFill>
              </a:rPr>
              <a:t>Problem</a:t>
            </a:r>
            <a:r>
              <a:rPr dirty="0" u="heavy" sz="3200" spc="-6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 sz="3200" spc="-10">
                <a:uFill>
                  <a:solidFill>
                    <a:srgbClr val="000000"/>
                  </a:solidFill>
                </a:uFill>
              </a:rPr>
              <a:t>Statement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17244" y="1453769"/>
            <a:ext cx="10391775" cy="2221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50100"/>
              </a:lnSpc>
              <a:spcBef>
                <a:spcPts val="100"/>
              </a:spcBef>
            </a:pPr>
            <a:r>
              <a:rPr dirty="0" sz="2400" spc="-10">
                <a:latin typeface="Times New Roman"/>
                <a:cs typeface="Times New Roman"/>
              </a:rPr>
              <a:t>COVID </a:t>
            </a:r>
            <a:r>
              <a:rPr dirty="0" sz="2400">
                <a:latin typeface="Times New Roman"/>
                <a:cs typeface="Times New Roman"/>
              </a:rPr>
              <a:t>data for different </a:t>
            </a:r>
            <a:r>
              <a:rPr dirty="0" sz="2400" spc="-5">
                <a:latin typeface="Times New Roman"/>
                <a:cs typeface="Times New Roman"/>
              </a:rPr>
              <a:t>areas/states </a:t>
            </a:r>
            <a:r>
              <a:rPr dirty="0" sz="2400">
                <a:latin typeface="Times New Roman"/>
                <a:cs typeface="Times New Roman"/>
              </a:rPr>
              <a:t>is not </a:t>
            </a:r>
            <a:r>
              <a:rPr dirty="0" sz="2400" spc="-5">
                <a:latin typeface="Times New Roman"/>
                <a:cs typeface="Times New Roman"/>
              </a:rPr>
              <a:t>available collectively </a:t>
            </a:r>
            <a:r>
              <a:rPr dirty="0" sz="2400">
                <a:latin typeface="Times New Roman"/>
                <a:cs typeface="Times New Roman"/>
              </a:rPr>
              <a:t>for </a:t>
            </a:r>
            <a:r>
              <a:rPr dirty="0" sz="2400" spc="-5">
                <a:latin typeface="Times New Roman"/>
                <a:cs typeface="Times New Roman"/>
              </a:rPr>
              <a:t>research and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visualization so different organizations/individuals have </a:t>
            </a:r>
            <a:r>
              <a:rPr dirty="0" sz="2400">
                <a:latin typeface="Times New Roman"/>
                <a:cs typeface="Times New Roman"/>
              </a:rPr>
              <a:t>to </a:t>
            </a:r>
            <a:r>
              <a:rPr dirty="0" sz="2400" spc="-15">
                <a:latin typeface="Times New Roman"/>
                <a:cs typeface="Times New Roman"/>
              </a:rPr>
              <a:t>go </a:t>
            </a:r>
            <a:r>
              <a:rPr dirty="0" sz="2400" spc="-5">
                <a:latin typeface="Times New Roman"/>
                <a:cs typeface="Times New Roman"/>
              </a:rPr>
              <a:t>across sites </a:t>
            </a:r>
            <a:r>
              <a:rPr dirty="0" sz="2400">
                <a:latin typeface="Times New Roman"/>
                <a:cs typeface="Times New Roman"/>
              </a:rPr>
              <a:t>to </a:t>
            </a:r>
            <a:r>
              <a:rPr dirty="0" sz="2400" spc="-5">
                <a:latin typeface="Times New Roman"/>
                <a:cs typeface="Times New Roman"/>
              </a:rPr>
              <a:t>collect </a:t>
            </a:r>
            <a:r>
              <a:rPr dirty="0" sz="2400">
                <a:latin typeface="Times New Roman"/>
                <a:cs typeface="Times New Roman"/>
              </a:rPr>
              <a:t> this </a:t>
            </a:r>
            <a:r>
              <a:rPr dirty="0" sz="2400" spc="-5">
                <a:latin typeface="Times New Roman"/>
                <a:cs typeface="Times New Roman"/>
              </a:rPr>
              <a:t>data. With </a:t>
            </a:r>
            <a:r>
              <a:rPr dirty="0" sz="2400">
                <a:latin typeface="Times New Roman"/>
                <a:cs typeface="Times New Roman"/>
              </a:rPr>
              <a:t>the </a:t>
            </a:r>
            <a:r>
              <a:rPr dirty="0" sz="2400" spc="-10">
                <a:latin typeface="Times New Roman"/>
                <a:cs typeface="Times New Roman"/>
              </a:rPr>
              <a:t>scrapper </a:t>
            </a:r>
            <a:r>
              <a:rPr dirty="0" sz="2400">
                <a:latin typeface="Times New Roman"/>
                <a:cs typeface="Times New Roman"/>
              </a:rPr>
              <a:t>the </a:t>
            </a:r>
            <a:r>
              <a:rPr dirty="0" sz="2400" spc="-5">
                <a:latin typeface="Times New Roman"/>
                <a:cs typeface="Times New Roman"/>
              </a:rPr>
              <a:t>different data </a:t>
            </a:r>
            <a:r>
              <a:rPr dirty="0" sz="2400" spc="10">
                <a:latin typeface="Times New Roman"/>
                <a:cs typeface="Times New Roman"/>
              </a:rPr>
              <a:t>can </a:t>
            </a:r>
            <a:r>
              <a:rPr dirty="0" sz="2400">
                <a:latin typeface="Times New Roman"/>
                <a:cs typeface="Times New Roman"/>
              </a:rPr>
              <a:t>be </a:t>
            </a:r>
            <a:r>
              <a:rPr dirty="0" sz="2400" spc="-5">
                <a:latin typeface="Times New Roman"/>
                <a:cs typeface="Times New Roman"/>
              </a:rPr>
              <a:t>collected and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">
                <a:latin typeface="Times New Roman"/>
                <a:cs typeface="Times New Roman"/>
              </a:rPr>
              <a:t>single dataset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can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-10">
                <a:latin typeface="Times New Roman"/>
                <a:cs typeface="Times New Roman"/>
              </a:rPr>
              <a:t> created.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8593" y="1958416"/>
            <a:ext cx="1469390" cy="512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3200" spc="-5">
                <a:uFill>
                  <a:solidFill>
                    <a:srgbClr val="000000"/>
                  </a:solidFill>
                </a:uFill>
              </a:rPr>
              <a:t>S</a:t>
            </a:r>
            <a:r>
              <a:rPr dirty="0" u="heavy" sz="3200">
                <a:uFill>
                  <a:solidFill>
                    <a:srgbClr val="000000"/>
                  </a:solidFill>
                </a:uFill>
              </a:rPr>
              <a:t>o</a:t>
            </a:r>
            <a:r>
              <a:rPr dirty="0" u="heavy" sz="3200" spc="-5">
                <a:uFill>
                  <a:solidFill>
                    <a:srgbClr val="000000"/>
                  </a:solidFill>
                </a:uFill>
              </a:rPr>
              <a:t>lution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033068" y="3658361"/>
            <a:ext cx="10048240" cy="2627630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353695" marR="5080" indent="-341630">
              <a:lnSpc>
                <a:spcPts val="3020"/>
              </a:lnSpc>
              <a:spcBef>
                <a:spcPts val="490"/>
              </a:spcBef>
              <a:buSzPct val="64285"/>
              <a:buFont typeface="Arial MT"/>
              <a:buChar char="•"/>
              <a:tabLst>
                <a:tab pos="441959" algn="l"/>
                <a:tab pos="442595" algn="l"/>
              </a:tabLst>
            </a:pPr>
            <a:r>
              <a:rPr dirty="0"/>
              <a:t>	</a:t>
            </a:r>
            <a:r>
              <a:rPr dirty="0" sz="2800">
                <a:latin typeface="Times New Roman"/>
                <a:cs typeface="Times New Roman"/>
              </a:rPr>
              <a:t>This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system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would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be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able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to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monitor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the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number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of</a:t>
            </a:r>
            <a:r>
              <a:rPr dirty="0" sz="2800">
                <a:latin typeface="Times New Roman"/>
                <a:cs typeface="Times New Roman"/>
              </a:rPr>
              <a:t> Covid19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cases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in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India.</a:t>
            </a:r>
            <a:endParaRPr sz="2800">
              <a:latin typeface="Times New Roman"/>
              <a:cs typeface="Times New Roman"/>
            </a:endParaRPr>
          </a:p>
          <a:p>
            <a:pPr marL="353695" marR="641350" indent="-341630">
              <a:lnSpc>
                <a:spcPts val="3020"/>
              </a:lnSpc>
              <a:spcBef>
                <a:spcPts val="994"/>
              </a:spcBef>
              <a:buSzPct val="64285"/>
              <a:buFont typeface="Arial MT"/>
              <a:buChar char="•"/>
              <a:tabLst>
                <a:tab pos="441959" algn="l"/>
                <a:tab pos="442595" algn="l"/>
              </a:tabLst>
            </a:pPr>
            <a:r>
              <a:rPr dirty="0"/>
              <a:t>	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system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will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tell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us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information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about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the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active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cases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,total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cases,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deaths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in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India.</a:t>
            </a:r>
            <a:endParaRPr sz="2800">
              <a:latin typeface="Times New Roman"/>
              <a:cs typeface="Times New Roman"/>
            </a:endParaRPr>
          </a:p>
          <a:p>
            <a:pPr marL="353695" marR="474345" indent="-341630">
              <a:lnSpc>
                <a:spcPts val="3030"/>
              </a:lnSpc>
              <a:spcBef>
                <a:spcPts val="1010"/>
              </a:spcBef>
              <a:buSzPct val="64285"/>
              <a:buFont typeface="Arial MT"/>
              <a:buChar char="•"/>
              <a:tabLst>
                <a:tab pos="441959" algn="l"/>
                <a:tab pos="442595" algn="l"/>
              </a:tabLst>
            </a:pPr>
            <a:r>
              <a:rPr dirty="0"/>
              <a:t>	</a:t>
            </a:r>
            <a:r>
              <a:rPr dirty="0" sz="2800">
                <a:latin typeface="Times New Roman"/>
                <a:cs typeface="Times New Roman"/>
              </a:rPr>
              <a:t>It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can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automatically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change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the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data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if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there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is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any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change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in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the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Covid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cases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in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India.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871" y="0"/>
            <a:ext cx="12073127" cy="199948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17244" y="6356840"/>
            <a:ext cx="5683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z="1200">
                <a:solidFill>
                  <a:srgbClr val="878787"/>
                </a:solidFill>
                <a:latin typeface="Times New Roman"/>
                <a:cs typeface="Times New Roman"/>
              </a:rPr>
              <a:t>26/09/22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65421" y="6356840"/>
            <a:ext cx="3659504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z="1200" spc="-5" b="1">
                <a:latin typeface="Times New Roman"/>
                <a:cs typeface="Times New Roman"/>
              </a:rPr>
              <a:t>WEB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SCRAPING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OF </a:t>
            </a:r>
            <a:r>
              <a:rPr dirty="0" sz="1200" spc="-5" b="1">
                <a:latin typeface="Times New Roman"/>
                <a:cs typeface="Times New Roman"/>
              </a:rPr>
              <a:t>COVID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19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CASES(GUI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BASED)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8593" y="656081"/>
            <a:ext cx="1953260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u="heavy" sz="3200" spc="-5">
                <a:uFill>
                  <a:solidFill>
                    <a:srgbClr val="000000"/>
                  </a:solidFill>
                </a:uFill>
              </a:rPr>
              <a:t>Tech</a:t>
            </a:r>
            <a:r>
              <a:rPr dirty="0" u="heavy" sz="3200" spc="-7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 sz="3200" spc="-5">
                <a:uFill>
                  <a:solidFill>
                    <a:srgbClr val="000000"/>
                  </a:solidFill>
                </a:uFill>
              </a:rPr>
              <a:t>Stack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679194" y="1500788"/>
            <a:ext cx="2105025" cy="2510790"/>
          </a:xfrm>
          <a:prstGeom prst="rect">
            <a:avLst/>
          </a:prstGeom>
        </p:spPr>
        <p:txBody>
          <a:bodyPr wrap="square" lIns="0" tIns="144145" rIns="0" bIns="0" rtlCol="0" vert="horz">
            <a:spAutoFit/>
          </a:bodyPr>
          <a:lstStyle/>
          <a:p>
            <a:pPr marL="393700" indent="-381635">
              <a:lnSpc>
                <a:spcPct val="100000"/>
              </a:lnSpc>
              <a:spcBef>
                <a:spcPts val="1135"/>
              </a:spcBef>
              <a:buSzPct val="109090"/>
              <a:buChar char="•"/>
              <a:tabLst>
                <a:tab pos="393700" algn="l"/>
                <a:tab pos="394335" algn="l"/>
              </a:tabLst>
            </a:pPr>
            <a:r>
              <a:rPr dirty="0" sz="2200" spc="-5">
                <a:latin typeface="Arial MT"/>
                <a:cs typeface="Arial MT"/>
              </a:rPr>
              <a:t>Python</a:t>
            </a:r>
            <a:endParaRPr sz="2200">
              <a:latin typeface="Arial MT"/>
              <a:cs typeface="Arial MT"/>
            </a:endParaRPr>
          </a:p>
          <a:p>
            <a:pPr marL="393700" indent="-381635">
              <a:lnSpc>
                <a:spcPct val="100000"/>
              </a:lnSpc>
              <a:spcBef>
                <a:spcPts val="1325"/>
              </a:spcBef>
              <a:buSzPct val="109090"/>
              <a:buChar char="•"/>
              <a:tabLst>
                <a:tab pos="393700" algn="l"/>
                <a:tab pos="394335" algn="l"/>
              </a:tabLst>
            </a:pPr>
            <a:r>
              <a:rPr dirty="0" sz="2200">
                <a:latin typeface="Arial MT"/>
                <a:cs typeface="Arial MT"/>
              </a:rPr>
              <a:t>Html</a:t>
            </a:r>
            <a:endParaRPr sz="2200">
              <a:latin typeface="Arial MT"/>
              <a:cs typeface="Arial MT"/>
            </a:endParaRPr>
          </a:p>
          <a:p>
            <a:pPr marL="473075" indent="-461009">
              <a:lnSpc>
                <a:spcPct val="100000"/>
              </a:lnSpc>
              <a:spcBef>
                <a:spcPts val="1320"/>
              </a:spcBef>
              <a:buSzPct val="109090"/>
              <a:buChar char="•"/>
              <a:tabLst>
                <a:tab pos="473075" algn="l"/>
                <a:tab pos="473709" algn="l"/>
              </a:tabLst>
            </a:pPr>
            <a:r>
              <a:rPr dirty="0" sz="2200">
                <a:latin typeface="Arial MT"/>
                <a:cs typeface="Arial MT"/>
              </a:rPr>
              <a:t>Css</a:t>
            </a:r>
            <a:endParaRPr sz="2200">
              <a:latin typeface="Arial MT"/>
              <a:cs typeface="Arial MT"/>
            </a:endParaRPr>
          </a:p>
          <a:p>
            <a:pPr marL="393700" indent="-381635">
              <a:lnSpc>
                <a:spcPct val="100000"/>
              </a:lnSpc>
              <a:spcBef>
                <a:spcPts val="1320"/>
              </a:spcBef>
              <a:buSzPct val="109090"/>
              <a:buChar char="•"/>
              <a:tabLst>
                <a:tab pos="393700" algn="l"/>
                <a:tab pos="394335" algn="l"/>
              </a:tabLst>
            </a:pPr>
            <a:r>
              <a:rPr dirty="0" sz="2200" spc="5">
                <a:latin typeface="Arial MT"/>
                <a:cs typeface="Arial MT"/>
              </a:rPr>
              <a:t>Tkinter</a:t>
            </a:r>
            <a:endParaRPr sz="2200">
              <a:latin typeface="Arial MT"/>
              <a:cs typeface="Arial MT"/>
            </a:endParaRPr>
          </a:p>
          <a:p>
            <a:pPr marL="393700" indent="-381635">
              <a:lnSpc>
                <a:spcPct val="100000"/>
              </a:lnSpc>
              <a:spcBef>
                <a:spcPts val="1325"/>
              </a:spcBef>
              <a:buSzPct val="109090"/>
              <a:buChar char="•"/>
              <a:tabLst>
                <a:tab pos="393700" algn="l"/>
                <a:tab pos="394335" algn="l"/>
              </a:tabLst>
            </a:pPr>
            <a:r>
              <a:rPr dirty="0" sz="2200">
                <a:latin typeface="Arial MT"/>
                <a:cs typeface="Arial MT"/>
              </a:rPr>
              <a:t>Beautifulsoup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17244" y="6356840"/>
            <a:ext cx="5683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z="1200">
                <a:solidFill>
                  <a:srgbClr val="878787"/>
                </a:solidFill>
                <a:latin typeface="Times New Roman"/>
                <a:cs typeface="Times New Roman"/>
              </a:rPr>
              <a:t>26/09/22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65421" y="6356840"/>
            <a:ext cx="3659504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z="1200" spc="-5" b="1">
                <a:latin typeface="Times New Roman"/>
                <a:cs typeface="Times New Roman"/>
              </a:rPr>
              <a:t>WEB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SCRAPING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OF </a:t>
            </a:r>
            <a:r>
              <a:rPr dirty="0" sz="1200" spc="-5" b="1">
                <a:latin typeface="Times New Roman"/>
                <a:cs typeface="Times New Roman"/>
              </a:rPr>
              <a:t>COVID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19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CASES(GUI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BASED)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735025"/>
            <a:ext cx="1533525" cy="512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3200" spc="-5">
                <a:uFill>
                  <a:solidFill>
                    <a:srgbClr val="000000"/>
                  </a:solidFill>
                </a:uFill>
              </a:rPr>
              <a:t>F</a:t>
            </a:r>
            <a:r>
              <a:rPr dirty="0" u="heavy" sz="3200" spc="-15">
                <a:uFill>
                  <a:solidFill>
                    <a:srgbClr val="000000"/>
                  </a:solidFill>
                </a:uFill>
              </a:rPr>
              <a:t>e</a:t>
            </a:r>
            <a:r>
              <a:rPr dirty="0" u="heavy" sz="3200">
                <a:uFill>
                  <a:solidFill>
                    <a:srgbClr val="000000"/>
                  </a:solidFill>
                </a:uFill>
              </a:rPr>
              <a:t>a</a:t>
            </a:r>
            <a:r>
              <a:rPr dirty="0" u="heavy" sz="3200" spc="-5">
                <a:uFill>
                  <a:solidFill>
                    <a:srgbClr val="000000"/>
                  </a:solidFill>
                </a:uFill>
              </a:rPr>
              <a:t>tu</a:t>
            </a:r>
            <a:r>
              <a:rPr dirty="0" u="heavy" sz="3200" spc="-15">
                <a:uFill>
                  <a:solidFill>
                    <a:srgbClr val="000000"/>
                  </a:solidFill>
                </a:uFill>
              </a:rPr>
              <a:t>r</a:t>
            </a:r>
            <a:r>
              <a:rPr dirty="0" u="heavy" sz="3200" spc="-5">
                <a:uFill>
                  <a:solidFill>
                    <a:srgbClr val="000000"/>
                  </a:solidFill>
                </a:uFill>
              </a:rPr>
              <a:t>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084884" y="1770887"/>
            <a:ext cx="8156575" cy="2273300"/>
          </a:xfrm>
          <a:prstGeom prst="rect">
            <a:avLst/>
          </a:prstGeom>
        </p:spPr>
        <p:txBody>
          <a:bodyPr wrap="square" lIns="0" tIns="208280" rIns="0" bIns="0" rtlCol="0" vert="horz">
            <a:spAutoFit/>
          </a:bodyPr>
          <a:lstStyle/>
          <a:p>
            <a:pPr marL="454025" indent="-441959">
              <a:lnSpc>
                <a:spcPct val="100000"/>
              </a:lnSpc>
              <a:spcBef>
                <a:spcPts val="1640"/>
              </a:spcBef>
              <a:buChar char="●"/>
              <a:tabLst>
                <a:tab pos="454025" algn="l"/>
                <a:tab pos="454659" algn="l"/>
              </a:tabLst>
            </a:pPr>
            <a:r>
              <a:rPr dirty="0" sz="2400" spc="-5">
                <a:latin typeface="Times New Roman"/>
                <a:cs typeface="Times New Roman"/>
              </a:rPr>
              <a:t>Real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time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monitoring</a:t>
            </a:r>
            <a:endParaRPr sz="2400">
              <a:latin typeface="Times New Roman"/>
              <a:cs typeface="Times New Roman"/>
            </a:endParaRPr>
          </a:p>
          <a:p>
            <a:pPr marL="454025" indent="-441959">
              <a:lnSpc>
                <a:spcPct val="100000"/>
              </a:lnSpc>
              <a:spcBef>
                <a:spcPts val="1535"/>
              </a:spcBef>
              <a:buChar char="●"/>
              <a:tabLst>
                <a:tab pos="454025" algn="l"/>
                <a:tab pos="454659" algn="l"/>
              </a:tabLst>
            </a:pPr>
            <a:r>
              <a:rPr dirty="0" sz="2400" spc="-5">
                <a:latin typeface="Times New Roman"/>
                <a:cs typeface="Times New Roman"/>
              </a:rPr>
              <a:t>Gui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based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desktop</a:t>
            </a:r>
            <a:endParaRPr sz="2400">
              <a:latin typeface="Times New Roman"/>
              <a:cs typeface="Times New Roman"/>
            </a:endParaRPr>
          </a:p>
          <a:p>
            <a:pPr marL="454025" indent="-441959">
              <a:lnSpc>
                <a:spcPct val="100000"/>
              </a:lnSpc>
              <a:spcBef>
                <a:spcPts val="1540"/>
              </a:spcBef>
              <a:buChar char="●"/>
              <a:tabLst>
                <a:tab pos="454025" algn="l"/>
                <a:tab pos="454659" algn="l"/>
              </a:tabLst>
            </a:pPr>
            <a:r>
              <a:rPr dirty="0" sz="2400">
                <a:latin typeface="Times New Roman"/>
                <a:cs typeface="Times New Roman"/>
              </a:rPr>
              <a:t>Shows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active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cases,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total</a:t>
            </a:r>
            <a:r>
              <a:rPr dirty="0" sz="2400" spc="-10">
                <a:latin typeface="Times New Roman"/>
                <a:cs typeface="Times New Roman"/>
              </a:rPr>
              <a:t> cases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,deaths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discharged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patients.</a:t>
            </a:r>
            <a:endParaRPr sz="2400">
              <a:latin typeface="Times New Roman"/>
              <a:cs typeface="Times New Roman"/>
            </a:endParaRPr>
          </a:p>
          <a:p>
            <a:pPr marL="454025" indent="-441959">
              <a:lnSpc>
                <a:spcPct val="100000"/>
              </a:lnSpc>
              <a:spcBef>
                <a:spcPts val="1560"/>
              </a:spcBef>
              <a:buChar char="●"/>
              <a:tabLst>
                <a:tab pos="454025" algn="l"/>
                <a:tab pos="454659" algn="l"/>
              </a:tabLst>
            </a:pPr>
            <a:r>
              <a:rPr dirty="0" sz="2400">
                <a:latin typeface="Times New Roman"/>
                <a:cs typeface="Times New Roman"/>
              </a:rPr>
              <a:t>Automatic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data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processing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Shafin Showkat</dc:creator>
  <dc:title>Slide 1</dc:title>
  <dcterms:created xsi:type="dcterms:W3CDTF">2022-12-27T14:05:50Z</dcterms:created>
  <dcterms:modified xsi:type="dcterms:W3CDTF">2022-12-27T14:05:50Z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2022-11-22T00:00:00Z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2022-12-27T00:00:00Z</vt:filetime>
  </property>
</Properties>
</file>