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5" r:id="rId9"/>
    <p:sldId id="268" r:id="rId10"/>
    <p:sldId id="269" r:id="rId11"/>
    <p:sldId id="270" r:id="rId12"/>
    <p:sldId id="271" r:id="rId13"/>
    <p:sldId id="272" r:id="rId14"/>
    <p:sldId id="273" r:id="rId15"/>
    <p:sldId id="264" r:id="rId16"/>
    <p:sldId id="266" r:id="rId17"/>
    <p:sldId id="267"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F4F1A58-5F3F-4F93-81F8-9134E1B632A0}" type="datetimeFigureOut">
              <a:rPr lang="en-US" smtClean="0"/>
              <a:t>11/30/2023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A5B3577-982F-4825-8D9B-F2382FFC98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4F1A58-5F3F-4F93-81F8-9134E1B632A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B3577-982F-4825-8D9B-F2382FFC98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4F1A58-5F3F-4F93-81F8-9134E1B632A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B3577-982F-4825-8D9B-F2382FFC98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F4F1A58-5F3F-4F93-81F8-9134E1B632A0}" type="datetimeFigureOut">
              <a:rPr lang="en-US" smtClean="0"/>
              <a:t>11/30/2023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A5B3577-982F-4825-8D9B-F2382FFC98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F4F1A58-5F3F-4F93-81F8-9134E1B632A0}" type="datetimeFigureOut">
              <a:rPr lang="en-US" smtClean="0"/>
              <a:t>11/30/2023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A5B3577-982F-4825-8D9B-F2382FFC9814}"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F4F1A58-5F3F-4F93-81F8-9134E1B632A0}" type="datetimeFigureOut">
              <a:rPr lang="en-US" smtClean="0"/>
              <a:t>11/30/2023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A5B3577-982F-4825-8D9B-F2382FFC98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F4F1A58-5F3F-4F93-81F8-9134E1B632A0}"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A5B3577-982F-4825-8D9B-F2382FFC9814}"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F4F1A58-5F3F-4F93-81F8-9134E1B632A0}" type="datetimeFigureOut">
              <a:rPr lang="en-US" smtClean="0"/>
              <a:t>11/30/2023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B3577-982F-4825-8D9B-F2382FFC9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4F1A58-5F3F-4F93-81F8-9134E1B632A0}" type="datetimeFigureOut">
              <a:rPr lang="en-US" smtClean="0"/>
              <a:t>11/30/2023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B3577-982F-4825-8D9B-F2382FFC9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F4F1A58-5F3F-4F93-81F8-9134E1B632A0}" type="datetimeFigureOut">
              <a:rPr lang="en-US" smtClean="0"/>
              <a:t>11/30/2023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B3577-982F-4825-8D9B-F2382FFC98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F4F1A58-5F3F-4F93-81F8-9134E1B632A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A5B3577-982F-4825-8D9B-F2382FFC9814}"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F4F1A58-5F3F-4F93-81F8-9134E1B632A0}" type="datetimeFigureOut">
              <a:rPr lang="en-US" smtClean="0"/>
              <a:t>11/30/2023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A5B3577-982F-4825-8D9B-F2382FFC9814}"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2286000"/>
          </a:xfrm>
        </p:spPr>
        <p:txBody>
          <a:bodyPr>
            <a:normAutofit fontScale="90000"/>
          </a:bodyPr>
          <a:lstStyle/>
          <a:p>
            <a:pPr algn="ctr"/>
            <a:r>
              <a:rPr lang="en-US" b="1" dirty="0" smtClean="0"/>
              <a:t>Project Presentation</a:t>
            </a:r>
            <a:br>
              <a:rPr lang="en-US" b="1" dirty="0" smtClean="0"/>
            </a:br>
            <a:r>
              <a:rPr lang="en-US" b="1" dirty="0" smtClean="0"/>
              <a:t/>
            </a:r>
            <a:br>
              <a:rPr lang="en-US" b="1" dirty="0" smtClean="0"/>
            </a:br>
            <a:r>
              <a:rPr lang="en-US" dirty="0" smtClean="0"/>
              <a:t>Exploratory Data </a:t>
            </a:r>
            <a:r>
              <a:rPr lang="en-US" dirty="0" smtClean="0"/>
              <a:t>Analysis</a:t>
            </a:r>
            <a:br>
              <a:rPr lang="en-US" dirty="0" smtClean="0"/>
            </a:br>
            <a:r>
              <a:rPr lang="en-US" dirty="0" smtClean="0"/>
              <a:t/>
            </a:r>
            <a:br>
              <a:rPr lang="en-US" dirty="0" smtClean="0"/>
            </a:br>
            <a:r>
              <a:rPr lang="en-US" b="1" dirty="0" smtClean="0"/>
              <a:t> </a:t>
            </a:r>
            <a:r>
              <a:rPr lang="en-US" b="1" dirty="0" err="1" smtClean="0"/>
              <a:t>Airbnb</a:t>
            </a:r>
            <a:r>
              <a:rPr lang="en-US" b="1" dirty="0" smtClean="0"/>
              <a:t> Booking </a:t>
            </a:r>
            <a:r>
              <a:rPr lang="en-US" dirty="0" smtClean="0"/>
              <a:t/>
            </a:r>
            <a:br>
              <a:rPr lang="en-US" dirty="0" smtClean="0"/>
            </a:br>
            <a:endParaRPr lang="en-US" dirty="0"/>
          </a:p>
        </p:txBody>
      </p:sp>
      <p:sp>
        <p:nvSpPr>
          <p:cNvPr id="3" name="Subtitle 2"/>
          <p:cNvSpPr>
            <a:spLocks noGrp="1"/>
          </p:cNvSpPr>
          <p:nvPr>
            <p:ph type="subTitle" idx="1"/>
          </p:nvPr>
        </p:nvSpPr>
        <p:spPr>
          <a:xfrm>
            <a:off x="381000" y="4267200"/>
            <a:ext cx="8458200" cy="1524000"/>
          </a:xfrm>
        </p:spPr>
        <p:txBody>
          <a:bodyPr/>
          <a:lstStyle/>
          <a:p>
            <a:pPr algn="ctr"/>
            <a:r>
              <a:rPr lang="en-US" b="1" dirty="0" smtClean="0"/>
              <a:t>				      By,</a:t>
            </a:r>
          </a:p>
          <a:p>
            <a:pPr algn="r"/>
            <a:r>
              <a:rPr lang="en-US" b="1" dirty="0" smtClean="0"/>
              <a:t>Shafiq Abubacker</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838200"/>
          </a:xfrm>
        </p:spPr>
        <p:txBody>
          <a:bodyPr>
            <a:normAutofit fontScale="90000"/>
          </a:bodyPr>
          <a:lstStyle/>
          <a:p>
            <a:pPr algn="ctr"/>
            <a:r>
              <a:rPr lang="en-US" b="1" dirty="0" smtClean="0"/>
              <a:t>Trends and Patterns</a:t>
            </a:r>
            <a:br>
              <a:rPr lang="en-US" b="1" dirty="0" smtClean="0"/>
            </a:br>
            <a:r>
              <a:rPr lang="en-US" b="1" dirty="0" smtClean="0">
                <a:solidFill>
                  <a:schemeClr val="accent2">
                    <a:lumMod val="75000"/>
                  </a:schemeClr>
                </a:solidFill>
              </a:rPr>
              <a:t> </a:t>
            </a:r>
            <a:r>
              <a:rPr lang="en-US" sz="2000" b="1" dirty="0" smtClean="0">
                <a:solidFill>
                  <a:schemeClr val="accent2">
                    <a:lumMod val="75000"/>
                  </a:schemeClr>
                </a:solidFill>
              </a:rPr>
              <a:t>Host Performance </a:t>
            </a:r>
            <a:r>
              <a:rPr lang="en-US" sz="2000" b="1" dirty="0" smtClean="0">
                <a:solidFill>
                  <a:schemeClr val="accent2">
                    <a:lumMod val="75000"/>
                  </a:schemeClr>
                </a:solidFill>
              </a:rPr>
              <a:t>Metrics</a:t>
            </a:r>
            <a:endParaRPr lang="en-US" dirty="0">
              <a:solidFill>
                <a:schemeClr val="accent2">
                  <a:lumMod val="75000"/>
                </a:schemeClr>
              </a:solidFill>
            </a:endParaRPr>
          </a:p>
        </p:txBody>
      </p:sp>
      <p:sp>
        <p:nvSpPr>
          <p:cNvPr id="3" name="Content Placeholder 2"/>
          <p:cNvSpPr>
            <a:spLocks noGrp="1"/>
          </p:cNvSpPr>
          <p:nvPr>
            <p:ph idx="1"/>
          </p:nvPr>
        </p:nvSpPr>
        <p:spPr>
          <a:xfrm>
            <a:off x="4953000" y="1295400"/>
            <a:ext cx="4038600" cy="4953000"/>
          </a:xfrm>
        </p:spPr>
        <p:txBody>
          <a:bodyPr>
            <a:normAutofit fontScale="32500" lnSpcReduction="20000"/>
          </a:bodyPr>
          <a:lstStyle/>
          <a:p>
            <a:endParaRPr lang="en-US" b="1" dirty="0" smtClean="0"/>
          </a:p>
          <a:p>
            <a:r>
              <a:rPr lang="en-US" sz="4000" b="1" dirty="0" smtClean="0"/>
              <a:t>Positive Correlation Insights:</a:t>
            </a:r>
            <a:endParaRPr lang="en-US" sz="4000" dirty="0" smtClean="0"/>
          </a:p>
          <a:p>
            <a:pPr lvl="1"/>
            <a:r>
              <a:rPr lang="en-US" sz="4000" dirty="0" smtClean="0"/>
              <a:t>A positive correlation exists between the number of listings, number of reviews, and availability, indicating that hosts excelling in one metric are likely to excel in others as well.</a:t>
            </a:r>
          </a:p>
          <a:p>
            <a:pPr lvl="1"/>
            <a:endParaRPr lang="en-US" sz="4000" dirty="0" smtClean="0"/>
          </a:p>
          <a:p>
            <a:r>
              <a:rPr lang="en-US" sz="4000" b="1" dirty="0" smtClean="0"/>
              <a:t>Performance Metrics Alignment:</a:t>
            </a:r>
            <a:endParaRPr lang="en-US" sz="4000" dirty="0" smtClean="0"/>
          </a:p>
          <a:p>
            <a:pPr lvl="1"/>
            <a:r>
              <a:rPr lang="en-US" sz="4000" dirty="0" smtClean="0"/>
              <a:t>Hosts with a greater number of listings demonstrate higher review counts and response rates. This correlation suggests that hosts deeply committed to their </a:t>
            </a:r>
            <a:r>
              <a:rPr lang="en-US" sz="4000" dirty="0" err="1" smtClean="0"/>
              <a:t>Airbnb</a:t>
            </a:r>
            <a:r>
              <a:rPr lang="en-US" sz="4000" dirty="0" smtClean="0"/>
              <a:t> business are more inclined to deliver a positive guest experience.</a:t>
            </a:r>
          </a:p>
          <a:p>
            <a:pPr lvl="1"/>
            <a:endParaRPr lang="en-US" sz="4000" dirty="0" smtClean="0"/>
          </a:p>
          <a:p>
            <a:r>
              <a:rPr lang="en-US" sz="4000" b="1" dirty="0" smtClean="0"/>
              <a:t>Investment and Guest Satisfaction:</a:t>
            </a:r>
            <a:endParaRPr lang="en-US" sz="4000" dirty="0" smtClean="0"/>
          </a:p>
          <a:p>
            <a:pPr lvl="1"/>
            <a:r>
              <a:rPr lang="en-US" sz="4000" dirty="0" smtClean="0"/>
              <a:t>The connection between higher listing numbers and positive performance metrics implies that hosts heavily invested in their </a:t>
            </a:r>
            <a:r>
              <a:rPr lang="en-US" sz="4000" dirty="0" err="1" smtClean="0"/>
              <a:t>Airbnb</a:t>
            </a:r>
            <a:r>
              <a:rPr lang="en-US" sz="4000" dirty="0" smtClean="0"/>
              <a:t> endeavors are more apt to provide a satisfactory guest experience, as reflected in review counts and responsiveness.</a:t>
            </a:r>
          </a:p>
          <a:p>
            <a:endParaRPr lang="en-US" sz="6000" dirty="0"/>
          </a:p>
        </p:txBody>
      </p:sp>
      <p:pic>
        <p:nvPicPr>
          <p:cNvPr id="4098" name="Picture 2"/>
          <p:cNvPicPr>
            <a:picLocks noChangeAspect="1" noChangeArrowheads="1"/>
          </p:cNvPicPr>
          <p:nvPr/>
        </p:nvPicPr>
        <p:blipFill>
          <a:blip r:embed="rId2"/>
          <a:srcRect/>
          <a:stretch>
            <a:fillRect/>
          </a:stretch>
        </p:blipFill>
        <p:spPr bwMode="auto">
          <a:xfrm>
            <a:off x="0" y="1143000"/>
            <a:ext cx="4876800" cy="5715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838200"/>
          </a:xfrm>
        </p:spPr>
        <p:txBody>
          <a:bodyPr>
            <a:normAutofit fontScale="90000"/>
          </a:bodyPr>
          <a:lstStyle/>
          <a:p>
            <a:pPr algn="ctr"/>
            <a:r>
              <a:rPr lang="en-US" b="1" dirty="0" smtClean="0"/>
              <a:t>Trends and Patterns</a:t>
            </a:r>
            <a:br>
              <a:rPr lang="en-US" b="1" dirty="0" smtClean="0"/>
            </a:br>
            <a:r>
              <a:rPr lang="en-US" b="1" dirty="0" smtClean="0">
                <a:solidFill>
                  <a:schemeClr val="accent2">
                    <a:lumMod val="75000"/>
                  </a:schemeClr>
                </a:solidFill>
              </a:rPr>
              <a:t> </a:t>
            </a:r>
            <a:r>
              <a:rPr lang="en-US" sz="1800" b="1" dirty="0" smtClean="0">
                <a:solidFill>
                  <a:schemeClr val="accent2">
                    <a:lumMod val="75000"/>
                  </a:schemeClr>
                </a:solidFill>
              </a:rPr>
              <a:t>User Experience </a:t>
            </a:r>
            <a:r>
              <a:rPr lang="en-US" sz="1800" b="1" dirty="0" smtClean="0">
                <a:solidFill>
                  <a:schemeClr val="accent2">
                    <a:lumMod val="75000"/>
                  </a:schemeClr>
                </a:solidFill>
              </a:rPr>
              <a:t>Analysis</a:t>
            </a:r>
            <a:endParaRPr lang="en-US" dirty="0">
              <a:solidFill>
                <a:schemeClr val="accent2">
                  <a:lumMod val="75000"/>
                </a:schemeClr>
              </a:solidFill>
            </a:endParaRPr>
          </a:p>
        </p:txBody>
      </p:sp>
      <p:sp>
        <p:nvSpPr>
          <p:cNvPr id="3" name="Content Placeholder 2"/>
          <p:cNvSpPr>
            <a:spLocks noGrp="1"/>
          </p:cNvSpPr>
          <p:nvPr>
            <p:ph idx="1"/>
          </p:nvPr>
        </p:nvSpPr>
        <p:spPr>
          <a:xfrm>
            <a:off x="4953000" y="1295400"/>
            <a:ext cx="4038600" cy="4953000"/>
          </a:xfrm>
        </p:spPr>
        <p:txBody>
          <a:bodyPr>
            <a:normAutofit fontScale="47500" lnSpcReduction="20000"/>
          </a:bodyPr>
          <a:lstStyle/>
          <a:p>
            <a:endParaRPr lang="en-US" b="1" dirty="0" smtClean="0"/>
          </a:p>
          <a:p>
            <a:r>
              <a:rPr lang="en-US" sz="2900" b="1" dirty="0" smtClean="0"/>
              <a:t>Positive </a:t>
            </a:r>
            <a:r>
              <a:rPr lang="en-US" sz="2900" b="1" dirty="0" smtClean="0"/>
              <a:t>Correlation Highlight:</a:t>
            </a:r>
            <a:endParaRPr lang="en-US" sz="2900" dirty="0" smtClean="0"/>
          </a:p>
          <a:p>
            <a:pPr lvl="1"/>
            <a:r>
              <a:rPr lang="en-US" sz="2900" dirty="0" smtClean="0"/>
              <a:t>The chart illustrates a positive correlation between the total number of reviews and reviews per month, emphasizing a symbiotic relationship where listings with a higher overall review count also tend to receive more reviews on a monthly basis</a:t>
            </a:r>
            <a:r>
              <a:rPr lang="en-US" sz="2900" dirty="0" smtClean="0"/>
              <a:t>.</a:t>
            </a:r>
          </a:p>
          <a:p>
            <a:pPr lvl="1"/>
            <a:endParaRPr lang="en-US" sz="2900" dirty="0" smtClean="0"/>
          </a:p>
          <a:p>
            <a:r>
              <a:rPr lang="en-US" sz="2900" b="1" dirty="0" smtClean="0"/>
              <a:t>Focus on Guest Experience:</a:t>
            </a:r>
            <a:endParaRPr lang="en-US" sz="2900" dirty="0" smtClean="0"/>
          </a:p>
          <a:p>
            <a:pPr lvl="1"/>
            <a:r>
              <a:rPr lang="en-US" sz="2900" dirty="0" smtClean="0"/>
              <a:t>The insight from the plot suggests that hosts should prioritize providing an exceptional guest experience. A positive experience contributes to a higher total review count, which, in turn, correlates with increased monthly reviews</a:t>
            </a:r>
            <a:r>
              <a:rPr lang="en-US" sz="2900" dirty="0" smtClean="0"/>
              <a:t>.</a:t>
            </a:r>
          </a:p>
          <a:p>
            <a:pPr lvl="1"/>
            <a:endParaRPr lang="en-US" sz="2900" dirty="0" smtClean="0"/>
          </a:p>
          <a:p>
            <a:r>
              <a:rPr lang="en-US" sz="2900" b="1" dirty="0" smtClean="0"/>
              <a:t>Enhanced Visibility and Guest Attraction:</a:t>
            </a:r>
            <a:endParaRPr lang="en-US" sz="2900" dirty="0" smtClean="0"/>
          </a:p>
          <a:p>
            <a:pPr lvl="1"/>
            <a:r>
              <a:rPr lang="en-US" sz="2900" dirty="0" smtClean="0"/>
              <a:t>Listings accumulating more reviews are likely to gain higher visibility in search results, attracting a larger number of guests. This underlines the importance of consistently delivering positive guest experiences to optimize search placement and overall listing performance.</a:t>
            </a:r>
          </a:p>
          <a:p>
            <a:endParaRPr lang="en-US" sz="6000" dirty="0"/>
          </a:p>
        </p:txBody>
      </p:sp>
      <p:pic>
        <p:nvPicPr>
          <p:cNvPr id="5122" name="Picture 2"/>
          <p:cNvPicPr>
            <a:picLocks noChangeAspect="1" noChangeArrowheads="1"/>
          </p:cNvPicPr>
          <p:nvPr/>
        </p:nvPicPr>
        <p:blipFill>
          <a:blip r:embed="rId2"/>
          <a:srcRect/>
          <a:stretch>
            <a:fillRect/>
          </a:stretch>
        </p:blipFill>
        <p:spPr bwMode="auto">
          <a:xfrm>
            <a:off x="0" y="1295400"/>
            <a:ext cx="4953000" cy="5410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838200"/>
          </a:xfrm>
        </p:spPr>
        <p:txBody>
          <a:bodyPr>
            <a:normAutofit fontScale="90000"/>
          </a:bodyPr>
          <a:lstStyle/>
          <a:p>
            <a:pPr algn="ctr"/>
            <a:r>
              <a:rPr lang="en-US" b="1" dirty="0" smtClean="0"/>
              <a:t>Trends and Patterns</a:t>
            </a:r>
            <a:br>
              <a:rPr lang="en-US" b="1" dirty="0" smtClean="0"/>
            </a:br>
            <a:r>
              <a:rPr lang="en-US" b="1" dirty="0" smtClean="0">
                <a:solidFill>
                  <a:schemeClr val="accent2">
                    <a:lumMod val="75000"/>
                  </a:schemeClr>
                </a:solidFill>
              </a:rPr>
              <a:t> </a:t>
            </a:r>
            <a:r>
              <a:rPr lang="en-US" sz="1600" b="1" dirty="0" smtClean="0">
                <a:solidFill>
                  <a:schemeClr val="accent2">
                    <a:lumMod val="75000"/>
                  </a:schemeClr>
                </a:solidFill>
              </a:rPr>
              <a:t>Seasonal </a:t>
            </a:r>
            <a:r>
              <a:rPr lang="en-US" sz="1600" b="1" dirty="0" smtClean="0">
                <a:solidFill>
                  <a:schemeClr val="accent2">
                    <a:lumMod val="75000"/>
                  </a:schemeClr>
                </a:solidFill>
              </a:rPr>
              <a:t>Trends</a:t>
            </a:r>
            <a:endParaRPr lang="en-US" dirty="0">
              <a:solidFill>
                <a:schemeClr val="accent2">
                  <a:lumMod val="75000"/>
                </a:schemeClr>
              </a:solidFill>
            </a:endParaRPr>
          </a:p>
        </p:txBody>
      </p:sp>
      <p:sp>
        <p:nvSpPr>
          <p:cNvPr id="3" name="Content Placeholder 2"/>
          <p:cNvSpPr>
            <a:spLocks noGrp="1"/>
          </p:cNvSpPr>
          <p:nvPr>
            <p:ph idx="1"/>
          </p:nvPr>
        </p:nvSpPr>
        <p:spPr>
          <a:xfrm>
            <a:off x="5181600" y="1295400"/>
            <a:ext cx="3962400" cy="4953000"/>
          </a:xfrm>
        </p:spPr>
        <p:txBody>
          <a:bodyPr>
            <a:normAutofit fontScale="25000" lnSpcReduction="20000"/>
          </a:bodyPr>
          <a:lstStyle/>
          <a:p>
            <a:endParaRPr lang="en-US" b="1" dirty="0" smtClean="0"/>
          </a:p>
          <a:p>
            <a:r>
              <a:rPr lang="en-US" sz="5200" b="1" dirty="0" smtClean="0"/>
              <a:t>Prevalent </a:t>
            </a:r>
            <a:r>
              <a:rPr lang="en-US" sz="5200" b="1" dirty="0" smtClean="0"/>
              <a:t>Trend for Short Stays:</a:t>
            </a:r>
            <a:endParaRPr lang="en-US" sz="5200" dirty="0" smtClean="0"/>
          </a:p>
          <a:p>
            <a:pPr lvl="1"/>
            <a:r>
              <a:rPr lang="en-US" sz="5200" dirty="0" smtClean="0"/>
              <a:t>The chart analysis points to a predominant trend, with the majority of guests favoring </a:t>
            </a:r>
            <a:r>
              <a:rPr lang="en-US" sz="5200" dirty="0" smtClean="0"/>
              <a:t>shorter </a:t>
            </a:r>
            <a:r>
              <a:rPr lang="en-US" sz="5200" dirty="0" smtClean="0"/>
              <a:t>stays, typically lasting less than 10 days</a:t>
            </a:r>
            <a:r>
              <a:rPr lang="en-US" sz="5200" dirty="0" smtClean="0"/>
              <a:t>.</a:t>
            </a:r>
          </a:p>
          <a:p>
            <a:pPr lvl="1"/>
            <a:endParaRPr lang="en-US" sz="5200" dirty="0" smtClean="0"/>
          </a:p>
          <a:p>
            <a:r>
              <a:rPr lang="en-US" sz="5200" b="1" dirty="0" smtClean="0"/>
              <a:t>Substantial Segment Preferring Extended Stays:</a:t>
            </a:r>
            <a:endParaRPr lang="en-US" sz="5200" dirty="0" smtClean="0"/>
          </a:p>
          <a:p>
            <a:pPr lvl="1"/>
            <a:r>
              <a:rPr lang="en-US" sz="5200" dirty="0" smtClean="0"/>
              <a:t>A significant finding is the presence of around one-fifth of guests opting for extended stays exceeding 350 days, indicating a notable preference for prolonged accommodations</a:t>
            </a:r>
            <a:r>
              <a:rPr lang="en-US" sz="5200" dirty="0" smtClean="0"/>
              <a:t>.</a:t>
            </a:r>
          </a:p>
          <a:p>
            <a:pPr lvl="1"/>
            <a:endParaRPr lang="en-US" sz="5200" dirty="0" smtClean="0"/>
          </a:p>
          <a:p>
            <a:r>
              <a:rPr lang="en-US" sz="5200" b="1" dirty="0" smtClean="0"/>
              <a:t>Limited Presence in Intermediate Stay Range:</a:t>
            </a:r>
            <a:endParaRPr lang="en-US" sz="5200" dirty="0" smtClean="0"/>
          </a:p>
          <a:p>
            <a:pPr lvl="1"/>
            <a:r>
              <a:rPr lang="en-US" sz="5200" dirty="0" smtClean="0"/>
              <a:t>The distribution underscores a smaller proportion of guests choosing stays ranging from 10 days to 350 days. This suggests a tendency for either shorter durations or significantly longer stays</a:t>
            </a:r>
            <a:r>
              <a:rPr lang="en-US" sz="5200" dirty="0" smtClean="0"/>
              <a:t>.</a:t>
            </a:r>
          </a:p>
          <a:p>
            <a:pPr lvl="1"/>
            <a:endParaRPr lang="en-US" sz="5200" dirty="0" smtClean="0"/>
          </a:p>
          <a:p>
            <a:r>
              <a:rPr lang="en-US" sz="5200" b="1" dirty="0" smtClean="0"/>
              <a:t>Divergent Guest Stay Preferences:</a:t>
            </a:r>
            <a:endParaRPr lang="en-US" sz="5200" dirty="0" smtClean="0"/>
          </a:p>
          <a:p>
            <a:pPr lvl="1"/>
            <a:r>
              <a:rPr lang="en-US" sz="5200" dirty="0" smtClean="0"/>
              <a:t>The overall pattern reflects divergent guest preferences, with a substantial majority favoring either brief or extensive stays, while fewer guests fall within the intermediate stay duration range.</a:t>
            </a:r>
          </a:p>
          <a:p>
            <a:pPr>
              <a:buNone/>
            </a:pPr>
            <a:r>
              <a:rPr lang="en-US" dirty="0" smtClean="0"/>
              <a:t/>
            </a:r>
            <a:br>
              <a:rPr lang="en-US" dirty="0" smtClean="0"/>
            </a:br>
            <a:endParaRPr lang="en-US" sz="6000" dirty="0"/>
          </a:p>
        </p:txBody>
      </p:sp>
      <p:pic>
        <p:nvPicPr>
          <p:cNvPr id="6146" name="Picture 2"/>
          <p:cNvPicPr>
            <a:picLocks noChangeAspect="1" noChangeArrowheads="1"/>
          </p:cNvPicPr>
          <p:nvPr/>
        </p:nvPicPr>
        <p:blipFill>
          <a:blip r:embed="rId2"/>
          <a:srcRect/>
          <a:stretch>
            <a:fillRect/>
          </a:stretch>
        </p:blipFill>
        <p:spPr bwMode="auto">
          <a:xfrm>
            <a:off x="0" y="1143000"/>
            <a:ext cx="5181600" cy="5715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838200"/>
          </a:xfrm>
        </p:spPr>
        <p:txBody>
          <a:bodyPr>
            <a:normAutofit fontScale="90000"/>
          </a:bodyPr>
          <a:lstStyle/>
          <a:p>
            <a:pPr algn="ctr"/>
            <a:r>
              <a:rPr lang="en-US" b="1" dirty="0" smtClean="0"/>
              <a:t>Trends and Patterns</a:t>
            </a:r>
            <a:br>
              <a:rPr lang="en-US" b="1" dirty="0" smtClean="0"/>
            </a:br>
            <a:r>
              <a:rPr lang="en-US" b="1" dirty="0" smtClean="0">
                <a:solidFill>
                  <a:schemeClr val="accent2">
                    <a:lumMod val="75000"/>
                  </a:schemeClr>
                </a:solidFill>
              </a:rPr>
              <a:t> </a:t>
            </a:r>
            <a:r>
              <a:rPr lang="en-US" sz="1400" b="1" dirty="0" smtClean="0">
                <a:solidFill>
                  <a:schemeClr val="accent2">
                    <a:lumMod val="75000"/>
                  </a:schemeClr>
                </a:solidFill>
              </a:rPr>
              <a:t>Average Price per Neighborhood </a:t>
            </a:r>
            <a:r>
              <a:rPr lang="en-US" sz="1400" b="1" dirty="0" smtClean="0">
                <a:solidFill>
                  <a:schemeClr val="accent2">
                    <a:lumMod val="75000"/>
                  </a:schemeClr>
                </a:solidFill>
              </a:rPr>
              <a:t>Analysis</a:t>
            </a:r>
            <a:endParaRPr lang="en-US" dirty="0">
              <a:solidFill>
                <a:schemeClr val="accent2">
                  <a:lumMod val="75000"/>
                </a:schemeClr>
              </a:solidFill>
            </a:endParaRPr>
          </a:p>
        </p:txBody>
      </p:sp>
      <p:sp>
        <p:nvSpPr>
          <p:cNvPr id="3" name="Content Placeholder 2"/>
          <p:cNvSpPr>
            <a:spLocks noGrp="1"/>
          </p:cNvSpPr>
          <p:nvPr>
            <p:ph idx="1"/>
          </p:nvPr>
        </p:nvSpPr>
        <p:spPr>
          <a:xfrm>
            <a:off x="5181600" y="1143000"/>
            <a:ext cx="3962400" cy="5715000"/>
          </a:xfrm>
        </p:spPr>
        <p:txBody>
          <a:bodyPr>
            <a:noAutofit/>
          </a:bodyPr>
          <a:lstStyle/>
          <a:p>
            <a:endParaRPr lang="en-US" sz="1200" b="1" dirty="0" smtClean="0"/>
          </a:p>
          <a:p>
            <a:r>
              <a:rPr lang="en-US" sz="1050" b="1" dirty="0" smtClean="0"/>
              <a:t>Exclusive Neighborhoods with High Prices:</a:t>
            </a:r>
            <a:endParaRPr lang="en-US" sz="1050" dirty="0" smtClean="0"/>
          </a:p>
          <a:p>
            <a:pPr lvl="1"/>
            <a:r>
              <a:rPr lang="en-US" sz="1050" dirty="0" smtClean="0"/>
              <a:t>Fort Wadsworth and Woodrow in Staten Island stand out with notably high average prices of $800 and $700, respectively. This suggests a potential catering to a more high-end or exclusive market in these areas</a:t>
            </a:r>
            <a:r>
              <a:rPr lang="en-US" sz="1050" dirty="0" smtClean="0"/>
              <a:t>.</a:t>
            </a:r>
          </a:p>
          <a:p>
            <a:pPr lvl="1"/>
            <a:endParaRPr lang="en-US" sz="1050" dirty="0" smtClean="0"/>
          </a:p>
          <a:p>
            <a:r>
              <a:rPr lang="en-US" sz="1050" b="1" dirty="0" err="1" smtClean="0"/>
              <a:t>Tribeca's</a:t>
            </a:r>
            <a:r>
              <a:rPr lang="en-US" sz="1050" b="1" dirty="0" smtClean="0"/>
              <a:t> Upscale Reputation:</a:t>
            </a:r>
            <a:endParaRPr lang="en-US" sz="1050" dirty="0" smtClean="0"/>
          </a:p>
          <a:p>
            <a:pPr lvl="1"/>
            <a:r>
              <a:rPr lang="en-US" sz="1050" dirty="0" err="1" smtClean="0"/>
              <a:t>Tribeca</a:t>
            </a:r>
            <a:r>
              <a:rPr lang="en-US" sz="1050" dirty="0" smtClean="0"/>
              <a:t> in Manhattan boasts an average price of $500, aligning with its reputation as an upscale neighborhood known for luxury accommodations. This reflects the trendy and affluent nature of </a:t>
            </a:r>
            <a:r>
              <a:rPr lang="en-US" sz="1050" dirty="0" err="1" smtClean="0"/>
              <a:t>Tribeca</a:t>
            </a:r>
            <a:r>
              <a:rPr lang="en-US" sz="1050" dirty="0" smtClean="0"/>
              <a:t>.</a:t>
            </a:r>
          </a:p>
          <a:p>
            <a:pPr lvl="1"/>
            <a:endParaRPr lang="en-US" sz="1050" dirty="0" smtClean="0"/>
          </a:p>
          <a:p>
            <a:r>
              <a:rPr lang="en-US" sz="1050" b="1" dirty="0" smtClean="0"/>
              <a:t>Diverse Pricing in Brooklyn:</a:t>
            </a:r>
            <a:endParaRPr lang="en-US" sz="1050" dirty="0" smtClean="0"/>
          </a:p>
          <a:p>
            <a:pPr lvl="1"/>
            <a:r>
              <a:rPr lang="en-US" sz="1050" dirty="0" smtClean="0"/>
              <a:t>Sea Gate in Brooklyn, with an average price slightly below $500, indicates that Brooklyn features a diverse range of neighborhoods with varying price points, catering to different segments of the market</a:t>
            </a:r>
            <a:r>
              <a:rPr lang="en-US" sz="1050" dirty="0" smtClean="0"/>
              <a:t>.</a:t>
            </a:r>
          </a:p>
          <a:p>
            <a:pPr lvl="1"/>
            <a:endParaRPr lang="en-US" sz="1050" dirty="0" smtClean="0"/>
          </a:p>
          <a:p>
            <a:r>
              <a:rPr lang="en-US" sz="1050" b="1" dirty="0" smtClean="0"/>
              <a:t>Moderately Priced Neighborhood in the Bronx:</a:t>
            </a:r>
            <a:endParaRPr lang="en-US" sz="1050" dirty="0" smtClean="0"/>
          </a:p>
          <a:p>
            <a:pPr lvl="1"/>
            <a:r>
              <a:rPr lang="en-US" sz="1050" dirty="0" smtClean="0"/>
              <a:t>Riverdale in the Bronx and Staten Island falls within the average price range of $400 to $450, positioning it as a neighborhood with moderately high pricing compared to other areas in the Bronx</a:t>
            </a:r>
            <a:r>
              <a:rPr lang="en-US" sz="1050" dirty="0" smtClean="0"/>
              <a:t>.</a:t>
            </a:r>
          </a:p>
          <a:p>
            <a:pPr lvl="1"/>
            <a:endParaRPr lang="en-US" sz="1050" dirty="0" smtClean="0"/>
          </a:p>
          <a:p>
            <a:r>
              <a:rPr lang="en-US" sz="1050" b="1" dirty="0" smtClean="0"/>
              <a:t>Manhattan's Diverse Range of Pricing:</a:t>
            </a:r>
            <a:endParaRPr lang="en-US" sz="1050" dirty="0" smtClean="0"/>
          </a:p>
          <a:p>
            <a:pPr lvl="1"/>
            <a:r>
              <a:rPr lang="en-US" sz="1050" dirty="0" err="1" smtClean="0"/>
              <a:t>NoHo</a:t>
            </a:r>
            <a:r>
              <a:rPr lang="en-US" sz="1050" dirty="0" smtClean="0"/>
              <a:t> in Manhattan stands out with an average price of $295, showcasing a diverse pricing range within Manhattan itself. This diversity caters to various budgets and preferences among potential guests.</a:t>
            </a:r>
          </a:p>
          <a:p>
            <a:r>
              <a:rPr lang="en-US" sz="1050" dirty="0" smtClean="0"/>
              <a:t/>
            </a:r>
            <a:br>
              <a:rPr lang="en-US" sz="1050" dirty="0" smtClean="0"/>
            </a:br>
            <a:endParaRPr lang="en-US" sz="1050" dirty="0"/>
          </a:p>
        </p:txBody>
      </p:sp>
      <p:pic>
        <p:nvPicPr>
          <p:cNvPr id="7170" name="Picture 2"/>
          <p:cNvPicPr>
            <a:picLocks noChangeAspect="1" noChangeArrowheads="1"/>
          </p:cNvPicPr>
          <p:nvPr/>
        </p:nvPicPr>
        <p:blipFill>
          <a:blip r:embed="rId2"/>
          <a:srcRect/>
          <a:stretch>
            <a:fillRect/>
          </a:stretch>
        </p:blipFill>
        <p:spPr bwMode="auto">
          <a:xfrm>
            <a:off x="0" y="1143000"/>
            <a:ext cx="5029199" cy="5715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838200"/>
          </a:xfrm>
        </p:spPr>
        <p:txBody>
          <a:bodyPr>
            <a:normAutofit fontScale="90000"/>
          </a:bodyPr>
          <a:lstStyle/>
          <a:p>
            <a:pPr algn="ctr"/>
            <a:r>
              <a:rPr lang="en-US" b="1" dirty="0" smtClean="0"/>
              <a:t>Trends and Patterns</a:t>
            </a:r>
            <a:br>
              <a:rPr lang="en-US" b="1" dirty="0" smtClean="0"/>
            </a:br>
            <a:r>
              <a:rPr lang="en-US" b="1" dirty="0" smtClean="0">
                <a:solidFill>
                  <a:schemeClr val="accent2">
                    <a:lumMod val="75000"/>
                  </a:schemeClr>
                </a:solidFill>
              </a:rPr>
              <a:t> </a:t>
            </a:r>
            <a:r>
              <a:rPr lang="en-US" sz="1400" b="1" dirty="0" smtClean="0">
                <a:solidFill>
                  <a:schemeClr val="accent2">
                    <a:lumMod val="75000"/>
                  </a:schemeClr>
                </a:solidFill>
              </a:rPr>
              <a:t>Pair Plot</a:t>
            </a:r>
            <a:endParaRPr lang="en-US" dirty="0">
              <a:solidFill>
                <a:schemeClr val="accent2">
                  <a:lumMod val="75000"/>
                </a:schemeClr>
              </a:solidFill>
            </a:endParaRPr>
          </a:p>
        </p:txBody>
      </p:sp>
      <p:sp>
        <p:nvSpPr>
          <p:cNvPr id="3" name="Content Placeholder 2"/>
          <p:cNvSpPr>
            <a:spLocks noGrp="1"/>
          </p:cNvSpPr>
          <p:nvPr>
            <p:ph idx="1"/>
          </p:nvPr>
        </p:nvSpPr>
        <p:spPr>
          <a:xfrm>
            <a:off x="4800600" y="1143000"/>
            <a:ext cx="4343400" cy="5715000"/>
          </a:xfrm>
        </p:spPr>
        <p:txBody>
          <a:bodyPr>
            <a:noAutofit/>
          </a:bodyPr>
          <a:lstStyle/>
          <a:p>
            <a:r>
              <a:rPr lang="en-US" sz="1100" b="1" dirty="0" smtClean="0"/>
              <a:t>Pricing </a:t>
            </a:r>
            <a:r>
              <a:rPr lang="en-US" sz="1100" b="1" dirty="0" smtClean="0"/>
              <a:t>Variability with Stay Duration:</a:t>
            </a:r>
            <a:endParaRPr lang="en-US" sz="1100" dirty="0" smtClean="0"/>
          </a:p>
          <a:p>
            <a:pPr lvl="1"/>
            <a:r>
              <a:rPr lang="en-US" sz="1100" dirty="0" smtClean="0"/>
              <a:t>The pricing pattern shows variability concerning shorter minimum-night stays, with prices ranging from lower to higher values. Conversely, for longer minimum-night stays, prices consistently remain below $500</a:t>
            </a:r>
            <a:r>
              <a:rPr lang="en-US" sz="1100" dirty="0" smtClean="0"/>
              <a:t>.</a:t>
            </a:r>
          </a:p>
          <a:p>
            <a:pPr lvl="1"/>
            <a:endParaRPr lang="en-US" sz="1100" dirty="0" smtClean="0"/>
          </a:p>
          <a:p>
            <a:r>
              <a:rPr lang="en-US" sz="1100" b="1" dirty="0" smtClean="0"/>
              <a:t>Year-Round Accessibility for Short Stays:</a:t>
            </a:r>
            <a:endParaRPr lang="en-US" sz="1100" dirty="0" smtClean="0"/>
          </a:p>
          <a:p>
            <a:pPr lvl="1"/>
            <a:r>
              <a:rPr lang="en-US" sz="1100" dirty="0" smtClean="0"/>
              <a:t>For minimum-night stays of less than 100, a diverse array of accommodations is available throughout the year. This suggests flexibility and accessibility for potential guests looking for shorter stay durations</a:t>
            </a:r>
            <a:r>
              <a:rPr lang="en-US" sz="1100" dirty="0" smtClean="0"/>
              <a:t>.</a:t>
            </a:r>
          </a:p>
          <a:p>
            <a:pPr lvl="1"/>
            <a:endParaRPr lang="en-US" sz="1100" dirty="0" smtClean="0"/>
          </a:p>
          <a:p>
            <a:r>
              <a:rPr lang="en-US" sz="1100" b="1" dirty="0" smtClean="0"/>
              <a:t>Consistent Availability Below $500:</a:t>
            </a:r>
            <a:endParaRPr lang="en-US" sz="1100" dirty="0" smtClean="0"/>
          </a:p>
          <a:p>
            <a:pPr lvl="1"/>
            <a:r>
              <a:rPr lang="en-US" sz="1100" dirty="0" smtClean="0"/>
              <a:t>Accommodations priced below $500 are consistently available year-round, ensuring a continuous accessibility for guests with varying budget considerations</a:t>
            </a:r>
            <a:r>
              <a:rPr lang="en-US" sz="1100" dirty="0" smtClean="0"/>
              <a:t>.</a:t>
            </a:r>
          </a:p>
          <a:p>
            <a:pPr lvl="1"/>
            <a:endParaRPr lang="en-US" sz="1100" dirty="0" smtClean="0"/>
          </a:p>
          <a:p>
            <a:r>
              <a:rPr lang="en-US" sz="1100" b="1" dirty="0" smtClean="0"/>
              <a:t>Guest Engagement and Satisfaction for Short Stays:</a:t>
            </a:r>
            <a:endParaRPr lang="en-US" sz="1100" dirty="0" smtClean="0"/>
          </a:p>
          <a:p>
            <a:pPr lvl="1"/>
            <a:r>
              <a:rPr lang="en-US" sz="1100" dirty="0" smtClean="0"/>
              <a:t>Notably, accommodations with a minimum-night requirement of less than 50 consistently receive a higher number of reviews. This trend indicates increased guest engagement and satisfaction, particularly for shorter stay durations</a:t>
            </a:r>
            <a:r>
              <a:rPr lang="en-US" sz="1100" dirty="0" smtClean="0"/>
              <a:t>.</a:t>
            </a:r>
          </a:p>
          <a:p>
            <a:pPr lvl="1"/>
            <a:endParaRPr lang="en-US" sz="1100" dirty="0" smtClean="0"/>
          </a:p>
          <a:p>
            <a:r>
              <a:rPr lang="en-US" sz="1100" b="1" dirty="0" smtClean="0"/>
              <a:t>Positive Guest Experience Trend:</a:t>
            </a:r>
            <a:endParaRPr lang="en-US" sz="1100" dirty="0" smtClean="0"/>
          </a:p>
          <a:p>
            <a:pPr lvl="1"/>
            <a:r>
              <a:rPr lang="en-US" sz="1100" dirty="0" smtClean="0"/>
              <a:t>The consistent upward trend in the number of reviews for shorter minimum-night stays implies a sustained positive guest experience. This aligns with the availability of diverse options, creating a favorable environment for guests looking for shorter-term accommodations.</a:t>
            </a:r>
          </a:p>
          <a:p>
            <a:r>
              <a:rPr lang="en-US" sz="1100" dirty="0" smtClean="0"/>
              <a:t/>
            </a:r>
            <a:br>
              <a:rPr lang="en-US" sz="1100" dirty="0" smtClean="0"/>
            </a:br>
            <a:endParaRPr lang="en-US" sz="1100" dirty="0"/>
          </a:p>
        </p:txBody>
      </p:sp>
      <p:pic>
        <p:nvPicPr>
          <p:cNvPr id="8194" name="Picture 2"/>
          <p:cNvPicPr>
            <a:picLocks noChangeAspect="1" noChangeArrowheads="1"/>
          </p:cNvPicPr>
          <p:nvPr/>
        </p:nvPicPr>
        <p:blipFill>
          <a:blip r:embed="rId2"/>
          <a:srcRect/>
          <a:stretch>
            <a:fillRect/>
          </a:stretch>
        </p:blipFill>
        <p:spPr bwMode="auto">
          <a:xfrm>
            <a:off x="0" y="1066800"/>
            <a:ext cx="4648200" cy="5791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Key Insights</a:t>
            </a:r>
            <a:br>
              <a:rPr lang="en-US" b="1" dirty="0" smtClean="0"/>
            </a:br>
            <a:endParaRPr lang="en-US" dirty="0"/>
          </a:p>
        </p:txBody>
      </p:sp>
      <p:sp>
        <p:nvSpPr>
          <p:cNvPr id="3" name="Content Placeholder 2"/>
          <p:cNvSpPr>
            <a:spLocks noGrp="1"/>
          </p:cNvSpPr>
          <p:nvPr>
            <p:ph idx="1"/>
          </p:nvPr>
        </p:nvSpPr>
        <p:spPr>
          <a:xfrm>
            <a:off x="-76200" y="1066800"/>
            <a:ext cx="4572000" cy="5334000"/>
          </a:xfrm>
        </p:spPr>
        <p:txBody>
          <a:bodyPr>
            <a:normAutofit fontScale="25000" lnSpcReduction="20000"/>
          </a:bodyPr>
          <a:lstStyle/>
          <a:p>
            <a:r>
              <a:rPr lang="en-US" sz="5600" b="1" dirty="0" smtClean="0"/>
              <a:t>1. Diversify Pricing Strategies:</a:t>
            </a:r>
            <a:endParaRPr lang="en-US" sz="5600" dirty="0" smtClean="0"/>
          </a:p>
          <a:p>
            <a:pPr lvl="1"/>
            <a:r>
              <a:rPr lang="en-US" sz="5200" dirty="0" smtClean="0"/>
              <a:t>Tailor </a:t>
            </a:r>
            <a:r>
              <a:rPr lang="en-US" sz="5200" dirty="0" smtClean="0"/>
              <a:t>pricing strategies to the diverse range of neighborhoods and accommodation types identified in the analysis. Consider implementing dynamic pricing models to optimize rates based on demand and seasonality</a:t>
            </a:r>
            <a:r>
              <a:rPr lang="en-US" sz="5200" dirty="0" smtClean="0"/>
              <a:t>.</a:t>
            </a:r>
          </a:p>
          <a:p>
            <a:endParaRPr lang="en-US" sz="5600" dirty="0" smtClean="0"/>
          </a:p>
          <a:p>
            <a:r>
              <a:rPr lang="en-US" sz="5600" b="1" dirty="0" smtClean="0"/>
              <a:t>2. Enhance Listing Features:</a:t>
            </a:r>
            <a:endParaRPr lang="en-US" sz="5600" dirty="0" smtClean="0"/>
          </a:p>
          <a:p>
            <a:pPr lvl="1"/>
            <a:r>
              <a:rPr lang="en-US" sz="5200" dirty="0" smtClean="0"/>
              <a:t>Encourage hosts to highlight unique features and amenities in their listings, especially in neighborhoods with higher average prices. This can contribute to a competitive advantage and justify premium pricing</a:t>
            </a:r>
            <a:r>
              <a:rPr lang="en-US" sz="5200" dirty="0" smtClean="0"/>
              <a:t>.</a:t>
            </a:r>
          </a:p>
          <a:p>
            <a:endParaRPr lang="en-US" sz="5600" dirty="0" smtClean="0"/>
          </a:p>
          <a:p>
            <a:r>
              <a:rPr lang="en-US" sz="5600" b="1" dirty="0" smtClean="0"/>
              <a:t>3. Optimize Minimum-Night Policies:</a:t>
            </a:r>
            <a:endParaRPr lang="en-US" sz="5600" dirty="0" smtClean="0"/>
          </a:p>
          <a:p>
            <a:pPr lvl="1"/>
            <a:r>
              <a:rPr lang="en-US" sz="5200" dirty="0" smtClean="0"/>
              <a:t>Evaluate the impact of minimum-night requirements on booking frequency. Consider adjusting these policies to align with market trends and guest preferences, potentially attracting a wider audience</a:t>
            </a:r>
            <a:r>
              <a:rPr lang="en-US" sz="5200" dirty="0" smtClean="0"/>
              <a:t>.</a:t>
            </a:r>
          </a:p>
          <a:p>
            <a:endParaRPr lang="en-US" sz="5600" dirty="0" smtClean="0"/>
          </a:p>
          <a:p>
            <a:r>
              <a:rPr lang="en-US" sz="5600" b="1" dirty="0" smtClean="0"/>
              <a:t>4. Marketing Campaigns:</a:t>
            </a:r>
            <a:endParaRPr lang="en-US" sz="5600" dirty="0" smtClean="0"/>
          </a:p>
          <a:p>
            <a:pPr lvl="1"/>
            <a:r>
              <a:rPr lang="en-US" sz="5200" dirty="0" smtClean="0"/>
              <a:t>Leverage insights on high-value neighborhoods for targeted marketing campaigns. Highlight premium offerings and unique selling points to attract guests seeking luxury accommodations</a:t>
            </a:r>
            <a:r>
              <a:rPr lang="en-US" sz="5200" dirty="0" smtClean="0"/>
              <a:t>.</a:t>
            </a:r>
          </a:p>
          <a:p>
            <a:endParaRPr lang="en-US" sz="5600" dirty="0" smtClean="0"/>
          </a:p>
          <a:p>
            <a:r>
              <a:rPr lang="en-US" sz="5600" b="1" dirty="0" smtClean="0"/>
              <a:t>5. Host Support and Training:</a:t>
            </a:r>
            <a:endParaRPr lang="en-US" sz="5600" dirty="0" smtClean="0"/>
          </a:p>
          <a:p>
            <a:pPr lvl="1"/>
            <a:r>
              <a:rPr lang="en-US" sz="5200" dirty="0" smtClean="0"/>
              <a:t>Provide support and training programs for hosts, especially those in neighborhoods with budget-friendly accommodations. This can help hosts optimize their listings, improve guest experiences, and enhance overall satisfaction</a:t>
            </a:r>
          </a:p>
          <a:p>
            <a:endParaRPr lang="en-US" dirty="0"/>
          </a:p>
        </p:txBody>
      </p:sp>
      <p:sp>
        <p:nvSpPr>
          <p:cNvPr id="4" name="Content Placeholder 2"/>
          <p:cNvSpPr txBox="1">
            <a:spLocks/>
          </p:cNvSpPr>
          <p:nvPr/>
        </p:nvSpPr>
        <p:spPr>
          <a:xfrm>
            <a:off x="4800600" y="1295400"/>
            <a:ext cx="4343400" cy="5257800"/>
          </a:xfrm>
          <a:prstGeom prst="rect">
            <a:avLst/>
          </a:prstGeom>
        </p:spPr>
        <p:txBody>
          <a:bodyPr vert="horz">
            <a:normAutofit fontScale="92500" lnSpcReduction="20000"/>
          </a:bodyPr>
          <a:lstStyle/>
          <a:p>
            <a:r>
              <a:rPr lang="en-US" sz="1400" b="1" dirty="0"/>
              <a:t>6. Competitive Analysis:</a:t>
            </a:r>
            <a:endParaRPr lang="en-US" sz="1400" dirty="0"/>
          </a:p>
          <a:p>
            <a:r>
              <a:rPr lang="en-US" sz="1400" dirty="0" smtClean="0"/>
              <a:t>	Regularly </a:t>
            </a:r>
            <a:r>
              <a:rPr lang="en-US" sz="1400" dirty="0"/>
              <a:t>monitor competitive landscapes in different neighborhoods. Stay informed about market trends, competitor pricing strategies, and guest preferences to adapt and stay competitive</a:t>
            </a:r>
            <a:r>
              <a:rPr lang="en-US" sz="1400" dirty="0" smtClean="0"/>
              <a:t>.</a:t>
            </a:r>
          </a:p>
          <a:p>
            <a:endParaRPr lang="en-US" sz="1400" dirty="0"/>
          </a:p>
          <a:p>
            <a:r>
              <a:rPr lang="en-US" sz="1400" b="1" dirty="0"/>
              <a:t>7. User Experience Enhancement:</a:t>
            </a:r>
            <a:endParaRPr lang="en-US" sz="1400" dirty="0"/>
          </a:p>
          <a:p>
            <a:r>
              <a:rPr lang="en-US" sz="1400" dirty="0" smtClean="0"/>
              <a:t>	Focus </a:t>
            </a:r>
            <a:r>
              <a:rPr lang="en-US" sz="1400" dirty="0"/>
              <a:t>on improving the overall user experience for both hosts and guests on the </a:t>
            </a:r>
            <a:r>
              <a:rPr lang="en-US" sz="1400" dirty="0" err="1"/>
              <a:t>Airbnb</a:t>
            </a:r>
            <a:r>
              <a:rPr lang="en-US" sz="1400" dirty="0"/>
              <a:t> platform. Implement features that facilitate communication, streamline bookings, and enhance the booking process</a:t>
            </a:r>
            <a:r>
              <a:rPr lang="en-US" sz="1400" dirty="0" smtClean="0"/>
              <a:t>.</a:t>
            </a:r>
          </a:p>
          <a:p>
            <a:endParaRPr lang="en-US" sz="1400" dirty="0"/>
          </a:p>
          <a:p>
            <a:r>
              <a:rPr lang="en-US" sz="1400" b="1" dirty="0"/>
              <a:t>8. Incentivize High-Performing Hosts:</a:t>
            </a:r>
            <a:endParaRPr lang="en-US" sz="1400" dirty="0"/>
          </a:p>
          <a:p>
            <a:r>
              <a:rPr lang="en-US" sz="1400" dirty="0" smtClean="0"/>
              <a:t>	Introduce </a:t>
            </a:r>
            <a:r>
              <a:rPr lang="en-US" sz="1400" dirty="0"/>
              <a:t>incentive programs for high-performing hosts, such as discounts on fees or priority placement in search results. Recognizing and rewarding top hosts can contribute to a positive host community and improved guest satisfaction</a:t>
            </a:r>
            <a:r>
              <a:rPr lang="en-US" sz="1400" dirty="0" smtClean="0"/>
              <a:t>.</a:t>
            </a:r>
          </a:p>
          <a:p>
            <a:endParaRPr lang="en-US" sz="1400" dirty="0"/>
          </a:p>
          <a:p>
            <a:r>
              <a:rPr lang="en-US" sz="1400" b="1" dirty="0"/>
              <a:t>9. Data-Driven Decision Making:</a:t>
            </a:r>
            <a:endParaRPr lang="en-US" sz="1400" dirty="0"/>
          </a:p>
          <a:p>
            <a:r>
              <a:rPr lang="en-US" sz="1400" dirty="0" smtClean="0"/>
              <a:t>	Encourage </a:t>
            </a:r>
            <a:r>
              <a:rPr lang="en-US" sz="1400" dirty="0"/>
              <a:t>hosts to leverage data insights for strategic decision-making. This includes adjusting pricing based on seasonality, optimizing minimum-night requirements, and adapting to changing market dynamics</a:t>
            </a:r>
            <a:r>
              <a:rPr lang="en-US" sz="1400" dirty="0" smtClean="0"/>
              <a:t>.</a:t>
            </a:r>
          </a:p>
          <a:p>
            <a:endParaRPr lang="en-US" sz="1400" dirty="0"/>
          </a:p>
          <a:p>
            <a:r>
              <a:rPr lang="en-US" sz="1400" b="1" dirty="0"/>
              <a:t>10. Continuous Monitoring and Adaptation:</a:t>
            </a:r>
            <a:endParaRPr lang="en-US" sz="1400" dirty="0"/>
          </a:p>
          <a:p>
            <a:r>
              <a:rPr lang="en-US" sz="1400" dirty="0" smtClean="0"/>
              <a:t>	Emphasize </a:t>
            </a:r>
            <a:r>
              <a:rPr lang="en-US" sz="1400" dirty="0"/>
              <a:t>the importance of ongoing monitoring and adaptation to market changes. Regularly revisit and adjust strategies based on updated data to ensure alignment with current trends and guest preferences.</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Summary</a:t>
            </a:r>
            <a:br>
              <a:rPr lang="en-US" b="1" dirty="0" smtClean="0"/>
            </a:br>
            <a:endParaRPr lang="en-US" dirty="0"/>
          </a:p>
        </p:txBody>
      </p:sp>
      <p:sp>
        <p:nvSpPr>
          <p:cNvPr id="3" name="Content Placeholder 2"/>
          <p:cNvSpPr>
            <a:spLocks noGrp="1"/>
          </p:cNvSpPr>
          <p:nvPr>
            <p:ph idx="1"/>
          </p:nvPr>
        </p:nvSpPr>
        <p:spPr>
          <a:xfrm>
            <a:off x="304800" y="1371600"/>
            <a:ext cx="8686800" cy="4708525"/>
          </a:xfrm>
        </p:spPr>
        <p:txBody>
          <a:bodyPr>
            <a:normAutofit fontScale="25000" lnSpcReduction="20000"/>
          </a:bodyPr>
          <a:lstStyle/>
          <a:p>
            <a:r>
              <a:rPr lang="en-US" sz="6000" dirty="0" smtClean="0"/>
              <a:t>The analysis highlights Manhattan and Brooklyn as prime locations for </a:t>
            </a:r>
            <a:r>
              <a:rPr lang="en-US" sz="6000" dirty="0" err="1" smtClean="0"/>
              <a:t>Airbnb</a:t>
            </a:r>
            <a:r>
              <a:rPr lang="en-US" sz="6000" dirty="0" smtClean="0"/>
              <a:t> rentals, driven by their high demand and diverse offerings. Manhattan's global appeal, coupled with its tourist attractions, contributes to both demand and higher prices. Brooklyn, with its strategic proximity to Manhattan, presents a cost-effective alternative for guests</a:t>
            </a:r>
            <a:r>
              <a:rPr lang="en-US" sz="6000" dirty="0" smtClean="0"/>
              <a:t>.</a:t>
            </a:r>
          </a:p>
          <a:p>
            <a:endParaRPr lang="en-US" sz="6000" dirty="0" smtClean="0"/>
          </a:p>
          <a:p>
            <a:r>
              <a:rPr lang="en-US" sz="6000" dirty="0" smtClean="0"/>
              <a:t>Key neighborhoods like Williamsburg, Bedford-Stuyvesant, Harlem, </a:t>
            </a:r>
            <a:r>
              <a:rPr lang="en-US" sz="6000" dirty="0" err="1" smtClean="0"/>
              <a:t>Bushwick</a:t>
            </a:r>
            <a:r>
              <a:rPr lang="en-US" sz="6000" dirty="0" smtClean="0"/>
              <a:t>, and the Upper West Side exhibit strong demand. While Manhattan offers lucrative returns, it also faces intense competition, indicating a need for strategic investment</a:t>
            </a:r>
            <a:r>
              <a:rPr lang="en-US" sz="6000" dirty="0" smtClean="0"/>
              <a:t>.</a:t>
            </a:r>
          </a:p>
          <a:p>
            <a:endParaRPr lang="en-US" sz="6000" dirty="0" smtClean="0"/>
          </a:p>
          <a:p>
            <a:r>
              <a:rPr lang="en-US" sz="6000" dirty="0" smtClean="0"/>
              <a:t>The data underscores the preference for short-term stays, with limited demand for stays exceeding 30 nights. Hosts are advised to tailor property investments to accommodate shorter stays for optimal occupancy</a:t>
            </a:r>
            <a:r>
              <a:rPr lang="en-US" sz="6000" dirty="0" smtClean="0"/>
              <a:t>.</a:t>
            </a:r>
          </a:p>
          <a:p>
            <a:endParaRPr lang="en-US" sz="6000" dirty="0" smtClean="0"/>
          </a:p>
          <a:p>
            <a:r>
              <a:rPr lang="en-US" sz="6000" dirty="0" smtClean="0"/>
              <a:t>Entire homes or private rooms dominate listings, providing a range of choices for travelers. However, competition is fierce, urging hosts to explore neighborhoods with fewer listings for differentiation.</a:t>
            </a:r>
          </a:p>
          <a:p>
            <a:r>
              <a:rPr lang="en-US" sz="6000" dirty="0" smtClean="0"/>
              <a:t>Variations in availability across neighborhoods suggest opportunities for hosts to identify less saturated markets. The dominance of a few hosts in the market underscores the need for differentiation and strategic property investment</a:t>
            </a:r>
            <a:r>
              <a:rPr lang="en-US" sz="6000" dirty="0" smtClean="0"/>
              <a:t>.</a:t>
            </a:r>
          </a:p>
          <a:p>
            <a:endParaRPr lang="en-US" sz="6000" dirty="0" smtClean="0"/>
          </a:p>
          <a:p>
            <a:r>
              <a:rPr lang="en-US" sz="6000" dirty="0" smtClean="0"/>
              <a:t>Queens neighborhoods near the airport stand out for potentially higher reviews due to their convenience for travelers. While Manhattan and Brooklyn offer a diverse range of options, competition is high, making strategic investments essential for success.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Future Work</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Dynamic Pricing Strategies:</a:t>
            </a:r>
            <a:endParaRPr lang="en-US" dirty="0" smtClean="0"/>
          </a:p>
          <a:p>
            <a:pPr lvl="1"/>
            <a:r>
              <a:rPr lang="en-US" dirty="0" smtClean="0"/>
              <a:t>Implementing dynamic pricing strategies based on seasonal demand, local events, and other factors to optimize revenue and attract more guests</a:t>
            </a:r>
            <a:r>
              <a:rPr lang="en-US" dirty="0" smtClean="0"/>
              <a:t>.</a:t>
            </a:r>
          </a:p>
          <a:p>
            <a:pPr lvl="1"/>
            <a:endParaRPr lang="en-US" dirty="0" smtClean="0"/>
          </a:p>
          <a:p>
            <a:r>
              <a:rPr lang="en-US" b="1" dirty="0" smtClean="0"/>
              <a:t>Host Training and Support Programs:</a:t>
            </a:r>
            <a:endParaRPr lang="en-US" dirty="0" smtClean="0"/>
          </a:p>
          <a:p>
            <a:pPr lvl="1"/>
            <a:r>
              <a:rPr lang="en-US" dirty="0" smtClean="0"/>
              <a:t>Developing training and support programs for hosts, focusing on enhancing guest experiences, communication skills, and effective marketing to improve overall performance</a:t>
            </a:r>
            <a:r>
              <a:rPr lang="en-US" dirty="0" smtClean="0"/>
              <a:t>.</a:t>
            </a:r>
          </a:p>
          <a:p>
            <a:pPr lvl="1"/>
            <a:endParaRPr lang="en-US" dirty="0" smtClean="0"/>
          </a:p>
          <a:p>
            <a:r>
              <a:rPr lang="en-US" b="1" dirty="0" smtClean="0"/>
              <a:t>User Experience Enhancement:</a:t>
            </a:r>
            <a:endParaRPr lang="en-US" dirty="0" smtClean="0"/>
          </a:p>
          <a:p>
            <a:pPr lvl="1"/>
            <a:r>
              <a:rPr lang="en-US" dirty="0" smtClean="0"/>
              <a:t>Investigating and implementing features to enhance the user experience on the </a:t>
            </a:r>
            <a:r>
              <a:rPr lang="en-US" dirty="0" err="1" smtClean="0"/>
              <a:t>Airbnb</a:t>
            </a:r>
            <a:r>
              <a:rPr lang="en-US" dirty="0" smtClean="0"/>
              <a:t> platform, potentially leading to increased engagement and satisfaction</a:t>
            </a:r>
            <a:r>
              <a:rPr lang="en-US" dirty="0" smtClean="0"/>
              <a:t>.</a:t>
            </a:r>
          </a:p>
          <a:p>
            <a:pPr lvl="1"/>
            <a:endParaRPr lang="en-US" dirty="0" smtClean="0"/>
          </a:p>
          <a:p>
            <a:r>
              <a:rPr lang="en-US" b="1" dirty="0" smtClean="0"/>
              <a:t>Market Expansion Opportunities:</a:t>
            </a:r>
            <a:endParaRPr lang="en-US" dirty="0" smtClean="0"/>
          </a:p>
          <a:p>
            <a:pPr lvl="1"/>
            <a:r>
              <a:rPr lang="en-US" dirty="0" smtClean="0"/>
              <a:t>Exploring opportunities for market expansion in neighborhoods or regions with untapped potential, informed by the analysis of pricing trends and demand dynamics</a:t>
            </a:r>
            <a:r>
              <a:rPr lang="en-US" dirty="0" smtClean="0"/>
              <a:t>.</a:t>
            </a:r>
          </a:p>
          <a:p>
            <a:pPr lvl="1"/>
            <a:endParaRPr lang="en-US" dirty="0" smtClean="0"/>
          </a:p>
          <a:p>
            <a:r>
              <a:rPr lang="en-US" b="1" dirty="0" smtClean="0"/>
              <a:t>Integration of External Data Sources:</a:t>
            </a:r>
            <a:endParaRPr lang="en-US" dirty="0" smtClean="0"/>
          </a:p>
          <a:p>
            <a:pPr lvl="1"/>
            <a:r>
              <a:rPr lang="en-US" dirty="0" smtClean="0"/>
              <a:t>Integrating external data sources such as local events, public transportation accessibility, and safety metrics to provide more comprehensive insights for both hosts and guests.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95600"/>
            <a:ext cx="8686800" cy="838200"/>
          </a:xfrm>
        </p:spPr>
        <p:txBody>
          <a:bodyPr>
            <a:noAutofit/>
          </a:bodyPr>
          <a:lstStyle/>
          <a:p>
            <a:pPr algn="ctr"/>
            <a:r>
              <a:rPr lang="en-US" sz="5000" dirty="0" smtClean="0"/>
              <a:t>THANK YOU</a:t>
            </a:r>
            <a:endParaRPr lang="en-US" sz="5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Content</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t>Airbnb</a:t>
            </a:r>
            <a:r>
              <a:rPr lang="en-US" dirty="0" smtClean="0"/>
              <a:t> Exploratory Data Analysis </a:t>
            </a:r>
            <a:r>
              <a:rPr lang="en-US" dirty="0" smtClean="0"/>
              <a:t>project </a:t>
            </a:r>
            <a:r>
              <a:rPr lang="en-US" dirty="0" smtClean="0"/>
              <a:t>aims to delve into the vast dataset provided by </a:t>
            </a:r>
            <a:r>
              <a:rPr lang="en-US" dirty="0" err="1" smtClean="0"/>
              <a:t>Airbnb</a:t>
            </a:r>
            <a:r>
              <a:rPr lang="en-US" dirty="0" smtClean="0"/>
              <a:t>, uncovering valuable insights into the dynamics of property listings, guest preferences, host performance, and neighborhood characteristics. </a:t>
            </a:r>
            <a:endParaRPr lang="en-US" dirty="0" smtClean="0"/>
          </a:p>
          <a:p>
            <a:pPr>
              <a:buNone/>
            </a:pPr>
            <a:endParaRPr lang="en-US" dirty="0" smtClean="0"/>
          </a:p>
          <a:p>
            <a:r>
              <a:rPr lang="en-US" dirty="0" smtClean="0"/>
              <a:t>Through </a:t>
            </a:r>
            <a:r>
              <a:rPr lang="en-US" dirty="0" smtClean="0"/>
              <a:t>rigorous analysis and visualization, we seek to better understand the factors influencing the </a:t>
            </a:r>
            <a:r>
              <a:rPr lang="en-US" dirty="0" err="1" smtClean="0"/>
              <a:t>Airbnb</a:t>
            </a:r>
            <a:r>
              <a:rPr lang="en-US" dirty="0" smtClean="0"/>
              <a:t> ecosystem, providing actionable insights for hosts, potential investors, and the </a:t>
            </a:r>
            <a:r>
              <a:rPr lang="en-US" dirty="0" err="1" smtClean="0"/>
              <a:t>Airbnb</a:t>
            </a:r>
            <a:r>
              <a:rPr lang="en-US" dirty="0" smtClean="0"/>
              <a:t> platform itself.</a:t>
            </a:r>
          </a:p>
          <a:p>
            <a:endParaRPr lang="en-US"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Overview</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err="1" smtClean="0"/>
              <a:t>Airbnb</a:t>
            </a:r>
            <a:r>
              <a:rPr lang="en-US" dirty="0" smtClean="0"/>
              <a:t>, as a global platform connecting hosts and guests since 2008, has amassed a </a:t>
            </a:r>
            <a:r>
              <a:rPr lang="en-US" dirty="0" smtClean="0"/>
              <a:t>dataset comprising around 49,000 observations with 16 columns, encompassing both categorical and numeric </a:t>
            </a:r>
            <a:r>
              <a:rPr lang="en-US" dirty="0" smtClean="0"/>
              <a:t>variables. </a:t>
            </a:r>
            <a:endParaRPr lang="en-US" dirty="0" smtClean="0"/>
          </a:p>
          <a:p>
            <a:pPr>
              <a:buNone/>
            </a:pPr>
            <a:endParaRPr lang="en-US" dirty="0" smtClean="0"/>
          </a:p>
          <a:p>
            <a:r>
              <a:rPr lang="en-US" dirty="0" smtClean="0"/>
              <a:t>The dataset includes a mix of data types, such as integers, floats, and objects (text or categorical data).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Objectives</a:t>
            </a:r>
            <a:br>
              <a:rPr lang="en-US" b="1" dirty="0" smtClean="0"/>
            </a:br>
            <a:endParaRPr lang="en-US" dirty="0"/>
          </a:p>
        </p:txBody>
      </p:sp>
      <p:sp>
        <p:nvSpPr>
          <p:cNvPr id="3" name="Content Placeholder 2"/>
          <p:cNvSpPr>
            <a:spLocks noGrp="1"/>
          </p:cNvSpPr>
          <p:nvPr>
            <p:ph idx="1"/>
          </p:nvPr>
        </p:nvSpPr>
        <p:spPr>
          <a:xfrm>
            <a:off x="304800" y="1295400"/>
            <a:ext cx="8686800" cy="4525963"/>
          </a:xfrm>
        </p:spPr>
        <p:txBody>
          <a:bodyPr>
            <a:noAutofit/>
          </a:bodyPr>
          <a:lstStyle/>
          <a:p>
            <a:r>
              <a:rPr lang="en-US" sz="1600" b="1" dirty="0" smtClean="0"/>
              <a:t>Pricing Analysis: </a:t>
            </a:r>
            <a:r>
              <a:rPr lang="en-US" sz="1600" dirty="0" smtClean="0"/>
              <a:t>Understand the distribution of prices, identify factors influencing pricing, and</a:t>
            </a:r>
          </a:p>
          <a:p>
            <a:pPr>
              <a:buNone/>
            </a:pPr>
            <a:r>
              <a:rPr lang="en-US" sz="1600" dirty="0" smtClean="0"/>
              <a:t>	explore </a:t>
            </a:r>
            <a:r>
              <a:rPr lang="en-US" sz="1600" dirty="0" smtClean="0"/>
              <a:t>optimal pricing strategies</a:t>
            </a:r>
            <a:r>
              <a:rPr lang="en-US" sz="1600" dirty="0" smtClean="0"/>
              <a:t>.</a:t>
            </a:r>
          </a:p>
          <a:p>
            <a:endParaRPr lang="en-US" sz="1600" dirty="0" smtClean="0"/>
          </a:p>
          <a:p>
            <a:r>
              <a:rPr lang="en-US" sz="1600" b="1" dirty="0" smtClean="0"/>
              <a:t>Geographical Analysis: </a:t>
            </a:r>
            <a:r>
              <a:rPr lang="en-US" sz="1600" dirty="0" smtClean="0"/>
              <a:t>Visualize the distribution of listings on a map, identify popular</a:t>
            </a:r>
          </a:p>
          <a:p>
            <a:pPr>
              <a:buNone/>
            </a:pPr>
            <a:r>
              <a:rPr lang="en-US" sz="1600" dirty="0" smtClean="0"/>
              <a:t>	neighborhoods</a:t>
            </a:r>
            <a:r>
              <a:rPr lang="en-US" sz="1600" dirty="0" smtClean="0"/>
              <a:t>, and explore trends in different boroughs</a:t>
            </a:r>
            <a:r>
              <a:rPr lang="en-US" sz="1600" dirty="0" smtClean="0"/>
              <a:t>.</a:t>
            </a:r>
          </a:p>
          <a:p>
            <a:pPr>
              <a:buNone/>
            </a:pPr>
            <a:endParaRPr lang="en-US" sz="1600" dirty="0" smtClean="0"/>
          </a:p>
          <a:p>
            <a:r>
              <a:rPr lang="en-US" sz="1600" b="1" dirty="0" smtClean="0"/>
              <a:t>Host Performance Metrics</a:t>
            </a:r>
            <a:r>
              <a:rPr lang="en-US" sz="1600" dirty="0" smtClean="0"/>
              <a:t>: Analyze the relationship between host metrics (e.g., host count,</a:t>
            </a:r>
          </a:p>
          <a:p>
            <a:pPr>
              <a:buNone/>
            </a:pPr>
            <a:r>
              <a:rPr lang="en-US" sz="1600" dirty="0" smtClean="0"/>
              <a:t>	listings </a:t>
            </a:r>
            <a:r>
              <a:rPr lang="en-US" sz="1600" dirty="0" smtClean="0"/>
              <a:t>count) and other variables to understand host performance</a:t>
            </a:r>
            <a:r>
              <a:rPr lang="en-US" sz="1600" dirty="0" smtClean="0"/>
              <a:t>.</a:t>
            </a:r>
          </a:p>
          <a:p>
            <a:pPr>
              <a:buNone/>
            </a:pPr>
            <a:endParaRPr lang="en-US" sz="1600" dirty="0" smtClean="0"/>
          </a:p>
          <a:p>
            <a:r>
              <a:rPr lang="en-US" sz="1600" b="1" dirty="0" smtClean="0"/>
              <a:t>User Experience Analysis: </a:t>
            </a:r>
            <a:r>
              <a:rPr lang="en-US" sz="1600" dirty="0" smtClean="0"/>
              <a:t>Explore the number of reviews, reviews per month, and last review</a:t>
            </a:r>
          </a:p>
          <a:p>
            <a:pPr>
              <a:buNone/>
            </a:pPr>
            <a:r>
              <a:rPr lang="en-US" sz="1600" dirty="0" smtClean="0"/>
              <a:t>	date </a:t>
            </a:r>
            <a:r>
              <a:rPr lang="en-US" sz="1600" dirty="0" smtClean="0"/>
              <a:t>to gauge user satisfaction and identify areas for improvement</a:t>
            </a:r>
            <a:r>
              <a:rPr lang="en-US" sz="1600" dirty="0" smtClean="0"/>
              <a:t>.</a:t>
            </a:r>
          </a:p>
          <a:p>
            <a:pPr>
              <a:buNone/>
            </a:pPr>
            <a:endParaRPr lang="en-US" sz="1600" dirty="0" smtClean="0"/>
          </a:p>
          <a:p>
            <a:r>
              <a:rPr lang="en-US" sz="1600" b="1" dirty="0" smtClean="0"/>
              <a:t>Seasonal Trends</a:t>
            </a:r>
            <a:r>
              <a:rPr lang="en-US" sz="1600" b="1" dirty="0" smtClean="0"/>
              <a:t>: </a:t>
            </a:r>
            <a:r>
              <a:rPr lang="en-US" sz="1600" dirty="0" smtClean="0"/>
              <a:t>Analyze </a:t>
            </a:r>
            <a:r>
              <a:rPr lang="en-US" sz="1600" dirty="0" smtClean="0"/>
              <a:t>availability patterns throughout the year (availability_365) to</a:t>
            </a:r>
          </a:p>
          <a:p>
            <a:pPr>
              <a:buNone/>
            </a:pPr>
            <a:r>
              <a:rPr lang="en-US" sz="1600" dirty="0" smtClean="0"/>
              <a:t>	understand </a:t>
            </a:r>
            <a:r>
              <a:rPr lang="en-US" sz="1600" dirty="0" smtClean="0"/>
              <a:t>seasonal demand</a:t>
            </a:r>
            <a:r>
              <a:rPr lang="en-US" sz="1600" dirty="0" smtClean="0"/>
              <a:t>.</a:t>
            </a:r>
          </a:p>
          <a:p>
            <a:pPr>
              <a:buNone/>
            </a:pPr>
            <a:endParaRPr lang="en-US" sz="1600" dirty="0" smtClean="0"/>
          </a:p>
          <a:p>
            <a:r>
              <a:rPr lang="en-US" sz="1600" b="1" dirty="0" smtClean="0"/>
              <a:t>Average Price per Neighborhood Analysis: </a:t>
            </a:r>
            <a:r>
              <a:rPr lang="en-US" sz="1600" dirty="0" smtClean="0"/>
              <a:t>Exploring the variation in listing prices across</a:t>
            </a:r>
          </a:p>
          <a:p>
            <a:pPr>
              <a:buNone/>
            </a:pPr>
            <a:r>
              <a:rPr lang="en-US" sz="1600" dirty="0" smtClean="0"/>
              <a:t>	different </a:t>
            </a:r>
            <a:r>
              <a:rPr lang="en-US" sz="1600" dirty="0" smtClean="0"/>
              <a:t>neighborhoods which can provide valuable insights into the pricing dynamics of </a:t>
            </a:r>
            <a:r>
              <a:rPr lang="en-US" sz="1600" dirty="0" err="1" smtClean="0"/>
              <a:t>Airbnb</a:t>
            </a:r>
            <a:endParaRPr lang="en-US" sz="1600" dirty="0" smtClean="0"/>
          </a:p>
          <a:p>
            <a:pPr>
              <a:buNone/>
            </a:pPr>
            <a:r>
              <a:rPr lang="en-US" sz="1600" dirty="0" smtClean="0"/>
              <a:t>	listings </a:t>
            </a:r>
            <a:r>
              <a:rPr lang="en-US" sz="1600" dirty="0" smtClean="0"/>
              <a:t>in various areas</a:t>
            </a:r>
            <a:r>
              <a:rPr lang="en-US" sz="1600" dirty="0" smtClean="0"/>
              <a:t>.</a:t>
            </a:r>
            <a:endParaRPr lang="en-US" sz="1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Data Features</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id: </a:t>
            </a:r>
            <a:r>
              <a:rPr lang="en-US" dirty="0" smtClean="0"/>
              <a:t>Unique identifier for each listing.</a:t>
            </a:r>
          </a:p>
          <a:p>
            <a:r>
              <a:rPr lang="en-US" b="1" dirty="0" smtClean="0"/>
              <a:t>name: </a:t>
            </a:r>
            <a:r>
              <a:rPr lang="en-US" dirty="0" smtClean="0"/>
              <a:t>Name or title of the listing.</a:t>
            </a:r>
          </a:p>
          <a:p>
            <a:r>
              <a:rPr lang="en-US" b="1" dirty="0" err="1" smtClean="0"/>
              <a:t>host_id</a:t>
            </a:r>
            <a:r>
              <a:rPr lang="en-US" b="1" dirty="0" smtClean="0"/>
              <a:t>: </a:t>
            </a:r>
            <a:r>
              <a:rPr lang="en-US" dirty="0" smtClean="0"/>
              <a:t>Unique identifier for each host.</a:t>
            </a:r>
          </a:p>
          <a:p>
            <a:r>
              <a:rPr lang="en-US" b="1" dirty="0" err="1" smtClean="0"/>
              <a:t>host_name</a:t>
            </a:r>
            <a:r>
              <a:rPr lang="en-US" b="1" dirty="0" smtClean="0"/>
              <a:t>: </a:t>
            </a:r>
            <a:r>
              <a:rPr lang="en-US" dirty="0" smtClean="0"/>
              <a:t>Name of the host.</a:t>
            </a:r>
          </a:p>
          <a:p>
            <a:r>
              <a:rPr lang="en-US" b="1" dirty="0" err="1" smtClean="0"/>
              <a:t>neighbourhood_group</a:t>
            </a:r>
            <a:r>
              <a:rPr lang="en-US" b="1" dirty="0" smtClean="0"/>
              <a:t>: </a:t>
            </a:r>
            <a:r>
              <a:rPr lang="en-US" dirty="0" smtClean="0"/>
              <a:t>The geographical grouping of neighborhoods.</a:t>
            </a:r>
          </a:p>
          <a:p>
            <a:r>
              <a:rPr lang="en-US" b="1" dirty="0" err="1" smtClean="0"/>
              <a:t>neighbourhood</a:t>
            </a:r>
            <a:r>
              <a:rPr lang="en-US" b="1" dirty="0" smtClean="0"/>
              <a:t>: </a:t>
            </a:r>
            <a:r>
              <a:rPr lang="en-US" dirty="0" smtClean="0"/>
              <a:t>Specific neighborhood where the listing is located.</a:t>
            </a:r>
          </a:p>
          <a:p>
            <a:r>
              <a:rPr lang="en-US" b="1" dirty="0" smtClean="0"/>
              <a:t>latitude and longitude: </a:t>
            </a:r>
            <a:r>
              <a:rPr lang="en-US" dirty="0" smtClean="0"/>
              <a:t>Geographic coordinates of the listing.</a:t>
            </a:r>
          </a:p>
          <a:p>
            <a:r>
              <a:rPr lang="en-US" b="1" dirty="0" err="1" smtClean="0"/>
              <a:t>room_type</a:t>
            </a:r>
            <a:r>
              <a:rPr lang="en-US" b="1" dirty="0" smtClean="0"/>
              <a:t>: </a:t>
            </a:r>
            <a:r>
              <a:rPr lang="en-US" dirty="0" smtClean="0"/>
              <a:t>Type of accommodation (e.g., entire home/apartment, private room, shared room).</a:t>
            </a:r>
          </a:p>
          <a:p>
            <a:r>
              <a:rPr lang="en-US" b="1" dirty="0" smtClean="0"/>
              <a:t>price: </a:t>
            </a:r>
            <a:r>
              <a:rPr lang="en-US" dirty="0" smtClean="0"/>
              <a:t>Listing price per night.</a:t>
            </a:r>
          </a:p>
          <a:p>
            <a:r>
              <a:rPr lang="en-US" b="1" dirty="0" err="1" smtClean="0"/>
              <a:t>minimum_nights</a:t>
            </a:r>
            <a:r>
              <a:rPr lang="en-US" b="1" dirty="0" smtClean="0"/>
              <a:t>: </a:t>
            </a:r>
            <a:r>
              <a:rPr lang="en-US" dirty="0" smtClean="0"/>
              <a:t>Minimum nights required for booking.</a:t>
            </a:r>
          </a:p>
          <a:p>
            <a:r>
              <a:rPr lang="en-US" b="1" dirty="0" err="1" smtClean="0"/>
              <a:t>number_of_reviews</a:t>
            </a:r>
            <a:r>
              <a:rPr lang="en-US" b="1" dirty="0" smtClean="0"/>
              <a:t>: </a:t>
            </a:r>
            <a:r>
              <a:rPr lang="en-US" dirty="0" smtClean="0"/>
              <a:t>Total number of reviews for the listing.</a:t>
            </a:r>
          </a:p>
          <a:p>
            <a:r>
              <a:rPr lang="en-US" b="1" dirty="0" err="1" smtClean="0"/>
              <a:t>last_review</a:t>
            </a:r>
            <a:r>
              <a:rPr lang="en-US" b="1" dirty="0" smtClean="0"/>
              <a:t>: </a:t>
            </a:r>
            <a:r>
              <a:rPr lang="en-US" dirty="0" smtClean="0"/>
              <a:t>Date of the last review.</a:t>
            </a:r>
          </a:p>
          <a:p>
            <a:r>
              <a:rPr lang="en-US" b="1" dirty="0" err="1" smtClean="0"/>
              <a:t>reviews_per_month</a:t>
            </a:r>
            <a:r>
              <a:rPr lang="en-US" b="1" dirty="0" smtClean="0"/>
              <a:t>: </a:t>
            </a:r>
            <a:r>
              <a:rPr lang="en-US" dirty="0" smtClean="0"/>
              <a:t>Average number of reviews per month.</a:t>
            </a:r>
          </a:p>
          <a:p>
            <a:r>
              <a:rPr lang="en-US" b="1" dirty="0" err="1" smtClean="0"/>
              <a:t>calculated_host_listings_count</a:t>
            </a:r>
            <a:r>
              <a:rPr lang="en-US" dirty="0" smtClean="0"/>
              <a:t>: Count of listings by the host.</a:t>
            </a:r>
          </a:p>
          <a:p>
            <a:r>
              <a:rPr lang="en-US" b="1" dirty="0" smtClean="0"/>
              <a:t>availability_365</a:t>
            </a:r>
            <a:r>
              <a:rPr lang="en-US" dirty="0" smtClean="0"/>
              <a:t>: Number of days the listing is available in a year.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EDA Techniques</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Descriptive </a:t>
            </a:r>
            <a:r>
              <a:rPr lang="en-US" b="1" dirty="0" smtClean="0"/>
              <a:t>Statistics</a:t>
            </a:r>
          </a:p>
          <a:p>
            <a:pPr lvl="1"/>
            <a:r>
              <a:rPr lang="en-US" sz="1600" dirty="0" smtClean="0"/>
              <a:t>Comprehensive </a:t>
            </a:r>
            <a:r>
              <a:rPr lang="en-US" sz="1600" dirty="0" smtClean="0"/>
              <a:t>overview of the dataset's central tendencies and spread</a:t>
            </a:r>
            <a:endParaRPr lang="en-US" sz="1800" b="1" dirty="0" smtClean="0"/>
          </a:p>
          <a:p>
            <a:r>
              <a:rPr lang="en-US" b="1" dirty="0" smtClean="0"/>
              <a:t>Data Visualization</a:t>
            </a:r>
          </a:p>
          <a:p>
            <a:pPr lvl="1"/>
            <a:r>
              <a:rPr lang="en-US" sz="1800" dirty="0" smtClean="0"/>
              <a:t>Recognizing </a:t>
            </a:r>
            <a:r>
              <a:rPr lang="en-US" sz="1800" dirty="0" smtClean="0"/>
              <a:t>patterns, trends, and outliers, offering an intuitive understanding of the dataset's structure</a:t>
            </a:r>
            <a:endParaRPr lang="en-US" sz="1800" dirty="0" smtClean="0"/>
          </a:p>
          <a:p>
            <a:r>
              <a:rPr lang="en-US" b="1" dirty="0" smtClean="0"/>
              <a:t>Correlation </a:t>
            </a:r>
            <a:r>
              <a:rPr lang="en-US" b="1" dirty="0" smtClean="0"/>
              <a:t>Analysis</a:t>
            </a:r>
          </a:p>
          <a:p>
            <a:pPr lvl="1"/>
            <a:r>
              <a:rPr lang="en-US" sz="1800" dirty="0" smtClean="0"/>
              <a:t>Assessing </a:t>
            </a:r>
            <a:r>
              <a:rPr lang="en-US" sz="1800" dirty="0" smtClean="0"/>
              <a:t>the relationships between different variables</a:t>
            </a:r>
            <a:endParaRPr lang="en-US" sz="1800" dirty="0" smtClean="0"/>
          </a:p>
          <a:p>
            <a:r>
              <a:rPr lang="en-US" b="1" dirty="0" smtClean="0"/>
              <a:t>Distribution </a:t>
            </a:r>
            <a:r>
              <a:rPr lang="en-US" b="1" dirty="0" smtClean="0"/>
              <a:t>Analysis </a:t>
            </a:r>
          </a:p>
          <a:p>
            <a:pPr lvl="1"/>
            <a:r>
              <a:rPr lang="en-US" sz="1800" dirty="0" smtClean="0"/>
              <a:t>Identifying </a:t>
            </a:r>
            <a:r>
              <a:rPr lang="en-US" sz="1800" dirty="0" smtClean="0"/>
              <a:t>anomalies or unusual patterns in the dataset</a:t>
            </a:r>
            <a:endParaRPr lang="en-US" sz="1800" dirty="0" smtClean="0"/>
          </a:p>
          <a:p>
            <a:r>
              <a:rPr lang="en-US" b="1" dirty="0" smtClean="0"/>
              <a:t>Categorical Data </a:t>
            </a:r>
            <a:r>
              <a:rPr lang="en-US" b="1" dirty="0" smtClean="0"/>
              <a:t>Exploration </a:t>
            </a:r>
          </a:p>
          <a:p>
            <a:pPr lvl="1"/>
            <a:r>
              <a:rPr lang="en-US" sz="1800" dirty="0" smtClean="0"/>
              <a:t>Distribution </a:t>
            </a:r>
            <a:r>
              <a:rPr lang="en-US" sz="1800" dirty="0" smtClean="0"/>
              <a:t>of property types, neighborhood characteristics, and other categorical features</a:t>
            </a:r>
            <a:endParaRPr lang="en-US" sz="1800" dirty="0" smtClean="0"/>
          </a:p>
          <a:p>
            <a:r>
              <a:rPr lang="en-US" b="1" dirty="0" smtClean="0"/>
              <a:t>Temporal </a:t>
            </a:r>
            <a:r>
              <a:rPr lang="en-US" b="1" dirty="0" smtClean="0"/>
              <a:t>Analysis  </a:t>
            </a:r>
          </a:p>
          <a:p>
            <a:pPr lvl="1"/>
            <a:r>
              <a:rPr lang="en-US" sz="1800" dirty="0" smtClean="0"/>
              <a:t>Identifying </a:t>
            </a:r>
            <a:r>
              <a:rPr lang="en-US" sz="1800" dirty="0" smtClean="0"/>
              <a:t>trends and seasonality</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DATA CLEANING</a:t>
            </a:r>
            <a:r>
              <a:rPr lang="en-US" b="1" dirty="0" smtClean="0"/>
              <a:t/>
            </a:r>
            <a:br>
              <a:rPr lang="en-US" b="1" dirty="0" smtClean="0"/>
            </a:br>
            <a:endParaRPr lang="en-US" dirty="0"/>
          </a:p>
        </p:txBody>
      </p:sp>
      <p:pic>
        <p:nvPicPr>
          <p:cNvPr id="1027" name="Picture 3"/>
          <p:cNvPicPr>
            <a:picLocks noChangeAspect="1" noChangeArrowheads="1"/>
          </p:cNvPicPr>
          <p:nvPr/>
        </p:nvPicPr>
        <p:blipFill>
          <a:blip r:embed="rId2"/>
          <a:srcRect/>
          <a:stretch>
            <a:fillRect/>
          </a:stretch>
        </p:blipFill>
        <p:spPr bwMode="auto">
          <a:xfrm>
            <a:off x="0" y="1143000"/>
            <a:ext cx="2066925" cy="809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0" y="2133600"/>
            <a:ext cx="2095500" cy="5810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3857625" y="1066800"/>
            <a:ext cx="5286375" cy="2095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1" y="2895600"/>
            <a:ext cx="2133600" cy="971550"/>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0" y="4038600"/>
            <a:ext cx="2133600" cy="28194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a:srcRect/>
          <a:stretch>
            <a:fillRect/>
          </a:stretch>
        </p:blipFill>
        <p:spPr bwMode="auto">
          <a:xfrm>
            <a:off x="6553200" y="1371600"/>
            <a:ext cx="2590800" cy="1590675"/>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a:srcRect/>
          <a:stretch>
            <a:fillRect/>
          </a:stretch>
        </p:blipFill>
        <p:spPr bwMode="auto">
          <a:xfrm>
            <a:off x="6858000" y="3429000"/>
            <a:ext cx="2124075" cy="2209800"/>
          </a:xfrm>
          <a:prstGeom prst="rect">
            <a:avLst/>
          </a:prstGeom>
          <a:noFill/>
          <a:ln w="9525">
            <a:noFill/>
            <a:miter lim="800000"/>
            <a:headEnd/>
            <a:tailEnd/>
          </a:ln>
          <a:effectLst/>
        </p:spPr>
      </p:pic>
      <p:pic>
        <p:nvPicPr>
          <p:cNvPr id="1034" name="Picture 10"/>
          <p:cNvPicPr>
            <a:picLocks noChangeAspect="1" noChangeArrowheads="1"/>
          </p:cNvPicPr>
          <p:nvPr/>
        </p:nvPicPr>
        <p:blipFill>
          <a:blip r:embed="rId9"/>
          <a:srcRect/>
          <a:stretch>
            <a:fillRect/>
          </a:stretch>
        </p:blipFill>
        <p:spPr bwMode="auto">
          <a:xfrm>
            <a:off x="2209800" y="1295400"/>
            <a:ext cx="4343400" cy="4324350"/>
          </a:xfrm>
          <a:prstGeom prst="rect">
            <a:avLst/>
          </a:prstGeom>
          <a:noFill/>
          <a:ln w="9525">
            <a:noFill/>
            <a:miter lim="800000"/>
            <a:headEnd/>
            <a:tailEnd/>
          </a:ln>
          <a:effectLst/>
        </p:spPr>
      </p:pic>
      <p:sp>
        <p:nvSpPr>
          <p:cNvPr id="15" name="Down Arrow 14"/>
          <p:cNvSpPr/>
          <p:nvPr/>
        </p:nvSpPr>
        <p:spPr>
          <a:xfrm>
            <a:off x="838200" y="1981200"/>
            <a:ext cx="152400"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838200" y="2743200"/>
            <a:ext cx="152400"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16"/>
          <p:cNvSpPr/>
          <p:nvPr/>
        </p:nvSpPr>
        <p:spPr>
          <a:xfrm>
            <a:off x="838200" y="3886200"/>
            <a:ext cx="152400"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7772400" y="2971800"/>
            <a:ext cx="304800" cy="457200"/>
          </a:xfrm>
          <a:prstGeom prst="downArrow">
            <a:avLst>
              <a:gd name="adj1" fmla="val 2735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2286000" y="5715001"/>
            <a:ext cx="6781800" cy="1354217"/>
          </a:xfrm>
          <a:prstGeom prst="rect">
            <a:avLst/>
          </a:prstGeom>
          <a:noFill/>
        </p:spPr>
        <p:txBody>
          <a:bodyPr wrap="square" rtlCol="0">
            <a:spAutoFit/>
          </a:bodyPr>
          <a:lstStyle/>
          <a:p>
            <a:r>
              <a:rPr lang="en-US" sz="1600" dirty="0"/>
              <a:t>Considering the missing values in '</a:t>
            </a:r>
            <a:r>
              <a:rPr lang="en-US" sz="1600" dirty="0" err="1"/>
              <a:t>host_name</a:t>
            </a:r>
            <a:r>
              <a:rPr lang="en-US" sz="1600" dirty="0"/>
              <a:t>' and 'name,' they can be replaced with "Other," and for '</a:t>
            </a:r>
            <a:r>
              <a:rPr lang="en-US" sz="1600" dirty="0" err="1"/>
              <a:t>last_review</a:t>
            </a:r>
            <a:r>
              <a:rPr lang="en-US" sz="1600" dirty="0"/>
              <a:t>' and '</a:t>
            </a:r>
            <a:r>
              <a:rPr lang="en-US" sz="1600" dirty="0" err="1"/>
              <a:t>reviews_per_month</a:t>
            </a:r>
            <a:r>
              <a:rPr lang="en-US" sz="1600" dirty="0"/>
              <a:t>,' zeros can be used, indicating potential incompleteness or </a:t>
            </a:r>
            <a:r>
              <a:rPr lang="en-US" sz="1600" dirty="0" err="1"/>
              <a:t>optionality</a:t>
            </a:r>
            <a:r>
              <a:rPr lang="en-US" sz="1600" dirty="0"/>
              <a:t> during listing creation. </a:t>
            </a:r>
            <a:r>
              <a:rPr lang="en-US" dirty="0"/>
              <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Trends and </a:t>
            </a:r>
            <a:r>
              <a:rPr lang="en-US" b="1" dirty="0" smtClean="0"/>
              <a:t>Patterns</a:t>
            </a:r>
            <a:br>
              <a:rPr lang="en-US" b="1" dirty="0" smtClean="0"/>
            </a:br>
            <a:r>
              <a:rPr lang="en-US" b="1" dirty="0" smtClean="0"/>
              <a:t> </a:t>
            </a:r>
            <a:r>
              <a:rPr lang="en-US" sz="2800" b="1" dirty="0" smtClean="0">
                <a:solidFill>
                  <a:schemeClr val="accent2">
                    <a:lumMod val="75000"/>
                  </a:schemeClr>
                </a:solidFill>
              </a:rPr>
              <a:t>Pricing Analysis</a:t>
            </a:r>
            <a:r>
              <a:rPr lang="en-US" dirty="0" smtClean="0"/>
              <a:t/>
            </a:r>
            <a:br>
              <a:rPr lang="en-US"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5181600" y="1143000"/>
            <a:ext cx="3962400" cy="5410200"/>
          </a:xfrm>
        </p:spPr>
        <p:txBody>
          <a:bodyPr>
            <a:normAutofit fontScale="47500" lnSpcReduction="20000"/>
          </a:bodyPr>
          <a:lstStyle/>
          <a:p>
            <a:endParaRPr lang="en-US" b="1" dirty="0" smtClean="0"/>
          </a:p>
          <a:p>
            <a:r>
              <a:rPr lang="en-US" b="1" dirty="0" smtClean="0"/>
              <a:t>Premium </a:t>
            </a:r>
            <a:r>
              <a:rPr lang="en-US" b="1" dirty="0" smtClean="0"/>
              <a:t>for Privacy and Convenience:</a:t>
            </a:r>
            <a:endParaRPr lang="en-US" dirty="0" smtClean="0"/>
          </a:p>
          <a:p>
            <a:pPr lvl="1"/>
            <a:r>
              <a:rPr lang="en-US" dirty="0" smtClean="0"/>
              <a:t>The Price Distribution by Room Type chart indicates a clear hierarchy in pricing, with Entire home/apartment listings being the most expensive, followed by Private rooms and Shared rooms</a:t>
            </a:r>
            <a:r>
              <a:rPr lang="en-US" dirty="0" smtClean="0"/>
              <a:t>.</a:t>
            </a:r>
          </a:p>
          <a:p>
            <a:pPr lvl="1"/>
            <a:endParaRPr lang="en-US" dirty="0" smtClean="0"/>
          </a:p>
          <a:p>
            <a:r>
              <a:rPr lang="en-US" b="1" dirty="0" smtClean="0"/>
              <a:t>Privacy Gradation:</a:t>
            </a:r>
            <a:endParaRPr lang="en-US" dirty="0" smtClean="0"/>
          </a:p>
          <a:p>
            <a:pPr lvl="1"/>
            <a:r>
              <a:rPr lang="en-US" dirty="0" smtClean="0"/>
              <a:t>Entire home/apartment listings offer the highest level of privacy and convenience, providing guests with exclusive use of the entire space</a:t>
            </a:r>
            <a:r>
              <a:rPr lang="en-US" dirty="0" smtClean="0"/>
              <a:t>.</a:t>
            </a:r>
          </a:p>
          <a:p>
            <a:pPr lvl="1"/>
            <a:endParaRPr lang="en-US" dirty="0" smtClean="0"/>
          </a:p>
          <a:p>
            <a:pPr lvl="1"/>
            <a:r>
              <a:rPr lang="en-US" dirty="0" smtClean="0"/>
              <a:t>Private rooms, while offering less privacy than entire units, still provide a more private experience compared to Shared rooms</a:t>
            </a:r>
            <a:r>
              <a:rPr lang="en-US" dirty="0" smtClean="0"/>
              <a:t>.</a:t>
            </a:r>
          </a:p>
          <a:p>
            <a:pPr lvl="1"/>
            <a:endParaRPr lang="en-US" dirty="0" smtClean="0"/>
          </a:p>
          <a:p>
            <a:r>
              <a:rPr lang="en-US" b="1" dirty="0" smtClean="0"/>
              <a:t>Demand Dynamics:</a:t>
            </a:r>
            <a:endParaRPr lang="en-US" dirty="0" smtClean="0"/>
          </a:p>
          <a:p>
            <a:pPr lvl="1"/>
            <a:r>
              <a:rPr lang="en-US" dirty="0" smtClean="0"/>
              <a:t>The chart underscores that users are willing to pay a premium for increased privacy and convenience. Entire home/apartment listings, being the most expensive, are also the most in-demand, while Shared rooms, the least expensive, have lower demand, likely due to the shared nature of the space.</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152401" y="1143000"/>
            <a:ext cx="4724399" cy="5486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normAutofit fontScale="90000"/>
          </a:bodyPr>
          <a:lstStyle/>
          <a:p>
            <a:pPr algn="ctr"/>
            <a:r>
              <a:rPr lang="en-US" b="1" dirty="0" smtClean="0"/>
              <a:t>Trends and Patterns</a:t>
            </a:r>
            <a:br>
              <a:rPr lang="en-US" b="1" dirty="0" smtClean="0"/>
            </a:br>
            <a:r>
              <a:rPr lang="en-US" b="1" dirty="0" smtClean="0"/>
              <a:t> </a:t>
            </a:r>
            <a:r>
              <a:rPr lang="en-US" sz="2400" b="1" dirty="0" smtClean="0">
                <a:solidFill>
                  <a:schemeClr val="accent2">
                    <a:lumMod val="75000"/>
                  </a:schemeClr>
                </a:solidFill>
              </a:rPr>
              <a:t>Geographical Analysis</a:t>
            </a:r>
            <a:endParaRPr lang="en-US" dirty="0">
              <a:solidFill>
                <a:schemeClr val="accent2">
                  <a:lumMod val="75000"/>
                </a:schemeClr>
              </a:solidFill>
            </a:endParaRPr>
          </a:p>
        </p:txBody>
      </p:sp>
      <p:sp>
        <p:nvSpPr>
          <p:cNvPr id="3" name="Content Placeholder 2"/>
          <p:cNvSpPr>
            <a:spLocks noGrp="1"/>
          </p:cNvSpPr>
          <p:nvPr>
            <p:ph idx="1"/>
          </p:nvPr>
        </p:nvSpPr>
        <p:spPr>
          <a:xfrm>
            <a:off x="4953000" y="1143000"/>
            <a:ext cx="4038600" cy="5105400"/>
          </a:xfrm>
        </p:spPr>
        <p:txBody>
          <a:bodyPr>
            <a:noAutofit/>
          </a:bodyPr>
          <a:lstStyle/>
          <a:p>
            <a:endParaRPr lang="en-US" sz="1400" b="1" dirty="0" smtClean="0"/>
          </a:p>
          <a:p>
            <a:r>
              <a:rPr lang="en-US" sz="1400" b="1" dirty="0" smtClean="0"/>
              <a:t>Listing Concentration by Borough:</a:t>
            </a:r>
            <a:endParaRPr lang="en-US" sz="1400" dirty="0" smtClean="0"/>
          </a:p>
          <a:p>
            <a:pPr lvl="1"/>
            <a:r>
              <a:rPr lang="en-US" sz="1400" dirty="0" smtClean="0"/>
              <a:t>Manhattan </a:t>
            </a:r>
            <a:r>
              <a:rPr lang="en-US" sz="1400" dirty="0" smtClean="0"/>
              <a:t>boasts the highest concentration of </a:t>
            </a:r>
            <a:r>
              <a:rPr lang="en-US" sz="1400" dirty="0" err="1" smtClean="0"/>
              <a:t>Airbnb</a:t>
            </a:r>
            <a:r>
              <a:rPr lang="en-US" sz="1400" dirty="0" smtClean="0"/>
              <a:t> listings, indicating its status as the most sought-after tourist destination in New York City</a:t>
            </a:r>
            <a:r>
              <a:rPr lang="en-US" sz="1400" dirty="0" smtClean="0"/>
              <a:t>.</a:t>
            </a:r>
          </a:p>
          <a:p>
            <a:pPr lvl="1"/>
            <a:endParaRPr lang="en-US" sz="1400" dirty="0" smtClean="0"/>
          </a:p>
          <a:p>
            <a:r>
              <a:rPr lang="en-US" sz="1400" b="1" dirty="0" smtClean="0"/>
              <a:t>Rising Popularity of Brooklyn and Queens:</a:t>
            </a:r>
            <a:endParaRPr lang="en-US" sz="1400" dirty="0" smtClean="0"/>
          </a:p>
          <a:p>
            <a:pPr lvl="1"/>
            <a:r>
              <a:rPr lang="en-US" sz="1400" dirty="0" smtClean="0"/>
              <a:t>Brooklyn and Queens are gaining popularity among travelers, offering a more affordable and authentic NYC experience compared to Manhattan. Their proximity to the city center enhances their appeal for </a:t>
            </a:r>
            <a:r>
              <a:rPr lang="en-US" sz="1400" dirty="0" err="1" smtClean="0"/>
              <a:t>Airbnb</a:t>
            </a:r>
            <a:r>
              <a:rPr lang="en-US" sz="1400" dirty="0" smtClean="0"/>
              <a:t> guests.</a:t>
            </a:r>
          </a:p>
          <a:p>
            <a:pPr lvl="1"/>
            <a:endParaRPr lang="en-US" sz="1400" dirty="0" smtClean="0"/>
          </a:p>
          <a:p>
            <a:r>
              <a:rPr lang="en-US" sz="1400" b="1" dirty="0" smtClean="0"/>
              <a:t>Staten Island's Lower Demand:</a:t>
            </a:r>
            <a:endParaRPr lang="en-US" sz="1400" dirty="0" smtClean="0"/>
          </a:p>
          <a:p>
            <a:pPr lvl="1"/>
            <a:r>
              <a:rPr lang="en-US" sz="1400" dirty="0" smtClean="0"/>
              <a:t>Staten Island exhibits the lowest popularity among tourists and business travelers, resulting in a lower demand for </a:t>
            </a:r>
            <a:r>
              <a:rPr lang="en-US" sz="1400" dirty="0" err="1" smtClean="0"/>
              <a:t>Airbnb</a:t>
            </a:r>
            <a:r>
              <a:rPr lang="en-US" sz="1400" dirty="0" smtClean="0"/>
              <a:t> listings. Hosts in this borough may face pricing challenges due to decreased demand compared to other boroughs.</a:t>
            </a:r>
          </a:p>
          <a:p>
            <a:endParaRPr lang="en-US" sz="1400" dirty="0"/>
          </a:p>
        </p:txBody>
      </p:sp>
      <p:pic>
        <p:nvPicPr>
          <p:cNvPr id="3074" name="Picture 2"/>
          <p:cNvPicPr>
            <a:picLocks noChangeAspect="1" noChangeArrowheads="1"/>
          </p:cNvPicPr>
          <p:nvPr/>
        </p:nvPicPr>
        <p:blipFill>
          <a:blip r:embed="rId2"/>
          <a:srcRect/>
          <a:stretch>
            <a:fillRect/>
          </a:stretch>
        </p:blipFill>
        <p:spPr bwMode="auto">
          <a:xfrm>
            <a:off x="0" y="1143000"/>
            <a:ext cx="4724400" cy="5486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207</TotalTime>
  <Words>2032</Words>
  <Application>Microsoft Office PowerPoint</Application>
  <PresentationFormat>On-screen Show (4:3)</PresentationFormat>
  <Paragraphs>206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Trek</vt:lpstr>
      <vt:lpstr>Project Presentation  Exploratory Data Analysis   Airbnb Booking  </vt:lpstr>
      <vt:lpstr>Content </vt:lpstr>
      <vt:lpstr>Overview </vt:lpstr>
      <vt:lpstr>Objectives </vt:lpstr>
      <vt:lpstr>Data Features </vt:lpstr>
      <vt:lpstr>EDA Techniques </vt:lpstr>
      <vt:lpstr>DATA CLEANING </vt:lpstr>
      <vt:lpstr>Trends and Patterns  Pricing Analysis  </vt:lpstr>
      <vt:lpstr>Trends and Patterns  Geographical Analysis</vt:lpstr>
      <vt:lpstr>Trends and Patterns  Host Performance Metrics</vt:lpstr>
      <vt:lpstr>Trends and Patterns  User Experience Analysis</vt:lpstr>
      <vt:lpstr>Trends and Patterns  Seasonal Trends</vt:lpstr>
      <vt:lpstr>Trends and Patterns  Average Price per Neighborhood Analysis</vt:lpstr>
      <vt:lpstr>Trends and Patterns  Pair Plot</vt:lpstr>
      <vt:lpstr>Key Insights </vt:lpstr>
      <vt:lpstr>Summary </vt:lpstr>
      <vt:lpstr>Future Work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EDA Project Presentation  Exploratory Data Analysis </dc:title>
  <dc:creator>Shafiq Abubacker Mohamed</dc:creator>
  <cp:lastModifiedBy>Shafiq Abubacker Mohamed</cp:lastModifiedBy>
  <cp:revision>82</cp:revision>
  <dcterms:created xsi:type="dcterms:W3CDTF">2023-11-30T11:18:10Z</dcterms:created>
  <dcterms:modified xsi:type="dcterms:W3CDTF">2023-11-30T14:45:28Z</dcterms:modified>
</cp:coreProperties>
</file>