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3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2" r:id="rId16"/>
    <p:sldId id="263" r:id="rId17"/>
    <p:sldId id="28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2EA54B-E0E3-4C2D-9EDB-DA1550AF8A9B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745F6A-3FDD-4530-BF1D-34F7BBD5C4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Predictive Modeling for Cardiovascular Diseases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Analysis and Machine Learning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4953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By,</a:t>
            </a:r>
          </a:p>
          <a:p>
            <a:endParaRPr lang="en-US" dirty="0"/>
          </a:p>
          <a:p>
            <a:r>
              <a:rPr lang="en-US" dirty="0" smtClean="0"/>
              <a:t>Shafiq Abubacker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Variables Distribution</a:t>
            </a:r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3657600" cy="228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057400"/>
            <a:ext cx="3733800" cy="233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360984"/>
            <a:ext cx="3810000" cy="23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Variables Distribution</a:t>
            </a:r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3622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 the '</a:t>
            </a:r>
            <a:r>
              <a:rPr lang="en-US" dirty="0" err="1"/>
              <a:t>is_smoking</a:t>
            </a:r>
            <a:r>
              <a:rPr lang="en-US" dirty="0"/>
              <a:t>' column, the distribution is relatively even. However, other health-related columns like '</a:t>
            </a:r>
            <a:r>
              <a:rPr lang="en-US" dirty="0" err="1"/>
              <a:t>BPMeds</a:t>
            </a:r>
            <a:r>
              <a:rPr lang="en-US" dirty="0"/>
              <a:t>,' '</a:t>
            </a:r>
            <a:r>
              <a:rPr lang="en-US" dirty="0" err="1"/>
              <a:t>prevalentStroke</a:t>
            </a:r>
            <a:r>
              <a:rPr lang="en-US" dirty="0"/>
              <a:t>,' '</a:t>
            </a:r>
            <a:r>
              <a:rPr lang="en-US" dirty="0" err="1"/>
              <a:t>prevalentHyp</a:t>
            </a:r>
            <a:r>
              <a:rPr lang="en-US" dirty="0"/>
              <a:t>,' and 'diabetes' exhibit imbalances, with fewer positive cases.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The '</a:t>
            </a:r>
            <a:r>
              <a:rPr lang="en-US" dirty="0" err="1"/>
              <a:t>TenYearCHD</a:t>
            </a:r>
            <a:r>
              <a:rPr lang="en-US" dirty="0"/>
              <a:t>' column also shows an imbalance, indicating a lower count for positive cases compared to negative cases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cholesterol and BMI distributions are similar, suggesting a potential linear relationship. This could be helpful for understanding how these two health metrics influence each other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Glucose distribution is highly right-skewed with many outliers. These outliers represent individuals with significantly higher glucose levels than the majority.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 Numeric Feature Distributions Through Box Plots</a:t>
            </a:r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6067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133600"/>
            <a:ext cx="2667000" cy="45243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Cigarettes Per Day:</a:t>
            </a:r>
            <a:r>
              <a:rPr lang="en-US" dirty="0" smtClean="0"/>
              <a:t> Right-skewed, majority smokes less, potential high-smoking outliers.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Diastolic </a:t>
            </a:r>
            <a:r>
              <a:rPr lang="en-US" b="1" dirty="0"/>
              <a:t>Blood Pressure:</a:t>
            </a:r>
            <a:r>
              <a:rPr lang="en-US" dirty="0"/>
              <a:t> Symmetrical, no major outliers.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Body Mass Index:</a:t>
            </a:r>
            <a:r>
              <a:rPr lang="en-US" dirty="0"/>
              <a:t> Right-skewed, majority lower BMI, potential high-BMI outliers.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 Numeric Feature Distributions Through Box Plots</a:t>
            </a:r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5981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19800" y="2133600"/>
            <a:ext cx="3124200" cy="43088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Total Cholesterol:</a:t>
            </a:r>
            <a:r>
              <a:rPr lang="en-US" sz="1600" dirty="0" smtClean="0"/>
              <a:t> Skewed, potential high-cholesterol outliers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Systolic Blood Pressure:</a:t>
            </a:r>
            <a:r>
              <a:rPr lang="en-US" sz="1600" dirty="0"/>
              <a:t> Slightly right-skewed, potential high-pressure outliers.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Heart Rate:</a:t>
            </a:r>
            <a:r>
              <a:rPr lang="en-US" sz="1600" dirty="0"/>
              <a:t> Skewed, potential high-heart-rate outliers.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Glucose: </a:t>
            </a:r>
            <a:r>
              <a:rPr lang="en-US" sz="1600" dirty="0"/>
              <a:t>Highly right-skewed, majority with lower levels, potential high-glucose outliers.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752600"/>
            <a:ext cx="5105399" cy="437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1524000"/>
            <a:ext cx="3276600" cy="52322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Strong positive correlation:</a:t>
            </a:r>
            <a:r>
              <a:rPr lang="en-US" sz="1600" dirty="0"/>
              <a:t> Systolic and diastolic blood pressure have a strong positive correlation, meaning they tend to increase or decrease together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Moderate positive correlation:</a:t>
            </a:r>
            <a:r>
              <a:rPr lang="en-US" sz="1600" dirty="0"/>
              <a:t> Diabetes and glucose have a moderate positive correlation (0.62), suggesting a tendency for higher glucose levels with diabetes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Negligible influence:</a:t>
            </a:r>
            <a:r>
              <a:rPr lang="en-US" sz="1600" dirty="0"/>
              <a:t> Education level doesn't appear to be significantly correlated with CHD, implying it likely has little influence on CHD risk and can be dropped from the analysis.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533400"/>
            <a:ext cx="2819400" cy="2362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Hypothetical Statement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–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Null Hypothesis (H0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No CHD risk: Average age</a:t>
            </a:r>
            <a:r>
              <a:rPr lang="en-US" dirty="0" smtClean="0"/>
              <a:t>?</a:t>
            </a:r>
            <a:endParaRPr lang="en-US" b="1" dirty="0" smtClean="0"/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Alternative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Hypothesis (H1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):</a:t>
            </a:r>
          </a:p>
          <a:p>
            <a:r>
              <a:rPr lang="en-US" dirty="0" smtClean="0"/>
              <a:t>CHD risk: Different average age?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lowchart: Process 5"/>
          <p:cNvSpPr/>
          <p:nvPr/>
        </p:nvSpPr>
        <p:spPr>
          <a:xfrm>
            <a:off x="3048000" y="533400"/>
            <a:ext cx="2895600" cy="2362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Hypothetical Statement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– 2</a:t>
            </a:r>
          </a:p>
          <a:p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Null Hypothesis (H0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</a:t>
            </a:r>
            <a:r>
              <a:rPr lang="en-US" dirty="0" err="1" smtClean="0"/>
              <a:t>SysBP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DiaBP</a:t>
            </a:r>
            <a:r>
              <a:rPr lang="en-US" dirty="0" smtClean="0"/>
              <a:t>: No Correlation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Alternative Hypothesis (H1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):</a:t>
            </a:r>
          </a:p>
          <a:p>
            <a:r>
              <a:rPr lang="en-US" dirty="0" err="1" smtClean="0"/>
              <a:t>SysBP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DiaBP</a:t>
            </a:r>
            <a:r>
              <a:rPr lang="en-US" dirty="0" smtClean="0"/>
              <a:t>: </a:t>
            </a:r>
            <a:r>
              <a:rPr lang="en-US" dirty="0" smtClean="0"/>
              <a:t>Correlation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6248400" y="533400"/>
            <a:ext cx="2895600" cy="2362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Hypothetical Statement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– 3</a:t>
            </a:r>
          </a:p>
          <a:p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Null Hypothesis (H0</a:t>
            </a:r>
            <a:r>
              <a:rPr lang="en-US" b="1" dirty="0" smtClean="0">
                <a:solidFill>
                  <a:srgbClr val="FF0000"/>
                </a:solidFill>
              </a:rPr>
              <a:t>): </a:t>
            </a:r>
            <a:r>
              <a:rPr lang="en-US" dirty="0" smtClean="0"/>
              <a:t>No age </a:t>
            </a:r>
            <a:r>
              <a:rPr lang="en-US" dirty="0" smtClean="0"/>
              <a:t>difference </a:t>
            </a:r>
            <a:r>
              <a:rPr lang="en-US" dirty="0" err="1" smtClean="0"/>
              <a:t>vs</a:t>
            </a:r>
            <a:r>
              <a:rPr lang="en-US" dirty="0" smtClean="0"/>
              <a:t> stroke.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Alternative Hypothesis (H1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):</a:t>
            </a:r>
          </a:p>
          <a:p>
            <a:r>
              <a:rPr lang="en-US" dirty="0" smtClean="0"/>
              <a:t>Age </a:t>
            </a:r>
            <a:r>
              <a:rPr lang="en-US" dirty="0" smtClean="0"/>
              <a:t>difference </a:t>
            </a:r>
            <a:r>
              <a:rPr lang="en-US" dirty="0" err="1" smtClean="0"/>
              <a:t>vs</a:t>
            </a:r>
            <a:r>
              <a:rPr lang="en-US" dirty="0" smtClean="0"/>
              <a:t> stroke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066800" y="2971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419600" y="2971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772400" y="2971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0" y="3429000"/>
            <a:ext cx="30480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Two-sample </a:t>
            </a:r>
            <a:r>
              <a:rPr lang="en-US" dirty="0"/>
              <a:t>independent t-test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6096000" y="3429000"/>
            <a:ext cx="30480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Two-sample independent t-test</a:t>
            </a:r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3048000" y="3429000"/>
            <a:ext cx="30480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Pearson </a:t>
            </a:r>
            <a:r>
              <a:rPr lang="en-US" dirty="0" smtClean="0"/>
              <a:t>correlation </a:t>
            </a:r>
            <a:r>
              <a:rPr lang="en-US" dirty="0"/>
              <a:t>coefficient test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066800" y="4114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419600" y="41910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772400" y="42672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0" y="4648200"/>
            <a:ext cx="30480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T-statistic: </a:t>
            </a:r>
            <a:r>
              <a:rPr lang="en-US" sz="1400" dirty="0" smtClean="0"/>
              <a:t>13.771446174098248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P-value: 1.8455541117753288e-38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3200400" y="4648200"/>
            <a:ext cx="2743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Pearson Correlation Coefficient: 0.7819075063169498 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7" name="Flowchart: Process 26"/>
          <p:cNvSpPr/>
          <p:nvPr/>
        </p:nvSpPr>
        <p:spPr>
          <a:xfrm>
            <a:off x="6096000" y="4724400"/>
            <a:ext cx="30480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T-statistic: </a:t>
            </a:r>
            <a:r>
              <a:rPr lang="en-US" sz="1400" dirty="0" smtClean="0"/>
              <a:t>3.4424169317511253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P-value: 0.0005835249029062626</a:t>
            </a:r>
          </a:p>
        </p:txBody>
      </p:sp>
      <p:sp>
        <p:nvSpPr>
          <p:cNvPr id="29" name="Flowchart: Data 28"/>
          <p:cNvSpPr/>
          <p:nvPr/>
        </p:nvSpPr>
        <p:spPr>
          <a:xfrm>
            <a:off x="1295400" y="5943600"/>
            <a:ext cx="67056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 NULL HYPOTHESIS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33600" y="54864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496594" y="5714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6705600" y="54864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7853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Outlier Handling Using Row Removal</a:t>
            </a:r>
          </a:p>
          <a:p>
            <a:pPr lvl="1"/>
            <a:r>
              <a:rPr lang="en-US" dirty="0" smtClean="0"/>
              <a:t>Extreme values in specific features were removed to ensure data representativeness.</a:t>
            </a:r>
          </a:p>
          <a:p>
            <a:pPr lvl="1"/>
            <a:r>
              <a:rPr lang="en-US" dirty="0" smtClean="0"/>
              <a:t>Thresholds were set based on domain knowledge and medical guidelines:</a:t>
            </a:r>
          </a:p>
          <a:p>
            <a:pPr lvl="2"/>
            <a:r>
              <a:rPr lang="en-US" dirty="0" smtClean="0"/>
              <a:t>Cigarettes/day &gt; 50</a:t>
            </a:r>
          </a:p>
          <a:p>
            <a:pPr lvl="2"/>
            <a:r>
              <a:rPr lang="en-US" dirty="0" smtClean="0"/>
              <a:t>Diastolic BP &gt; 140</a:t>
            </a:r>
          </a:p>
          <a:p>
            <a:pPr lvl="2"/>
            <a:r>
              <a:rPr lang="en-US" dirty="0" smtClean="0"/>
              <a:t>Systolic BP &gt; 250</a:t>
            </a:r>
          </a:p>
          <a:p>
            <a:pPr lvl="2"/>
            <a:r>
              <a:rPr lang="en-US" dirty="0" smtClean="0"/>
              <a:t>BMI &gt; 50</a:t>
            </a:r>
          </a:p>
          <a:p>
            <a:pPr lvl="2"/>
            <a:r>
              <a:rPr lang="en-US" dirty="0" smtClean="0"/>
              <a:t>Heart rate &gt; 130</a:t>
            </a:r>
          </a:p>
          <a:p>
            <a:pPr lvl="2"/>
            <a:r>
              <a:rPr lang="en-US" dirty="0" smtClean="0"/>
              <a:t>Glucose &gt; 300</a:t>
            </a:r>
          </a:p>
          <a:p>
            <a:pPr lvl="2"/>
            <a:r>
              <a:rPr lang="en-US" dirty="0" smtClean="0"/>
              <a:t>Total cholesterol &gt; 500</a:t>
            </a:r>
          </a:p>
          <a:p>
            <a:pPr lvl="2">
              <a:buNone/>
            </a:pPr>
            <a:endParaRPr lang="en-US" b="1" dirty="0" smtClean="0"/>
          </a:p>
          <a:p>
            <a:r>
              <a:rPr lang="en-US" b="1" dirty="0" smtClean="0"/>
              <a:t>Label Encoding for Categorical Variables:</a:t>
            </a:r>
          </a:p>
          <a:p>
            <a:pPr lvl="1"/>
            <a:r>
              <a:rPr lang="en-US" dirty="0" smtClean="0"/>
              <a:t>Categorical variable has ordinal relationship (meaningful order).</a:t>
            </a:r>
          </a:p>
          <a:p>
            <a:pPr lvl="1"/>
            <a:r>
              <a:rPr lang="en-US" dirty="0" smtClean="0"/>
              <a:t>Assigns unique integers to categories based on their order.</a:t>
            </a:r>
          </a:p>
          <a:p>
            <a:pPr lvl="1"/>
            <a:endParaRPr lang="en-US" b="1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Manipulation</a:t>
            </a:r>
            <a:br>
              <a:rPr lang="en-US" dirty="0" smtClean="0"/>
            </a:br>
            <a:r>
              <a:rPr lang="en-US" sz="4000" i="1" dirty="0" smtClean="0"/>
              <a:t>VIF Technique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1952625" cy="2705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828800"/>
            <a:ext cx="2476500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990600" y="4495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919008"/>
            <a:ext cx="4648200" cy="206210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600" b="1" dirty="0"/>
              <a:t>High VIF Values Suggest </a:t>
            </a:r>
            <a:r>
              <a:rPr lang="en-US" sz="1600" b="1" dirty="0" err="1"/>
              <a:t>Multicollinearity</a:t>
            </a:r>
            <a:r>
              <a:rPr lang="en-US" sz="1600" b="1" dirty="0" smtClean="0"/>
              <a:t>:</a:t>
            </a:r>
          </a:p>
          <a:p>
            <a:endParaRPr lang="en-US" sz="1600" dirty="0"/>
          </a:p>
          <a:p>
            <a:r>
              <a:rPr lang="en-US" sz="1600" b="1" dirty="0"/>
              <a:t>Variables with </a:t>
            </a:r>
            <a:r>
              <a:rPr lang="en-US" sz="1600" b="1" dirty="0" smtClean="0"/>
              <a:t>high VIF</a:t>
            </a:r>
            <a:r>
              <a:rPr lang="en-US" sz="1600" b="1" dirty="0"/>
              <a:t>: </a:t>
            </a:r>
            <a:endParaRPr lang="en-US" sz="1600" b="1" dirty="0" smtClean="0"/>
          </a:p>
          <a:p>
            <a:r>
              <a:rPr lang="en-US" sz="1600" dirty="0" smtClean="0"/>
              <a:t>age, </a:t>
            </a:r>
            <a:r>
              <a:rPr lang="en-US" sz="1600" dirty="0"/>
              <a:t> </a:t>
            </a:r>
            <a:r>
              <a:rPr lang="en-US" sz="1600" dirty="0" err="1"/>
              <a:t>cigsPerDay</a:t>
            </a:r>
            <a:r>
              <a:rPr lang="en-US" sz="1600" dirty="0" smtClean="0"/>
              <a:t>, </a:t>
            </a:r>
            <a:r>
              <a:rPr lang="en-US" sz="1600" dirty="0"/>
              <a:t> </a:t>
            </a:r>
            <a:r>
              <a:rPr lang="en-US" sz="1600" dirty="0" err="1"/>
              <a:t>totChol</a:t>
            </a:r>
            <a:r>
              <a:rPr lang="en-US" sz="1600" dirty="0"/>
              <a:t>, </a:t>
            </a:r>
            <a:r>
              <a:rPr lang="en-US" sz="1600" dirty="0" smtClean="0"/>
              <a:t> </a:t>
            </a:r>
            <a:r>
              <a:rPr lang="en-US" sz="1600" dirty="0" err="1" smtClean="0"/>
              <a:t>sysBP</a:t>
            </a:r>
            <a:r>
              <a:rPr lang="en-US" sz="1600" dirty="0" smtClean="0"/>
              <a:t>, </a:t>
            </a:r>
            <a:r>
              <a:rPr lang="en-US" sz="1600" dirty="0"/>
              <a:t> </a:t>
            </a:r>
            <a:r>
              <a:rPr lang="en-US" sz="1600" dirty="0" err="1"/>
              <a:t>diaBP</a:t>
            </a:r>
            <a:r>
              <a:rPr lang="en-US" sz="1600" dirty="0"/>
              <a:t>, BMI</a:t>
            </a:r>
            <a:r>
              <a:rPr lang="en-US" sz="1600" dirty="0" smtClean="0"/>
              <a:t>, </a:t>
            </a:r>
            <a:r>
              <a:rPr lang="en-US" sz="1600" dirty="0"/>
              <a:t> </a:t>
            </a:r>
            <a:r>
              <a:rPr lang="en-US" sz="1600" dirty="0" err="1"/>
              <a:t>heartRate</a:t>
            </a:r>
            <a:r>
              <a:rPr lang="en-US" sz="1600" dirty="0"/>
              <a:t>, </a:t>
            </a:r>
            <a:r>
              <a:rPr lang="en-US" sz="1600" dirty="0" smtClean="0"/>
              <a:t> glucose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667000"/>
            <a:ext cx="2895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Combining </a:t>
            </a:r>
            <a:r>
              <a:rPr lang="en-US" sz="1600" dirty="0" err="1"/>
              <a:t>sysBP</a:t>
            </a:r>
            <a:r>
              <a:rPr lang="en-US" sz="1600" dirty="0"/>
              <a:t> and </a:t>
            </a:r>
            <a:r>
              <a:rPr lang="en-US" sz="1600" dirty="0" err="1"/>
              <a:t>diaBP</a:t>
            </a:r>
            <a:r>
              <a:rPr lang="en-US" sz="1600" dirty="0"/>
              <a:t> into </a:t>
            </a:r>
            <a:r>
              <a:rPr lang="en-US" sz="1600" dirty="0" err="1"/>
              <a:t>meanBloodPressure</a:t>
            </a:r>
            <a:r>
              <a:rPr lang="en-US" sz="1600" dirty="0"/>
              <a:t> didn't resolve the issue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Right Arrow 9"/>
          <p:cNvSpPr/>
          <p:nvPr/>
        </p:nvSpPr>
        <p:spPr>
          <a:xfrm>
            <a:off x="2133600" y="2971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15000" y="28956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5011341"/>
            <a:ext cx="3352800" cy="18466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VIF values for </a:t>
            </a:r>
            <a:r>
              <a:rPr lang="en-US" sz="1600" dirty="0" err="1"/>
              <a:t>meanBloodPressure</a:t>
            </a:r>
            <a:r>
              <a:rPr lang="en-US" sz="1600" dirty="0"/>
              <a:t> remain high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Explore </a:t>
            </a:r>
            <a:r>
              <a:rPr lang="en-US" sz="1600" dirty="0"/>
              <a:t>additional feature engineering or selection techniques to address </a:t>
            </a:r>
            <a:r>
              <a:rPr lang="en-US" sz="1600" dirty="0" err="1"/>
              <a:t>multicollinearity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772400" y="4419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Skewness</a:t>
            </a:r>
            <a:r>
              <a:rPr lang="en-US" dirty="0" smtClean="0"/>
              <a:t> Correction</a:t>
            </a:r>
            <a:endParaRPr 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2324100" cy="162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5400675"/>
            <a:ext cx="2362200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200400"/>
            <a:ext cx="5172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Focused on critical health parameters: age, cigarettes per day, total cholesterol, mean blood pressure, BMI, heart rate, and glucose.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Applied Z-score normalization using </a:t>
            </a:r>
            <a:r>
              <a:rPr lang="en-US" dirty="0" err="1" smtClean="0"/>
              <a:t>StandardScaler</a:t>
            </a:r>
            <a:r>
              <a:rPr lang="en-US" dirty="0" smtClean="0"/>
              <a:t> to standardize feature values.</a:t>
            </a:r>
          </a:p>
          <a:p>
            <a:endParaRPr lang="en-US" dirty="0" smtClean="0"/>
          </a:p>
          <a:p>
            <a:r>
              <a:rPr lang="en-US" dirty="0" smtClean="0"/>
              <a:t>Ensures data transformation with a mean of 0 and a standard deviation of 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</a:t>
            </a:r>
            <a:br>
              <a:rPr lang="en-US" b="1" dirty="0" smtClean="0"/>
            </a:br>
            <a:r>
              <a:rPr lang="en-US" sz="2200" dirty="0" smtClean="0"/>
              <a:t>Framingham Cardiovascular Study: Predictive Modeling for CHD Risk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785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Framingham, Massachusetts, cardiovascular study aims to predict the 10-year risk of coronary heart disease (CHD) in residents.</a:t>
            </a:r>
          </a:p>
          <a:p>
            <a:endParaRPr lang="en-US" dirty="0" smtClean="0"/>
          </a:p>
          <a:p>
            <a:r>
              <a:rPr lang="en-US" dirty="0" smtClean="0"/>
              <a:t>Dataset comprises 4,000+ records with 15 attributes, rich in demographic, behavioral, and medical risk factors.</a:t>
            </a:r>
          </a:p>
          <a:p>
            <a:endParaRPr lang="en-US" dirty="0" smtClean="0"/>
          </a:p>
          <a:p>
            <a:r>
              <a:rPr lang="en-US" dirty="0" smtClean="0"/>
              <a:t>Develop a predictive model for early CHD risk identification, enabling timely intervention and personalized healthcare.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Splitting &amp; Handling Imbalanced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Strategic Splitting:</a:t>
            </a:r>
          </a:p>
          <a:p>
            <a:pPr lvl="1"/>
            <a:r>
              <a:rPr lang="en-US" sz="1800" dirty="0" smtClean="0"/>
              <a:t>80% training set for model learning.</a:t>
            </a:r>
          </a:p>
          <a:p>
            <a:pPr lvl="1"/>
            <a:r>
              <a:rPr lang="en-US" sz="1800" dirty="0" smtClean="0"/>
              <a:t>20% test set for unbiased performance evaluation.</a:t>
            </a:r>
          </a:p>
          <a:p>
            <a:pPr lvl="1"/>
            <a:r>
              <a:rPr lang="en-US" sz="1800" dirty="0" smtClean="0"/>
              <a:t>Balances model training with generalization assessment.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1800" b="1" dirty="0" smtClean="0"/>
              <a:t>Addressing Imbalance:</a:t>
            </a:r>
          </a:p>
          <a:p>
            <a:pPr lvl="1"/>
            <a:r>
              <a:rPr lang="en-US" sz="1800" dirty="0" smtClean="0"/>
              <a:t>SMOTE oversamples minority class to create synthetic samples.</a:t>
            </a:r>
          </a:p>
          <a:p>
            <a:pPr lvl="1"/>
            <a:r>
              <a:rPr lang="en-US" sz="1800" dirty="0" err="1" smtClean="0"/>
              <a:t>Tomek</a:t>
            </a:r>
            <a:r>
              <a:rPr lang="en-US" sz="1800" dirty="0" smtClean="0"/>
              <a:t> links remove overlapping instances to improve class separation.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1800" b="1" dirty="0" smtClean="0"/>
              <a:t>SMOTE's Purpose:</a:t>
            </a:r>
          </a:p>
          <a:p>
            <a:pPr lvl="1"/>
            <a:r>
              <a:rPr lang="en-US" sz="1800" dirty="0" smtClean="0"/>
              <a:t>Counteracts class imbalance by generating additional minority class data.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1800" b="1" dirty="0" err="1" smtClean="0"/>
              <a:t>Tomek</a:t>
            </a:r>
            <a:r>
              <a:rPr lang="en-US" sz="1800" b="1" dirty="0" smtClean="0"/>
              <a:t> Links' Purpose:</a:t>
            </a:r>
          </a:p>
          <a:p>
            <a:pPr lvl="1"/>
            <a:r>
              <a:rPr lang="en-US" sz="1800" dirty="0" smtClean="0"/>
              <a:t>Enhances class distinction by eliminating potentially confusing instances.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10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Model Selection: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b="1" dirty="0" smtClean="0"/>
              <a:t>Logistic Regression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A linear model used for binary classification, estimating the probability of an instance belonging to a particular class.</a:t>
            </a:r>
            <a:endParaRPr lang="en-US" dirty="0" smtClean="0"/>
          </a:p>
          <a:p>
            <a:pPr lvl="1"/>
            <a:r>
              <a:rPr lang="en-US" b="1" dirty="0" smtClean="0"/>
              <a:t>Decision Tree</a:t>
            </a:r>
            <a:r>
              <a:rPr lang="en-US" b="1" dirty="0" smtClean="0"/>
              <a:t> </a:t>
            </a:r>
            <a:r>
              <a:rPr lang="en-US" b="1" dirty="0" smtClean="0"/>
              <a:t>- </a:t>
            </a:r>
            <a:r>
              <a:rPr lang="en-US" dirty="0" smtClean="0"/>
              <a:t>A tree-like model that recursively splits data based on feature conditions to make decisions or classifications.</a:t>
            </a:r>
            <a:endParaRPr lang="en-US" dirty="0" smtClean="0"/>
          </a:p>
          <a:p>
            <a:pPr lvl="1"/>
            <a:r>
              <a:rPr lang="en-US" b="1" dirty="0" smtClean="0"/>
              <a:t>Random Forest</a:t>
            </a:r>
            <a:r>
              <a:rPr lang="en-US" b="1" dirty="0" smtClean="0"/>
              <a:t>- </a:t>
            </a:r>
            <a:r>
              <a:rPr lang="en-US" dirty="0" smtClean="0"/>
              <a:t>An ensemble of decision trees that aggregates their predictions to improve accuracy and robustness.</a:t>
            </a:r>
            <a:endParaRPr lang="en-US" dirty="0" smtClean="0"/>
          </a:p>
          <a:p>
            <a:pPr lvl="1"/>
            <a:r>
              <a:rPr lang="en-US" b="1" dirty="0" smtClean="0"/>
              <a:t>SVM - </a:t>
            </a:r>
            <a:r>
              <a:rPr lang="en-US" dirty="0" smtClean="0"/>
              <a:t>A model that finds a </a:t>
            </a:r>
            <a:r>
              <a:rPr lang="en-US" dirty="0" err="1" smtClean="0"/>
              <a:t>hyperplane</a:t>
            </a:r>
            <a:r>
              <a:rPr lang="en-US" dirty="0" smtClean="0"/>
              <a:t> to separate data into classes, maximizing the margin between them in a high-dimensional space.</a:t>
            </a:r>
            <a:endParaRPr lang="en-US" dirty="0" smtClean="0"/>
          </a:p>
          <a:p>
            <a:pPr lvl="1"/>
            <a:r>
              <a:rPr lang="en-US" b="1" dirty="0" err="1" smtClean="0"/>
              <a:t>XGBoost</a:t>
            </a:r>
            <a:r>
              <a:rPr lang="en-US" b="1" dirty="0" smtClean="0"/>
              <a:t> - </a:t>
            </a:r>
            <a:r>
              <a:rPr lang="en-US" dirty="0" smtClean="0"/>
              <a:t>An efficient gradient boosting algorithm that sequentially builds a series of weak learners to enhance predictive performance.</a:t>
            </a:r>
            <a:endParaRPr lang="en-US" dirty="0" smtClean="0"/>
          </a:p>
          <a:p>
            <a:pPr lvl="1"/>
            <a:r>
              <a:rPr lang="en-US" b="1" dirty="0" smtClean="0"/>
              <a:t>Naive </a:t>
            </a:r>
            <a:r>
              <a:rPr lang="en-US" b="1" dirty="0" err="1" smtClean="0"/>
              <a:t>Bayes</a:t>
            </a:r>
            <a:r>
              <a:rPr lang="en-US" b="1" dirty="0" smtClean="0"/>
              <a:t> - </a:t>
            </a:r>
            <a:r>
              <a:rPr lang="en-US" dirty="0" smtClean="0"/>
              <a:t>A probabilistic classification algorithm based on </a:t>
            </a:r>
            <a:r>
              <a:rPr lang="en-US" dirty="0" err="1" smtClean="0"/>
              <a:t>Bayes</a:t>
            </a:r>
            <a:r>
              <a:rPr lang="en-US" dirty="0" smtClean="0"/>
              <a:t>' theorem, assuming independence between features for simplicity.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229600" cy="2619374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96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Precision (Class 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Recall (Class 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F1-Score (Class 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Decision Tree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0.813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KNN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0.663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0.786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SVM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XGBoost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Naive Bayes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374151"/>
                          </a:solidFill>
                          <a:latin typeface="Segoe UI"/>
                        </a:rPr>
                        <a:t>0.61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374151"/>
                          </a:solidFill>
                          <a:latin typeface="Segoe UI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4267200"/>
            <a:ext cx="8305800" cy="24622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Decision Tree: </a:t>
            </a:r>
            <a:r>
              <a:rPr lang="en-US" sz="1400" dirty="0"/>
              <a:t>Highest accuracy but risks </a:t>
            </a:r>
            <a:r>
              <a:rPr lang="en-US" sz="1400" dirty="0" err="1"/>
              <a:t>overfitting</a:t>
            </a:r>
            <a:r>
              <a:rPr lang="en-US" sz="1400" dirty="0"/>
              <a:t> due to lower precision and recall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Random Forest:</a:t>
            </a:r>
            <a:r>
              <a:rPr lang="en-US" sz="1400" dirty="0"/>
              <a:t> Balanced precision and recall, sacrificing some accuracy compared to Decision Tree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 err="1"/>
              <a:t>XGBoost</a:t>
            </a:r>
            <a:r>
              <a:rPr lang="en-US" sz="1400" b="1" dirty="0"/>
              <a:t>: </a:t>
            </a:r>
            <a:r>
              <a:rPr lang="en-US" sz="1400" dirty="0"/>
              <a:t>Good balance across all metrics (accuracy, precision, recall</a:t>
            </a:r>
            <a:r>
              <a:rPr lang="en-US" sz="1400" dirty="0" smtClean="0"/>
              <a:t>).</a:t>
            </a:r>
          </a:p>
          <a:p>
            <a:endParaRPr lang="en-US" sz="1400" dirty="0" smtClean="0"/>
          </a:p>
          <a:p>
            <a:r>
              <a:rPr lang="en-US" sz="1400" b="1" dirty="0"/>
              <a:t>Naive </a:t>
            </a:r>
            <a:r>
              <a:rPr lang="en-US" sz="1400" b="1" dirty="0" err="1"/>
              <a:t>Bayes</a:t>
            </a:r>
            <a:r>
              <a:rPr lang="en-US" sz="1400" b="1" dirty="0"/>
              <a:t>: </a:t>
            </a:r>
            <a:r>
              <a:rPr lang="en-US" sz="1400" dirty="0"/>
              <a:t>Decent accuracy with balanced metrics, simpler to implement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KNN:</a:t>
            </a:r>
            <a:r>
              <a:rPr lang="en-US" sz="1400" dirty="0"/>
              <a:t> Moderate accuracy, falls behind top performers in precision and recall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Logistic Regression:</a:t>
            </a:r>
            <a:r>
              <a:rPr lang="en-US" sz="1400" dirty="0"/>
              <a:t> Lowest accuracy, similar imbalance as SVM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 err="1" smtClean="0"/>
              <a:t>GridSearchCV</a:t>
            </a:r>
            <a:r>
              <a:rPr lang="en-US" b="1" i="1" dirty="0" smtClean="0"/>
              <a:t> for </a:t>
            </a:r>
            <a:r>
              <a:rPr lang="en-US" b="1" i="1" dirty="0" err="1" smtClean="0"/>
              <a:t>Hyperparameter</a:t>
            </a:r>
            <a:r>
              <a:rPr lang="en-US" b="1" i="1" dirty="0" smtClean="0"/>
              <a:t> Tuning</a:t>
            </a:r>
          </a:p>
          <a:p>
            <a:pPr lvl="1"/>
            <a:r>
              <a:rPr lang="en-US" dirty="0" smtClean="0"/>
              <a:t>Systematically evaluates all possible </a:t>
            </a:r>
            <a:r>
              <a:rPr lang="en-US" dirty="0" err="1" smtClean="0"/>
              <a:t>hyperparameter</a:t>
            </a:r>
            <a:r>
              <a:rPr lang="en-US" dirty="0" smtClean="0"/>
              <a:t> combinations within a defined grid.</a:t>
            </a:r>
          </a:p>
          <a:p>
            <a:pPr lvl="1"/>
            <a:r>
              <a:rPr lang="en-US" dirty="0" smtClean="0"/>
              <a:t>Ensures reliable performance estimates by training and testing on different data folds.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048000"/>
            <a:ext cx="28956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Logistic </a:t>
            </a:r>
            <a:r>
              <a:rPr lang="en-US" sz="1400" b="1" dirty="0"/>
              <a:t>Regression - </a:t>
            </a:r>
            <a:r>
              <a:rPr lang="en-US" sz="1400" b="1" dirty="0" err="1"/>
              <a:t>Hyperparameter</a:t>
            </a:r>
            <a:r>
              <a:rPr lang="en-US" sz="1400" b="1" dirty="0"/>
              <a:t> </a:t>
            </a:r>
            <a:r>
              <a:rPr lang="en-US" sz="1400" b="1" dirty="0" smtClean="0"/>
              <a:t>Optimization</a:t>
            </a:r>
          </a:p>
          <a:p>
            <a:endParaRPr lang="en-US" sz="1400" b="1" dirty="0"/>
          </a:p>
          <a:p>
            <a:r>
              <a:rPr lang="en-US" sz="1400" b="1" dirty="0"/>
              <a:t>Best </a:t>
            </a:r>
            <a:r>
              <a:rPr lang="en-US" sz="1400" b="1" dirty="0" err="1"/>
              <a:t>Hyperparameters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C: 0.01</a:t>
            </a:r>
          </a:p>
          <a:p>
            <a:r>
              <a:rPr lang="en-US" sz="1400" dirty="0"/>
              <a:t>Penalty: 'l2'</a:t>
            </a:r>
          </a:p>
          <a:p>
            <a:r>
              <a:rPr lang="en-US" sz="1400" dirty="0"/>
              <a:t>Solver: </a:t>
            </a:r>
            <a:r>
              <a:rPr lang="en-US" sz="1400" dirty="0" smtClean="0"/>
              <a:t>'</a:t>
            </a:r>
            <a:r>
              <a:rPr lang="en-US" sz="1400" dirty="0" err="1" smtClean="0"/>
              <a:t>liblinear</a:t>
            </a:r>
            <a:r>
              <a:rPr lang="en-US" sz="1400" dirty="0" smtClean="0"/>
              <a:t>‘</a:t>
            </a:r>
          </a:p>
          <a:p>
            <a:endParaRPr lang="en-US" sz="1400" dirty="0"/>
          </a:p>
          <a:p>
            <a:r>
              <a:rPr lang="en-US" sz="1400" b="1" dirty="0"/>
              <a:t>Performance Improvement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b="1" dirty="0"/>
              <a:t>Accuracy:</a:t>
            </a:r>
            <a:r>
              <a:rPr lang="en-US" sz="1400" dirty="0"/>
              <a:t> 0.642 (Before) → 0.642 (After)</a:t>
            </a:r>
          </a:p>
          <a:p>
            <a:r>
              <a:rPr lang="en-US" sz="1400" b="1" dirty="0"/>
              <a:t>Precision (Class 1):</a:t>
            </a:r>
            <a:r>
              <a:rPr lang="en-US" sz="1400" dirty="0"/>
              <a:t> 0.27 → 0.2724</a:t>
            </a:r>
          </a:p>
          <a:p>
            <a:r>
              <a:rPr lang="en-US" sz="1400" b="1" dirty="0"/>
              <a:t>Recall (Class 1):</a:t>
            </a:r>
            <a:r>
              <a:rPr lang="en-US" sz="1400" dirty="0"/>
              <a:t> 0.75 → 0.7570</a:t>
            </a:r>
          </a:p>
          <a:p>
            <a:r>
              <a:rPr lang="en-US" sz="1400" b="1" dirty="0"/>
              <a:t>F1-Score (Class 1):</a:t>
            </a:r>
            <a:r>
              <a:rPr lang="en-US" sz="1400" dirty="0"/>
              <a:t> 0.4 → </a:t>
            </a:r>
            <a:r>
              <a:rPr lang="en-US" sz="1400" dirty="0" smtClean="0"/>
              <a:t>0.4138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3048000"/>
            <a:ext cx="289560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Decision Tree - </a:t>
            </a:r>
            <a:r>
              <a:rPr lang="en-US" sz="1400" b="1" dirty="0" err="1" smtClean="0"/>
              <a:t>Hyperparameter</a:t>
            </a:r>
            <a:r>
              <a:rPr lang="en-US" sz="1400" b="1" dirty="0" smtClean="0"/>
              <a:t> Tuning</a:t>
            </a:r>
          </a:p>
          <a:p>
            <a:endParaRPr lang="en-US" sz="1400" dirty="0" smtClean="0"/>
          </a:p>
          <a:p>
            <a:r>
              <a:rPr lang="en-US" sz="1400" b="1" dirty="0" smtClean="0"/>
              <a:t>Best </a:t>
            </a:r>
            <a:r>
              <a:rPr lang="en-US" sz="1400" b="1" dirty="0" err="1"/>
              <a:t>Hyperparameters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Criterion: '</a:t>
            </a:r>
            <a:r>
              <a:rPr lang="en-US" sz="1400" dirty="0" err="1"/>
              <a:t>gini</a:t>
            </a:r>
            <a:r>
              <a:rPr lang="en-US" sz="1400" dirty="0"/>
              <a:t>'</a:t>
            </a:r>
          </a:p>
          <a:p>
            <a:r>
              <a:rPr lang="en-US" sz="1400" dirty="0"/>
              <a:t>Max Depth: None</a:t>
            </a:r>
          </a:p>
          <a:p>
            <a:r>
              <a:rPr lang="en-US" sz="1400" dirty="0"/>
              <a:t>Min Samples Split: </a:t>
            </a:r>
            <a:r>
              <a:rPr lang="en-US" sz="1400" dirty="0" smtClean="0"/>
              <a:t>2</a:t>
            </a:r>
          </a:p>
          <a:p>
            <a:endParaRPr lang="en-US" sz="1400" dirty="0"/>
          </a:p>
          <a:p>
            <a:r>
              <a:rPr lang="en-US" sz="1400" b="1" dirty="0"/>
              <a:t>Performance Improvement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b="1" dirty="0"/>
              <a:t>Accuracy:</a:t>
            </a:r>
            <a:r>
              <a:rPr lang="en-US" sz="1400" dirty="0"/>
              <a:t> 0.813 (Before) → 0.8131 (After)</a:t>
            </a:r>
          </a:p>
          <a:p>
            <a:r>
              <a:rPr lang="en-US" sz="1400" b="1" dirty="0"/>
              <a:t>Precision (Class 1):</a:t>
            </a:r>
            <a:r>
              <a:rPr lang="en-US" sz="1400" dirty="0"/>
              <a:t> 0.31 → 0.3137</a:t>
            </a:r>
          </a:p>
          <a:p>
            <a:r>
              <a:rPr lang="en-US" sz="1400" b="1" dirty="0"/>
              <a:t>Recall (Class 1):</a:t>
            </a:r>
            <a:r>
              <a:rPr lang="en-US" sz="1400" dirty="0"/>
              <a:t> 0.15 → 0.1495</a:t>
            </a:r>
          </a:p>
          <a:p>
            <a:r>
              <a:rPr lang="en-US" sz="1400" b="1" dirty="0"/>
              <a:t>F1-Score (Class 1):</a:t>
            </a:r>
            <a:r>
              <a:rPr lang="en-US" sz="1400" dirty="0"/>
              <a:t> 0.2 → </a:t>
            </a:r>
            <a:r>
              <a:rPr lang="en-US" sz="1400" dirty="0" smtClean="0"/>
              <a:t>0.2031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048000"/>
            <a:ext cx="28956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KNN - </a:t>
            </a:r>
            <a:r>
              <a:rPr lang="en-US" sz="1400" b="1" dirty="0" err="1"/>
              <a:t>Hyperparameter</a:t>
            </a:r>
            <a:r>
              <a:rPr lang="en-US" sz="1400" b="1" dirty="0"/>
              <a:t> </a:t>
            </a:r>
            <a:r>
              <a:rPr lang="en-US" sz="1400" b="1" dirty="0" smtClean="0"/>
              <a:t>Tuning</a:t>
            </a:r>
          </a:p>
          <a:p>
            <a:endParaRPr lang="en-US" sz="1400" dirty="0"/>
          </a:p>
          <a:p>
            <a:r>
              <a:rPr lang="en-US" sz="1400" b="1" dirty="0"/>
              <a:t>Best </a:t>
            </a:r>
            <a:r>
              <a:rPr lang="en-US" sz="1400" b="1" dirty="0" err="1"/>
              <a:t>Hyperparameters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dirty="0"/>
              <a:t>N Neighbors: 5</a:t>
            </a:r>
          </a:p>
          <a:p>
            <a:r>
              <a:rPr lang="en-US" sz="1400" dirty="0"/>
              <a:t>Weight Function: 'uniform'</a:t>
            </a:r>
          </a:p>
          <a:p>
            <a:r>
              <a:rPr lang="en-US" sz="1400" dirty="0"/>
              <a:t>Algorithm: </a:t>
            </a:r>
            <a:r>
              <a:rPr lang="en-US" sz="1400" dirty="0" smtClean="0"/>
              <a:t>'auto‘</a:t>
            </a:r>
          </a:p>
          <a:p>
            <a:endParaRPr lang="en-US" sz="1400" dirty="0"/>
          </a:p>
          <a:p>
            <a:r>
              <a:rPr lang="en-US" sz="1400" b="1" dirty="0"/>
              <a:t>Performance Improvement</a:t>
            </a:r>
            <a:r>
              <a:rPr lang="en-US" sz="1400" b="1" dirty="0" smtClean="0"/>
              <a:t>:</a:t>
            </a:r>
            <a:endParaRPr lang="en-US" sz="1400" dirty="0"/>
          </a:p>
          <a:p>
            <a:r>
              <a:rPr lang="en-US" sz="1400" b="1" dirty="0"/>
              <a:t>Accuracy:</a:t>
            </a:r>
            <a:r>
              <a:rPr lang="en-US" sz="1400" dirty="0"/>
              <a:t> 0.663 (Before) → 0.6632 (After)</a:t>
            </a:r>
          </a:p>
          <a:p>
            <a:r>
              <a:rPr lang="en-US" sz="1400" b="1" dirty="0"/>
              <a:t>Precision (Class 1):</a:t>
            </a:r>
            <a:r>
              <a:rPr lang="en-US" sz="1400" dirty="0"/>
              <a:t> 0.21 → 0.2143</a:t>
            </a:r>
          </a:p>
          <a:p>
            <a:r>
              <a:rPr lang="en-US" sz="1400" b="1" dirty="0"/>
              <a:t>Recall (Class 1):</a:t>
            </a:r>
            <a:r>
              <a:rPr lang="en-US" sz="1400" dirty="0"/>
              <a:t> 0.42 → 0.4206</a:t>
            </a:r>
          </a:p>
          <a:p>
            <a:r>
              <a:rPr lang="en-US" sz="1400" b="1" dirty="0"/>
              <a:t>F1-Score (Class 1):</a:t>
            </a:r>
            <a:r>
              <a:rPr lang="en-US" sz="1400" dirty="0"/>
              <a:t> 0.28 → 0.2824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76400"/>
            <a:ext cx="4035552" cy="47244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Naive </a:t>
            </a:r>
            <a:r>
              <a:rPr lang="en-US" sz="2500" b="1" dirty="0" err="1" smtClean="0">
                <a:solidFill>
                  <a:schemeClr val="accent2">
                    <a:lumMod val="75000"/>
                  </a:schemeClr>
                </a:solidFill>
              </a:rPr>
              <a:t>Bayes</a:t>
            </a:r>
            <a:endParaRPr lang="en-US" sz="2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 smtClean="0"/>
              <a:t>Strengths:</a:t>
            </a:r>
            <a:endParaRPr lang="en-US" sz="2000" dirty="0" smtClean="0"/>
          </a:p>
          <a:p>
            <a:pPr lvl="1"/>
            <a:r>
              <a:rPr lang="en-US" sz="1700" dirty="0" smtClean="0"/>
              <a:t>Interpretability with probability-based predictions.</a:t>
            </a:r>
          </a:p>
          <a:p>
            <a:pPr lvl="1"/>
            <a:r>
              <a:rPr lang="en-US" sz="1700" dirty="0" smtClean="0"/>
              <a:t>Fast training, even with large datasets.</a:t>
            </a:r>
          </a:p>
          <a:p>
            <a:pPr lvl="1"/>
            <a:r>
              <a:rPr lang="en-US" sz="1700" dirty="0" smtClean="0"/>
              <a:t>Requires minimal </a:t>
            </a:r>
            <a:r>
              <a:rPr lang="en-US" sz="1700" dirty="0" err="1" smtClean="0"/>
              <a:t>hyperparameter</a:t>
            </a:r>
            <a:r>
              <a:rPr lang="en-US" sz="1700" dirty="0" smtClean="0"/>
              <a:t> tuning.</a:t>
            </a:r>
          </a:p>
          <a:p>
            <a:r>
              <a:rPr lang="en-US" sz="2000" b="1" dirty="0" smtClean="0"/>
              <a:t>Weaknesses:</a:t>
            </a:r>
            <a:endParaRPr lang="en-US" sz="2000" dirty="0" smtClean="0"/>
          </a:p>
          <a:p>
            <a:pPr lvl="1"/>
            <a:r>
              <a:rPr lang="en-US" sz="1700" dirty="0" smtClean="0"/>
              <a:t>Sensitive to assumptions about feature independence.</a:t>
            </a:r>
          </a:p>
          <a:p>
            <a:pPr lvl="1"/>
            <a:r>
              <a:rPr lang="en-US" sz="1700" dirty="0" smtClean="0"/>
              <a:t>Lower accuracy compared to sophisticated algorithms.</a:t>
            </a:r>
          </a:p>
          <a:p>
            <a:r>
              <a:rPr lang="en-US" sz="2000" b="1" dirty="0" smtClean="0"/>
              <a:t>Recommendation:</a:t>
            </a:r>
            <a:endParaRPr lang="en-US" sz="2000" dirty="0" smtClean="0"/>
          </a:p>
          <a:p>
            <a:pPr lvl="1"/>
            <a:r>
              <a:rPr lang="en-US" sz="1700" dirty="0" smtClean="0"/>
              <a:t>Choose Naive </a:t>
            </a:r>
            <a:r>
              <a:rPr lang="en-US" sz="1700" dirty="0" err="1" smtClean="0"/>
              <a:t>Bayes</a:t>
            </a:r>
            <a:r>
              <a:rPr lang="en-US" sz="1700" dirty="0" smtClean="0"/>
              <a:t> for interpretability, fast training, and simplicity when accuracy is acceptable.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95800" y="1676400"/>
            <a:ext cx="4035552" cy="472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6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XGBoost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Strengths: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accuracy and predictive power.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Handles complex data and non-linear relationships.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Regularization features for preventing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overfitting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Scalability for efficient processing of large datasets.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Weaknesses: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Challenges in interpretability.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Computational complexity, especially for large datasets.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Recommendation: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XGBoost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highest accuracy, complex data, and scalability.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334000"/>
          </a:xfrm>
        </p:spPr>
        <p:txBody>
          <a:bodyPr>
            <a:noAutofit/>
          </a:bodyPr>
          <a:lstStyle/>
          <a:p>
            <a:r>
              <a:rPr lang="en-US" sz="1500" b="1" dirty="0" smtClean="0"/>
              <a:t>Data Overview:</a:t>
            </a:r>
            <a:endParaRPr lang="en-US" sz="1500" dirty="0" smtClean="0"/>
          </a:p>
          <a:p>
            <a:pPr lvl="1"/>
            <a:r>
              <a:rPr lang="en-US" sz="1500" dirty="0" smtClean="0"/>
              <a:t>Information on health parameters like age, sex, cholesterol, blood pressure, BMI, and lifestyle.</a:t>
            </a:r>
          </a:p>
          <a:p>
            <a:pPr lvl="1"/>
            <a:r>
              <a:rPr lang="en-US" sz="1500" dirty="0" smtClean="0"/>
              <a:t>Handled missing values, treated outliers, and encoded categorical variables.</a:t>
            </a:r>
          </a:p>
          <a:p>
            <a:r>
              <a:rPr lang="en-US" sz="1500" b="1" dirty="0" smtClean="0"/>
              <a:t>EDA Insights:</a:t>
            </a:r>
            <a:endParaRPr lang="en-US" sz="1500" dirty="0" smtClean="0"/>
          </a:p>
          <a:p>
            <a:pPr lvl="1"/>
            <a:r>
              <a:rPr lang="en-US" sz="1500" dirty="0" smtClean="0"/>
              <a:t>Revealed distribution patterns, correlations, and potential risk factors for cardiovascular diseases.</a:t>
            </a:r>
          </a:p>
          <a:p>
            <a:r>
              <a:rPr lang="en-US" sz="1500" b="1" dirty="0" smtClean="0"/>
              <a:t>Machine Learning Models:</a:t>
            </a:r>
            <a:endParaRPr lang="en-US" sz="1500" dirty="0" smtClean="0"/>
          </a:p>
          <a:p>
            <a:pPr lvl="1"/>
            <a:r>
              <a:rPr lang="en-US" sz="1500" dirty="0" smtClean="0"/>
              <a:t>Implemented Logistic Regression, Decision Trees, Random Forest, SVM, </a:t>
            </a:r>
            <a:r>
              <a:rPr lang="en-US" sz="1500" dirty="0" err="1" smtClean="0"/>
              <a:t>XGBoost</a:t>
            </a:r>
            <a:r>
              <a:rPr lang="en-US" sz="1500" dirty="0" smtClean="0"/>
              <a:t>, and Naive </a:t>
            </a:r>
            <a:r>
              <a:rPr lang="en-US" sz="1500" dirty="0" err="1" smtClean="0"/>
              <a:t>Bayes</a:t>
            </a:r>
            <a:r>
              <a:rPr lang="en-US" sz="1500" dirty="0" smtClean="0"/>
              <a:t>.</a:t>
            </a:r>
          </a:p>
          <a:p>
            <a:r>
              <a:rPr lang="en-US" sz="1500" b="1" dirty="0" smtClean="0"/>
              <a:t>Model Evaluation:</a:t>
            </a:r>
            <a:endParaRPr lang="en-US" sz="1500" dirty="0" smtClean="0"/>
          </a:p>
          <a:p>
            <a:pPr lvl="1"/>
            <a:r>
              <a:rPr lang="en-US" sz="1500" dirty="0" err="1" smtClean="0"/>
              <a:t>XGBoost</a:t>
            </a:r>
            <a:r>
              <a:rPr lang="en-US" sz="1500" dirty="0" smtClean="0"/>
              <a:t> showed a Good performance with an accuracy of 71.7%</a:t>
            </a:r>
          </a:p>
          <a:p>
            <a:r>
              <a:rPr lang="en-US" sz="1500" b="1" dirty="0" smtClean="0"/>
              <a:t>Imbalanced Dataset:</a:t>
            </a:r>
            <a:endParaRPr lang="en-US" sz="1500" dirty="0" smtClean="0"/>
          </a:p>
          <a:p>
            <a:pPr lvl="1"/>
            <a:r>
              <a:rPr lang="en-US" sz="1500" dirty="0" smtClean="0"/>
              <a:t>Addressed imbalance using SMOTE to enhance model performance.</a:t>
            </a:r>
          </a:p>
          <a:p>
            <a:r>
              <a:rPr lang="en-US" sz="1500" b="1" dirty="0" smtClean="0"/>
              <a:t>Key Factors:</a:t>
            </a:r>
            <a:endParaRPr lang="en-US" sz="1500" dirty="0" smtClean="0"/>
          </a:p>
          <a:p>
            <a:pPr lvl="1"/>
            <a:r>
              <a:rPr lang="en-US" sz="1500" dirty="0" smtClean="0"/>
              <a:t>Age, blood pressure, and cholesterol identified as critical contributors.</a:t>
            </a:r>
          </a:p>
          <a:p>
            <a:r>
              <a:rPr lang="en-US" sz="1500" b="1" dirty="0" smtClean="0"/>
              <a:t>Recommendations:</a:t>
            </a:r>
            <a:endParaRPr lang="en-US" sz="1500" dirty="0" smtClean="0"/>
          </a:p>
          <a:p>
            <a:pPr lvl="1"/>
            <a:r>
              <a:rPr lang="en-US" sz="1500" dirty="0" smtClean="0"/>
              <a:t>Focus on individuals with advanced age, high blood pressure, and abnormal cholesterol for early intervention and preventive measures.</a:t>
            </a:r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Project Workflow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52400" y="1828800"/>
            <a:ext cx="3200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Preprocessing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52400" y="2514600"/>
            <a:ext cx="3200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52400" y="3200400"/>
            <a:ext cx="3200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Engineering: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52400" y="3962400"/>
            <a:ext cx="3200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Selection and Training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52400" y="4724400"/>
            <a:ext cx="3200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Interpretability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52400" y="5410200"/>
            <a:ext cx="32004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Predictive Model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152400" y="6096000"/>
            <a:ext cx="3200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Continuous Validation and Updating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600200" y="2209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600200" y="28956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600200" y="35814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600200" y="43434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600200" y="51054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600200" y="57912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505200" y="1905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505200" y="2590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052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505200" y="4038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505200" y="4800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505200" y="5486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505200" y="6324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14800" y="1676400"/>
            <a:ext cx="449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Handle missing values, encode categorical variables, and normalize/standardize numerical features for dataset quality.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14800" y="2209800"/>
            <a:ext cx="449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dirty="0"/>
              <a:t>Gain insights into variable distributions and relationships.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/>
              <a:t>Identify and address outliers crucial for model performance.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4800" y="3048000"/>
            <a:ext cx="44958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Enhance predictive power through new feature creation or existing feature transformation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3581400"/>
            <a:ext cx="449580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Choose common classification algorithms (logistic regression, decision trees, random </a:t>
            </a:r>
            <a:r>
              <a:rPr lang="en-US" sz="1050" dirty="0" err="1" smtClean="0"/>
              <a:t>forests,etc</a:t>
            </a:r>
            <a:r>
              <a:rPr lang="en-US" sz="1050" dirty="0" smtClean="0"/>
              <a:t>).</a:t>
            </a:r>
            <a:endParaRPr lang="en-US" sz="105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Split dataset into training and testing sets for evaluation.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Train models on the training set and evaluate on testing set using metrics like accuracy, precision, recall, and F1 score.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14800" y="4572000"/>
            <a:ext cx="44958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Understand feature contributions for healthcare professionals to grasp key risk factors.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Significance in dealing with patient outcomes, ensuring alignment with existing medical knowledge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5410201"/>
            <a:ext cx="449580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Thoroughly evaluate and potentially fine-tune </a:t>
            </a:r>
            <a:r>
              <a:rPr lang="en-US" sz="1050" dirty="0" err="1"/>
              <a:t>hyperparameters</a:t>
            </a:r>
            <a:r>
              <a:rPr lang="en-US" sz="1050" dirty="0"/>
              <a:t>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Provides a tool for assessing 10-year CHD risk, stratifying patients based on risk levels for prioritized interventions.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800" y="6019800"/>
            <a:ext cx="44958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Essential as new data becomes available.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050" dirty="0"/>
              <a:t>Collaboration with domain experts and healthcare professionals for continuous refinement and alignment with dynamic cardiovascular health research.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5867400" cy="53340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Individual Identifier:</a:t>
            </a:r>
          </a:p>
          <a:p>
            <a:pPr lvl="1"/>
            <a:r>
              <a:rPr lang="en-US" dirty="0" smtClean="0"/>
              <a:t>id: Unique number for each person</a:t>
            </a:r>
          </a:p>
          <a:p>
            <a:r>
              <a:rPr lang="en-US" dirty="0" smtClean="0"/>
              <a:t>Personal Information:</a:t>
            </a:r>
          </a:p>
          <a:p>
            <a:pPr lvl="1"/>
            <a:r>
              <a:rPr lang="en-US" dirty="0" smtClean="0"/>
              <a:t>age: Age in years</a:t>
            </a:r>
          </a:p>
          <a:p>
            <a:pPr lvl="1"/>
            <a:r>
              <a:rPr lang="en-US" dirty="0" smtClean="0"/>
              <a:t>sex: Gender (Male or Female)</a:t>
            </a:r>
          </a:p>
          <a:p>
            <a:r>
              <a:rPr lang="en-US" dirty="0" smtClean="0"/>
              <a:t>Health Behaviors:</a:t>
            </a:r>
          </a:p>
          <a:p>
            <a:pPr lvl="1"/>
            <a:r>
              <a:rPr lang="en-US" dirty="0" err="1" smtClean="0"/>
              <a:t>is_smoking</a:t>
            </a:r>
            <a:r>
              <a:rPr lang="en-US" dirty="0" smtClean="0"/>
              <a:t>: Smoking status (YES or NO)</a:t>
            </a:r>
          </a:p>
          <a:p>
            <a:pPr lvl="1"/>
            <a:r>
              <a:rPr lang="en-US" dirty="0" err="1" smtClean="0"/>
              <a:t>cigsPerDay</a:t>
            </a:r>
            <a:r>
              <a:rPr lang="en-US" dirty="0" smtClean="0"/>
              <a:t>: Cigarettes smoked per day (may be missing)</a:t>
            </a:r>
          </a:p>
          <a:p>
            <a:r>
              <a:rPr lang="en-US" dirty="0" smtClean="0"/>
              <a:t>Medical History:</a:t>
            </a:r>
          </a:p>
          <a:p>
            <a:pPr lvl="1"/>
            <a:r>
              <a:rPr lang="en-US" dirty="0" err="1" smtClean="0"/>
              <a:t>prevalentStroke</a:t>
            </a:r>
            <a:r>
              <a:rPr lang="en-US" dirty="0" smtClean="0"/>
              <a:t>: Previous stroke (1 for Yes, 0 for No)</a:t>
            </a:r>
          </a:p>
          <a:p>
            <a:pPr lvl="1"/>
            <a:r>
              <a:rPr lang="en-US" dirty="0" err="1" smtClean="0"/>
              <a:t>prevalentHyp</a:t>
            </a:r>
            <a:r>
              <a:rPr lang="en-US" dirty="0" smtClean="0"/>
              <a:t>: Hypertension (1 for Yes, 0 for No)</a:t>
            </a:r>
          </a:p>
          <a:p>
            <a:pPr lvl="1"/>
            <a:r>
              <a:rPr lang="en-US" dirty="0" smtClean="0"/>
              <a:t>diabetes: Diabetes (1 for Yes, 0 for No)</a:t>
            </a:r>
          </a:p>
          <a:p>
            <a:r>
              <a:rPr lang="en-US" dirty="0" smtClean="0"/>
              <a:t>Health Measures:</a:t>
            </a:r>
          </a:p>
          <a:p>
            <a:pPr lvl="1"/>
            <a:r>
              <a:rPr lang="en-US" dirty="0" err="1" smtClean="0"/>
              <a:t>totChol</a:t>
            </a:r>
            <a:r>
              <a:rPr lang="en-US" dirty="0" smtClean="0"/>
              <a:t>: Total cholesterol (may be missing)</a:t>
            </a:r>
          </a:p>
          <a:p>
            <a:pPr lvl="1"/>
            <a:r>
              <a:rPr lang="en-US" dirty="0" err="1" smtClean="0"/>
              <a:t>sysBP</a:t>
            </a:r>
            <a:r>
              <a:rPr lang="en-US" dirty="0" smtClean="0"/>
              <a:t>: Systolic blood pressure</a:t>
            </a:r>
          </a:p>
          <a:p>
            <a:pPr lvl="1"/>
            <a:r>
              <a:rPr lang="en-US" dirty="0" err="1" smtClean="0"/>
              <a:t>diaBP</a:t>
            </a:r>
            <a:r>
              <a:rPr lang="en-US" dirty="0" smtClean="0"/>
              <a:t>: Diastolic blood pressure</a:t>
            </a:r>
          </a:p>
          <a:p>
            <a:pPr lvl="1"/>
            <a:r>
              <a:rPr lang="en-US" dirty="0" smtClean="0"/>
              <a:t>BMI: Body mass index (may be missing)</a:t>
            </a:r>
          </a:p>
          <a:p>
            <a:pPr lvl="1"/>
            <a:r>
              <a:rPr lang="en-US" dirty="0" err="1" smtClean="0"/>
              <a:t>heartRate</a:t>
            </a:r>
            <a:r>
              <a:rPr lang="en-US" dirty="0" smtClean="0"/>
              <a:t>: Heart rate (one missing value)</a:t>
            </a:r>
          </a:p>
          <a:p>
            <a:pPr lvl="1"/>
            <a:r>
              <a:rPr lang="en-US" dirty="0" smtClean="0"/>
              <a:t>glucose: Glucose level (many missing values)</a:t>
            </a:r>
          </a:p>
          <a:p>
            <a:r>
              <a:rPr lang="en-US" dirty="0" smtClean="0"/>
              <a:t>Target Variable:</a:t>
            </a:r>
          </a:p>
          <a:p>
            <a:pPr lvl="1"/>
            <a:r>
              <a:rPr lang="en-US" dirty="0" err="1" smtClean="0"/>
              <a:t>TenYearCHD</a:t>
            </a:r>
            <a:r>
              <a:rPr lang="en-US" dirty="0" smtClean="0"/>
              <a:t>: Coronary heart disease in the next 10 years (1 for Yes, 0 for No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Missing </a:t>
            </a:r>
            <a:r>
              <a:rPr lang="en-US" dirty="0" smtClean="0"/>
              <a:t>Values: Several features have missing data, requiring appropriate handling.</a:t>
            </a:r>
          </a:p>
          <a:p>
            <a:r>
              <a:rPr lang="en-US" dirty="0" smtClean="0"/>
              <a:t>Target Variable: The goal is to predict 10-year CHD risk based on other features.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743200"/>
            <a:ext cx="3505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Integer: id, age, disease indicators</a:t>
            </a:r>
          </a:p>
          <a:p>
            <a:pPr lvl="1"/>
            <a:r>
              <a:rPr lang="en-US" dirty="0"/>
              <a:t>Float: education, health measures</a:t>
            </a:r>
          </a:p>
          <a:p>
            <a:pPr lvl="1"/>
            <a:r>
              <a:rPr lang="en-US" dirty="0"/>
              <a:t>Object: sex, smoking status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2276475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905000"/>
            <a:ext cx="16002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2209800"/>
            <a:ext cx="3429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Replaced missing values in numerical columns with the median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Replaced missing values in categorical columns with the mode</a:t>
            </a:r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667000" y="3276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705600" y="3276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5200" y="5181600"/>
            <a:ext cx="3429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Checked for duplicate values in the dataset and found there were no duplicates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724400" y="4648200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Distribution of Ten-Year Coronary Heart Disease (CHD) Risk in the Dataset</a:t>
            </a:r>
          </a:p>
          <a:p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67000"/>
            <a:ext cx="47339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7339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Relationship Between Age and Ten-Year Coronary Heart Disease (CHD) Risk</a:t>
            </a:r>
          </a:p>
          <a:p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6429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Exploring the Relationship Between Education and Coronary Heart Disease Risk</a:t>
            </a:r>
          </a:p>
          <a:p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19300"/>
            <a:ext cx="79629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34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Exploratory Data Analysis (EDA)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Variables Distribution</a:t>
            </a:r>
            <a:endParaRPr lang="en-US" dirty="0"/>
          </a:p>
        </p:txBody>
      </p:sp>
      <p:sp>
        <p:nvSpPr>
          <p:cNvPr id="26626" name="AutoShape 2" descr="data:image/png;base64,iVBORw0KGgoAAAANSUhEUgAAA04AAAIjCAYAAAA0vUuxAAAAOXRFWHRTb2Z0d2FyZQBNYXRwbG90bGliIHZlcnNpb24zLjcuMSwgaHR0cHM6Ly9tYXRwbG90bGliLm9yZy/bCgiHAAAACXBIWXMAAA9hAAAPYQGoP6dpAABcNklEQVR4nO3de3zP9f//8ft7Y++N2Rgzw5hTZgg5H+ewGpFIReW0pKOoUfIpRAc6kA5OOaQyZ1IppKEikhwrhznMKRsSM4eN7fn7o5/317uN196zea/crpfL+3Lxer6er9fr8X6/XnvZfa/X6/m2GWOMAAAAAABX5eHuAgAAAAAgvyM4AQAAAIAFghMAAAAAWCA4AQAAAIAFghMAAAAAWCA4AQAAAIAFghMAAAAAWCA4AQAAAIAFghMAAAAAWCA4AQD+FRISEmSz2TRjxgx3lwIAuAkRnAC4ZMKECbLZbGrYsKG7S8mX0tPT9dFHH6lly5YKCAiQ3W5XaGiooqOjtXHjRke/GTNmyGazObVdqWXLlqpRo4ZTW2hoqGw2m2w2mzw8PFS0aFHVrFlTjz76qH766ads19iyZUvHemw2mwICAlS/fn1Nnz5dGRkZOXvjyJEdO3bIZrPJ29tbp06dcnc5ee7555+XzWZT165d3V2KJCk5OVmvvfaa6tWrJ39/f9ntdpUvX15du3bVV1995e7yAOQzBdxdAIB/l9jYWIWGhmrDhg3as2ePKleu7O6S8o3z58/rnnvu0bJly9SiRQv973//U0BAgBISEjRv3jx9/PHHOnjwoMqWLZvjbdSuXVsDBw6UJJ05c0Y7duzQ/PnzNWXKFD377LMaO3ZsttZTtmxZjRo1SpJ0/PhxffLJJ+rTp492796t0aNH57g+uGbmzJkqVaqU/vrrLy1YsECPPPKIu0vKM8YYzZ49W6Ghofryyy915swZFSlSxG317NmzR1FRUTpw4IA6d+6snj17ytfXV4cOHdLXX3+tDh066JNPPlGPHj3cViOAfMYAQDbt27fPSDKLFi0ygYGB5uWXX77hNaSnp5vz58/f8O1mx1NPPWUkmXfeeSfTvEuXLpm33nrLHDp0yBhjzEcffWQkmZ9//jnLdUVERJjq1as7tZUvX960b98+U99z586ZTp06GUlmwoQJlnVmte6zZ8+asmXLmsKFC5u0tLQsl3P3Z79//34jyXz00UduqyE3ZWRkmNDQUBMTE2M6d+5sWrZsmWvrdve+ysrKlSuNJLNy5UpTsGBBM2PGDLfVcvHiRVOjRg1TuHBhs2bNmiz7LF++3Hz99dfXXE9KSkpelAcgn+JWPQDZFhsbq2LFiql9+/a69957FRsb65h38eJFBQQEKDo6OtNyycnJ8vb21qBBgxxtqampGj58uCpXriy73a6QkBA9//zzSk1NdVrWZrOpX79+io2NVfXq1WW327Vs2TJJ0ttvv60mTZqoePHi8vHxUd26dbVgwYJM2z9//rz69++vEiVKqEiRIurYsaOOHDkim82ml19+2anvkSNH9PDDDysoKEh2u13Vq1fX9OnTLT+bw4cPa/Lkybr99tv1zDPPZJrv6empQYMGXdfVpqvx8fHRp59+qoCAAL322msyxri8jkKFCqlRo0Y6e/asjh8/Lunan73V55SUlKQCBQpoxIgRmba1a9cu2Ww2ffDBB5KkkydPatCgQapZs6Z8fX3l5+endu3aaevWrdmqfefOnbr33nsVEBAgb29v1atXT1988YVTn8u3Rq5du1YxMTEKDAxU4cKF1blzZ8f7vdLSpUsVERGhIkWKyM/PT/Xr19esWbOc+vz0009q27at/P39VahQIUVERGjt2rXZqlmS1q5dq4SEBHXr1k3dunXT999/r8OHD2fql5GRoXfffVc1a9aUt7e3AgMD1bZtW6fbPK+1rzZv3qx27drJz89Pvr6+atOmjdavX++0jYsXL2rEiBGqUqWKvL29Vbx4cTVr1kwrVqxw9ElMTFR0dLTKli0ru92u4OBg3X333UpISMjW+42NjVV4eLhatWqlyMhIp/PHlQ4cOKCOHTuqcOHCKlmypJ599lktX75cNptNq1evduqb030wf/58/frrrxo6dKiaNm2aZZ877rhD7dq1c0xfPoa+++47PfnkkypZsqTTz/OECRMcn33p0qX11FNPZbr9MjQ0VL179860rZYtW6ply5aO6dWrV8tms2nu3Ln63//+p1KlSqlw4cLq2LGjDh065LRsfHy8unTpolKlSsnb21tly5ZVt27ddPr0acvPAYBruFUPQLbFxsbqnnvukZeXlx544AFNnDhRP//8s+rXr6+CBQuqc+fOWrRokSZPniwvLy/HcosXL1Zqaqq6desm6e9fBDt27Kg1a9bo0UcfVbVq1bR9+3a988472r17txYvXuy03ZUrV2revHnq16+fSpQoodDQUEnSu+++q44dO+qhhx5SWlqa5syZo/vuu09LlixR+/btHcv37t1b8+bNU48ePdSoUSN99913TvMvS0pKUqNGjRy/hAYGBmrp0qXq06ePkpOTswxEly1dulSXLl1y+bae06dP68SJE5naL1686NJ6fH191blzZ02bNk2///67qlev7tLykrRv3z55enqqaNGijrasPvvsfE5BQUGKiIjQvHnzNHz4cKftzJ07V56enrrvvvsc2128eLHuu+8+VahQQUlJSZo8ebIiIiL0+++/q3Tp0let+bffflPTpk1VpkwZvfDCCypcuLDmzZunTp06aeHChercubNT/6efflrFihXT8OHDlZCQoHHjxqlfv36aO3euo8+MGTP08MMPq3r16hoyZIiKFi2qzZs3a9myZXrwwQcdn0u7du1Ut25dDR8+XB4eHvroo4/UunVr/fDDD2rQoIHl5x0bG6tKlSqpfv36qlGjhgoVKqTZs2frueeec+rXp08fzZgxQ+3atdMjjzyiS5cu6YcfftD69etVr169a+6r3377Tc2bN5efn5+ef/55FSxYUJMnT1bLli313XffOZ5VfPnllzVq1Cg98sgjatCggZKTk7Vx40Zt2rRJt99+uySpS5cu+u233/T0008rNDRUx44d04oVK3Tw4EHHz+TVpKamauHChY7bTB944AFFR0crMTFRpUqVcvQ7e/asWrduraNHj2rAgAEqVaqUZs2apVWrVmVa5/Xsgy+//FKS1L1792vWnZUnn3xSgYGBGjZsmM6ePSvp789vxIgRioyM1BNPPKFdu3Y5zo9r165VwYIFXd6OJL322muy2WwaPHiwjh07pnHjxikyMlJbtmyRj4+P0tLSFBUVpdTUVD399NMqVaqUjhw5oiVLlujUqVPy9/fP0XYBXIW7L3kB+HfYuHGjkWRWrFhhjPn7NqOyZcuaAQMGOPosX77cSDJffvml07J33nmnqVixomP6008/NR4eHuaHH35w6jdp0iQjyaxdu9bRJsl4eHiY3377LVNN586dc5pOS0szNWrUMK1bt3a0/fLLL0aSeeaZZ5z69u7d20gyw4cPd7T16dPHBAcHmxMnTjj17datm/H398+0vSs9++yzRpLZvHnzVftc6fKtetd6ZfdWvcveeecdI8l8/vnn19x2RESECQsLM8ePHzfHjx83O3bsMP379zeSzF133eXod7XPPruf0+TJk40ks337dqd+4eHhTvvowoULJj093anP/v37jd1uNyNHjnRq0z9u1WvTpo2pWbOmuXDhgqMtIyPDNGnSxFSpUsXRdvnzjoyMNBkZGY72Z5991nh6eppTp04ZY4w5deqUKVKkiGnYsGGmW90uL5eRkWGqVKlioqKinNZ17tw5U6FCBXP77bcbK2lpaaZ48eLmxRdfdLQ9+OCDplatWk79Lt/e1r9//0zruHLbV9tXnTp1Ml5eXmbv3r2Otj/++MMUKVLEtGjRwtFWq1atax5bf/31l5Fk3nrrLcv3lpUFCxYYSSY+Pt4YY0xycrLx9vbOdFvrmDFjjCSzePFiR9v58+dNWFiYkWRWrVpljLn+fVCnTh1TtGjRTO0pKSmOn4vjx4+b06dPO+ZdPoaaNWtmLl265Gg/duyY8fLyMnfccYfTcfzBBx8YSWb69OmOtvLly5tevXpl2m5ERISJiIhwTK9atcpIMmXKlDHJycmO9nnz5hlJ5t133zXGGLN582YjycyfP/+a7xdA7uBWPQDZEhsbq6CgILVq1UqSHCNjzZkzR+np6ZKk1q1bq0SJEk5/vf/rr7+0YsUKp1G05s+fr2rVqiksLEwnTpxwvFq3bi1Jmf66HBERofDw8Ew1+fj4OG3n9OnTat68uTZt2uRov3y70pNPPum07NNPP+00bYzRwoULddddd8kY41RXVFSUTp8+7bTef0pOTpYklx92Hz9+vFasWJHpdeutt7q0Hunvq07S34NGWNm5c6cCAwMVGBioatWq6f3331f79u0z3Zb4z8/elc/pnnvuUYECBZyOh19//VW///670/Fgt9vl4fH3f0fp6en6888/5evrq6pVq17zMz958qRWrlyp+++/X2fOnHHU8eeffyoqKkrx8fE6cuSI0zKPPvqobDabY7p58+ZKT0/XgQMHJEkrVqzQmTNn9MILL8jb29tp2cvLbdmyRfHx8XrwwQf1559/OrZ79uxZtWnTRt9//73l6IRLly7Vn3/+qQceeMDR9sADD2jr1q367bffHG0LFy6UzWbLdNXuynou++e+Sk9P1zfffKNOnTqpYsWKjvbg4GA9+OCDWrNmjeO4LVq0qH777TfFx8dnWa+Pj4+8vLy0evVq/fXXX9d8b1mJjY1VvXr1HIPJFClSRO3bt890u96yZctUpkwZdezY0dHm7e2tvn37OvW73n2QnJzs+Hm50osvvuj4uQgMDHRcYbxS37595enp6Zj+9ttvlZaWpmeeecZxHF/u5+fnd12j8/Xs2dPpnHLvvfcqODhYX3/9tSQ5rigtX75c586dy/F2AGQPt+oBsJSenq45c+aoVatW2r9/v6O9YcOGGjNmjOLi4nTHHXeoQIEC6tKli2bNmqXU1FTZ7XYtWrRIFy9edPpFOT4+Xjt27FBgYGCW2zt27JjTdIUKFbLst2TJEr366qvasmWL07NRV/5CeeDAAXl4eGRaxz9HAzx+/LhOnTqlDz/8UB9++GG26rqSn5+fpOyFlis1aNDA6Xary4oVK5blLXzXkpKSIil74S00NFRTpkxxDIVdpUoVlSxZMlO/f35urnxOJUqUUJs2bTRv3jy98sorkv6+Ta9AgQK65557HP0vP8MzYcIE7d+/3xHEJal48eJXfQ979uyRMUZDhw7V0KFDr1pLmTJlHNPlypVzml+sWDFJcoSBvXv3SlKmoeCvdDlc9OrV66p9Tp8+7Vh3VmbOnKkKFSrIbrdrz549kqRKlSqpUKFCio2N1euvv+6op3Tp0goICLjqui7Lal+dO3dOVatWzdS3WrVqysjI0KFDh1S9enWNHDlSd999t2655RbVqFFDbdu2VY8ePRwB3m6364033tDAgQMVFBSkRo0aqUOHDurZs6fTrXZZOXXqlL7++mv169fP8V4lqWnTplq4cKF2796tW265RdLfP6+VKlXKFAr/+fN6vfugSJEi+vPPPzO1P/nkk+rQoYOkq9/G98/P+XLo/ufn7OXlpYoVKzrm50SVKlWcpm02mypXrux4rqxChQqKiYnR2LFjFRsbq+bNm6tjx47q3r07t+kBeYDgBMDSypUrdfToUc2ZM0dz5szJND82NlZ33HGHJKlbt26aPHmyli5dqk6dOmnevHkKCwtTrVq1HP0zMjJUs2bNqw6dHRIS4jR95ZWly3744Qd17NhRLVq00IQJExQcHKyCBQvqo48+yvQQf3Zc/ut09+7dr/rL2LWuAoWFhUmStm/frtq1a7u8/dzw66+/Ssr8S2ZWChcurMjISMt+//zsXf2cunXrpujoaG3ZskW1a9fWvHnz1KZNG5UoUcLR5/XXX9fQoUP18MMP65VXXlFAQIA8PDz0zDPPXPOqweV5gwYNUlRUVJZ9/vlZXHml4ErGhQE1Lm/3rbfeuuq+zupqxmXJycn68ssvdeHChUy/GEvSrFmzHM+2uCKrn5PsatGihfbu3avPP/9c33zzjaZOnap33nlHkyZNcgyR/swzz+iuu+7S4sWLtXz5cg0dOlSjRo3SypUrVadOnauue/78+UpNTdWYMWM0ZsyYTPNjY2OzHETkWq53H4SFhWnLli06cuSIU7C+5ZZbHCHun1ccL7uez/lq+zQ9Pf2qx6aVMWPGqHfv3o59179/f40aNUrr16/Pk8FogJsZwQmApdjYWJUsWVLjx4/PNG/RokX67LPPNGnSJPn4+KhFixYKDg7W3Llz1axZM61cuVIvvvii0zKVKlXS1q1b1aZNG5d/Obxs4cKF8vb21vLly2W32x3tH330kVO/8uXLKyMjQ/v373f6JfXKv3xLUmBgoIoUKaL09PRsBYp/ateunTw9PTVz5ky3fO9LSkqKPvvsM4WEhKhatWp5th1XP6dOnTrpsccec9yut3v3bg0ZMsSpz4IFC9SqVStNmzbNqf3UqVNOAeufLt9+VrBgwRzts6xUqlRJ0t8h9GoB9HIfPz+/HG130aJFunDhgiZOnJjp/e3atUsvvfSS1q5dq2bNmqlSpUpavny5Tp48ma2rTlcKDAxUoUKFtGvXrkzzdu7cKQ8PD6c/UlweFTM6OlopKSlq0aKFXn75ZafvlqpUqZIGDhyogQMHKj4+XrVr19aYMWM0c+bMq9YRGxurGjVqZHm74eTJkzVr1ixHcCpfvrx+//13GWOczg3//Hm93n3QoUMHzZkzR7GxsXr++eddXv5K5cuXl/T3vrvylsi0tDTt37/fqb5ixYpl+UXHBw4ccFr2sn/eOmmM0Z49ezL9EadmzZqqWbOmXnrpJf34449q2rSpJk2apFdfffV63hqAf+AZJwDXdP78eS1atEgdOnTQvffem+nVr18/nTlzxjH8s4eHh+699159+eWX+vTTT3Xp0iWn2/Qk6f7779eRI0c0ZcqULLd3eaSqa/H09JTNZnO6rSshISHTiHyXr0RMmDDBqf3999/PtL4uXbpo4cKFjis3V8pqyOorhYSEqG/fvvrmm28yrVv6+y/kY8aMyXK46et1/vx59ejRQydPntSLL76Y4zCaHa5+TkWLFlVUVJTmzZunOXPmyMvLS506dcq0zn9e8Zk/f36m55P+qWTJkmrZsqUmT56so0ePWtaSHXfccYeKFCmiUaNG6cKFC07zLtdYt25dVapUSW+//bbj9khXtjtz5kxVrFhRjz/+eKafp0GDBsnX19fx7E+XLl1kjMnyiozVVTJPT0/dcccd+vzzz52GDE9KStKsWbPUrFkzxy2m/7xtzdfXV5UrV3bcAnvu3LlMn0elSpVUpEiRTF8hcKVDhw7p+++/1/3335/l+SM6Olp79uzRTz/9JOnvn9cjR444DSd/4cKFTOeK690H999/v8LDw/XKK69kGpr9suxehYyMjJSXl5fee+89p2WmTZum06dPO43gWalSJa1fv15paWmOtiVLlmQaYvyyTz75xOn23wULFujo0aOOYdKTk5N16dIlp2Vq1qwpDw+Pa+4XADnDFScA1/TFF1/ozJkzTg9rX6lRo0YKDAxUbGysIyB17dpV77//voYPH66aNWtmugLSo0cPzZs3T48//rhWrVqlpk2bKj09XTt37tS8efO0fPnyLJ/7uVL79u01duxYtW3bVg8++KCOHTum8ePHq3Llytq2bZujX926ddWlSxeNGzdOf/75p2M48t27d0tyvnVm9OjRWrVqlRo2bKi+ffsqPDxcJ0+e1KZNm/Ttt9/q5MmT16xpzJgx2rt3r/r37+8Im8WKFdPBgwc1f/587dy50zEke04dOXLE8df9lJQU/f7775o/f74SExM1cOBAPfbYY9e1/uxw9XPq2rWrunfvrgkTJigqKsppuHPp77/+jxw5UtHR0WrSpIm2b9+u2NjYLP8C/0/jx49Xs2bNVLNmTfXt21cVK1ZUUlKS1q1bp8OHD2f7u6Au8/Pz0zvvvKNHHnlE9evX14MPPqhixYpp69atOnfunD7++GN5eHho6tSpateunapXr67o6GiVKVNGR44c0apVq+Tn5+cY7vqf/vjjD61atUr9+/fPcr7dbldUVJTmz5+v9957T61atVKPHj303nvvKT4+Xm3btlVGRoZ++OEHtWrVSv369bvm+3n11Ve1YsUKNWvWTE8++aQKFCigyZMnKzU1VW+++aajX3h4uFq2bKm6desqICBAGzdu1IIFCxzr3717t9q0aeMIHAUKFNBnn32mpKSkax7Ts2bNkjHmquePO++8UwUKFFBsbKwaNmyoxx57TB988IEeeOABDRgwQMHBwYqNjXXcNnf55/V69oH091XKzz77TFFRUWrWrJnuueceNW/eXIULF3YEt4MHD2b5tQX/FBgYqCFDhmjEiBFq27atOnbsqF27dmnChAmqX7++07NSjzzyiBYsWKC2bdvq/vvv1969ezVz5kzHFbR/CggIULNmzRQdHa2kpCSNGzdOlStXdgyWsXLlSvXr10/33XefbrnlFl26dEmffvqp4w8cAHKZG0byA/Avctdddxlvb29z9uzZq/bp3bu3KViwoGN46oyMDBMSEmIkmVdffTXLZdLS0swbb7xhqlevbux2uylWrJipW7euGTFihNMQwJLMU089leU6pk2bZqpUqWLsdrsJCwszH330kRk+fLj556nt7Nmz5qmnnjIBAQHG19fXdOrUyezatctIMqNHj3bqm5SUZJ566ikTEhJiChYsaEqVKmXatGljPvzww2x9XpcuXTJTp041zZs3N/7+/qZgwYKmfPnyJjo62mmo8stDG//8889ZriciIiLL4cj1/4cqt9lsxs/Pz1SvXt307dvX/PTTT9mq72rrzsq1PntXPqfk5GTj4+NjJJmZM2dmmn/hwgUzcOBAExwcbHx8fEzTpk3NunXrMg3RnNVw5MYYs3fvXtOzZ09TqlQpU7BgQVOmTBnToUMHs2DBAkefq33el4d9vjzM9WVffPGFadKkifHx8TF+fn6mQYMGZvbs2U59Nm/ebO655x5TvHhxY7fbTfny5c39999v4uLisvzMjPm/4bav1WfGjBlOw8pfunTJvPXWWyYsLMx4eXmZwMBA065dO/PLL784lrnWvtq0aZOJiooyvr6+plChQqZVq1bmxx9/dOrz6quvmgYNGpiiRYsaHx8fExYWZl577TWTlpZmjDHmxIkT5qmnnjJhYWGmcOHCxt/f3zRs2NDMmzfvqu/DGGNq1qxpypUrd80+LVu2NCVLljQXL140xhizb98+0759e+Pj42MCAwPNwIEDzcKFC40ks379eqdlc7IPrnTq1CkzcuRIU6dOHePr62u8vLxMSEiIuffeezN9rYLVz+wHH3xgwsLCTMGCBU1QUJB54oknzF9//ZWp35gxY0yZMmWM3W43TZs2NRs3brzqcOSzZ882Q4YMMSVLljQ+Pj6mffv25sCBA45++/btMw8//LCpVKmS8fb2NgEBAaZVq1bm22+/zdb7B+AamzE5+Ip5APiX27Jli+rUqaOZM2fqoYcecnc5AK5h3LhxevbZZ3X48GGnwRz+q1avXq1WrVpp/vz5uvfee91dDoD/j2ecAPznnT9/PlPbuHHj5OHhoRYtWrihIgBX88+f1wsXLmjy5MmqUqXKTRGaAORfPOME4D/vzTff1C+//KJWrVqpQIECWrp0qZYuXapHH30009DnANzrnnvuUbly5VS7dm2dPn1aM2fO1M6dOzN9WS4A3GgEJwD/eU2aNNGKFSv0yiuvKCUlReXKldPLL7+caZh0AO4XFRWlqVOnKjY2Vunp6QoPD9ecOXMyjc4JADcazzgBAAAAgAWecQIAAAAACwQnAAAAALBw0z3jlJGRoT/++ENFihRx+uJLAAAAADcXY4zOnDmj0qVLy8Pj2teUbrrg9McffzCKFgAAAACHQ4cOqWzZstfsc9MFpyJFikj6+8Px8/NzczUAAAAA3CU5OVkhISGOjHAtN11wunx7np+fH8EJAAAAQLYe4WFwCAAAAACwQHACAAAAAAsEJwAAAACwQHACAAAAAAsEJwAAAACwQHACAAAAAAsEJwAAAACwQHACAAAAAAsEJwAAAACwQHACAAAAAAsEJwAAAACwQHACAAAAAAsEJwAAAACwQHACAAAAAAsEJwAAAACwkC+C0/jx4xUaGipvb281bNhQGzZsuGrfGTNmyGazOb28vb1vYLUAAAAAbjZuD05z585VTEyMhg8frk2bNqlWrVqKiorSsWPHrrqMn5+fjh496ngdOHDgBlYMAAAA4Gbj9uA0duxY9e3bV9HR0QoPD9ekSZNUqFAhTZ8+/arL2Gw2lSpVyvEKCgq6gRUDAAAAuNm4NTilpaXpl19+UWRkpKPNw8NDkZGRWrdu3VWXS0lJUfny5RUSEqK7775bv/3221X7pqamKjk52ekFAAAAAK4o4M6NnzhxQunp6ZmuGAUFBWnnzp1ZLlO1alVNnz5dt956q06fPq23335bTZo00W+//aayZctm6j9q1CiNGDEiT+oHAAA3nwe/HOTuEnAVs+56290l4D/M7bfquapx48bq2bOnateurYiICC1atEiBgYGaPHlylv2HDBmi06dPO16HDh26wRUDAAAA+Ldz6xWnEiVKyNPTU0lJSU7tSUlJKlWqVLbWUbBgQdWpU0d79uzJcr7dbpfdbr/uWgEAAADcvNx6xcnLy0t169ZVXFycoy0jI0NxcXFq3LhxttaRnp6u7du3Kzg4OK/KBAAAAHCTc+sVJ0mKiYlRr169VK9ePTVo0EDjxo3T2bNnFR0dLUnq2bOnypQpo1GjRkmSRo4cqUaNGqly5co6deqU3nrrLR04cECPPPKIO98GAAAAgP8wtwenrl276vjx4xo2bJgSExNVu3ZtLVu2zDFgxMGDB+Xh8X8Xxv766y/17dtXiYmJKlasmOrWrasff/xR4eHh7noLAAAAAP7jbMYY4+4ibqTk5GT5+/vr9OnT8vPzc3c5AADgX4ZR9fIvRtWDq1zJBv+6UfUAAAAA4EYj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ggOAEAAACABYITAAAAAFjIF8Fp/PjxCg0Nlbe3txo2bKgNGzZka7k5c+bIZrOpU6dOeVsgAAAAgJua24PT3LlzFRMTo+HDh2vTpk2qVauWoqKidOzYsWsul5CQoEGDBql58+Y3qFIAAAAANyu3B6exY8eqb9++io6OVnh4uCZNmqRChQpp+vTpV10mPT1dDz30kEaMGKGKFSvewGoBAAAA3IzcGpzS0tL0yy+/KDIy0tHm4eGhyMhIrVu37qrLjRw5UiVLllSfPn0st5Gamqrk5GSnFwAAAAC4wq3B6cSJE0pPT1dQUJBTe1BQkBITE7NcZs2aNZo2bZqmTJmSrW2MGjVK/v7+jldISMh11w0AAADg5uL2W/VccebMGfXo0UNTpkxRiRIlsrXMkCFDdPr0acfr0KFDeVwlAAAAgP+aAu7ceIkSJeTp6amkpCSn9qSkJJUqVSpT/7179yohIUF33XWXoy0jI0OSVKBAAe3atUuVKlVyWsZut8tut+dB9QAAAABuFm694uTl5aW6desqLi7O0ZaRkaG4uDg1btw4U/+wsDBt375dW7Zscbw6duyoVq1aacuWLdyGBwAAACBPuPWKkyTFxMSoV69eqlevnho0aKBx48bp7Nmzio6OliT17NlTZcqU0ahRo+Tt7a0aNWo4LV+0aFFJytQOAAAAALnF7cGpa9euOn78uIYNG6bExETVrl1by5YtcwwYcfDgQXl4/KsexQIAAADwH2Mzxhh3F3EjJScny9/fX6dPn5afn5+7ywEAAP8yD345yN0l4Cpm3fW2u0vAv4wr2YBLOQAAAABggeAEAAAAABYITgAAAABggeAEAAAAABYITgAAAABggeAEAAAAABYITgAAAABggeAEAAAAABYITgAAAABggeAEAAAAABYITgAAAABggeAEAAAAABYITgAAAABggeAEAAAAABYITgAAAABggeAEAAAAABYITgAAAABggeAEAAAAABYITgAAAABggeAEAAAAABYITgAAAABggeAEAAAAABYITgAAAABggeAEAAAAABYITgAAAABggeAEAAAAABYITgAAAABggeAEAAAAABYITgAAAABgIUfB6dKlS/r22281efJknTlzRpL0xx9/KCUlJVeLAwAAAID8oICrCxw4cEBt27bVwYMHlZqaqttvv11FihTRG2+8odTUVE2aNCkv6gQAAAAAt3H5itOAAQNUr149/fXXX/Lx8XG0d+7cWXFxcblaHAAAAADkBy5fcfrhhx/0448/ysvLy6k9NDRUR44cybXCAAAAACC/cPmKU0ZGhtLT0zO1Hz58WEWKFMmVogAAAAAgP3E5ON1xxx0aN26cY9pmsyklJUXDhw/XnXfemZu1AQAAAEC+4PKtemPGjFFUVJTCw8N14cIFPfjgg4qPj1eJEiU0e/bsvKgRAAAAANzK5eBUtmxZbd26VXPnztXWrVuVkpKiPn366KGHHnIaLAIAAAAA/itcDk6SVKBAAT300EN66KGHcrseAAAAAMh3XH7GadSoUZo+fXqm9unTp+uNN97IlaIAAAAAID9xOThNnjxZYWFhmdqrV6/Ol98CAAAA+E9yOTglJiYqODg4U3tgYKCOHj2aK0UBAAAAQH7icnAKCQnR2rVrM7WvXbtWpUuXzpWiAAAAACA/cXlwiL59++qZZ57RxYsX1bp1a0lSXFycnn/+eQ0cODDXCwQAAAAAd3M5OD333HP6888/9eSTTyotLU2S5O3trcGDB2vIkCG5XiAAAAAAuJvLwclms+mNN97Q0KFDtWPHDvn4+KhKlSqy2+15UR8AAAAAuF2OvsdJknx9fVW/fv3crAUAAAAA8iWXg9PZs2c1evRoxcXF6dixY8rIyHCav2/fvlwrDgAAAADyA5eD0yOPPKLvvvtOPXr0UHBwsGw2W17UBQAAAAD5hsvBaenSpfrqq6/UtGnTvKgHAAAAAPIdl7/HqVixYgoICMiLWgAAAAAgX3I5OL3yyisaNmyYzp07lxf1AAAAAEC+4/KtemPGjNHevXsVFBSk0NBQFSxY0Gn+pk2bcq04AAAAAMgPXA5OnTp1yoMyAAAAACD/cjk4DR8+PC/qAAAAAIB8y+VnnCTp1KlTmjp1qoYMGaKTJ09K+vsWvSNHjuRqcQAAAACQH7h8xWnbtm2KjIyUv7+/EhIS1LdvXwUEBGjRokU6ePCgPvnkk7yoEwAAAADcxuUrTjExMerdu7fi4+Pl7e3taL/zzjv1/fff52pxAAAAAJAfuBycfv75Zz322GOZ2suUKaPExMRcKQoAAAAA8hOXg5PdbldycnKm9t27dyswMDBXigIAAACA/MTl4NSxY0eNHDlSFy9elCTZbDYdPHhQgwcPVpcuXXK9QAAAAABwN5eD05gxY5SSkqKSJUvq/PnzioiIUOXKlVWkSBG99tpreVEjAAAAALiVy6Pq+fv7a8WKFVqzZo22bdumlJQU3XbbbYqMjMyL+gAAAADA7VwOTpc1a9ZMzZo1y81aAAAAACBfylZweu+997K9wv79++e4GAAAAADIj7IVnN55551srcxmsxGcAAAAAPznZCs47d+/P6/rAAAAAIB8y+VR9QAAAADgZpOjwSEOHz6sL774QgcPHlRaWprTvLFjx+ZKYQAAAACQX7gcnOLi4tSxY0dVrFhRO3fuVI0aNZSQkCBjjG677ba8qBEAAAAA3MrlW/WGDBmiQYMGafv27fL29tbChQt16NAhRURE6L777suLGgEAAADArVwOTjt27FDPnj0lSQUKFND58+fl6+urkSNH6o033sj1AgEAAADA3VwOToULF3Y81xQcHKy9e/c65p04cSL3KgMAAACAfMLlZ5waNWqkNWvWqFq1arrzzjs1cOBAbd++XYsWLVKjRo3yokYAAAAAcCuXg9PYsWOVkpIiSRoxYoRSUlI0d+5cValShRH1AAAAAPwnuRycKlas6Ph34cKFNWnSpFwtCAAAAADyG5efcXrkkUe0evXqPCgFAAAAAPInl4PT8ePH1bZtW4WEhOi5557T1q1b86IuAAAAAMg3XA5On3/+uY4ePaqhQ4fq559/1m233abq1avr9ddfV0JCQo6KGD9+vEJDQ+Xt7a2GDRtqw4YNV+27aNEi1atXT0WLFlXhwoVVu3ZtffrppznaLgAAAABkh8vBSZKKFSumRx99VKtXr9aBAwfUu3dvffrpp6pcubLL65o7d65iYmI0fPhwbdq0SbVq1VJUVJSOHTuWZf+AgAC9+OKLWrdunbZt26bo6GhFR0dr+fLlOXkrAAAAAGApR8HpsosXL2rjxo366aeflJCQoKCgIJfXMXbsWPXt21fR0dEKDw/XpEmTVKhQIU2fPj3L/i1btlTnzp1VrVo1VapUSQMGDNCtt96qNWvWXM9bAQAAAICrylFwWrVqlfr27augoCD17t1bfn5+WrJkiQ4fPuzSetLS0vTLL78oMjLy/wry8FBkZKTWrVtnubwxRnFxcdq1a5datGiRZZ/U1FQlJyc7vQAAAADAFS4PR16mTBmdPHlSbdu21Ycffqi77rpLdrs9Rxs/ceKE0tPTM12pCgoK0s6dO6+63OnTp1WmTBmlpqbK09NTEyZM0O23355l31GjRmnEiBE5qg8AAAAApBwEp5dffln33XefihYtmgflZE+RIkW0ZcsWpaSkKC4uTjExMapYsaJatmyZqe+QIUMUExPjmE5OTlZISMgNrBYAAADAv53Lwalv376SpD179mjv3r1q0aKFfHx8ZIyRzWZzaV0lSpSQp6enkpKSnNqTkpJUqlSpqy7n4eHhGIiidu3a2rFjh0aNGpVlcLLb7Tm+IgYAAAAAUg6ecfrzzz/Vpk0b3XLLLbrzzjt19OhRSVKfPn00cOBAl9bl5eWlunXrKi4uztGWkZGhuLg4NW7cONvrycjIUGpqqkvbBgAAAIDscjk4PfvssypYsKAOHjyoQoUKOdq7du2qZcuWuVxATEyMpkyZoo8//lg7duzQE088obNnzyo6OlqS1LNnTw0ZMsTRf9SoUVqxYoX27dunHTt2aMyYMfr000/VvXt3l7cNAAAAANnh8q1633zzjZYvX66yZcs6tVepUkUHDhxwuYCuXbvq+PHjGjZsmBITE1W7dm0tW7bMMWDEwYMH5eHxf/nu7NmzevLJJ3X48GH5+PgoLCxMM2fOVNeuXV3eNgAAAABkh8vB6ezZs05Xmi47efJkjp8l6tevn/r165flvNWrVztNv/rqq3r11VdztB0AAAAAyAmXb9Vr3ry5PvnkE8e0zWZTRkaG3nzzTbVq1SpXiwMAAACA/MDlK05vvvmm2rRpo40bNyotLU3PP/+8fvvtN508eVJr167NixoBAAAAwK1cvuJUo0YN7d69W82aNdPdd9+ts2fP6p577tHmzZtVqVKlvKgRAAAAANzKpStOFy9eVNu2bTVp0iS9+OKLeVUTAAAAAOQrLl1xKliwoLZt25ZXtQAAAABAvuTyrXrdu3fXtGnT8qIWAAAAAMiXXB4c4tKlS5o+fbq+/fZb1a1bV4ULF3aaP3bs2FwrDgCA/Kb2e8PdXQKuYkv/Ee4uAcB/mMvB6ddff9Vtt90mSdq9e7fTPJvNljtVAQAAAEA+4nJwWrVqVV7UAQAAAAD5lkvBae7cufriiy+UlpamNm3a6PHHH8+rugAAAAAg38h2cJo4caKeeuopValSRT4+Plq0aJH27t2rt956Ky/rAwAAAAC3y/aoeh988IGGDx+uXbt2acuWLfr44481YcKEvKwNAAAAAPKFbAenffv2qVevXo7pBx98UJcuXdLRo0fzpDAAAAAAyC+yHZxSU1Odhh738PCQl5eXzp8/nyeFAQAAAEB+4dLgEEOHDlWhQoUc02lpaXrttdfk7+/vaON7nAAAAAD812Q7OLVo0UK7du1yamvSpIn27dvnmOZ7nAAAAAD8F2U7OK1evToPywAAAACA/CvbzzgBAAAAwM2K4AQAAAAAFghOAAAAAGCB4AQAAAAAFghOAAAAAGDBpe9xkqT4+Hh9/vnnSkhIkM1mU4UKFdSpUydVrFgxL+oDAAAAALdzKTiNGjVKw4YNU0ZGhkqWLCljjI4fP64XXnhBr7/+ugYNGpRXdQIAAACA22T7Vr1Vq1bppZde0osvvqgTJ07o6NGjSkxMdASnF154Qd9//31e1goAAAAAbpHtK06TJk3SI488opdfftmpPSAgQCNHjlRiYqImTpyoFi1a5HaNAAAAAOBW2b7itGHDBvXo0eOq83v06KH169fnSlEAAAAAkJ9kOzglJSUpNDT0qvMrVKigxMTE3KgJAAAAAPKVbAenCxcuyMvL66rzCxYsqLS0tFwpCgAAAADyE5dG1Zs6dap8fX2znHfmzJlcKQgAAAAA8ptsB6dy5cppypQpln0AAAAA4L8m28EpISEhD8sAAAAAgPwr2884AQAAAMDNKttXnN57771s9evfv3+OiwEAAACA/Cjbwemdd95xmj506JCCg4NVoMD/rcJmsxGcAAAAAPznZDs47d+/32m6SJEi+u6771SxYsVcLwoAAAAA8hOecQIAAAAACwQnAAAAALBAcAIAAAAAC9l+xik5Odlp2mazKSUlJVO7n59f7lQGAAAAAPlEtoNT0aJFZbPZHNPGGNWpU8dp2mazKT09PXcrBAAAAAA3y3ZwWrVqVV7WAQAAAAD5VraDU0RERF7WAQAAAAD5VrYHh/jjjz80aNCgTM80SdLp06f13HPPKSkpKVeLAwAAAID8INvBaezYsUpOTs5y8Ad/f3+dOXNGY8eOzdXiAAAAACA/yHZwWrZsmXr27HnV+T179tSSJUtypSgAAAAAyE+yHZz279+vcuXKXXV+2bJllZCQkBs1AQAAAEC+ku3g5OPjc81glJCQIB8fn9yoCQAAAADylWwHp4YNG+rTTz+96vxPPvlEDRo0yJWiAAAAACA/yfZw5IMGDdLtt98uf39/PffccwoKCpIkJSUl6c0339SMGTP0zTff5FmhAAAAAOAu2Q5OrVq10vjx4zVgwAC988478vPzk81m0+nTp1WwYEG9//77at26dV7WCgAAAABuke3gJEmPPfaYOnTooHnz5mnPnj0yxuiWW27Rvffeq7Jly+ZVjQAAAADgVi4FJ0kqU6aMnn322byoBQAAAADypWwPDgEAAAAANyuCEwAAAABYIDgBAAAAgAWCEwAAAABYyFFwOnXqlKZOnaohQ4bo5MmTkqRNmzbpyJEjuVocAAAAAOQHLo+qt23bNkVGRsrf318JCQnq27evAgICtGjRIh08eFCffPJJXtQJAAAAAG7j8hWnmJgY9e7dW/Hx8fL29na033nnnfr+++9ztTgAAAAAyA9cDk4///yzHnvssUztZcqUUWJiYq4UBQAAAAD5icvByW63Kzk5OVP77t27FRgYmCtFAQAAAEB+4nJw6tixo0aOHKmLFy9Kkmw2mw4ePKjBgwerS5cuuV4gAAAAALiby8FpzJgxSklJUcmSJXX+/HlFRESocuXKKlKkiF577bW8qBEAAAAA3MrlUfX8/f21YsUKrVmzRtu2bVNKSopuu+02RUZG5kV9AAAAAOB2Lgeny5o1a6ZmzZrlZi0AAAAAkC+5HJzee++9LNttNpu8vb1VuXJltWjRQp6entddHAAAAADkBy4Hp3feeUfHjx/XuXPnVKxYMUnSX3/9pUKFCsnX11fHjh1TxYoVtWrVKoWEhOR6wQAAAABwo7k8OMTrr7+u+vXrKz4+Xn/++af+/PNP7d69Ww0bNtS7776rgwcPqlSpUnr22Wfzol4AAAAAuOFcvuL00ksvaeHChapUqZKjrXLlynr77bfVpUsX7du3T2+++SZDkwMAAAD4z3D5itPRo0d16dKlTO2XLl1SYmKiJKl06dI6c+bM9VcHAAAAAPmAy8GpVatWeuyxx7R582ZH2+bNm/XEE0+odevWkqTt27erQoUKuVclAAAAALiRy8Fp2rRpCggIUN26dWW322W321WvXj0FBARo2rRpkiRfX1+NGTMm14sFAAAAAHdw+RmnUqVKacWKFdq5c6d2794tSapataqqVq3q6NOqVavcqxAAAAAA3CzHX4AbFhamsLCw3KwFAAAAAPKlHAWnw4cP64svvtDBgweVlpbmNG/s2LG5UhgAAAAA5BcuB6e4uDh17NhRFStW1M6dO1WjRg0lJCTIGKPbbrstL2oEAAAAALdyeXCIIUOGaNCgQdq+fbu8vb21cOFCHTp0SBEREbrvvvtyVMT48eMVGhoqb29vNWzYUBs2bLhq3ylTpqh58+YqVqyYihUrpsjIyGv2BwAAAIDr5XJw2rFjh3r27ClJKlCggM6fPy9fX1+NHDlSb7zxhssFzJ07VzExMRo+fLg2bdqkWrVqKSoqSseOHcuy/+rVq/XAAw9o1apVWrdunUJCQnTHHXfoyJEjLm8bAAAAALLD5eBUuHBhx3NNwcHB2rt3r2PeiRMnXC5g7Nix6tu3r6KjoxUeHq5JkyapUKFCmj59epb9Y2Nj9eSTT6p27doKCwvT1KlTlZGRobi4OJe3DQAAAADZ4fIzTo0aNdKaNWtUrVo13XnnnRo4cKC2b9+uRYsWqVGjRi6tKy0tTb/88ouGDBniaPPw8FBkZKTWrVuXrXWcO3dOFy9eVEBAQJbzU1NTlZqa6phOTk52qUYAAAAAcDk4jR07VikpKZKkESNGKCUlRXPnzlWVKlVcHlHvxIkTSk9PV1BQkFN7UFCQdu7cma11DB48WKVLl1ZkZGSW80eNGqURI0a4VBcAAAAAXMml4JSenq7Dhw/r1ltvlfT3bXuTJk3Kk8KyY/To0ZozZ45Wr14tb2/vLPsMGTJEMTExjunk5GSFhITcqBIBAAAA/Ae4FJw8PT11xx13aMeOHSpatOh1b7xEiRLy9PRUUlKSU3tSUpJKlSp1zWXffvttjR49Wt9++60jyGXFbrfLbrdfd60AAAAAbl4uDw5Ro0YN7du3L1c27uXlpbp16zoN7HB5oIfGjRtfdbk333xTr7zyipYtW6Z69erlSi0AAAAAcDUuB6dXX31VgwYN0pIlS3T06FElJyc7vVwVExOjKVOm6OOPP9aOHTv0xBNP6OzZs4qOjpYk9ezZ02nwiDfeeENDhw7V9OnTFRoaqsTERCUmJjqeuwIAAACA3Oby4BB33nmnJKljx46y2WyOdmOMbDab0tPTXVpf165ddfz4cQ0bNkyJiYmqXbu2li1b5hgw4uDBg/Lw+L98N3HiRKWlpenee+91Ws/w4cP18ssvu/p2AAAAAMCSy8Fp1apVuV5Ev3791K9fvyznrV692mk6ISEh17cPAAAAANficnCKiIjIizoAAAAAIN9y+RknSfrhhx/UvXt3NWnSREeOHJEkffrpp1qzZk2uFgcAAAAA+YHLwWnhwoWKioqSj4+PNm3apNTUVEnS6dOn9frrr+d6gQAAAADgbjkaVW/SpEmaMmWKChYs6Ghv2rSpNm3alKvFAQAAAEB+4PIzTrt27VKLFi0ytfv7++vUqVO5URMA5Fv1B490dwm4ip/fGObuEgAA/2EuX3EqVaqU9uzZk6l9zZo1qlixYq4UBQAAAAD5icvBqW/fvhowYIB++ukn2Ww2/fHHH4qNjdWgQYP0xBNP5EWNAAAAAOBWLt+q98ILLygjI0Nt2rTRuXPn1KJFC9ntdg0aNEhPP/10XtQIAAAAAG7lcnCy2Wx68cUX9dxzz2nPnj1KSUlReHi4fH1986I+AAAAAHA7l2/Vmzlzps6dOycvLy+Fh4erQYMGhCYAAAAA/2kuB6dnn31WJUuW1IMPPqivv/5a6enpeVEXAAAAAOQbLgeno0ePas6cObLZbLr//vsVHBysp556Sj/++GNe1AcAAAAAbudycCpQoIA6dOig2NhYHTt2TO+8844SEhLUqlUrVapUKS9qBAAAAAC3cnlwiCsVKlRIUVFR+uuvv3TgwAHt2LEjt+oCAAAAgHzD5StOknTu3DnFxsbqzjvvVJkyZTRu3Dh17txZv/32W27XBwAAAABu5/IVp27dumnJkiUqVKiQ7r//fg0dOlSNGzfOi9oAAAAAIF9wOTh5enpq3rx5ioqKkqenp9O8X3/9VTVq1Mi14gAAAAAgP3A5OMXGxjpNnzlzRrNnz9bUqVP1yy+/MDw5AAAAgP+cHD3jJEnff/+9evXqpeDgYL399ttq3bq11q9fn5u1AQAAAEC+4NIVp8TERM2YMUPTpk1TcnKy7r//fqWmpmrx4sUKDw/PqxoBAAAAwK2yfcXprrvuUtWqVbVt2zaNGzdOf/zxh95///28rA0AAAAA8oVsX3FaunSp+vfvryeeeEJVqlTJy5oAAAAAIF/J9hWnNWvW6MyZM6pbt64aNmyoDz74QCdOnMjL2gAAAAAgX8h2cGrUqJGmTJmio0eP6rHHHtOcOXNUunRpZWRkaMWKFTpz5kxe1gkAAAAAbuPyqHqFCxfWww8/rDVr1mj79u0aOHCgRo8erZIlS6pjx455USMAAAAAuFWOhyOXpKpVq+rNN9/U4cOHNXv27NyqCQAAAADylesKTpd5enqqU6dO+uKLL3JjdQAAAACQr+RKcAIAAACA/zK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IDgBAAAAgAWCEwAAAABYcHtwGj9+vEJDQ+Xt7a2GDRtqw4YNV+3722+/qUuXLgoNDZXNZtO4ceNuXKEAAAAAblpuDU5z585VTEyMhg8frk2bNqlWrVqKiorSsWPHsux/7tw5VaxYUaNHj1apUqVucLUAAAAAblYF3LnxsWPHqm/fvoqOjpYkTZo0SV999ZWmT5+uF154IVP/+vXrq379+pKU5XwgL7Xu+Yq7S8A1rPxkqLtLAAAA/2Fuu+KUlpamX375RZGRkf9XjIeHIiMjtW7dulzbTmpqqpKTk51eAAAAAOAKtwWnEydOKD09XUFBQU7tQUFBSkxMzLXtjBo1Sv7+/o5XSEhIrq0bAAAAwM3B7YND5LUhQ4bo9OnTjtehQ4fcXRIAAACAfxm3PeNUokQJeXp6Kikpyak9KSkpVwd+sNvtstvtubY+AAAAADcft11x8vLyUt26dRUXF+doy8jIUFxcnBo3buyusgAAAAAgE7eOqhcTE6NevXqpXr16atCggcaNG6ezZ886Rtnr2bOnypQpo1GjRkn6e0CJ33//3fHvI0eOaMuWLfL19VXlypXd9j4AAAAA/Le5NTh17dpVx48f17Bhw5SYmKjatWtr2bJljgEjDh48KA+P/7so9scff6hOnTqO6bfffltvv/22IiIitHr16htdPgAAAICbhFuDkyT169dP/fr1y3LeP8NQaGiojDE3oCoAAAAA+D//+VH1AAAAAOB6EZ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ALBCQAAAAAsEJwAAAAAwEIBdxfwb9Gh2fPuLgHXsGTNm+4uAQAAAP9hXHE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QHACAAAAAAsEJwAAAACwkC+C0/jx4xUaGipvb281bNhQGzZsuGb/+fPnKywsTN7e3qpZs6a+/vrrG1QpAAAAgJuR24PT3LlzFRMTo+HDh2vTpk2qVauWoqKidOzYsSz7//jjj3rggQfUp08fbd68WZ06dVKnTp3066+/3uDKAQAAANws3B6cxo4dq759+yo6Olrh4eGaNGmSChUqpOnTp2fZ/91331Xbtm313HPPqVq1anrllVd022236YMPPrjBlQMAAAC4WRRw58bT0tL0yy+/aMiQIY42Dw8PRUZGat26dVkus27dOsXExDi1RUVFafHixVn2T01NVWpqqmP69OnTkqTk5GSXar14KdW6E9zG1f2ZE5fSLuT5NpBzN+IYkKT0VI6D/OqGHQMX+P8gv7pRx8DFcxwD+dWNOgbw33H5mDHGWPZ1a3A6ceKE0tPTFRQU5NQeFBSknTt3ZrlMYmJilv0TExOz7D9q1CiNGDEiU3tISEgOq0Z+5O//nrtLgJv5z33d3SXAzfzfHeXuEuBm/oPfcHcJcLMF4g4k5MyZM2fk7+9/zT5uDU43wpAhQ5yuUGVkZOjkyZMqXry4bDabGytzn+TkZIWEhOjQoUPy8/NzdzlwA44BcAyAYwASxwE4BowxOnPmjEqXLm3Z163BqUSJEvL09FRSUpJTe1JSkkqVKpXlMqVKlXKpv91ul91ud2orWrRozov+D/Hz87spf0DwfzgGwDEAjgFIHAe4uY8BqytNl7l1cAgvLy/VrVtXcXFxjraMjAzFxcWpcePGWS7TuHFjp/6StGLFiqv2BwAAAIDr5fZb9WJiYtSrVy/Vq1dPDRo00Lhx43T27FlFR0dLknr27KkyZcpo1Ki/710fMGCAIiIiNGbMGLVv315z5szRxo0b9eGHH7rzbQAAAAD4D3N7cOratauOHz+uYcOGKTExUbVr19ayZcscA0AcPHhQHh7/d2GsSZMmmjVrll566SX973//U5UqVbR48WLVqFHDXW/hX8dut2v48OGZbmHEzYNjABwD4BiAxHEAjgFX2Ex2xt4DAAAAgJuY278AFwAAAADyO4ITAAAAAFggOAEAAACABYITAAAAAFggOP2LTJw4UbfeeqvjC8oaN26spUuXOuZfuHBBTz31lIoXLy5fX1916dIl05cF/9OuXbvUqlUrBQUFydvbWxUrVtRLL72kixcvOvpcvHhRI0eOVKVKleTt7a1atWpp2bJlefY+kX2jR4+WzWbTM88842jLyXFwpT179qhIkSKZviia4yB/ePnll2Wz2ZxeYWFhjvk52f8JCQmZ1mmz2bR+/XpHH/Z//nLkyBF1795dxYsXl4+Pj2rWrKmNGzc65htjNGzYMAUHB8vHx0eRkZGKj4/P1rpnzJihW2+9Vd7e3ipZsqSeeuopp/nz5s1T7dq1VahQIZUvX15vvfVWrr43ZE9oaGiWP7eX91dOzgVZnV9sNpsKFy7s6MO5IP9IT0/X0KFDVaFCBfn4+KhSpUp65ZVXdOW4bzk9F/z8889q06aNihYtqmLFiikqKkpbt2516nNTngsM/jW++OIL89VXX5ndu3ebXbt2mf/973+mYMGC5tdffzXGGPP444+bkJAQExcXZzZu3GgaNWpkmjRpcs117t2710yfPt1s2bLFJCQkmM8//9yULFnSDBkyxNHn+eefN6VLlzZfffWV2bt3r5kwYYLx9vY2mzZtytP3i2vbsGGDCQ0NNbfeeqsZMGCAoz0nx8FlaWlppl69eqZdu3bG39/faR7HQf4wfPhwU716dXP06FHH6/jx4475Odn/+/fvN5LMt99+67TetLQ0Rx/2f/5x8uRJU758edO7d2/z008/mX379pnly5ebPXv2OPqMHj3a+Pv7m8WLF5utW7eajh07mgoVKpjz589fc91jxowxpUuXNrGxsWbPnj1m69at5vPPP3fM//rrr02BAgXMxIkTzd69e82SJUtMcHCwef/99/Ps/SJrx44dc/p5XbFihZFkVq1aZYzJ2bngzJkzTus8evSoCQ8PN7169XL04VyQf7z22mumePHiZsmSJWb//v1m/vz5xtfX17z77ruOPjk5F5w5c8YEBASY3r17m507d5pff/3VdOnSxQQFBTn+X7hZzwUEp3+5YsWKmalTp5pTp06ZggULmvnz5zvm7dixw0gy69atc2mdzz77rGnWrJljOjg42HzwwQdOfe655x7z0EMPXV/xyLEzZ86YKlWqmBUrVpiIiAhHcLre4+D555833bt3Nx999FGm4MRxkD8MHz7c1KpVK8t5Od3/l4PT5s2br9qH/Z9/DB482Okc/U8ZGRmmVKlS5q233nK0nTp1ytjtdjN79uyrLnfy5Enj4+Njvv3226v2eeCBB8y9997r1Pbee++ZsmXLmoyMDBfeBXLbgAEDTKVKlUxGRkau/U6wZcsWI8l8//33jjbOBflH+/btzcMPP+zUduW+yOm54OeffzaSzMGDBx1t27ZtM5JMfHy8MebmPRdwq96/VHp6uubMmaOzZ8+qcePG+uWXX3Tx4kVFRkY6+oSFhalcuXJat25dtte7Z88eLVu2TBEREY621NRUeXt7O/Xz8fHRmjVrrv+NIEeeeuoptW/f3ml/S7qu42DlypWaP3++xo8fn+V8joP8Iz4+XqVLl1bFihX10EMP6eDBg5Kub/9LUseOHVWyZEk1a9ZMX3zxhdM89n/+8cUXX6hevXq67777VLJkSdWpU0dTpkxxzN+/f78SExOdjgN/f381bNjwmsfBihUrlJGRoSNHjqhatWoqW7as7r//fh06dMjR52rHweHDh3XgwIFcfJdwRVpammbOnKmHH35YNpst134nmDp1qm655RY1b97c0ca5IP9o0qSJ4uLitHv3bknS1q1btWbNGrVr105Szs8FVatWVfHixTVt2jSlpaXp/PnzmjZtmqpVq6bQ0FBJN++5gOD0L7N9+3b5+vrKbrfr8ccf12effabw8HAlJibKy8sr03MpQUFBSkxMtFxvkyZN5O3trSpVqqh58+YaOXKkY15UVJTGjh2r+Ph4ZWRkaMWKFVq0aJGOHj2a228P2TBnzhxt2rRJo0aNyjQvp8fBn3/+qd69e2vGjBny8/PLsg/HQf7QsGFDzZgxQ8uWLdPEiRO1f/9+NW/eXGfOnMnx/vf19dWYMWM0f/58ffXVV2rWrJk6derkFJ7Y//nHvn37NHHiRFWpUkXLly/XE088of79++vjjz+WJMe+DgoKclrO6jjYt2+fMjIy9Prrr2vcuHFasGCBTp48qdtvv11paWmS/j4OFi1apLi4OGVkZGj37t0aM2aMJHEsuNHixYt16tQp9e7dW1LO/y+40oULFxQbG6s+ffo4tXMuyD9eeOEFdevWTWFhYSpYsKDq1KmjZ555Rg899JCknJ8LihQpotWrV2vmzJny8fGRr6+vli1bpqVLl6pAgQKSbt5zAcHpX6Zq1arasmWLfvrpJz3xxBPq1auXfv/992wtW716dfn6+srX19fx14jL5s6dq02bNmnWrFn66quv9Pbbbzvmvfvuu6pSpYrCwsLk5eWlfv36KTo6Wh4eHD432qFDhzRgwADFxsZm+ktPdmV1HPTt21cPPvigWrRocdXlOA7yh3bt2um+++7TrbfeqqioKH399dc6deqU5s2bl63ls9r/JUqUUExMjBo2bKj69etr9OjR6t69u9ODvuz//CMjI0O33XabXn/9ddWpU0ePPvqo+vbtq0mTJmV7He3atXMcB9WrV3es9+LFi3rvvfcUFRWlRo0aafbs2YqPj9eqVask/X2u6Nevnzp06CAvLy81atRI3bp1kySOBTeaNm2a2rVrp9KlS2d7mWv9TiBJn332mc6cOaNevXo5tXMuyD/mzZun2NhYzZo1S5s2bdLHH3+st99+2/FHlOzI6lxw/vx59enTR02bNtX69eu1du1a1ahRQ+3bt9f58+cl3cTnAnffK4jr06ZNG/Poo4+auLg4I8n89ddfTvPLlStnxo4da4wxJiEhwcTHx5v4+Hhz+PDhq67z008/NT4+PubSpUtO7efPnzeHDx82GRkZ5vnnnzfh4eG5/n5wbZ999pmRZDw9PR0vScZmsxlPT0/z7bff5ug48Pf3d1qnh4eHYzvTpk1zWhfHQf5Tr14988ILL+TqeeCDDz4wpUqVytTO/ne/cuXKmT59+ji1TZgwwZQuXdoY8/egP8rimbUWLVqY/v37G2OMOXz4sOM4SEhIMMYYM336dCPJHDp0yGm5kiVLmg8//NCp7dKlS+bw4cMmNTXVfP3110aSOXbsWG6+TWRTQkKC8fDwMIsXL3a05ca5oHXr1qZTp05X3S7nAvcrW7ZspufNXnnlFVO1alVjTM7PBVOnTjUlS5Y06enpjmVSU1NNoUKFMj0bdbOdCwq4J64ht2RkZCg1NVV169ZVwYIFFRcXpy5dukj6e6jxgwcPqnHjxpKk8uXLZ3udFy9eVEZGhjw9PR3t3t7eKlOmjC5evKiFCxfq/vvvz/03hGtq06aNtm/f7tQWHR2tsLAwDR48WCEhITk6DtatW6f09HTH9Oeff6433nhDP/74o8qUKePUl+Mgf0lJSdHevXvVo0ePXD0PbNmyRcHBwZna2f/u17RpU+3atcupbffu3Y59W6FCBZUqVUpxcXGqXbu2JCk5Odlxp4KkTD/Xl9cr/X3MlC1bVpJ08uRJnThxItNx4+np6VjH7Nmz1bhxYwUGBubem0S2ffTRRypZsqTat2/vaLvec8H+/fu1atWqTM86XolzgfudO3cu09UdT09PZWRkSMr5ueDyem02m6Pt8vTldV+5vZvqXODu5Ibse+GFF8x3331n9u/fb7Zt22ZeeOEFY7PZzDfffGOM+Xvo0XLlypmVK1eajRs3msaNG5vGjRtfc50zZ840c+fONb///rvZu3evmTt3rildurTT6Djr1683CxcuNHv37jXff/+9ad26talQoUKmv2TBPa4cVc+YnB0H/5TVqHocB/nDwIEDzerVq83+/fvN2rVrTWRkpClRooTjL3w52f8zZswws2bNMjt27DA7duwwr732mvHw8DDTp0939GH/5x8bNmwwBQoUMK+99pqJj483sbGxplChQmbmzJmOPqNHjzZFixY1n3/+udm2bZu5++67szUc+d13322qV69u1q5da7Zv3246dOhgwsPDHUMQHz9+3EycONHs2LHDbN682fTv3994e3ubn376KU/fM7KWnp5uypUrZwYPHpxp3vX8X/DSSy+Z0qVLZ7rzxBjOBflJr169TJkyZRzDkS9atMiUKFHCPP/8844+OTkX7Nixw9jtdvPEE0+Y33//3fz666+me/fuxt/f3/zxxx/GmJv3XEBw+hd5+OGHTfny5Y2Xl5cJDAw0bdq0cYQmY/6+bP7kk0+aYsWKmUKFCpnOnTubo0ePXnOdc+bMMbfddpvx9fU1hQsXNuHh4eb11193+oFavXq1qVatmrHb7aZ48eKmR48e5siRI3n2PuGafwannBwH/5RVcOI4yB+6du1qgoODjZeXlylTpozp2rWr0/f35GT/z5gxw1SrVs0UKlTI+Pn5mQYNGjgNY2wM+z+/+fLLL02NGjWM3W43YWFhmW6ly8jIMEOHDjVBQUHGbrebNm3amF27dlmu9/Tp0+bhhx82RYsWNQEBAaZz585OQxIfP37cNGrUyBQuXNgUKlTItGnTxqxfvz7X3x+yZ/ny5UZSlvs2p/8XpKenm7Jly5r//e9/Wc7nXJB/JCcnmwEDBphy5coZb29vU7FiRfPiiy+a1NRUR5+cngu++eYb07RpU+Pv72+KFStmWrdu7TSU/c16LrAZc8XXCwMAAAAAMvkPD3sBAAAAALmD4AQAAAAAFghOAAAAAGCB4AQAAAAAFghOAAAAAGCB4AQAAAAAFghOAAAAAGCB4AQAAAAAFghOAAAAAGCB4AQAuOHWrVsnT09PtW/f/oZuNy0tTW+99ZZuu+02FS5cWP7+/qpVq5Zeeukl/fHHHze0FgDAv4vNGGPcXQQA4ObyyCOPyNfXV9OmTdOuXbtUunTpPN9mamqq7rjjDm3btk0jRoxQ06ZNFRgYqP3792v27NkqVqyYRo0aleWyaWlp8vLyyvMaAQD5F1ecAAA3VEpKiubOnasnnnhC7du314wZMzL1+eKLL1SlShV5e3urVatW+vjjj2Wz2XTq1ClHnzVr1qh58+by8fFRSEiI+vfvr7Nnz151u++8847WrFmjlStXqn///qpbt67KlSuniIgITZo0Sa+//rqjb8uWLdWvXz8988wzKlGihKKioiRJ3333nRo0aCC73a7g4GC98MILunTpkmO50NBQjRs3zmm7tWvX1ssvv+yYttlsmjhxotq1aycfHx9VrFhRCxYscO1DBADccAQnAMANNW/ePIWFhalq1arq3r27pk+fritvfti/f7/uvfdederUSVu3btVjjz2mF1980Wkde/fuVdu2bdWlSxdt27ZNc+fO1Zo1a9SvX7+rbnf27Nm6/fbbVadOnSzn22w2p+mPP/5YXl5eWrt2rSZNmqQjR47ozjvvVP369bV161ZNnDhR06ZN06uvvuryZzB06FB16dJFW7du1UMPPaRu3bppx44dLq8HAHDjEJwAADfUtGnT1L17d0lS27Ztdfr0aX333XeO+ZMnT1bVqlX11ltvqWrVqurWrZt69+7ttI5Ro0bpoYce0jPPPKMqVaqoSZMmeu+99/TJJ5/owoULWW539+7dqlq1qlNb586d5evrK19fXzVp0sRpXpUqVfTmm2+qatWqqlq1qiZMmKCQkBB98MEHCgsLU6dOnTRixAiNGTNGGRkZLn0G9913nx555BHdcssteuWVV1SvXj29//77Lq0DAHBjEZwAADfMrl27tGHDBj3wwAOSpAIFCqhr166aNm2aU5/69es7LdegQQOn6a1bt2rGjBmO0OPr66uoqChlZGRo//792a5nwoQJ2rJlix5++GGdO3fOaV7dunWdpnfs2KHGjRs7XZlq2rSpUlJSdPjw4WxvU5IaN26caZorTgCQvxVwdwEAgJvHtGnTdOnSJafBIIwxstvt+uCDD+Tv75+t9aSkpOixxx5T//79M80rV65clstUqVJFu3btcmoLDg6WJAUEBGTqX7hw4WzVciUPDw/9c8ylixcvurweAED+wxUnAMANcenSJX3yyScaM2aMtmzZ4nht3bpVpUuX1uzZsyVJVatW1caNG52W/fnnn52mb7vtNv3++++qXLlyptfVRr974IEHtGLFCm3evDlH9VerVk3r1q1zCkZr165VkSJFVLZsWUlSYGCgjh496pifnJyc5RWw9evXZ5quVq1ajuoCANwYBCcAwA2xZMkS/fXXX+rTp49q1Kjh9OrSpYvjdr3HHntMO3fu1ODBg7V7927NmzfPMfLe5dvkBg8erB9//FH9+vXTli1bFB8fr88///yag0M8++yzaty4sdq0aaN3331XmzZt0v79+7V8+XItXbpUnp6e16z/ySef1KFDh/T0009r586d+vzzzzV8+HDFxMTIw+Pv/05bt26tTz/9VD/88IO2b9+uXr16Zbne+fPna/r06dq9e7eGDx+uDRs2XLN2AID7EZwAADfEtGnTFBkZmeXteF26dNHGjRu1bds2VahQQQsWLNCiRYt06623auLEiY5R9ex2uyTp1ltv1Xfffafdu3erefPmqlOnjoYNG3bN74Py9vZWXFycBg8erI8++kjNmjVTtWrV9Mwzz6hp06ZavHjxNesvU6aMvv76a23YsEG1atXS448/rj59+uill15y9BkyZIgiIiLUoUMHtW/fXp06dVKlSpUyrWvEiBGaM2eObr31Vn3yySeaPXu2wsPDs/MxAgDchC/ABQDke6+99pomTZqkQ4cOubuU62az2fTZZ5+pU6dO7i4FAOACBocAAOQ7EyZMUP369VW8eHGtXbtWb731FreyAQDciuAEAMh34uPj9eqrr+rkyZMqV66cBg4cqCFDhri7LADATYxb9QAAAADAAoNDAAAAAIAFghMAAAAAWCA4AQAAAIAFghMAAAAAWCA4AQAAAIAFghMAAAAAWCA4AQAAAIAFghMAAAAAWPh/rf/FMqgDH7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077200" cy="22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1910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488</TotalTime>
  <Words>1446</Words>
  <Application>Microsoft Office PowerPoint</Application>
  <PresentationFormat>On-screen Show (4:3)</PresentationFormat>
  <Paragraphs>318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Predictive Modeling for Cardiovascular Diseases</vt:lpstr>
      <vt:lpstr>  Introduction Framingham Cardiovascular Study: Predictive Modeling for CHD Risk  </vt:lpstr>
      <vt:lpstr> Project Workflow </vt:lpstr>
      <vt:lpstr> Data Overview</vt:lpstr>
      <vt:lpstr>Data Pre-processing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Hypothesis Testing</vt:lpstr>
      <vt:lpstr>Feature Engineering</vt:lpstr>
      <vt:lpstr>Feature Manipulation VIF Technique </vt:lpstr>
      <vt:lpstr>Skewness Correction</vt:lpstr>
      <vt:lpstr>Scaling Data</vt:lpstr>
      <vt:lpstr>Data Splitting &amp; Handling Imbalanced Dataset</vt:lpstr>
      <vt:lpstr>Model Implementation</vt:lpstr>
      <vt:lpstr>Model Comparison</vt:lpstr>
      <vt:lpstr>Hyperparameter Tuning</vt:lpstr>
      <vt:lpstr>Model Selection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Cardiovascular Diseases</dc:title>
  <dc:creator>Shafiq Abubacker Mohamed</dc:creator>
  <cp:lastModifiedBy>Shafiq</cp:lastModifiedBy>
  <cp:revision>172</cp:revision>
  <dcterms:created xsi:type="dcterms:W3CDTF">2024-01-09T18:01:53Z</dcterms:created>
  <dcterms:modified xsi:type="dcterms:W3CDTF">2024-01-10T12:55:44Z</dcterms:modified>
</cp:coreProperties>
</file>