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1" r:id="rId5"/>
    <p:sldId id="273" r:id="rId6"/>
    <p:sldId id="272" r:id="rId7"/>
    <p:sldId id="259" r:id="rId8"/>
    <p:sldId id="260" r:id="rId9"/>
    <p:sldId id="261" r:id="rId10"/>
    <p:sldId id="263" r:id="rId11"/>
    <p:sldId id="264" r:id="rId12"/>
    <p:sldId id="275" r:id="rId13"/>
    <p:sldId id="276" r:id="rId14"/>
    <p:sldId id="274" r:id="rId15"/>
    <p:sldId id="265" r:id="rId16"/>
    <p:sldId id="278" r:id="rId17"/>
    <p:sldId id="279" r:id="rId18"/>
    <p:sldId id="280" r:id="rId19"/>
    <p:sldId id="266" r:id="rId20"/>
    <p:sldId id="267" r:id="rId21"/>
    <p:sldId id="268" r:id="rId22"/>
    <p:sldId id="281" r:id="rId23"/>
    <p:sldId id="282" r:id="rId24"/>
    <p:sldId id="283" r:id="rId25"/>
    <p:sldId id="284" r:id="rId26"/>
    <p:sldId id="269"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E1C693A-4B02-49F2-9DD4-1889319EE4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E1C693A-4B02-49F2-9DD4-1889319EE4E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DAD53A-7A73-4AFA-8937-231EE6714BCE}" type="datetimeFigureOut">
              <a:rPr lang="en-US" smtClean="0"/>
              <a:pPr/>
              <a:t>12/28/2023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1C693A-4B02-49F2-9DD4-1889319EE4E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470025"/>
          </a:xfrm>
        </p:spPr>
        <p:txBody>
          <a:bodyPr>
            <a:normAutofit fontScale="90000"/>
          </a:bodyPr>
          <a:lstStyle/>
          <a:p>
            <a:r>
              <a:rPr lang="en-US" dirty="0"/>
              <a:t>Bike-Sharing Analysis and Predictive Modeling</a:t>
            </a:r>
          </a:p>
        </p:txBody>
      </p:sp>
      <p:sp>
        <p:nvSpPr>
          <p:cNvPr id="3" name="Subtitle 2"/>
          <p:cNvSpPr>
            <a:spLocks noGrp="1"/>
          </p:cNvSpPr>
          <p:nvPr>
            <p:ph type="subTitle" idx="1"/>
          </p:nvPr>
        </p:nvSpPr>
        <p:spPr>
          <a:xfrm>
            <a:off x="1371600" y="2438400"/>
            <a:ext cx="6400800" cy="1143000"/>
          </a:xfrm>
        </p:spPr>
        <p:txBody>
          <a:bodyPr/>
          <a:lstStyle/>
          <a:p>
            <a:pPr algn="ctr"/>
            <a:r>
              <a:rPr lang="en-US" dirty="0"/>
              <a:t>Optimizing Operations and Enhancing User Experience</a:t>
            </a:r>
          </a:p>
        </p:txBody>
      </p:sp>
      <p:sp>
        <p:nvSpPr>
          <p:cNvPr id="4" name="TextBox 3"/>
          <p:cNvSpPr txBox="1"/>
          <p:nvPr/>
        </p:nvSpPr>
        <p:spPr>
          <a:xfrm>
            <a:off x="5181600" y="4267200"/>
            <a:ext cx="2971800" cy="1200329"/>
          </a:xfrm>
          <a:prstGeom prst="rect">
            <a:avLst/>
          </a:prstGeom>
          <a:noFill/>
        </p:spPr>
        <p:txBody>
          <a:bodyPr wrap="square" rtlCol="0">
            <a:spAutoFit/>
          </a:bodyPr>
          <a:lstStyle/>
          <a:p>
            <a:r>
              <a:rPr lang="en-US" sz="2400" dirty="0" smtClean="0"/>
              <a:t>By,</a:t>
            </a:r>
          </a:p>
          <a:p>
            <a:endParaRPr lang="en-US" sz="2400" dirty="0"/>
          </a:p>
          <a:p>
            <a:r>
              <a:rPr lang="en-US" sz="2400" dirty="0" smtClean="0"/>
              <a:t>Shafiq Abubacker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Wind Speed Relationship</a:t>
            </a:r>
            <a:endParaRPr lang="en-US" dirty="0"/>
          </a:p>
        </p:txBody>
      </p:sp>
      <p:sp>
        <p:nvSpPr>
          <p:cNvPr id="3" name="Content Placeholder 2"/>
          <p:cNvSpPr>
            <a:spLocks noGrp="1"/>
          </p:cNvSpPr>
          <p:nvPr>
            <p:ph idx="1"/>
          </p:nvPr>
        </p:nvSpPr>
        <p:spPr>
          <a:xfrm>
            <a:off x="228600" y="3810000"/>
            <a:ext cx="8763000" cy="2895600"/>
          </a:xfrm>
        </p:spPr>
        <p:txBody>
          <a:bodyPr>
            <a:normAutofit fontScale="92500"/>
          </a:bodyPr>
          <a:lstStyle/>
          <a:p>
            <a:r>
              <a:rPr lang="en-US" dirty="0" smtClean="0"/>
              <a:t>The positive </a:t>
            </a:r>
            <a:r>
              <a:rPr lang="en-US" dirty="0" err="1" smtClean="0"/>
              <a:t>trendline</a:t>
            </a:r>
            <a:r>
              <a:rPr lang="en-US" dirty="0" smtClean="0"/>
              <a:t> shows that as wind speed increases, the number of rented bikes tends to increase. </a:t>
            </a:r>
          </a:p>
          <a:p>
            <a:r>
              <a:rPr lang="en-US" dirty="0" smtClean="0"/>
              <a:t>Wind speed may influence different customers in various ways.</a:t>
            </a:r>
          </a:p>
          <a:p>
            <a:r>
              <a:rPr lang="en-US" dirty="0" smtClean="0"/>
              <a:t>Identify customer segments that may be particularly interested in cycling during windy conditions</a:t>
            </a:r>
          </a:p>
          <a:p>
            <a:r>
              <a:rPr lang="en-US" dirty="0" smtClean="0"/>
              <a:t>Implement targeted marketing campaigns during seasons or periods when wind speed is typically higher.</a:t>
            </a:r>
            <a:endParaRPr lang="en-US" dirty="0"/>
          </a:p>
        </p:txBody>
      </p:sp>
      <p:pic>
        <p:nvPicPr>
          <p:cNvPr id="12289" name="Picture 1"/>
          <p:cNvPicPr>
            <a:picLocks noChangeAspect="1" noChangeArrowheads="1"/>
          </p:cNvPicPr>
          <p:nvPr/>
        </p:nvPicPr>
        <p:blipFill>
          <a:blip r:embed="rId2"/>
          <a:srcRect/>
          <a:stretch>
            <a:fillRect/>
          </a:stretch>
        </p:blipFill>
        <p:spPr bwMode="auto">
          <a:xfrm>
            <a:off x="228600" y="1371600"/>
            <a:ext cx="8686800" cy="22431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Hourly Trends</a:t>
            </a:r>
            <a:endParaRPr lang="en-US" dirty="0"/>
          </a:p>
        </p:txBody>
      </p:sp>
      <p:sp>
        <p:nvSpPr>
          <p:cNvPr id="3" name="Content Placeholder 2"/>
          <p:cNvSpPr>
            <a:spLocks noGrp="1"/>
          </p:cNvSpPr>
          <p:nvPr>
            <p:ph idx="1"/>
          </p:nvPr>
        </p:nvSpPr>
        <p:spPr>
          <a:xfrm>
            <a:off x="4953000" y="4114800"/>
            <a:ext cx="3962400" cy="2362200"/>
          </a:xfrm>
        </p:spPr>
        <p:txBody>
          <a:bodyPr>
            <a:normAutofit fontScale="77500" lnSpcReduction="20000"/>
          </a:bodyPr>
          <a:lstStyle/>
          <a:p>
            <a:pPr>
              <a:buNone/>
            </a:pPr>
            <a:r>
              <a:rPr lang="en-US" b="1" dirty="0" smtClean="0"/>
              <a:t>Holiday:</a:t>
            </a:r>
            <a:endParaRPr lang="en-US" dirty="0" smtClean="0"/>
          </a:p>
          <a:p>
            <a:r>
              <a:rPr lang="en-US" b="1" dirty="0" smtClean="0"/>
              <a:t>Observation:</a:t>
            </a:r>
            <a:r>
              <a:rPr lang="en-US" dirty="0" smtClean="0"/>
              <a:t> Lower demand during holidays; higher demand on non-holidays</a:t>
            </a:r>
          </a:p>
          <a:p>
            <a:pPr>
              <a:buNone/>
            </a:pPr>
            <a:endParaRPr lang="en-US" dirty="0" smtClean="0"/>
          </a:p>
          <a:p>
            <a:r>
              <a:rPr lang="en-US" b="1" dirty="0" smtClean="0"/>
              <a:t>Implication:</a:t>
            </a:r>
            <a:r>
              <a:rPr lang="en-US" dirty="0" smtClean="0"/>
              <a:t> Potential for targeted marketing during non-holidays to boost revenue.</a:t>
            </a:r>
          </a:p>
          <a:p>
            <a:endParaRPr lang="en-US" dirty="0"/>
          </a:p>
        </p:txBody>
      </p:sp>
      <p:pic>
        <p:nvPicPr>
          <p:cNvPr id="11265" name="Picture 1"/>
          <p:cNvPicPr>
            <a:picLocks noChangeAspect="1" noChangeArrowheads="1"/>
          </p:cNvPicPr>
          <p:nvPr/>
        </p:nvPicPr>
        <p:blipFill>
          <a:blip r:embed="rId2"/>
          <a:srcRect/>
          <a:stretch>
            <a:fillRect/>
          </a:stretch>
        </p:blipFill>
        <p:spPr bwMode="auto">
          <a:xfrm>
            <a:off x="0" y="1371600"/>
            <a:ext cx="4495800" cy="251460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4648200" y="1371600"/>
            <a:ext cx="4495800" cy="2286000"/>
          </a:xfrm>
          <a:prstGeom prst="rect">
            <a:avLst/>
          </a:prstGeom>
          <a:noFill/>
          <a:ln w="9525">
            <a:noFill/>
            <a:miter lim="800000"/>
            <a:headEnd/>
            <a:tailEnd/>
          </a:ln>
          <a:effectLst/>
        </p:spPr>
      </p:pic>
      <p:sp>
        <p:nvSpPr>
          <p:cNvPr id="7" name="Content Placeholder 2"/>
          <p:cNvSpPr txBox="1">
            <a:spLocks/>
          </p:cNvSpPr>
          <p:nvPr/>
        </p:nvSpPr>
        <p:spPr>
          <a:xfrm>
            <a:off x="609600" y="4114800"/>
            <a:ext cx="3962400" cy="23622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Season: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Lower demand during winter compared to other seasons.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Implication: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Challenge to incentivize bike usage during colder months.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Hourly Trends</a:t>
            </a:r>
            <a:endParaRPr lang="en-US" dirty="0"/>
          </a:p>
        </p:txBody>
      </p:sp>
      <p:sp>
        <p:nvSpPr>
          <p:cNvPr id="3" name="Content Placeholder 2"/>
          <p:cNvSpPr>
            <a:spLocks noGrp="1"/>
          </p:cNvSpPr>
          <p:nvPr>
            <p:ph idx="1"/>
          </p:nvPr>
        </p:nvSpPr>
        <p:spPr>
          <a:xfrm>
            <a:off x="457200" y="4191000"/>
            <a:ext cx="3810000" cy="2514600"/>
          </a:xfrm>
        </p:spPr>
        <p:txBody>
          <a:bodyPr>
            <a:normAutofit fontScale="77500" lnSpcReduction="20000"/>
          </a:bodyPr>
          <a:lstStyle/>
          <a:p>
            <a:pPr>
              <a:buNone/>
            </a:pPr>
            <a:r>
              <a:rPr lang="en-US" b="1" dirty="0" smtClean="0"/>
              <a:t>Functioning Day:</a:t>
            </a:r>
            <a:endParaRPr lang="en-US" dirty="0" smtClean="0"/>
          </a:p>
          <a:p>
            <a:r>
              <a:rPr lang="en-US" b="1" dirty="0" smtClean="0"/>
              <a:t>Observation:</a:t>
            </a:r>
            <a:r>
              <a:rPr lang="en-US" dirty="0" smtClean="0"/>
              <a:t> Absence of Functioning Day corresponds to lack of demand.</a:t>
            </a:r>
          </a:p>
          <a:p>
            <a:pPr>
              <a:buNone/>
            </a:pPr>
            <a:endParaRPr lang="en-US" dirty="0" smtClean="0"/>
          </a:p>
          <a:p>
            <a:r>
              <a:rPr lang="en-US" b="1" dirty="0" smtClean="0"/>
              <a:t>Implication:</a:t>
            </a:r>
            <a:r>
              <a:rPr lang="en-US" dirty="0" smtClean="0"/>
              <a:t> Consistent service on functioning days crucial for user satisfaction.</a:t>
            </a:r>
          </a:p>
          <a:p>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228600" y="1295400"/>
            <a:ext cx="4080166" cy="2743200"/>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4572000" y="1371600"/>
            <a:ext cx="4343400" cy="2590800"/>
          </a:xfrm>
          <a:prstGeom prst="rect">
            <a:avLst/>
          </a:prstGeom>
          <a:noFill/>
          <a:ln w="9525">
            <a:noFill/>
            <a:miter lim="800000"/>
            <a:headEnd/>
            <a:tailEnd/>
          </a:ln>
          <a:effectLst/>
        </p:spPr>
      </p:pic>
      <p:sp>
        <p:nvSpPr>
          <p:cNvPr id="8" name="Content Placeholder 2"/>
          <p:cNvSpPr txBox="1">
            <a:spLocks/>
          </p:cNvSpPr>
          <p:nvPr/>
        </p:nvSpPr>
        <p:spPr>
          <a:xfrm>
            <a:off x="4876800" y="4191000"/>
            <a:ext cx="4191000" cy="25146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Month:</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Lower demand in December, January, and February (winter months)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Implication: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Potential challenges during winter; strategies needed to incentivize usage</a:t>
            </a:r>
            <a:r>
              <a:rPr lang="en-US" sz="2400" dirty="0" smtClean="0"/>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Hourly Trends</a:t>
            </a:r>
            <a:endParaRPr lang="en-US" dirty="0"/>
          </a:p>
        </p:txBody>
      </p:sp>
      <p:sp>
        <p:nvSpPr>
          <p:cNvPr id="3" name="Content Placeholder 2"/>
          <p:cNvSpPr>
            <a:spLocks noGrp="1"/>
          </p:cNvSpPr>
          <p:nvPr>
            <p:ph idx="1"/>
          </p:nvPr>
        </p:nvSpPr>
        <p:spPr>
          <a:xfrm>
            <a:off x="457200" y="4114800"/>
            <a:ext cx="3962400" cy="2590800"/>
          </a:xfrm>
        </p:spPr>
        <p:txBody>
          <a:bodyPr>
            <a:normAutofit fontScale="85000" lnSpcReduction="20000"/>
          </a:bodyPr>
          <a:lstStyle/>
          <a:p>
            <a:pPr>
              <a:buNone/>
            </a:pPr>
            <a:r>
              <a:rPr lang="en-US" b="1" dirty="0" smtClean="0"/>
              <a:t>Year:</a:t>
            </a:r>
            <a:endParaRPr lang="en-US" dirty="0" smtClean="0"/>
          </a:p>
          <a:p>
            <a:r>
              <a:rPr lang="en-US" b="1" dirty="0" smtClean="0"/>
              <a:t>Observation:</a:t>
            </a:r>
            <a:r>
              <a:rPr lang="en-US" dirty="0" smtClean="0"/>
              <a:t> Increase in demand from 2017 to 2018.</a:t>
            </a:r>
          </a:p>
          <a:p>
            <a:pPr>
              <a:buNone/>
            </a:pPr>
            <a:endParaRPr lang="en-US" dirty="0" smtClean="0"/>
          </a:p>
          <a:p>
            <a:r>
              <a:rPr lang="en-US" b="1" dirty="0" smtClean="0"/>
              <a:t>Implication:</a:t>
            </a:r>
            <a:r>
              <a:rPr lang="en-US" dirty="0" smtClean="0"/>
              <a:t> Positive growth; focus on expansion, infrastructure improvement, and user experience.</a:t>
            </a:r>
          </a:p>
          <a:p>
            <a:endParaRPr lang="en-US" dirty="0"/>
          </a:p>
        </p:txBody>
      </p:sp>
      <p:sp>
        <p:nvSpPr>
          <p:cNvPr id="8" name="Content Placeholder 2"/>
          <p:cNvSpPr txBox="1">
            <a:spLocks/>
          </p:cNvSpPr>
          <p:nvPr/>
        </p:nvSpPr>
        <p:spPr>
          <a:xfrm>
            <a:off x="4876800" y="4114800"/>
            <a:ext cx="4191000" cy="2590800"/>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Week:</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Weekdays exhibit higher demand during office hours; weekends see increased demand in the afternoon</a:t>
            </a:r>
            <a:r>
              <a:rPr lang="en-US" sz="2400" dirty="0" smtClean="0"/>
              <a:t>.</a:t>
            </a:r>
          </a:p>
          <a:p>
            <a:pPr marL="274320" lvl="0" indent="-274320">
              <a:spcBef>
                <a:spcPct val="20000"/>
              </a:spcBef>
              <a:buClr>
                <a:schemeClr val="accent3"/>
              </a:buClr>
              <a:buSzPct val="95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Implication: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Tailoring marketing efforts based on weekdays can enhance user engagement.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2770" name="Picture 2"/>
          <p:cNvPicPr>
            <a:picLocks noChangeAspect="1" noChangeArrowheads="1"/>
          </p:cNvPicPr>
          <p:nvPr/>
        </p:nvPicPr>
        <p:blipFill>
          <a:blip r:embed="rId2"/>
          <a:srcRect/>
          <a:stretch>
            <a:fillRect/>
          </a:stretch>
        </p:blipFill>
        <p:spPr bwMode="auto">
          <a:xfrm>
            <a:off x="0" y="1295400"/>
            <a:ext cx="4352400" cy="26670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495800" y="1295400"/>
            <a:ext cx="4414838" cy="2514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Outliers and Data Distribution</a:t>
            </a:r>
            <a:endParaRPr lang="en-US" dirty="0"/>
          </a:p>
        </p:txBody>
      </p:sp>
      <p:sp>
        <p:nvSpPr>
          <p:cNvPr id="3" name="Content Placeholder 2"/>
          <p:cNvSpPr>
            <a:spLocks noGrp="1"/>
          </p:cNvSpPr>
          <p:nvPr>
            <p:ph idx="1"/>
          </p:nvPr>
        </p:nvSpPr>
        <p:spPr>
          <a:xfrm>
            <a:off x="304800" y="3505200"/>
            <a:ext cx="2667000" cy="3124200"/>
          </a:xfrm>
        </p:spPr>
        <p:txBody>
          <a:bodyPr>
            <a:normAutofit fontScale="70000" lnSpcReduction="20000"/>
          </a:bodyPr>
          <a:lstStyle/>
          <a:p>
            <a:r>
              <a:rPr lang="en-US" dirty="0" smtClean="0"/>
              <a:t>The distribution is skewed to the right, indicating more data points on the high end of the range.</a:t>
            </a:r>
          </a:p>
          <a:p>
            <a:endParaRPr lang="en-US" dirty="0" smtClean="0"/>
          </a:p>
          <a:p>
            <a:r>
              <a:rPr lang="en-US" dirty="0" smtClean="0"/>
              <a:t>There are instances of high bike rental counts, potentially representing peak demand periods.</a:t>
            </a:r>
          </a:p>
          <a:p>
            <a:endParaRPr lang="en-US" dirty="0"/>
          </a:p>
        </p:txBody>
      </p:sp>
      <p:pic>
        <p:nvPicPr>
          <p:cNvPr id="13313" name="Picture 1"/>
          <p:cNvPicPr>
            <a:picLocks noChangeAspect="1" noChangeArrowheads="1"/>
          </p:cNvPicPr>
          <p:nvPr/>
        </p:nvPicPr>
        <p:blipFill>
          <a:blip r:embed="rId2"/>
          <a:srcRect/>
          <a:stretch>
            <a:fillRect/>
          </a:stretch>
        </p:blipFill>
        <p:spPr bwMode="auto">
          <a:xfrm>
            <a:off x="457200" y="1295400"/>
            <a:ext cx="2590800" cy="211836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3200400" y="1295400"/>
            <a:ext cx="2667000" cy="19812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6096000" y="1295401"/>
            <a:ext cx="2771775" cy="1981200"/>
          </a:xfrm>
          <a:prstGeom prst="rect">
            <a:avLst/>
          </a:prstGeom>
          <a:noFill/>
          <a:ln w="9525">
            <a:noFill/>
            <a:miter lim="800000"/>
            <a:headEnd/>
            <a:tailEnd/>
          </a:ln>
          <a:effectLst/>
        </p:spPr>
      </p:pic>
      <p:sp>
        <p:nvSpPr>
          <p:cNvPr id="8" name="Content Placeholder 2"/>
          <p:cNvSpPr txBox="1">
            <a:spLocks/>
          </p:cNvSpPr>
          <p:nvPr/>
        </p:nvSpPr>
        <p:spPr>
          <a:xfrm>
            <a:off x="3124200" y="3505200"/>
            <a:ext cx="2667000" cy="3124200"/>
          </a:xfrm>
          <a:prstGeom prst="rect">
            <a:avLst/>
          </a:prstGeom>
        </p:spPr>
        <p:txBody>
          <a:bodyPr vert="horz">
            <a:normAutofit fontScale="85000" lnSpcReduction="20000"/>
          </a:bodyPr>
          <a:lstStyle/>
          <a:p>
            <a:pPr marL="274320" lvl="0" indent="-274320">
              <a:spcBef>
                <a:spcPct val="20000"/>
              </a:spcBef>
              <a:buClr>
                <a:schemeClr val="accent3"/>
              </a:buClr>
              <a:buSzPct val="95000"/>
              <a:buFont typeface="Wingdings 2"/>
              <a:buChar char=""/>
            </a:pPr>
            <a:r>
              <a:rPr lang="en-US" sz="2000" dirty="0" smtClean="0"/>
              <a:t>The </a:t>
            </a:r>
            <a:r>
              <a:rPr lang="en-US" sz="2000" dirty="0"/>
              <a:t>distribution has two peaks, indicating two groups of data points that are more common than others</a:t>
            </a:r>
            <a:r>
              <a:rPr lang="en-US" sz="2000" dirty="0" smtClean="0"/>
              <a:t>.</a:t>
            </a:r>
          </a:p>
          <a:p>
            <a:pPr marL="274320" lvl="0" indent="-274320">
              <a:spcBef>
                <a:spcPct val="20000"/>
              </a:spcBef>
              <a:buClr>
                <a:schemeClr val="accent3"/>
              </a:buClr>
              <a:buSzPct val="95000"/>
              <a:buFont typeface="Wingdings 2"/>
              <a:buChar cha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lang="en-US" sz="2000" dirty="0"/>
              <a:t>Different wind speed conditions may lead to varied patterns of bike rentals. This could be related to weather conditions affecting user preferences.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6172200" y="3505200"/>
            <a:ext cx="2667000" cy="3200400"/>
          </a:xfrm>
          <a:prstGeom prst="rect">
            <a:avLst/>
          </a:prstGeom>
        </p:spPr>
        <p:txBody>
          <a:bodyPr vert="horz">
            <a:normAutofit fontScale="92500" lnSpcReduction="20000"/>
          </a:bodyPr>
          <a:lstStyle/>
          <a:p>
            <a:pPr marL="274320" lvl="0" indent="-274320">
              <a:spcBef>
                <a:spcPct val="20000"/>
              </a:spcBef>
              <a:buClr>
                <a:schemeClr val="accent3"/>
              </a:buClr>
              <a:buSzPct val="95000"/>
              <a:buFont typeface="Wingdings 2"/>
              <a:buChar char=""/>
            </a:pPr>
            <a:r>
              <a:rPr lang="en-US" dirty="0"/>
              <a:t>The temperature range is from -20°C to </a:t>
            </a:r>
            <a:r>
              <a:rPr lang="en-US" dirty="0" smtClean="0"/>
              <a:t>40°C.</a:t>
            </a:r>
          </a:p>
          <a:p>
            <a:pPr marL="274320" lvl="0" indent="-274320">
              <a:spcBef>
                <a:spcPct val="20000"/>
              </a:spcBef>
              <a:buClr>
                <a:schemeClr val="accent3"/>
              </a:buClr>
              <a:buSzPct val="95000"/>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lang="en-US" sz="2000" dirty="0"/>
              <a:t>The </a:t>
            </a:r>
            <a:r>
              <a:rPr lang="en-US" sz="2000" dirty="0" err="1"/>
              <a:t>boxplot</a:t>
            </a:r>
            <a:r>
              <a:rPr lang="en-US" sz="2000" dirty="0"/>
              <a:t> does not show many outliers. The temperature range suggests diverse weather conditions, and the absence of extreme outliers may indicate data consistency.</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Correlation</a:t>
            </a:r>
            <a:endParaRPr lang="en-US" dirty="0"/>
          </a:p>
        </p:txBody>
      </p:sp>
      <p:sp>
        <p:nvSpPr>
          <p:cNvPr id="3" name="Content Placeholder 2"/>
          <p:cNvSpPr>
            <a:spLocks noGrp="1"/>
          </p:cNvSpPr>
          <p:nvPr>
            <p:ph idx="1"/>
          </p:nvPr>
        </p:nvSpPr>
        <p:spPr>
          <a:xfrm>
            <a:off x="457200" y="1676400"/>
            <a:ext cx="3657600" cy="4724400"/>
          </a:xfrm>
        </p:spPr>
        <p:txBody>
          <a:bodyPr>
            <a:normAutofit fontScale="47500" lnSpcReduction="20000"/>
          </a:bodyPr>
          <a:lstStyle/>
          <a:p>
            <a:pPr>
              <a:buNone/>
            </a:pPr>
            <a:r>
              <a:rPr lang="en-US" b="1" dirty="0" smtClean="0"/>
              <a:t>Positive Correlations:</a:t>
            </a:r>
          </a:p>
          <a:p>
            <a:pPr>
              <a:buNone/>
            </a:pPr>
            <a:endParaRPr lang="en-US" dirty="0" smtClean="0"/>
          </a:p>
          <a:p>
            <a:r>
              <a:rPr lang="en-US" b="1" dirty="0" smtClean="0"/>
              <a:t>Rented Bike Count and Temperature(°C):</a:t>
            </a:r>
            <a:r>
              <a:rPr lang="en-US" dirty="0" smtClean="0"/>
              <a:t> There is a strong positive correlation (0.54), indicating that as the temperature increases, the number of rented bikes tends to increase.</a:t>
            </a:r>
          </a:p>
          <a:p>
            <a:endParaRPr lang="en-US" dirty="0" smtClean="0"/>
          </a:p>
          <a:p>
            <a:r>
              <a:rPr lang="en-US" b="1" dirty="0" smtClean="0"/>
              <a:t>Rented Bike Count and Dew point temperature(°C):</a:t>
            </a:r>
            <a:r>
              <a:rPr lang="en-US" dirty="0" smtClean="0"/>
              <a:t> Another strong positive correlation (0.38), suggesting that higher dew point temperatures are associated with more bike rentals.</a:t>
            </a:r>
          </a:p>
          <a:p>
            <a:endParaRPr lang="en-US" dirty="0" smtClean="0"/>
          </a:p>
          <a:p>
            <a:r>
              <a:rPr lang="en-US" b="1" dirty="0" smtClean="0"/>
              <a:t>Rented Bike Count and Solar Radiation (MJ/m2):</a:t>
            </a:r>
            <a:r>
              <a:rPr lang="en-US" dirty="0" smtClean="0"/>
              <a:t> A moderate positive correlation (0.26), implying that higher solar radiation is associated with increased bike rentals.</a:t>
            </a:r>
          </a:p>
          <a:p>
            <a:pPr>
              <a:buNone/>
            </a:pPr>
            <a:endParaRPr lang="en-US" dirty="0" smtClean="0"/>
          </a:p>
          <a:p>
            <a:pPr>
              <a:buNone/>
            </a:pPr>
            <a:r>
              <a:rPr lang="en-US" b="1" dirty="0" smtClean="0"/>
              <a:t>Negative Correlations:</a:t>
            </a:r>
            <a:endParaRPr lang="en-US" dirty="0" smtClean="0"/>
          </a:p>
          <a:p>
            <a:r>
              <a:rPr lang="en-US" b="1" dirty="0" smtClean="0"/>
              <a:t>Rented Bike Count and Humidity(%):</a:t>
            </a:r>
            <a:r>
              <a:rPr lang="en-US" dirty="0" smtClean="0"/>
              <a:t> A moderate negative correlation (-0.20), indicating that higher humidity is associated with slightly fewer bike rentals.</a:t>
            </a:r>
          </a:p>
          <a:p>
            <a:endParaRPr lang="en-US" dirty="0" smtClean="0"/>
          </a:p>
          <a:p>
            <a:r>
              <a:rPr lang="en-US" b="1" dirty="0" smtClean="0"/>
              <a:t>Rented Bike Count and Rainfall(mm):</a:t>
            </a:r>
            <a:r>
              <a:rPr lang="en-US" dirty="0" smtClean="0"/>
              <a:t> A weak negative correlation (-0.12), suggesting that more rainfall is associated with slightly fewer bike rentals.</a:t>
            </a:r>
          </a:p>
          <a:p>
            <a:pPr>
              <a:buNone/>
            </a:pPr>
            <a:endParaRPr lang="en-US" dirty="0" smtClean="0"/>
          </a:p>
          <a:p>
            <a:endParaRPr lang="en-US" dirty="0"/>
          </a:p>
        </p:txBody>
      </p:sp>
      <p:pic>
        <p:nvPicPr>
          <p:cNvPr id="10241" name="Picture 1"/>
          <p:cNvPicPr>
            <a:picLocks noChangeAspect="1" noChangeArrowheads="1"/>
          </p:cNvPicPr>
          <p:nvPr/>
        </p:nvPicPr>
        <p:blipFill>
          <a:blip r:embed="rId2"/>
          <a:srcRect/>
          <a:stretch>
            <a:fillRect/>
          </a:stretch>
        </p:blipFill>
        <p:spPr bwMode="auto">
          <a:xfrm>
            <a:off x="4267200" y="1600200"/>
            <a:ext cx="4405312" cy="48006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err="1" smtClean="0"/>
              <a:t>Multicollinearity</a:t>
            </a:r>
            <a:r>
              <a:rPr lang="en-US" dirty="0" smtClean="0"/>
              <a:t/>
            </a:r>
            <a:br>
              <a:rPr lang="en-US" dirty="0" smtClean="0"/>
            </a:br>
            <a:r>
              <a:rPr lang="en-US" dirty="0" smtClean="0"/>
              <a:t> Variance Inflation Factor</a:t>
            </a:r>
            <a:endParaRPr lang="en-US" dirty="0"/>
          </a:p>
        </p:txBody>
      </p:sp>
      <p:sp>
        <p:nvSpPr>
          <p:cNvPr id="3" name="Content Placeholder 2"/>
          <p:cNvSpPr>
            <a:spLocks noGrp="1"/>
          </p:cNvSpPr>
          <p:nvPr>
            <p:ph idx="1"/>
          </p:nvPr>
        </p:nvSpPr>
        <p:spPr>
          <a:xfrm>
            <a:off x="457200" y="1524000"/>
            <a:ext cx="8229600" cy="4800600"/>
          </a:xfrm>
        </p:spPr>
        <p:txBody>
          <a:bodyPr/>
          <a:lstStyle/>
          <a:p>
            <a:r>
              <a:rPr lang="en-US" b="1" dirty="0" smtClean="0"/>
              <a:t>Temperature and Dew Point Temperature:</a:t>
            </a:r>
            <a:r>
              <a:rPr lang="en-US" dirty="0" smtClean="0"/>
              <a:t> </a:t>
            </a:r>
            <a:endParaRPr lang="en-US" dirty="0" smtClean="0"/>
          </a:p>
          <a:p>
            <a:pPr lvl="1"/>
            <a:r>
              <a:rPr lang="en-US" dirty="0" smtClean="0"/>
              <a:t>A </a:t>
            </a:r>
            <a:r>
              <a:rPr lang="en-US" dirty="0" smtClean="0"/>
              <a:t>strong positive correlation (0.91) indicates a close relationship between these two variables, likely due to their shared connection to humidity and atmospheric conditions.</a:t>
            </a:r>
          </a:p>
          <a:p>
            <a:pPr>
              <a:buNone/>
            </a:pPr>
            <a:endParaRPr lang="en-US" dirty="0" smtClean="0"/>
          </a:p>
          <a:p>
            <a:pPr lvl="1"/>
            <a:r>
              <a:rPr lang="en-US" dirty="0" smtClean="0"/>
              <a:t>Dropping the "Dew point temperature(°C)" variable could help alleviate </a:t>
            </a:r>
            <a:r>
              <a:rPr lang="en-US" dirty="0" err="1" smtClean="0"/>
              <a:t>multicollinearity</a:t>
            </a:r>
            <a:r>
              <a:rPr lang="en-US" dirty="0" smtClean="0"/>
              <a:t> concerns, especially given its strong correlation with other variables. This step may improve the stability and interpretability of regression models.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19912"/>
          </a:xfrm>
        </p:spPr>
        <p:txBody>
          <a:bodyPr>
            <a:normAutofit/>
          </a:bodyPr>
          <a:lstStyle/>
          <a:p>
            <a:pPr algn="ctr"/>
            <a:r>
              <a:rPr lang="en-US" b="1" dirty="0" smtClean="0"/>
              <a:t>Hypothesis Testing</a:t>
            </a:r>
            <a:endParaRPr lang="en-US" dirty="0"/>
          </a:p>
        </p:txBody>
      </p:sp>
      <p:sp>
        <p:nvSpPr>
          <p:cNvPr id="3" name="Content Placeholder 2"/>
          <p:cNvSpPr>
            <a:spLocks noGrp="1"/>
          </p:cNvSpPr>
          <p:nvPr>
            <p:ph idx="1"/>
          </p:nvPr>
        </p:nvSpPr>
        <p:spPr>
          <a:xfrm>
            <a:off x="457200" y="1447800"/>
            <a:ext cx="3962400" cy="4876800"/>
          </a:xfrm>
        </p:spPr>
        <p:txBody>
          <a:bodyPr>
            <a:normAutofit fontScale="62500" lnSpcReduction="20000"/>
          </a:bodyPr>
          <a:lstStyle/>
          <a:p>
            <a:pPr>
              <a:buNone/>
            </a:pPr>
            <a:r>
              <a:rPr lang="en-US" b="1" dirty="0" smtClean="0"/>
              <a:t>Hypothesis 1: Correlation between Temperature and Bike Count</a:t>
            </a:r>
          </a:p>
          <a:p>
            <a:pPr>
              <a:buNone/>
            </a:pPr>
            <a:endParaRPr lang="en-US" b="1" dirty="0" smtClean="0"/>
          </a:p>
          <a:p>
            <a:pPr>
              <a:buNone/>
            </a:pPr>
            <a:r>
              <a:rPr lang="en-US" b="1" dirty="0" smtClean="0"/>
              <a:t>Statistical Test: Pearson Correlation Coefficient (</a:t>
            </a:r>
            <a:r>
              <a:rPr lang="en-US" b="1" dirty="0" err="1" smtClean="0"/>
              <a:t>pearsonr</a:t>
            </a:r>
            <a:r>
              <a:rPr lang="en-US" b="1" dirty="0" smtClean="0"/>
              <a:t>)</a:t>
            </a:r>
          </a:p>
          <a:p>
            <a:pPr>
              <a:buNone/>
            </a:pPr>
            <a:endParaRPr lang="en-US" dirty="0" smtClean="0"/>
          </a:p>
          <a:p>
            <a:r>
              <a:rPr lang="en-US" dirty="0" smtClean="0"/>
              <a:t>Here we are exploring the correlation between temperature and the number of rented bikes. </a:t>
            </a:r>
          </a:p>
          <a:p>
            <a:endParaRPr lang="en-US" dirty="0" smtClean="0"/>
          </a:p>
          <a:p>
            <a:r>
              <a:rPr lang="en-US" dirty="0" smtClean="0"/>
              <a:t>The Pearson Correlation Coefficient is an appropriate choice when assessing linear relationships between two continuous variables.</a:t>
            </a:r>
          </a:p>
          <a:p>
            <a:pPr>
              <a:buNone/>
            </a:pPr>
            <a:endParaRPr lang="en-US" dirty="0" smtClean="0"/>
          </a:p>
          <a:p>
            <a:r>
              <a:rPr lang="en-US" dirty="0" smtClean="0"/>
              <a:t>As the p-value obtained from the test is less than the chosen significance level which is 0.05, we reject the null hypothesis. This implies that there is sufficient evidence to support the presence of a significant correlation.</a:t>
            </a:r>
          </a:p>
          <a:p>
            <a:endParaRPr lang="en-US" dirty="0"/>
          </a:p>
        </p:txBody>
      </p:sp>
      <p:sp>
        <p:nvSpPr>
          <p:cNvPr id="4" name="Content Placeholder 2"/>
          <p:cNvSpPr txBox="1">
            <a:spLocks/>
          </p:cNvSpPr>
          <p:nvPr/>
        </p:nvSpPr>
        <p:spPr>
          <a:xfrm>
            <a:off x="4648200" y="1447800"/>
            <a:ext cx="4191000" cy="5257800"/>
          </a:xfrm>
          <a:prstGeom prst="rect">
            <a:avLst/>
          </a:prstGeom>
        </p:spPr>
        <p:txBody>
          <a:bodyPr vert="horz">
            <a:noAutofit/>
          </a:bodyPr>
          <a:lstStyle/>
          <a:p>
            <a:pPr marL="274320" indent="-274320">
              <a:spcBef>
                <a:spcPct val="20000"/>
              </a:spcBef>
              <a:buClr>
                <a:schemeClr val="accent3"/>
              </a:buClr>
              <a:buSzPct val="95000"/>
            </a:pPr>
            <a:r>
              <a:rPr kumimoji="0" lang="en-US" sz="1500" b="1" i="0" u="none" strike="noStrike" kern="1200" cap="none" spc="0" normalizeH="0" baseline="0" noProof="0" dirty="0" smtClean="0">
                <a:ln>
                  <a:noFill/>
                </a:ln>
                <a:solidFill>
                  <a:schemeClr val="tx1"/>
                </a:solidFill>
                <a:effectLst/>
                <a:uLnTx/>
                <a:uFillTx/>
                <a:latin typeface="+mn-lt"/>
                <a:ea typeface="+mn-ea"/>
                <a:cs typeface="+mn-cs"/>
              </a:rPr>
              <a:t>Hypothesis 2: </a:t>
            </a:r>
            <a:r>
              <a:rPr lang="en-US" sz="1500" b="1" dirty="0"/>
              <a:t>Difference in Bike Counts between Holidays and </a:t>
            </a:r>
            <a:r>
              <a:rPr lang="en-US" sz="1500" b="1" dirty="0" smtClean="0"/>
              <a:t>Non-Holidays</a:t>
            </a:r>
            <a:endParaRPr kumimoji="0" lang="en-US" sz="15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500" b="1"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1500" b="1" i="0" u="none" strike="noStrike" kern="1200" cap="none" spc="0" normalizeH="0" baseline="0" noProof="0" dirty="0" smtClean="0">
                <a:ln>
                  <a:noFill/>
                </a:ln>
                <a:solidFill>
                  <a:schemeClr val="tx1"/>
                </a:solidFill>
                <a:effectLst/>
                <a:uLnTx/>
                <a:uFillTx/>
                <a:latin typeface="+mn-lt"/>
                <a:ea typeface="+mn-ea"/>
                <a:cs typeface="+mn-cs"/>
              </a:rPr>
              <a:t>Statistical Test: </a:t>
            </a:r>
            <a:r>
              <a:rPr lang="en-US" sz="1500" b="1" dirty="0"/>
              <a:t>Independent Samples T-Test (</a:t>
            </a:r>
            <a:r>
              <a:rPr lang="en-US" sz="1500" b="1" dirty="0" err="1"/>
              <a:t>ttest_ind</a:t>
            </a:r>
            <a:r>
              <a:rPr lang="en-US" sz="1500" b="1" dirty="0" smtClean="0"/>
              <a:t>)</a:t>
            </a:r>
          </a:p>
          <a:p>
            <a:pPr marL="274320" lvl="0" indent="-274320">
              <a:spcBef>
                <a:spcPct val="20000"/>
              </a:spcBef>
              <a:buClr>
                <a:schemeClr val="accent3"/>
              </a:buClr>
              <a:buSzPct val="95000"/>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Here we are </a:t>
            </a:r>
            <a:r>
              <a:rPr lang="en-US" sz="1400" dirty="0"/>
              <a:t>comparing the mean number of rented bikes between two independent groups: holidays and non-holidays. </a:t>
            </a:r>
            <a:endParaRPr lang="en-US" sz="1400" dirty="0" smtClean="0"/>
          </a:p>
          <a:p>
            <a:pPr marL="274320" lvl="0" indent="-274320">
              <a:spcBef>
                <a:spcPct val="20000"/>
              </a:spcBef>
              <a:buClr>
                <a:schemeClr val="accent3"/>
              </a:buClr>
              <a:buSzPct val="95000"/>
            </a:pPr>
            <a:endParaRPr lang="en-US" sz="1400" dirty="0" smtClean="0"/>
          </a:p>
          <a:p>
            <a:pPr marL="274320" lvl="0" indent="-274320">
              <a:spcBef>
                <a:spcPct val="20000"/>
              </a:spcBef>
              <a:buClr>
                <a:schemeClr val="accent3"/>
              </a:buClr>
              <a:buSzPct val="95000"/>
              <a:buFont typeface="Wingdings 2"/>
              <a:buChar char=""/>
            </a:pPr>
            <a:r>
              <a:rPr lang="en-US" sz="1400" dirty="0" smtClean="0"/>
              <a:t>The </a:t>
            </a:r>
            <a:r>
              <a:rPr lang="en-US" sz="1400" dirty="0"/>
              <a:t>Independent Samples T-Test is suitable for comparing means of two independent groups.</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lang="en-US" sz="1400" dirty="0"/>
              <a:t>This test helps us determine whether there is a significant difference in the average bike counts on holidays compared to non-holidays</a:t>
            </a:r>
            <a:r>
              <a:rPr lang="en-US" sz="1400" dirty="0" smtClean="0"/>
              <a:t>.</a:t>
            </a:r>
          </a:p>
          <a:p>
            <a:pPr marL="274320" lvl="0" indent="-274320">
              <a:spcBef>
                <a:spcPct val="20000"/>
              </a:spcBef>
              <a:buClr>
                <a:schemeClr val="accent3"/>
              </a:buClr>
              <a:buSzPct val="95000"/>
              <a:buFont typeface="Wingdings 2"/>
              <a:buChar cha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As the p-value obtained from the test </a:t>
            </a:r>
            <a:r>
              <a:rPr lang="en-US" sz="1400" dirty="0"/>
              <a:t>is less than the chosen significance level (alpha), we reject the null hypothesis. This suggests that there is evidence of a significant difference in mean bike counts between holidays and non-holidays.</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Normalization</a:t>
            </a:r>
            <a:endParaRPr lang="en-US" dirty="0"/>
          </a:p>
        </p:txBody>
      </p:sp>
      <p:pic>
        <p:nvPicPr>
          <p:cNvPr id="33794" name="Picture 2"/>
          <p:cNvPicPr>
            <a:picLocks noChangeAspect="1" noChangeArrowheads="1"/>
          </p:cNvPicPr>
          <p:nvPr/>
        </p:nvPicPr>
        <p:blipFill>
          <a:blip r:embed="rId2"/>
          <a:srcRect/>
          <a:stretch>
            <a:fillRect/>
          </a:stretch>
        </p:blipFill>
        <p:spPr bwMode="auto">
          <a:xfrm>
            <a:off x="2590800" y="1524000"/>
            <a:ext cx="3352800" cy="1676399"/>
          </a:xfrm>
          <a:prstGeom prst="rect">
            <a:avLst/>
          </a:prstGeom>
          <a:noFill/>
          <a:ln w="9525">
            <a:noFill/>
            <a:miter lim="800000"/>
            <a:headEnd/>
            <a:tailEnd/>
          </a:ln>
          <a:effectLst/>
        </p:spPr>
      </p:pic>
      <p:cxnSp>
        <p:nvCxnSpPr>
          <p:cNvPr id="6" name="Elbow Connector 5"/>
          <p:cNvCxnSpPr/>
          <p:nvPr/>
        </p:nvCxnSpPr>
        <p:spPr>
          <a:xfrm>
            <a:off x="4267200" y="3352800"/>
            <a:ext cx="3810000" cy="457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990600" y="3352800"/>
            <a:ext cx="3276600" cy="381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734594" y="3886200"/>
            <a:ext cx="1066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725091" y="3999309"/>
            <a:ext cx="5326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696994" y="41902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3795" name="Picture 3"/>
          <p:cNvPicPr>
            <a:picLocks noChangeAspect="1" noChangeArrowheads="1"/>
          </p:cNvPicPr>
          <p:nvPr/>
        </p:nvPicPr>
        <p:blipFill>
          <a:blip r:embed="rId3"/>
          <a:srcRect/>
          <a:stretch>
            <a:fillRect/>
          </a:stretch>
        </p:blipFill>
        <p:spPr bwMode="auto">
          <a:xfrm>
            <a:off x="152400" y="4267200"/>
            <a:ext cx="2514600" cy="2385983"/>
          </a:xfrm>
          <a:prstGeom prst="rect">
            <a:avLst/>
          </a:prstGeom>
          <a:noFill/>
          <a:ln w="9525">
            <a:noFill/>
            <a:miter lim="800000"/>
            <a:headEnd/>
            <a:tailEnd/>
          </a:ln>
          <a:effectLst/>
        </p:spPr>
      </p:pic>
      <p:pic>
        <p:nvPicPr>
          <p:cNvPr id="33796" name="Picture 4"/>
          <p:cNvPicPr>
            <a:picLocks noChangeAspect="1" noChangeArrowheads="1"/>
          </p:cNvPicPr>
          <p:nvPr/>
        </p:nvPicPr>
        <p:blipFill>
          <a:blip r:embed="rId4"/>
          <a:srcRect/>
          <a:stretch>
            <a:fillRect/>
          </a:stretch>
        </p:blipFill>
        <p:spPr bwMode="auto">
          <a:xfrm>
            <a:off x="2743200" y="4419600"/>
            <a:ext cx="2895600" cy="2213761"/>
          </a:xfrm>
          <a:prstGeom prst="rect">
            <a:avLst/>
          </a:prstGeom>
          <a:noFill/>
          <a:ln w="9525">
            <a:noFill/>
            <a:miter lim="800000"/>
            <a:headEnd/>
            <a:tailEnd/>
          </a:ln>
          <a:effectLst/>
        </p:spPr>
      </p:pic>
      <p:pic>
        <p:nvPicPr>
          <p:cNvPr id="33797" name="Picture 5"/>
          <p:cNvPicPr>
            <a:picLocks noChangeAspect="1" noChangeArrowheads="1"/>
          </p:cNvPicPr>
          <p:nvPr/>
        </p:nvPicPr>
        <p:blipFill>
          <a:blip r:embed="rId5"/>
          <a:srcRect/>
          <a:stretch>
            <a:fillRect/>
          </a:stretch>
        </p:blipFill>
        <p:spPr bwMode="auto">
          <a:xfrm>
            <a:off x="5867400" y="4572000"/>
            <a:ext cx="3105150" cy="2057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Data Splitting</a:t>
            </a:r>
            <a:endParaRPr lang="en-US" dirty="0"/>
          </a:p>
        </p:txBody>
      </p:sp>
      <p:sp>
        <p:nvSpPr>
          <p:cNvPr id="3" name="Content Placeholder 2"/>
          <p:cNvSpPr>
            <a:spLocks noGrp="1"/>
          </p:cNvSpPr>
          <p:nvPr>
            <p:ph idx="1"/>
          </p:nvPr>
        </p:nvSpPr>
        <p:spPr>
          <a:xfrm>
            <a:off x="457200" y="4038600"/>
            <a:ext cx="8229600" cy="2590800"/>
          </a:xfrm>
        </p:spPr>
        <p:txBody>
          <a:bodyPr>
            <a:normAutofit fontScale="70000" lnSpcReduction="20000"/>
          </a:bodyPr>
          <a:lstStyle/>
          <a:p>
            <a:r>
              <a:rPr lang="en-US" dirty="0" smtClean="0"/>
              <a:t>Allocating 80% of the dataset to training (</a:t>
            </a:r>
            <a:r>
              <a:rPr lang="en-US" dirty="0" err="1" smtClean="0"/>
              <a:t>X_train</a:t>
            </a:r>
            <a:r>
              <a:rPr lang="en-US" dirty="0" smtClean="0"/>
              <a:t>, </a:t>
            </a:r>
            <a:r>
              <a:rPr lang="en-US" dirty="0" err="1" smtClean="0"/>
              <a:t>y_train</a:t>
            </a:r>
            <a:r>
              <a:rPr lang="en-US" dirty="0" smtClean="0"/>
              <a:t>) ensures a substantial amount of data for building and optimizing the machine learning model.</a:t>
            </a:r>
          </a:p>
          <a:p>
            <a:pPr>
              <a:buNone/>
            </a:pPr>
            <a:endParaRPr lang="en-US" dirty="0" smtClean="0"/>
          </a:p>
          <a:p>
            <a:r>
              <a:rPr lang="en-US" dirty="0" smtClean="0"/>
              <a:t>The remaining 20% is dedicated to testing (</a:t>
            </a:r>
            <a:r>
              <a:rPr lang="en-US" dirty="0" err="1" smtClean="0"/>
              <a:t>X_test</a:t>
            </a:r>
            <a:r>
              <a:rPr lang="en-US" dirty="0" smtClean="0"/>
              <a:t>, </a:t>
            </a:r>
            <a:r>
              <a:rPr lang="en-US" dirty="0" err="1" smtClean="0"/>
              <a:t>y_test</a:t>
            </a:r>
            <a:r>
              <a:rPr lang="en-US" dirty="0" smtClean="0"/>
              <a:t>), allowing for a robust evaluation of the model's performance on unseen data.</a:t>
            </a:r>
          </a:p>
          <a:p>
            <a:endParaRPr lang="en-US" dirty="0" smtClean="0"/>
          </a:p>
          <a:p>
            <a:r>
              <a:rPr lang="en-US" dirty="0" smtClean="0"/>
              <a:t>It ensures that the model is trained on a diverse set of examples while still having a substantial amount of data for robust testing, helping to avoid </a:t>
            </a:r>
            <a:r>
              <a:rPr lang="en-US" dirty="0" err="1" smtClean="0"/>
              <a:t>overfitting</a:t>
            </a:r>
            <a:r>
              <a:rPr lang="en-US" dirty="0" smtClean="0"/>
              <a:t> or </a:t>
            </a:r>
            <a:r>
              <a:rPr lang="en-US" dirty="0" err="1" smtClean="0"/>
              <a:t>underfitting</a:t>
            </a:r>
            <a:r>
              <a:rPr lang="en-US" dirty="0" smtClean="0"/>
              <a:t> issues.</a:t>
            </a:r>
            <a:endParaRPr lang="en-US" dirty="0"/>
          </a:p>
        </p:txBody>
      </p:sp>
      <p:pic>
        <p:nvPicPr>
          <p:cNvPr id="9217" name="Picture 1"/>
          <p:cNvPicPr>
            <a:picLocks noChangeAspect="1" noChangeArrowheads="1"/>
          </p:cNvPicPr>
          <p:nvPr/>
        </p:nvPicPr>
        <p:blipFill>
          <a:blip r:embed="rId2"/>
          <a:srcRect/>
          <a:stretch>
            <a:fillRect/>
          </a:stretch>
        </p:blipFill>
        <p:spPr bwMode="auto">
          <a:xfrm>
            <a:off x="1219200" y="1447800"/>
            <a:ext cx="5705475" cy="2438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Introduction</a:t>
            </a: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smtClean="0"/>
              <a:t>Cities worldwide are embracing bike sharing for sustainable transportation. Key to smooth operations is predicting bike rental demand.</a:t>
            </a:r>
          </a:p>
          <a:p>
            <a:pPr>
              <a:buNone/>
            </a:pPr>
            <a:endParaRPr lang="en-US" dirty="0" smtClean="0"/>
          </a:p>
          <a:p>
            <a:r>
              <a:rPr lang="en-US" dirty="0" smtClean="0"/>
              <a:t>We present a machine learning model that accurately forecasts the number of bike rentals for any given time period</a:t>
            </a:r>
          </a:p>
          <a:p>
            <a:endParaRPr lang="en-US" dirty="0" smtClean="0"/>
          </a:p>
          <a:p>
            <a:r>
              <a:rPr lang="en-US" dirty="0" smtClean="0"/>
              <a:t>This prediction can assist bike sharing service providers in optimizing bike availability, improving user experience, and managing resources efficiency.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Model Evaluation Metrics</a:t>
            </a:r>
            <a:endParaRPr lang="en-US" dirty="0"/>
          </a:p>
        </p:txBody>
      </p:sp>
      <p:sp>
        <p:nvSpPr>
          <p:cNvPr id="3" name="Content Placeholder 2"/>
          <p:cNvSpPr>
            <a:spLocks noGrp="1"/>
          </p:cNvSpPr>
          <p:nvPr>
            <p:ph idx="1"/>
          </p:nvPr>
        </p:nvSpPr>
        <p:spPr>
          <a:xfrm>
            <a:off x="457200" y="1752600"/>
            <a:ext cx="4800600" cy="4572000"/>
          </a:xfrm>
        </p:spPr>
        <p:txBody>
          <a:bodyPr>
            <a:normAutofit fontScale="55000" lnSpcReduction="20000"/>
          </a:bodyPr>
          <a:lstStyle/>
          <a:p>
            <a:r>
              <a:rPr lang="en-US" b="1" dirty="0" smtClean="0"/>
              <a:t>Mean Absolute Error (MAE):</a:t>
            </a:r>
            <a:endParaRPr lang="en-US" dirty="0" smtClean="0"/>
          </a:p>
          <a:p>
            <a:pPr lvl="1"/>
            <a:r>
              <a:rPr lang="en-US" dirty="0" smtClean="0"/>
              <a:t>Measures the average absolute difference between actual and predicted values.</a:t>
            </a:r>
          </a:p>
          <a:p>
            <a:pPr lvl="1"/>
            <a:r>
              <a:rPr lang="en-US" dirty="0" smtClean="0"/>
              <a:t>Easy to interpret, gives an average magnitude of the errors.</a:t>
            </a:r>
          </a:p>
          <a:p>
            <a:r>
              <a:rPr lang="en-US" b="1" dirty="0" smtClean="0"/>
              <a:t>Mean Squared Error (MSE):</a:t>
            </a:r>
            <a:endParaRPr lang="en-US" dirty="0" smtClean="0"/>
          </a:p>
          <a:p>
            <a:pPr lvl="1"/>
            <a:r>
              <a:rPr lang="en-US" dirty="0" smtClean="0"/>
              <a:t>Measures the average of squared differences between actual and predicted values.</a:t>
            </a:r>
          </a:p>
          <a:p>
            <a:pPr lvl="1"/>
            <a:r>
              <a:rPr lang="en-US" dirty="0" smtClean="0"/>
              <a:t>Emphasizes larger errors due to squaring, which may penalize outliers more.</a:t>
            </a:r>
          </a:p>
          <a:p>
            <a:r>
              <a:rPr lang="en-US" b="1" dirty="0" smtClean="0"/>
              <a:t>Root Mean Squared Error (RMSE):</a:t>
            </a:r>
            <a:endParaRPr lang="en-US" dirty="0" smtClean="0"/>
          </a:p>
          <a:p>
            <a:pPr lvl="1"/>
            <a:r>
              <a:rPr lang="en-US" dirty="0" smtClean="0"/>
              <a:t>The square root of MSE, providing a more interpretable scale.</a:t>
            </a:r>
          </a:p>
          <a:p>
            <a:pPr lvl="1"/>
            <a:r>
              <a:rPr lang="en-US" dirty="0" smtClean="0"/>
              <a:t>Reflects the standard deviation of the residuals.</a:t>
            </a:r>
          </a:p>
          <a:p>
            <a:r>
              <a:rPr lang="en-US" b="1" dirty="0" smtClean="0"/>
              <a:t>R-squared Score:</a:t>
            </a:r>
            <a:endParaRPr lang="en-US" dirty="0" smtClean="0"/>
          </a:p>
          <a:p>
            <a:pPr lvl="1"/>
            <a:r>
              <a:rPr lang="en-US" dirty="0" smtClean="0"/>
              <a:t>Indicates the proportion of the variance in the dependent variable explained by the independent variables.</a:t>
            </a:r>
          </a:p>
          <a:p>
            <a:pPr lvl="1"/>
            <a:r>
              <a:rPr lang="en-US" dirty="0" smtClean="0"/>
              <a:t>Ranges from 0 to 1, with 1 indicating a perfect fit.</a:t>
            </a:r>
          </a:p>
          <a:p>
            <a:pPr lvl="1">
              <a:buNone/>
            </a:pPr>
            <a:endParaRPr lang="en-US" dirty="0" smtClean="0"/>
          </a:p>
          <a:p>
            <a:pPr>
              <a:buNone/>
            </a:pPr>
            <a:r>
              <a:rPr lang="en-US" dirty="0" smtClean="0"/>
              <a:t>	</a:t>
            </a:r>
            <a:r>
              <a:rPr lang="en-US" i="1" dirty="0" smtClean="0"/>
              <a:t>Power transformation can help mitigate the impact of skewed distributions and improve the assumptions of linear regression models, enhancing their performance.</a:t>
            </a:r>
            <a:endParaRPr lang="en-US" i="1" dirty="0"/>
          </a:p>
        </p:txBody>
      </p:sp>
      <p:pic>
        <p:nvPicPr>
          <p:cNvPr id="8193" name="Picture 1"/>
          <p:cNvPicPr>
            <a:picLocks noChangeAspect="1" noChangeArrowheads="1"/>
          </p:cNvPicPr>
          <p:nvPr/>
        </p:nvPicPr>
        <p:blipFill>
          <a:blip r:embed="rId2"/>
          <a:srcRect/>
          <a:stretch>
            <a:fillRect/>
          </a:stretch>
        </p:blipFill>
        <p:spPr bwMode="auto">
          <a:xfrm>
            <a:off x="5410200" y="1752600"/>
            <a:ext cx="3429000" cy="4419600"/>
          </a:xfrm>
          <a:prstGeom prst="rect">
            <a:avLst/>
          </a:prstGeom>
          <a:noFill/>
          <a:ln w="9525">
            <a:noFill/>
            <a:miter lim="800000"/>
            <a:headEnd/>
            <a:tailEnd/>
          </a:ln>
          <a:effectLst/>
        </p:spPr>
      </p:pic>
      <p:sp>
        <p:nvSpPr>
          <p:cNvPr id="5" name="Right Arrow 4"/>
          <p:cNvSpPr/>
          <p:nvPr/>
        </p:nvSpPr>
        <p:spPr>
          <a:xfrm>
            <a:off x="5029200" y="5638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b="1" dirty="0" smtClean="0"/>
              <a:t>ML Model 1 – Linear Regression</a:t>
            </a:r>
            <a:endParaRPr lang="en-US" dirty="0"/>
          </a:p>
        </p:txBody>
      </p:sp>
      <p:pic>
        <p:nvPicPr>
          <p:cNvPr id="7169" name="Picture 1"/>
          <p:cNvPicPr>
            <a:picLocks noGrp="1" noChangeAspect="1" noChangeArrowheads="1"/>
          </p:cNvPicPr>
          <p:nvPr>
            <p:ph idx="1"/>
          </p:nvPr>
        </p:nvPicPr>
        <p:blipFill>
          <a:blip r:embed="rId2"/>
          <a:srcRect/>
          <a:stretch>
            <a:fillRect/>
          </a:stretch>
        </p:blipFill>
        <p:spPr bwMode="auto">
          <a:xfrm>
            <a:off x="5410200" y="1447801"/>
            <a:ext cx="3429000" cy="3200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410200" y="4648200"/>
            <a:ext cx="3498850" cy="2209800"/>
          </a:xfrm>
          <a:prstGeom prst="rect">
            <a:avLst/>
          </a:prstGeom>
          <a:noFill/>
          <a:ln w="9525">
            <a:noFill/>
            <a:miter lim="800000"/>
            <a:headEnd/>
            <a:tailEnd/>
          </a:ln>
          <a:effectLst/>
        </p:spPr>
      </p:pic>
      <p:sp>
        <p:nvSpPr>
          <p:cNvPr id="7" name="TextBox 6"/>
          <p:cNvSpPr txBox="1"/>
          <p:nvPr/>
        </p:nvSpPr>
        <p:spPr>
          <a:xfrm>
            <a:off x="304800" y="1600200"/>
            <a:ext cx="5029200" cy="5293757"/>
          </a:xfrm>
          <a:prstGeom prst="rect">
            <a:avLst/>
          </a:prstGeom>
          <a:noFill/>
        </p:spPr>
        <p:txBody>
          <a:bodyPr wrap="square" rtlCol="0">
            <a:spAutoFit/>
          </a:bodyPr>
          <a:lstStyle/>
          <a:p>
            <a:r>
              <a:rPr lang="en-US" sz="1300" b="1" dirty="0"/>
              <a:t>Mean Absolute Error (MAE):</a:t>
            </a:r>
            <a:r>
              <a:rPr lang="en-US" sz="1300" dirty="0"/>
              <a:t> The MAE is a measure of the average absolute errors between the predicted and actual values. In your case, the MAE is approximately 4.11, which means, on average, your model's predictions are off by around 4.11 units</a:t>
            </a:r>
            <a:r>
              <a:rPr lang="en-US" sz="1300" dirty="0" smtClean="0"/>
              <a:t>.</a:t>
            </a:r>
          </a:p>
          <a:p>
            <a:endParaRPr lang="en-US" sz="1300" dirty="0"/>
          </a:p>
          <a:p>
            <a:r>
              <a:rPr lang="en-US" sz="1300" b="1" dirty="0"/>
              <a:t>Mean Squared Error (MSE):</a:t>
            </a:r>
            <a:r>
              <a:rPr lang="en-US" sz="1300" dirty="0"/>
              <a:t> The MSE is a measure of the average squared errors between the predicted and actual values. In your case, the MSE is approximately 28.89</a:t>
            </a:r>
            <a:r>
              <a:rPr lang="en-US" sz="1300" dirty="0" smtClean="0"/>
              <a:t>.</a:t>
            </a:r>
          </a:p>
          <a:p>
            <a:endParaRPr lang="en-US" sz="1300" dirty="0"/>
          </a:p>
          <a:p>
            <a:r>
              <a:rPr lang="en-US" sz="1300" b="1" dirty="0"/>
              <a:t>Root Mean Squared Error (RMSE):</a:t>
            </a:r>
            <a:r>
              <a:rPr lang="en-US" sz="1300" dirty="0"/>
              <a:t> The RMSE is the square root of MSE and provides an interpretable measure of the average errors in the same units as the target variable. In your case, the RMSE is approximately 5.37</a:t>
            </a:r>
            <a:r>
              <a:rPr lang="en-US" sz="1300" dirty="0" smtClean="0"/>
              <a:t>.</a:t>
            </a:r>
          </a:p>
          <a:p>
            <a:endParaRPr lang="en-US" sz="1300" dirty="0"/>
          </a:p>
          <a:p>
            <a:r>
              <a:rPr lang="en-US" sz="1300" b="1" dirty="0"/>
              <a:t>R-squared Score:</a:t>
            </a:r>
            <a:r>
              <a:rPr lang="en-US" sz="1300" dirty="0"/>
              <a:t> The R-squared score measures the proportion of the variance in the dependent variable that is predictable from the independent variables. In your case, the R-squared score is approximately 0.81, indicating that your model explains about 81% of the variance in the target variable</a:t>
            </a:r>
            <a:r>
              <a:rPr lang="en-US" sz="1300" dirty="0" smtClean="0"/>
              <a:t>.</a:t>
            </a:r>
          </a:p>
          <a:p>
            <a:endParaRPr lang="en-US" sz="1300" dirty="0"/>
          </a:p>
          <a:p>
            <a:r>
              <a:rPr lang="en-US" sz="1300" b="1" dirty="0"/>
              <a:t>Adjusted R-squared Score:</a:t>
            </a:r>
            <a:r>
              <a:rPr lang="en-US" sz="1300" dirty="0"/>
              <a:t> The Adjusted R-squared score adjusts the R-squared value based on the number of predictors in the model. It penalizes the inclusion of irrelevant predictors. In your case, the Adjusted R-squared score is approximately 0.81, which is very close to the R-squared score.</a:t>
            </a:r>
          </a:p>
          <a:p>
            <a:endParaRPr lang="en-US" sz="13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b="1" dirty="0" smtClean="0"/>
              <a:t>ML Model 2 – Lasso Regression</a:t>
            </a:r>
            <a:endParaRPr lang="en-US" dirty="0"/>
          </a:p>
        </p:txBody>
      </p:sp>
      <p:sp>
        <p:nvSpPr>
          <p:cNvPr id="7" name="TextBox 6"/>
          <p:cNvSpPr txBox="1"/>
          <p:nvPr/>
        </p:nvSpPr>
        <p:spPr>
          <a:xfrm>
            <a:off x="228600" y="1295400"/>
            <a:ext cx="5029200" cy="5463034"/>
          </a:xfrm>
          <a:prstGeom prst="rect">
            <a:avLst/>
          </a:prstGeom>
          <a:noFill/>
        </p:spPr>
        <p:txBody>
          <a:bodyPr wrap="square" rtlCol="0">
            <a:spAutoFit/>
          </a:bodyPr>
          <a:lstStyle/>
          <a:p>
            <a:r>
              <a:rPr lang="en-US" sz="1400" b="1" dirty="0"/>
              <a:t>Mean Absolute Error (MAE):</a:t>
            </a:r>
            <a:r>
              <a:rPr lang="en-US" sz="1400" dirty="0"/>
              <a:t> Approximately 4.114. This indicates that, on average, the Lasso model's predictions are off by around 4.114 units</a:t>
            </a:r>
            <a:r>
              <a:rPr lang="en-US" sz="1400" dirty="0" smtClean="0"/>
              <a:t>.</a:t>
            </a:r>
          </a:p>
          <a:p>
            <a:endParaRPr lang="en-US" sz="1400" dirty="0"/>
          </a:p>
          <a:p>
            <a:r>
              <a:rPr lang="en-US" sz="1400" b="1" dirty="0"/>
              <a:t>Mean Squared Error (MSE):</a:t>
            </a:r>
            <a:r>
              <a:rPr lang="en-US" sz="1400" dirty="0"/>
              <a:t> Approximately 28.891. MSE measures the average squared difference between predicted and actual values, giving more weight to larger errors</a:t>
            </a:r>
            <a:r>
              <a:rPr lang="en-US" sz="1400" dirty="0" smtClean="0"/>
              <a:t>.</a:t>
            </a:r>
          </a:p>
          <a:p>
            <a:endParaRPr lang="en-US" sz="1400" dirty="0"/>
          </a:p>
          <a:p>
            <a:r>
              <a:rPr lang="en-US" sz="1400" b="1" dirty="0"/>
              <a:t>Root Mean Squared Error (RMSE):</a:t>
            </a:r>
            <a:r>
              <a:rPr lang="en-US" sz="1400" dirty="0"/>
              <a:t> Approximately 5.375. RMSE is the square root of MSE and provides an interpretable metric in the same units as the target variable. It is useful for understanding the magnitude of errors</a:t>
            </a:r>
            <a:r>
              <a:rPr lang="en-US" sz="1400" dirty="0" smtClean="0"/>
              <a:t>.</a:t>
            </a:r>
          </a:p>
          <a:p>
            <a:endParaRPr lang="en-US" sz="1400" dirty="0"/>
          </a:p>
          <a:p>
            <a:r>
              <a:rPr lang="en-US" sz="1400" b="1" dirty="0"/>
              <a:t>R-squared Score:</a:t>
            </a:r>
            <a:r>
              <a:rPr lang="en-US" sz="1400" dirty="0"/>
              <a:t> Approximately 0.812. The R-squared score measures the proportion of the variance in the dependent variable that is predictable from the independent variables. An R-squared of 0.812 indicates that the Lasso model explains about 81.2% of the variance in the target variable</a:t>
            </a:r>
            <a:r>
              <a:rPr lang="en-US" sz="1400" dirty="0" smtClean="0"/>
              <a:t>.</a:t>
            </a:r>
          </a:p>
          <a:p>
            <a:endParaRPr lang="en-US" sz="1400" dirty="0"/>
          </a:p>
          <a:p>
            <a:r>
              <a:rPr lang="en-US" sz="1400" b="1" dirty="0"/>
              <a:t>Adjusted R-squared Score:</a:t>
            </a:r>
            <a:r>
              <a:rPr lang="en-US" sz="1400" dirty="0"/>
              <a:t> Approximately 0.806. The Adjusted R-squared score accounts for the number of predictors in the model, penalizing for unnecessary variables. It is slightly lower than the R-squared, suggesting that adding more predictors may not significantly improve the model.</a:t>
            </a:r>
          </a:p>
          <a:p>
            <a:endParaRPr lang="en-US" sz="1300" dirty="0"/>
          </a:p>
        </p:txBody>
      </p:sp>
      <p:pic>
        <p:nvPicPr>
          <p:cNvPr id="34818" name="Picture 2"/>
          <p:cNvPicPr>
            <a:picLocks noChangeAspect="1" noChangeArrowheads="1"/>
          </p:cNvPicPr>
          <p:nvPr/>
        </p:nvPicPr>
        <p:blipFill>
          <a:blip r:embed="rId2"/>
          <a:srcRect/>
          <a:stretch>
            <a:fillRect/>
          </a:stretch>
        </p:blipFill>
        <p:spPr bwMode="auto">
          <a:xfrm>
            <a:off x="5438775" y="1600200"/>
            <a:ext cx="3705225" cy="4800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b="1" dirty="0" smtClean="0"/>
              <a:t>ML Model 3 – Ridge Regression</a:t>
            </a:r>
            <a:endParaRPr lang="en-US" dirty="0"/>
          </a:p>
        </p:txBody>
      </p:sp>
      <p:sp>
        <p:nvSpPr>
          <p:cNvPr id="7" name="TextBox 6"/>
          <p:cNvSpPr txBox="1"/>
          <p:nvPr/>
        </p:nvSpPr>
        <p:spPr>
          <a:xfrm>
            <a:off x="228600" y="1295400"/>
            <a:ext cx="5029200" cy="5463034"/>
          </a:xfrm>
          <a:prstGeom prst="rect">
            <a:avLst/>
          </a:prstGeom>
          <a:noFill/>
        </p:spPr>
        <p:txBody>
          <a:bodyPr wrap="square" rtlCol="0">
            <a:spAutoFit/>
          </a:bodyPr>
          <a:lstStyle/>
          <a:p>
            <a:r>
              <a:rPr lang="en-US" sz="1400" b="1" dirty="0"/>
              <a:t>Mean Absolute Error (MAE):</a:t>
            </a:r>
            <a:r>
              <a:rPr lang="en-US" sz="1400" dirty="0"/>
              <a:t> Approximately 4.11. This indicates that, on average, the Ridge model's predictions are off by around 4.11 units</a:t>
            </a:r>
            <a:r>
              <a:rPr lang="en-US" sz="1400" dirty="0" smtClean="0"/>
              <a:t>.</a:t>
            </a:r>
          </a:p>
          <a:p>
            <a:endParaRPr lang="en-US" sz="1400" dirty="0"/>
          </a:p>
          <a:p>
            <a:r>
              <a:rPr lang="en-US" sz="1400" b="1" dirty="0"/>
              <a:t>Mean Squared Error (MSE):</a:t>
            </a:r>
            <a:r>
              <a:rPr lang="en-US" sz="1400" dirty="0"/>
              <a:t> Approximately 28.89. MSE measures the average squared difference between predicted and actual values, giving more weight to larger errors</a:t>
            </a:r>
            <a:r>
              <a:rPr lang="en-US" sz="1400" dirty="0" smtClean="0"/>
              <a:t>.</a:t>
            </a:r>
          </a:p>
          <a:p>
            <a:endParaRPr lang="en-US" sz="1400" dirty="0"/>
          </a:p>
          <a:p>
            <a:r>
              <a:rPr lang="en-US" sz="1400" b="1" dirty="0"/>
              <a:t>Root Mean Squared Error (RMSE):</a:t>
            </a:r>
            <a:r>
              <a:rPr lang="en-US" sz="1400" dirty="0"/>
              <a:t> Approximately 5.37. RMSE is the square root of MSE and provides an interpretable metric in the same units as the target variable. It is useful for understanding the magnitude of errors</a:t>
            </a:r>
            <a:r>
              <a:rPr lang="en-US" sz="1400" dirty="0" smtClean="0"/>
              <a:t>.</a:t>
            </a:r>
          </a:p>
          <a:p>
            <a:endParaRPr lang="en-US" sz="1400" dirty="0"/>
          </a:p>
          <a:p>
            <a:r>
              <a:rPr lang="en-US" sz="1400" b="1" dirty="0"/>
              <a:t>R-squared Score:</a:t>
            </a:r>
            <a:r>
              <a:rPr lang="en-US" sz="1400" dirty="0"/>
              <a:t> Approximately 0.81. The R-squared score measures the proportion of the variance in the dependent variable that is predictable from the independent variables. An R-squared of 0.81 indicates that the Ridge model explains about 81% of the variance in the target variable</a:t>
            </a:r>
            <a:r>
              <a:rPr lang="en-US" sz="1400" dirty="0" smtClean="0"/>
              <a:t>.</a:t>
            </a:r>
          </a:p>
          <a:p>
            <a:endParaRPr lang="en-US" sz="1400" dirty="0"/>
          </a:p>
          <a:p>
            <a:r>
              <a:rPr lang="en-US" sz="1400" b="1" dirty="0"/>
              <a:t>Adjusted R-squared Score:</a:t>
            </a:r>
            <a:r>
              <a:rPr lang="en-US" sz="1400" dirty="0"/>
              <a:t> Approximately 0.81. The Adjusted R-squared score accounts for the number of predictors in the model, penalizing for unnecessary variables. It is slightly lower than the R-squared, suggesting that adding more predictors may not significantly improve the model.</a:t>
            </a:r>
          </a:p>
          <a:p>
            <a:endParaRPr lang="en-US" sz="1300" dirty="0"/>
          </a:p>
        </p:txBody>
      </p:sp>
      <p:pic>
        <p:nvPicPr>
          <p:cNvPr id="35842" name="Picture 2"/>
          <p:cNvPicPr>
            <a:picLocks noChangeAspect="1" noChangeArrowheads="1"/>
          </p:cNvPicPr>
          <p:nvPr/>
        </p:nvPicPr>
        <p:blipFill>
          <a:blip r:embed="rId2"/>
          <a:srcRect/>
          <a:stretch>
            <a:fillRect/>
          </a:stretch>
        </p:blipFill>
        <p:spPr bwMode="auto">
          <a:xfrm>
            <a:off x="5638800" y="1524000"/>
            <a:ext cx="3200400" cy="17145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5715000" y="3200400"/>
            <a:ext cx="3200400" cy="33432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Autofit/>
          </a:bodyPr>
          <a:lstStyle/>
          <a:p>
            <a:pPr algn="ctr"/>
            <a:r>
              <a:rPr lang="en-US" sz="4000" b="1" dirty="0" smtClean="0"/>
              <a:t>ML Model 4 – Polynomial Regression</a:t>
            </a:r>
            <a:endParaRPr lang="en-US" sz="4000" dirty="0"/>
          </a:p>
        </p:txBody>
      </p:sp>
      <p:sp>
        <p:nvSpPr>
          <p:cNvPr id="7" name="TextBox 6"/>
          <p:cNvSpPr txBox="1"/>
          <p:nvPr/>
        </p:nvSpPr>
        <p:spPr>
          <a:xfrm>
            <a:off x="228600" y="1295400"/>
            <a:ext cx="5029200" cy="5678478"/>
          </a:xfrm>
          <a:prstGeom prst="rect">
            <a:avLst/>
          </a:prstGeom>
          <a:noFill/>
        </p:spPr>
        <p:txBody>
          <a:bodyPr wrap="square" rtlCol="0">
            <a:spAutoFit/>
          </a:bodyPr>
          <a:lstStyle/>
          <a:p>
            <a:r>
              <a:rPr lang="en-US" sz="1400" b="1" dirty="0"/>
              <a:t>Mean Absolute Error (MAE):</a:t>
            </a:r>
            <a:r>
              <a:rPr lang="en-US" sz="1400" dirty="0"/>
              <a:t> Approximately 2.30. This indicates that, on average, the Polynomial Regression model's predictions are off by around 2.30 units</a:t>
            </a:r>
            <a:r>
              <a:rPr lang="en-US" sz="1400" dirty="0" smtClean="0"/>
              <a:t>.</a:t>
            </a:r>
          </a:p>
          <a:p>
            <a:endParaRPr lang="en-US" sz="1400" dirty="0"/>
          </a:p>
          <a:p>
            <a:r>
              <a:rPr lang="en-US" sz="1400" b="1" dirty="0"/>
              <a:t>Mean Squared Error (MSE):</a:t>
            </a:r>
            <a:r>
              <a:rPr lang="en-US" sz="1400" dirty="0"/>
              <a:t> Approximately 11.97. MSE measures the average squared difference between predicted and actual values, giving more weight to larger errors</a:t>
            </a:r>
            <a:r>
              <a:rPr lang="en-US" sz="1400" dirty="0" smtClean="0"/>
              <a:t>.</a:t>
            </a:r>
          </a:p>
          <a:p>
            <a:endParaRPr lang="en-US" sz="1400" dirty="0"/>
          </a:p>
          <a:p>
            <a:r>
              <a:rPr lang="en-US" sz="1400" b="1" dirty="0"/>
              <a:t>Root Mean Squared Error (RMSE):</a:t>
            </a:r>
            <a:r>
              <a:rPr lang="en-US" sz="1400" dirty="0"/>
              <a:t> Approximately 3.46. RMSE is the square root of MSE and provides an interpretable metric in the same units as the target variable. It is useful for understanding the magnitude of errors</a:t>
            </a:r>
            <a:r>
              <a:rPr lang="en-US" sz="1400" dirty="0" smtClean="0"/>
              <a:t>.</a:t>
            </a:r>
          </a:p>
          <a:p>
            <a:endParaRPr lang="en-US" sz="1400" dirty="0"/>
          </a:p>
          <a:p>
            <a:r>
              <a:rPr lang="en-US" sz="1400" b="1" dirty="0"/>
              <a:t>R-squared Score:</a:t>
            </a:r>
            <a:r>
              <a:rPr lang="en-US" sz="1400" dirty="0"/>
              <a:t> Approximately 0.92. The R-squared score measures the proportion of the variance in the dependent variable that is predictable from the independent variables. An R-squared of 0.92 indicates that the Polynomial Regression model explains about 92.2% of the variance in the target variable</a:t>
            </a:r>
            <a:r>
              <a:rPr lang="en-US" sz="1400" dirty="0" smtClean="0"/>
              <a:t>.</a:t>
            </a:r>
          </a:p>
          <a:p>
            <a:endParaRPr lang="en-US" sz="1400" dirty="0"/>
          </a:p>
          <a:p>
            <a:r>
              <a:rPr lang="en-US" sz="1400" b="1" dirty="0"/>
              <a:t>Adjusted R-squared Score:</a:t>
            </a:r>
            <a:r>
              <a:rPr lang="en-US" sz="1400" dirty="0"/>
              <a:t> Approximately 0.92. The Adjusted R-squared score accounts for the number of predictors in the model, penalizing for unnecessary variables. It is slightly lower than the R-squared, suggesting that adding more predictors may not significantly improve the model.</a:t>
            </a:r>
          </a:p>
          <a:p>
            <a:endParaRPr lang="en-US" sz="1300" dirty="0"/>
          </a:p>
        </p:txBody>
      </p:sp>
      <p:pic>
        <p:nvPicPr>
          <p:cNvPr id="36866" name="Picture 2"/>
          <p:cNvPicPr>
            <a:picLocks noChangeAspect="1" noChangeArrowheads="1"/>
          </p:cNvPicPr>
          <p:nvPr/>
        </p:nvPicPr>
        <p:blipFill>
          <a:blip r:embed="rId2"/>
          <a:srcRect/>
          <a:stretch>
            <a:fillRect/>
          </a:stretch>
        </p:blipFill>
        <p:spPr bwMode="auto">
          <a:xfrm>
            <a:off x="5334000" y="1143000"/>
            <a:ext cx="3524250" cy="35814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5400675" y="4724400"/>
            <a:ext cx="3743325" cy="18002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Autofit/>
          </a:bodyPr>
          <a:lstStyle/>
          <a:p>
            <a:pPr algn="ctr"/>
            <a:r>
              <a:rPr lang="en-US" sz="4000" b="1" dirty="0" smtClean="0"/>
              <a:t>ML Model Overall Metrics</a:t>
            </a:r>
            <a:endParaRPr lang="en-US" sz="4000" dirty="0"/>
          </a:p>
        </p:txBody>
      </p:sp>
      <p:sp>
        <p:nvSpPr>
          <p:cNvPr id="7" name="TextBox 6"/>
          <p:cNvSpPr txBox="1"/>
          <p:nvPr/>
        </p:nvSpPr>
        <p:spPr>
          <a:xfrm>
            <a:off x="228600" y="1295400"/>
            <a:ext cx="3352800" cy="1815882"/>
          </a:xfrm>
          <a:prstGeom prst="rect">
            <a:avLst/>
          </a:prstGeom>
          <a:noFill/>
          <a:ln>
            <a:solidFill>
              <a:schemeClr val="tx1"/>
            </a:solidFill>
          </a:ln>
        </p:spPr>
        <p:txBody>
          <a:bodyPr wrap="square" rtlCol="0">
            <a:spAutoFit/>
          </a:bodyPr>
          <a:lstStyle/>
          <a:p>
            <a:r>
              <a:rPr lang="en-US" sz="1100" b="1" dirty="0"/>
              <a:t>Linear Regression:</a:t>
            </a:r>
            <a:endParaRPr lang="en-US" sz="1100" dirty="0"/>
          </a:p>
          <a:p>
            <a:r>
              <a:rPr lang="en-US" sz="1100" b="1" dirty="0"/>
              <a:t>Performance:</a:t>
            </a:r>
            <a:endParaRPr lang="en-US" sz="1100" dirty="0"/>
          </a:p>
          <a:p>
            <a:pPr lvl="1"/>
            <a:r>
              <a:rPr lang="en-US" sz="1100" dirty="0"/>
              <a:t>Mean Absolute Error (MAE): 4.11</a:t>
            </a:r>
          </a:p>
          <a:p>
            <a:pPr lvl="1"/>
            <a:r>
              <a:rPr lang="en-US" sz="1100" dirty="0"/>
              <a:t>Mean Squared Error (MSE): 28.89</a:t>
            </a:r>
          </a:p>
          <a:p>
            <a:pPr lvl="1"/>
            <a:r>
              <a:rPr lang="en-US" sz="1100" dirty="0"/>
              <a:t>Root Mean Squared Error (RMSE): 5.37</a:t>
            </a:r>
          </a:p>
          <a:p>
            <a:pPr lvl="1"/>
            <a:r>
              <a:rPr lang="en-US" sz="1100" dirty="0"/>
              <a:t>R-squared Score: 0.81</a:t>
            </a:r>
          </a:p>
          <a:p>
            <a:r>
              <a:rPr lang="en-US" sz="1100" b="1" dirty="0"/>
              <a:t>Considerations:</a:t>
            </a:r>
            <a:endParaRPr lang="en-US" sz="1100" dirty="0"/>
          </a:p>
          <a:p>
            <a:pPr lvl="1"/>
            <a:r>
              <a:rPr lang="en-US" sz="1100" dirty="0"/>
              <a:t>Good performance, explaining about 81% of the variance.</a:t>
            </a:r>
          </a:p>
          <a:p>
            <a:endParaRPr lang="en-US" sz="1300" dirty="0"/>
          </a:p>
        </p:txBody>
      </p:sp>
      <p:sp>
        <p:nvSpPr>
          <p:cNvPr id="6" name="TextBox 5"/>
          <p:cNvSpPr txBox="1"/>
          <p:nvPr/>
        </p:nvSpPr>
        <p:spPr>
          <a:xfrm>
            <a:off x="4876800" y="1371601"/>
            <a:ext cx="3733800" cy="1646605"/>
          </a:xfrm>
          <a:prstGeom prst="rect">
            <a:avLst/>
          </a:prstGeom>
          <a:noFill/>
          <a:ln>
            <a:solidFill>
              <a:schemeClr val="tx1"/>
            </a:solidFill>
          </a:ln>
        </p:spPr>
        <p:txBody>
          <a:bodyPr wrap="square" rtlCol="0">
            <a:spAutoFit/>
          </a:bodyPr>
          <a:lstStyle/>
          <a:p>
            <a:r>
              <a:rPr lang="en-US" sz="1100" b="1" dirty="0"/>
              <a:t>Lasso Regression:</a:t>
            </a:r>
            <a:endParaRPr lang="en-US" sz="1100" dirty="0"/>
          </a:p>
          <a:p>
            <a:r>
              <a:rPr lang="en-US" sz="1100" b="1" dirty="0"/>
              <a:t>Performance:</a:t>
            </a:r>
            <a:endParaRPr lang="en-US" sz="1100" dirty="0"/>
          </a:p>
          <a:p>
            <a:pPr lvl="1"/>
            <a:r>
              <a:rPr lang="en-US" sz="1100" dirty="0"/>
              <a:t>MAE: 4.11</a:t>
            </a:r>
          </a:p>
          <a:p>
            <a:pPr lvl="1"/>
            <a:r>
              <a:rPr lang="en-US" sz="1100" dirty="0"/>
              <a:t>MSE: 28.89</a:t>
            </a:r>
          </a:p>
          <a:p>
            <a:pPr lvl="1"/>
            <a:r>
              <a:rPr lang="en-US" sz="1100" dirty="0"/>
              <a:t>RMSE: 5.38</a:t>
            </a:r>
          </a:p>
          <a:p>
            <a:pPr lvl="1"/>
            <a:r>
              <a:rPr lang="en-US" sz="1100" dirty="0"/>
              <a:t>R-squared Score: 0.81</a:t>
            </a:r>
          </a:p>
          <a:p>
            <a:r>
              <a:rPr lang="en-US" sz="1100" b="1" dirty="0"/>
              <a:t>Considerations:</a:t>
            </a:r>
            <a:endParaRPr lang="en-US" sz="1100" dirty="0"/>
          </a:p>
          <a:p>
            <a:pPr lvl="1"/>
            <a:r>
              <a:rPr lang="en-US" sz="1100" dirty="0"/>
              <a:t>Similar performance to linear regression.</a:t>
            </a:r>
          </a:p>
          <a:p>
            <a:endParaRPr lang="en-US" sz="1300" dirty="0"/>
          </a:p>
        </p:txBody>
      </p:sp>
      <p:sp>
        <p:nvSpPr>
          <p:cNvPr id="8" name="TextBox 7"/>
          <p:cNvSpPr txBox="1"/>
          <p:nvPr/>
        </p:nvSpPr>
        <p:spPr>
          <a:xfrm>
            <a:off x="228600" y="3276600"/>
            <a:ext cx="3352800" cy="1646605"/>
          </a:xfrm>
          <a:prstGeom prst="rect">
            <a:avLst/>
          </a:prstGeom>
          <a:noFill/>
          <a:ln>
            <a:solidFill>
              <a:schemeClr val="tx1"/>
            </a:solidFill>
          </a:ln>
        </p:spPr>
        <p:txBody>
          <a:bodyPr wrap="square" rtlCol="0">
            <a:spAutoFit/>
          </a:bodyPr>
          <a:lstStyle/>
          <a:p>
            <a:r>
              <a:rPr lang="en-US" sz="1100" b="1" dirty="0"/>
              <a:t>Ridge Regression:</a:t>
            </a:r>
            <a:endParaRPr lang="en-US" sz="1100" dirty="0"/>
          </a:p>
          <a:p>
            <a:r>
              <a:rPr lang="en-US" sz="1100" b="1" dirty="0"/>
              <a:t>Performance:</a:t>
            </a:r>
            <a:endParaRPr lang="en-US" sz="1100" dirty="0"/>
          </a:p>
          <a:p>
            <a:pPr lvl="1"/>
            <a:r>
              <a:rPr lang="en-US" sz="1100" dirty="0"/>
              <a:t>MAE: 4.11</a:t>
            </a:r>
          </a:p>
          <a:p>
            <a:pPr lvl="1"/>
            <a:r>
              <a:rPr lang="en-US" sz="1100" dirty="0"/>
              <a:t>MSE: 28.89</a:t>
            </a:r>
          </a:p>
          <a:p>
            <a:pPr lvl="1"/>
            <a:r>
              <a:rPr lang="en-US" sz="1100" dirty="0"/>
              <a:t>RMSE: 5.37</a:t>
            </a:r>
          </a:p>
          <a:p>
            <a:pPr lvl="1"/>
            <a:r>
              <a:rPr lang="en-US" sz="1100" dirty="0"/>
              <a:t>R-squared Score: 0.81</a:t>
            </a:r>
          </a:p>
          <a:p>
            <a:r>
              <a:rPr lang="en-US" sz="1100" b="1" dirty="0"/>
              <a:t>Considerations:</a:t>
            </a:r>
            <a:endParaRPr lang="en-US" sz="1100" dirty="0"/>
          </a:p>
          <a:p>
            <a:pPr lvl="1"/>
            <a:r>
              <a:rPr lang="en-US" sz="1100" dirty="0"/>
              <a:t>Similar performance to linear regression</a:t>
            </a:r>
          </a:p>
          <a:p>
            <a:endParaRPr lang="en-US" sz="1300" dirty="0"/>
          </a:p>
        </p:txBody>
      </p:sp>
      <p:sp>
        <p:nvSpPr>
          <p:cNvPr id="9" name="TextBox 8"/>
          <p:cNvSpPr txBox="1"/>
          <p:nvPr/>
        </p:nvSpPr>
        <p:spPr>
          <a:xfrm>
            <a:off x="4876800" y="3200400"/>
            <a:ext cx="3733800" cy="1785104"/>
          </a:xfrm>
          <a:prstGeom prst="rect">
            <a:avLst/>
          </a:prstGeom>
          <a:noFill/>
          <a:ln>
            <a:solidFill>
              <a:schemeClr val="tx1"/>
            </a:solidFill>
          </a:ln>
        </p:spPr>
        <p:txBody>
          <a:bodyPr wrap="square" rtlCol="0">
            <a:spAutoFit/>
          </a:bodyPr>
          <a:lstStyle/>
          <a:p>
            <a:r>
              <a:rPr lang="en-US" sz="1100" b="1" dirty="0"/>
              <a:t>Polynomial Regression:</a:t>
            </a:r>
            <a:endParaRPr lang="en-US" sz="1100" dirty="0"/>
          </a:p>
          <a:p>
            <a:r>
              <a:rPr lang="en-US" sz="1100" b="1" dirty="0"/>
              <a:t>Performance:</a:t>
            </a:r>
            <a:endParaRPr lang="en-US" sz="1100" dirty="0"/>
          </a:p>
          <a:p>
            <a:pPr lvl="1"/>
            <a:r>
              <a:rPr lang="en-US" sz="1100" dirty="0"/>
              <a:t>MAE: 2.30</a:t>
            </a:r>
          </a:p>
          <a:p>
            <a:pPr lvl="1"/>
            <a:r>
              <a:rPr lang="en-US" sz="1100" dirty="0"/>
              <a:t>MSE: 11.97</a:t>
            </a:r>
          </a:p>
          <a:p>
            <a:pPr lvl="1"/>
            <a:r>
              <a:rPr lang="en-US" sz="1100" dirty="0"/>
              <a:t>RMSE: 3.46</a:t>
            </a:r>
          </a:p>
          <a:p>
            <a:pPr lvl="1"/>
            <a:r>
              <a:rPr lang="en-US" sz="1100" dirty="0"/>
              <a:t>R-squared Score: 0.92</a:t>
            </a:r>
          </a:p>
          <a:p>
            <a:r>
              <a:rPr lang="en-US" sz="1100" b="1" dirty="0"/>
              <a:t>Considerations:</a:t>
            </a:r>
            <a:endParaRPr lang="en-US" sz="1100" dirty="0"/>
          </a:p>
          <a:p>
            <a:pPr lvl="1"/>
            <a:r>
              <a:rPr lang="en-US" sz="1100" dirty="0"/>
              <a:t>Improved performance with a higher R-squared score.</a:t>
            </a:r>
          </a:p>
          <a:p>
            <a:endParaRPr lang="en-US" sz="1100" dirty="0"/>
          </a:p>
        </p:txBody>
      </p:sp>
      <p:sp>
        <p:nvSpPr>
          <p:cNvPr id="10" name="TextBox 9"/>
          <p:cNvSpPr txBox="1"/>
          <p:nvPr/>
        </p:nvSpPr>
        <p:spPr>
          <a:xfrm>
            <a:off x="0" y="5029200"/>
            <a:ext cx="9144000" cy="196977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600" b="1" dirty="0">
                <a:solidFill>
                  <a:schemeClr val="accent4">
                    <a:lumMod val="50000"/>
                  </a:schemeClr>
                </a:solidFill>
              </a:rPr>
              <a:t>Final Choice: Polynomial </a:t>
            </a:r>
            <a:r>
              <a:rPr lang="en-US" sz="1600" b="1" dirty="0" smtClean="0">
                <a:solidFill>
                  <a:schemeClr val="accent4">
                    <a:lumMod val="50000"/>
                  </a:schemeClr>
                </a:solidFill>
              </a:rPr>
              <a:t>Regression</a:t>
            </a:r>
          </a:p>
          <a:p>
            <a:endParaRPr lang="en-US" sz="1600" dirty="0"/>
          </a:p>
          <a:p>
            <a:r>
              <a:rPr lang="en-US" dirty="0"/>
              <a:t>The polynomial regression model shows the best overall performance based on the R-squared score and other evaluation metrics. It has a higher R-squared score, indicating that it explains a larger proportion of the variance in the target variable. The lower MAE, MSE, and RMSE also suggest improved accuracy compared to linear, lasso, and ridge regression.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Business Impact</a:t>
            </a:r>
            <a:endParaRPr lang="en-US" dirty="0"/>
          </a:p>
        </p:txBody>
      </p:sp>
      <p:sp>
        <p:nvSpPr>
          <p:cNvPr id="3" name="Content Placeholder 2"/>
          <p:cNvSpPr>
            <a:spLocks noGrp="1"/>
          </p:cNvSpPr>
          <p:nvPr>
            <p:ph idx="1"/>
          </p:nvPr>
        </p:nvSpPr>
        <p:spPr>
          <a:xfrm>
            <a:off x="457200" y="1600200"/>
            <a:ext cx="4038600" cy="5181600"/>
          </a:xfrm>
        </p:spPr>
        <p:txBody>
          <a:bodyPr>
            <a:normAutofit fontScale="47500" lnSpcReduction="20000"/>
          </a:bodyPr>
          <a:lstStyle/>
          <a:p>
            <a:r>
              <a:rPr lang="en-US" b="1" dirty="0" smtClean="0"/>
              <a:t>Temperature Impact:</a:t>
            </a:r>
            <a:endParaRPr lang="en-US" dirty="0" smtClean="0"/>
          </a:p>
          <a:p>
            <a:pPr lvl="1"/>
            <a:r>
              <a:rPr lang="en-US" dirty="0" smtClean="0"/>
              <a:t>There is a significant positive correlation between temperature and the number of rented bikes. Warmer temperatures are associated with increased bike rentals, suggesting a seasonal pattern.</a:t>
            </a:r>
          </a:p>
          <a:p>
            <a:r>
              <a:rPr lang="en-US" b="1" dirty="0" smtClean="0"/>
              <a:t>Seasonal Trends:</a:t>
            </a:r>
            <a:endParaRPr lang="en-US" dirty="0" smtClean="0"/>
          </a:p>
          <a:p>
            <a:pPr lvl="1"/>
            <a:r>
              <a:rPr lang="en-US" dirty="0" smtClean="0"/>
              <a:t>Bike rentals exhibit seasonal variations, with higher demand during autumn and summer. Understanding these trends allows for better resource allocation and marketing strategies tailored to specific seasons.</a:t>
            </a:r>
          </a:p>
          <a:p>
            <a:r>
              <a:rPr lang="en-US" b="1" dirty="0" smtClean="0"/>
              <a:t>Hourly Patterns:</a:t>
            </a:r>
            <a:endParaRPr lang="en-US" dirty="0" smtClean="0"/>
          </a:p>
          <a:p>
            <a:pPr lvl="1"/>
            <a:r>
              <a:rPr lang="en-US" dirty="0" smtClean="0"/>
              <a:t>Peak bike rentals occur during morning and evening rush hours, indicating a strong connection to commuting patterns. Low usage hours are observed during late-night and early morning hours.</a:t>
            </a:r>
          </a:p>
          <a:p>
            <a:r>
              <a:rPr lang="en-US" b="1" dirty="0" smtClean="0"/>
              <a:t>Weather Factors:</a:t>
            </a:r>
            <a:endParaRPr lang="en-US" dirty="0" smtClean="0"/>
          </a:p>
          <a:p>
            <a:pPr lvl="1"/>
            <a:r>
              <a:rPr lang="en-US" dirty="0" smtClean="0"/>
              <a:t>Humidity and wind speed influence bike rentals. High humidity is associated with decreased rentals, while wind speed shows a positive association with bike counts. Dynamic pricing and targeted marketing during specific weather conditions can be implemented.</a:t>
            </a:r>
          </a:p>
          <a:p>
            <a:r>
              <a:rPr lang="en-US" b="1" dirty="0" smtClean="0"/>
              <a:t>Seasonal Marketing Strategies:</a:t>
            </a:r>
            <a:endParaRPr lang="en-US" dirty="0" smtClean="0"/>
          </a:p>
          <a:p>
            <a:pPr lvl="1"/>
            <a:r>
              <a:rPr lang="en-US" dirty="0" smtClean="0"/>
              <a:t>Different seasons require tailored marketing and operational strategies. For instance, promotions and inventory adjustments during peak seasons can optimize business performance.</a:t>
            </a:r>
          </a:p>
          <a:p>
            <a:r>
              <a:rPr lang="en-US" b="1" dirty="0" smtClean="0"/>
              <a:t>Operational Optimization:</a:t>
            </a:r>
            <a:endParaRPr lang="en-US" dirty="0" smtClean="0"/>
          </a:p>
          <a:p>
            <a:pPr lvl="1"/>
            <a:r>
              <a:rPr lang="en-US" dirty="0" smtClean="0"/>
              <a:t>Optimal operational conditions involve adjusting bike availability and staff levels based on temperature, time of day, and seasonal demand. This ensures that resources are efficiently allocated during peak demand periods.</a:t>
            </a:r>
          </a:p>
          <a:p>
            <a:endParaRPr lang="en-US" dirty="0"/>
          </a:p>
        </p:txBody>
      </p:sp>
      <p:sp>
        <p:nvSpPr>
          <p:cNvPr id="5" name="Content Placeholder 2"/>
          <p:cNvSpPr txBox="1">
            <a:spLocks/>
          </p:cNvSpPr>
          <p:nvPr/>
        </p:nvSpPr>
        <p:spPr>
          <a:xfrm>
            <a:off x="4800600" y="1600200"/>
            <a:ext cx="4038600" cy="5029200"/>
          </a:xfrm>
          <a:prstGeom prst="rect">
            <a:avLst/>
          </a:prstGeom>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Holiday Impact: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Bike demand is lower during holidays, suggesting potential shifts in user behavior. Marketing efforts or promotions may be employed to encourage bike rentals during holiday periods.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Predictive Modeling:</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Different machine learning models, including linear regression, Lasso, Ridge, and polynomial regression, were implemented to predict bike counts. The polynomial regression model demonstrated the best performance, achieving a high R-squared score.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Square Root Transformation: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square root transformation was applied to the target variable (bike count) for normalization, enhancing the model's predictive performance.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Evaluation Metrics: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Evaluation metrics such as Mean Absolute Error (MAE), Mean Squared Error (MSE), Root Mean Squared Error (RMSE), R-squared, and Adjusted R-squared were used to assess the performance of regression models.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Business Impact: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Insights gained from the analysis can lead to positive business impacts, including optimized operations, targeted marketing, and seasonal strategies.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Consideration for Negative Impacts: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While implementing strategies based on insights, it's crucial to consider potential negative impacts, such as user inconvenience or operational costs.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67512"/>
          </a:xfrm>
        </p:spPr>
        <p:txBody>
          <a:bodyPr>
            <a:normAutofit fontScale="90000"/>
          </a:bodyPr>
          <a:lstStyle/>
          <a:p>
            <a:pPr algn="ctr"/>
            <a:r>
              <a:rPr lang="en-US" b="1" dirty="0" smtClean="0"/>
              <a:t>Conclusion</a:t>
            </a:r>
            <a:endParaRPr lang="en-US" dirty="0"/>
          </a:p>
        </p:txBody>
      </p:sp>
      <p:sp>
        <p:nvSpPr>
          <p:cNvPr id="3" name="Content Placeholder 2"/>
          <p:cNvSpPr>
            <a:spLocks noGrp="1"/>
          </p:cNvSpPr>
          <p:nvPr>
            <p:ph idx="1"/>
          </p:nvPr>
        </p:nvSpPr>
        <p:spPr>
          <a:xfrm>
            <a:off x="457200" y="1219200"/>
            <a:ext cx="3886200" cy="3733800"/>
          </a:xfrm>
        </p:spPr>
        <p:txBody>
          <a:bodyPr>
            <a:normAutofit fontScale="47500" lnSpcReduction="20000"/>
          </a:bodyPr>
          <a:lstStyle/>
          <a:p>
            <a:r>
              <a:rPr lang="en-US" b="1" dirty="0" smtClean="0"/>
              <a:t>Understanding Bike-Sharing Patterns:</a:t>
            </a:r>
            <a:endParaRPr lang="en-US" dirty="0" smtClean="0"/>
          </a:p>
          <a:p>
            <a:pPr lvl="1"/>
            <a:r>
              <a:rPr lang="en-US" dirty="0" smtClean="0"/>
              <a:t>The dataset offered valuable insights into the dynamics of bike-sharing, revealing distinct patterns influenced by weather conditions, seasons, and temporal factors.</a:t>
            </a:r>
          </a:p>
          <a:p>
            <a:pPr lvl="1"/>
            <a:r>
              <a:rPr lang="en-US" dirty="0" smtClean="0"/>
              <a:t>Visualization played a pivotal role in uncovering trends, allowing us to identify peak demand periods and factors affecting bike rentals.</a:t>
            </a:r>
          </a:p>
          <a:p>
            <a:pPr lvl="1"/>
            <a:endParaRPr lang="en-US" dirty="0" smtClean="0"/>
          </a:p>
          <a:p>
            <a:r>
              <a:rPr lang="en-US" b="1" dirty="0" smtClean="0"/>
              <a:t>Influence of Weather Factors:</a:t>
            </a:r>
            <a:endParaRPr lang="en-US" dirty="0" smtClean="0"/>
          </a:p>
          <a:p>
            <a:pPr lvl="1"/>
            <a:r>
              <a:rPr lang="en-US" dirty="0" smtClean="0"/>
              <a:t>Temperature and humidity emerged as crucial weather factors impacting bike rental counts. Positive correlations with temperature indicated increased usage during warmer periods, while negative correlations with humidity suggested a potential aversion to cycling in humid conditions.</a:t>
            </a:r>
          </a:p>
          <a:p>
            <a:pPr lvl="1"/>
            <a:endParaRPr lang="en-US" dirty="0" smtClean="0"/>
          </a:p>
          <a:p>
            <a:r>
              <a:rPr lang="en-US" b="1" dirty="0" smtClean="0"/>
              <a:t>Seasonal and Temporal Trends:</a:t>
            </a:r>
            <a:endParaRPr lang="en-US" dirty="0" smtClean="0"/>
          </a:p>
          <a:p>
            <a:pPr lvl="1"/>
            <a:r>
              <a:rPr lang="en-US" dirty="0" smtClean="0"/>
              <a:t>Seasonal variations showcased higher demand during favorable weather conditions, with autumn and summer leading in bike rentals.</a:t>
            </a:r>
          </a:p>
          <a:p>
            <a:pPr lvl="1"/>
            <a:r>
              <a:rPr lang="en-US" dirty="0" smtClean="0"/>
              <a:t>Temporal analysis highlighted the impact of holidays and functioning days, emphasizing the need for tailored strategies during these periods.</a:t>
            </a:r>
          </a:p>
        </p:txBody>
      </p:sp>
      <p:sp>
        <p:nvSpPr>
          <p:cNvPr id="5" name="Content Placeholder 2"/>
          <p:cNvSpPr txBox="1">
            <a:spLocks/>
          </p:cNvSpPr>
          <p:nvPr/>
        </p:nvSpPr>
        <p:spPr>
          <a:xfrm>
            <a:off x="4953000" y="1219200"/>
            <a:ext cx="3886200" cy="3733800"/>
          </a:xfrm>
          <a:prstGeom prst="rect">
            <a:avLst/>
          </a:prstGeom>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4400" b="1" i="0" u="none" strike="noStrike" kern="1200" cap="none" spc="0" normalizeH="0" baseline="0" noProof="0" dirty="0" smtClean="0">
                <a:ln>
                  <a:noFill/>
                </a:ln>
                <a:solidFill>
                  <a:schemeClr val="tx1"/>
                </a:solidFill>
                <a:effectLst/>
                <a:uLnTx/>
                <a:uFillTx/>
                <a:latin typeface="+mn-lt"/>
                <a:ea typeface="+mn-ea"/>
                <a:cs typeface="+mn-cs"/>
              </a:rPr>
              <a:t>Hypothesis Testing and Statistical Insights:</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Hypothesis testing affirmed the significance of temperature in predicting bike rentals. Pearson correlation indicated a meaningful relationship between temperature and rented bike count.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Distinct differences in bike counts during holidays versus non-holidays were confirmed through an independent samples t-test, guiding strategic planning.</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4400" b="1" i="0" u="none" strike="noStrike" kern="1200" cap="none" spc="0" normalizeH="0" baseline="0" noProof="0" dirty="0" smtClean="0">
                <a:ln>
                  <a:noFill/>
                </a:ln>
                <a:solidFill>
                  <a:schemeClr val="tx1"/>
                </a:solidFill>
                <a:effectLst/>
                <a:uLnTx/>
                <a:uFillTx/>
                <a:latin typeface="+mn-lt"/>
                <a:ea typeface="+mn-ea"/>
                <a:cs typeface="+mn-cs"/>
              </a:rPr>
              <a:t>Machine Learning Model Evaluation:</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Multiple regression models, including Linear Regression, Lasso, Ridge, and Polynomial Regression, were implemented and evaluated.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The Polynomial Regression model emerged as the most promising, achieving a high R-squared score and demonstrating superior predictive capabilities.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4400" b="1" i="0" u="none" strike="noStrike" kern="1200" cap="none" spc="0" normalizeH="0" baseline="0" noProof="0" dirty="0" smtClean="0">
                <a:ln>
                  <a:noFill/>
                </a:ln>
                <a:solidFill>
                  <a:schemeClr val="tx1"/>
                </a:solidFill>
                <a:effectLst/>
                <a:uLnTx/>
                <a:uFillTx/>
                <a:latin typeface="+mn-lt"/>
                <a:ea typeface="+mn-ea"/>
                <a:cs typeface="+mn-cs"/>
              </a:rPr>
              <a:t>Model Interpretation and Business Impact:</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The selected Polynomial Regression model provides a powerful tool for predicting bike rental counts based on weather and temporal features.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Insights gained from the analysis can inform operational decisions, marketing strategies, and resource allocation, ultimately contributing to the efficiency and profitability of the bike-sharing service.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0" y="5486400"/>
            <a:ext cx="9144000" cy="1323439"/>
          </a:xfrm>
          <a:prstGeom prst="rect">
            <a:avLst/>
          </a:prstGeom>
          <a:solidFill>
            <a:schemeClr val="tx2">
              <a:lumMod val="20000"/>
              <a:lumOff val="80000"/>
            </a:schemeClr>
          </a:solidFill>
          <a:ln>
            <a:solidFill>
              <a:schemeClr val="tx1"/>
            </a:solidFill>
          </a:ln>
        </p:spPr>
        <p:txBody>
          <a:bodyPr wrap="square" rtlCol="0">
            <a:spAutoFit/>
          </a:bodyPr>
          <a:lstStyle/>
          <a:p>
            <a:r>
              <a:rPr lang="en-US" sz="1600" b="1" dirty="0"/>
              <a:t>In conclusion, this project not only uncovered valuable patterns in bike-sharing behavior but also equipped stakeholders with predictive models for informed decision-making. The intersection of data science, statistical analysis, and machine learning has provided a holistic approach to understanding and optimizing bike-sharing operations. The insights gained are poised to drive positive business impacts and enhance the overall user experience.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Data Overview</a:t>
            </a:r>
            <a:endParaRPr lang="en-US" dirty="0"/>
          </a:p>
        </p:txBody>
      </p:sp>
      <p:sp>
        <p:nvSpPr>
          <p:cNvPr id="5" name="Content Placeholder 4"/>
          <p:cNvSpPr>
            <a:spLocks noGrp="1"/>
          </p:cNvSpPr>
          <p:nvPr>
            <p:ph idx="1"/>
          </p:nvPr>
        </p:nvSpPr>
        <p:spPr>
          <a:xfrm>
            <a:off x="457200" y="1935480"/>
            <a:ext cx="4114800" cy="4389120"/>
          </a:xfrm>
        </p:spPr>
        <p:txBody>
          <a:bodyPr>
            <a:normAutofit fontScale="70000" lnSpcReduction="20000"/>
          </a:bodyPr>
          <a:lstStyle/>
          <a:p>
            <a:r>
              <a:rPr lang="en-US" b="1" dirty="0" smtClean="0"/>
              <a:t>Data Types:</a:t>
            </a:r>
          </a:p>
          <a:p>
            <a:endParaRPr lang="en-US" dirty="0" smtClean="0"/>
          </a:p>
          <a:p>
            <a:pPr lvl="1"/>
            <a:r>
              <a:rPr lang="en-US" b="1" dirty="0" smtClean="0"/>
              <a:t>Float64: </a:t>
            </a:r>
            <a:r>
              <a:rPr lang="en-US" dirty="0" smtClean="0"/>
              <a:t>Temperature, Wind speed, Visibility, Dew point temperature, Solar Radiation, Rainfall, Snowfall</a:t>
            </a:r>
          </a:p>
          <a:p>
            <a:pPr lvl="1"/>
            <a:endParaRPr lang="en-US" dirty="0" smtClean="0"/>
          </a:p>
          <a:p>
            <a:pPr lvl="1"/>
            <a:r>
              <a:rPr lang="en-US" b="1" dirty="0" smtClean="0"/>
              <a:t>Int64: </a:t>
            </a:r>
            <a:r>
              <a:rPr lang="en-US" dirty="0" smtClean="0"/>
              <a:t>Rented Bike Count, Hour, Humidity</a:t>
            </a:r>
          </a:p>
          <a:p>
            <a:pPr lvl="1"/>
            <a:endParaRPr lang="en-US" dirty="0" smtClean="0"/>
          </a:p>
          <a:p>
            <a:pPr lvl="1"/>
            <a:r>
              <a:rPr lang="en-US" b="1" dirty="0" smtClean="0"/>
              <a:t>Object: </a:t>
            </a:r>
            <a:r>
              <a:rPr lang="en-US" dirty="0" smtClean="0"/>
              <a:t>Date, Seasons, Holiday, Functioning Day</a:t>
            </a:r>
          </a:p>
          <a:p>
            <a:pPr lvl="1"/>
            <a:endParaRPr lang="en-US" dirty="0" smtClean="0"/>
          </a:p>
          <a:p>
            <a:r>
              <a:rPr lang="en-US" b="1" dirty="0" smtClean="0"/>
              <a:t>Non-Null Counts:</a:t>
            </a:r>
            <a:r>
              <a:rPr lang="en-US" dirty="0" smtClean="0"/>
              <a:t> All columns have 8760 non-null entries, indicating that there are no missing values in the dataset.</a:t>
            </a:r>
          </a:p>
          <a:p>
            <a:endParaRPr lang="en-US" dirty="0" smtClean="0"/>
          </a:p>
          <a:p>
            <a:endParaRPr lang="en-US" dirty="0"/>
          </a:p>
        </p:txBody>
      </p:sp>
      <p:pic>
        <p:nvPicPr>
          <p:cNvPr id="1028" name="Picture 4"/>
          <p:cNvPicPr>
            <a:picLocks noChangeAspect="1" noChangeArrowheads="1"/>
          </p:cNvPicPr>
          <p:nvPr/>
        </p:nvPicPr>
        <p:blipFill>
          <a:blip r:embed="rId2"/>
          <a:srcRect/>
          <a:stretch>
            <a:fillRect/>
          </a:stretch>
        </p:blipFill>
        <p:spPr bwMode="auto">
          <a:xfrm>
            <a:off x="5334000" y="1676400"/>
            <a:ext cx="3552825" cy="1828800"/>
          </a:xfrm>
          <a:prstGeom prst="rect">
            <a:avLst/>
          </a:prstGeom>
          <a:noFill/>
          <a:ln w="9525">
            <a:noFill/>
            <a:miter lim="800000"/>
            <a:headEnd/>
            <a:tailEnd/>
          </a:ln>
          <a:effectLst/>
        </p:spPr>
      </p:pic>
      <p:sp>
        <p:nvSpPr>
          <p:cNvPr id="10" name="TextBox 9"/>
          <p:cNvSpPr txBox="1"/>
          <p:nvPr/>
        </p:nvSpPr>
        <p:spPr>
          <a:xfrm>
            <a:off x="5410200" y="4114800"/>
            <a:ext cx="3124200" cy="1754326"/>
          </a:xfrm>
          <a:prstGeom prst="rect">
            <a:avLst/>
          </a:prstGeom>
          <a:noFill/>
          <a:ln>
            <a:solidFill>
              <a:schemeClr val="tx1"/>
            </a:solidFill>
          </a:ln>
        </p:spPr>
        <p:txBody>
          <a:bodyPr wrap="square" rtlCol="0">
            <a:spAutoFit/>
          </a:bodyPr>
          <a:lstStyle/>
          <a:p>
            <a:r>
              <a:rPr lang="en-US" dirty="0" smtClean="0"/>
              <a:t>To </a:t>
            </a:r>
            <a:r>
              <a:rPr lang="en-US" dirty="0"/>
              <a:t>ensure seamless temporal analysis and accurate date-based operations, we'll convert the "Date" feature from object to </a:t>
            </a:r>
            <a:r>
              <a:rPr lang="en-US" dirty="0" smtClean="0"/>
              <a:t>date time </a:t>
            </a:r>
            <a:r>
              <a:rPr lang="en-US" dirty="0"/>
              <a:t>format.</a:t>
            </a:r>
          </a:p>
        </p:txBody>
      </p:sp>
      <p:cxnSp>
        <p:nvCxnSpPr>
          <p:cNvPr id="12" name="Straight Arrow Connector 11"/>
          <p:cNvCxnSpPr/>
          <p:nvPr/>
        </p:nvCxnSpPr>
        <p:spPr>
          <a:xfrm rot="5400000" flipH="1" flipV="1">
            <a:off x="6400800" y="2209800"/>
            <a:ext cx="2133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r>
              <a:rPr lang="en-US" b="1" dirty="0" smtClean="0"/>
              <a:t>Data Overview</a:t>
            </a:r>
            <a:endParaRPr lang="en-US" dirty="0"/>
          </a:p>
        </p:txBody>
      </p:sp>
      <p:sp>
        <p:nvSpPr>
          <p:cNvPr id="5" name="Content Placeholder 4"/>
          <p:cNvSpPr>
            <a:spLocks noGrp="1"/>
          </p:cNvSpPr>
          <p:nvPr>
            <p:ph idx="1"/>
          </p:nvPr>
        </p:nvSpPr>
        <p:spPr>
          <a:xfrm>
            <a:off x="0" y="3810000"/>
            <a:ext cx="4648200" cy="3048000"/>
          </a:xfrm>
        </p:spPr>
        <p:txBody>
          <a:bodyPr>
            <a:normAutofit fontScale="55000" lnSpcReduction="20000"/>
          </a:bodyPr>
          <a:lstStyle/>
          <a:p>
            <a:r>
              <a:rPr lang="en-US" sz="2200" b="1" dirty="0" smtClean="0"/>
              <a:t>Count:</a:t>
            </a:r>
            <a:r>
              <a:rPr lang="en-US" sz="2200" dirty="0" smtClean="0"/>
              <a:t> Indicates the number of non-null entries for each column. All columns have 8760 non-null entries, suggesting that there are no missing values.</a:t>
            </a:r>
          </a:p>
          <a:p>
            <a:endParaRPr lang="en-US" sz="2200" dirty="0" smtClean="0"/>
          </a:p>
          <a:p>
            <a:r>
              <a:rPr lang="en-US" sz="2200" b="1" dirty="0" smtClean="0"/>
              <a:t>Unique:</a:t>
            </a:r>
            <a:r>
              <a:rPr lang="en-US" sz="2200" dirty="0" smtClean="0"/>
              <a:t> Displays the number of unique values in each column. For instance, "Date" has 365 unique values, suggesting daily observations over a year.</a:t>
            </a:r>
          </a:p>
          <a:p>
            <a:endParaRPr lang="en-US" sz="2200" dirty="0" smtClean="0"/>
          </a:p>
          <a:p>
            <a:r>
              <a:rPr lang="en-US" sz="2200" b="1" dirty="0" smtClean="0"/>
              <a:t>Top:</a:t>
            </a:r>
            <a:r>
              <a:rPr lang="en-US" sz="2200" dirty="0" smtClean="0"/>
              <a:t> Represents the most frequently occurring value in each column. For example, the most common season is "Spring," and the most common holiday status is "No Holiday.“</a:t>
            </a:r>
          </a:p>
          <a:p>
            <a:endParaRPr lang="en-US" sz="2200" dirty="0" smtClean="0"/>
          </a:p>
          <a:p>
            <a:r>
              <a:rPr lang="en-US" sz="2200" b="1" dirty="0" smtClean="0"/>
              <a:t>Frequency (freq):</a:t>
            </a:r>
            <a:r>
              <a:rPr lang="en-US" sz="2200" dirty="0" smtClean="0"/>
              <a:t> Specifies the frequency of the top value in each column. For instance, "01/12/2017" (presumably in the format MM/DD/YYYY) occurs 24 times in the "Date" column.</a:t>
            </a:r>
          </a:p>
          <a:p>
            <a:endParaRPr lang="en-US" dirty="0"/>
          </a:p>
        </p:txBody>
      </p:sp>
      <p:sp>
        <p:nvSpPr>
          <p:cNvPr id="6" name="Content Placeholder 4"/>
          <p:cNvSpPr txBox="1">
            <a:spLocks/>
          </p:cNvSpPr>
          <p:nvPr/>
        </p:nvSpPr>
        <p:spPr>
          <a:xfrm>
            <a:off x="4572000" y="3657600"/>
            <a:ext cx="4572000" cy="3124200"/>
          </a:xfrm>
          <a:prstGeom prst="rect">
            <a:avLst/>
          </a:prstGeom>
        </p:spPr>
        <p:txBody>
          <a:bodyPr vert="horz">
            <a:normAutofit fontScale="92500" lnSpcReduction="10000"/>
          </a:bodyPr>
          <a:lstStyle/>
          <a:p>
            <a:r>
              <a:rPr lang="en-US" sz="1200" b="1" dirty="0"/>
              <a:t>Mean:</a:t>
            </a:r>
            <a:r>
              <a:rPr lang="en-US" sz="1200" dirty="0"/>
              <a:t> Represents the mean (average) of each numerical column. For instance, the mean of the "Rented Bike Count" is approximately 704.60</a:t>
            </a:r>
            <a:r>
              <a:rPr lang="en-US" sz="1200" dirty="0" smtClean="0"/>
              <a:t>.</a:t>
            </a:r>
          </a:p>
          <a:p>
            <a:endParaRPr lang="en-US" sz="1200" dirty="0"/>
          </a:p>
          <a:p>
            <a:r>
              <a:rPr lang="en-US" sz="1200" b="1" dirty="0"/>
              <a:t>Standard Deviation (std):</a:t>
            </a:r>
            <a:r>
              <a:rPr lang="en-US" sz="1200" dirty="0"/>
              <a:t> Indicates the standard deviation, a measure of the amount of variation or dispersion, for each numerical column</a:t>
            </a:r>
            <a:r>
              <a:rPr lang="en-US" sz="1200" dirty="0" smtClean="0"/>
              <a:t>.</a:t>
            </a:r>
          </a:p>
          <a:p>
            <a:endParaRPr lang="en-US" sz="1200" dirty="0"/>
          </a:p>
          <a:p>
            <a:r>
              <a:rPr lang="en-US" sz="1200" b="1" dirty="0"/>
              <a:t>Min:</a:t>
            </a:r>
            <a:r>
              <a:rPr lang="en-US" sz="1200" dirty="0"/>
              <a:t> Represents the minimum value observed in each numerical column</a:t>
            </a:r>
            <a:r>
              <a:rPr lang="en-US" sz="1200" dirty="0" smtClean="0"/>
              <a:t>.</a:t>
            </a:r>
          </a:p>
          <a:p>
            <a:endParaRPr lang="en-US" sz="1200" dirty="0"/>
          </a:p>
          <a:p>
            <a:r>
              <a:rPr lang="en-US" sz="1200" b="1" dirty="0"/>
              <a:t>25% (Q1):</a:t>
            </a:r>
            <a:r>
              <a:rPr lang="en-US" sz="1200" dirty="0"/>
              <a:t> Represents the 25th percentile, also known as the first quartile. 25% of the data falls below this value</a:t>
            </a:r>
            <a:r>
              <a:rPr lang="en-US" sz="1200" dirty="0" smtClean="0"/>
              <a:t>.</a:t>
            </a:r>
          </a:p>
          <a:p>
            <a:endParaRPr lang="en-US" sz="1200" dirty="0"/>
          </a:p>
          <a:p>
            <a:r>
              <a:rPr lang="en-US" sz="1200" b="1" dirty="0"/>
              <a:t>50% (Q2 or Median):</a:t>
            </a:r>
            <a:r>
              <a:rPr lang="en-US" sz="1200" dirty="0"/>
              <a:t> Represents the median or the 50th percentile. It is the middle value of the dataset</a:t>
            </a:r>
            <a:r>
              <a:rPr lang="en-US" sz="1200" dirty="0" smtClean="0"/>
              <a:t>.</a:t>
            </a:r>
          </a:p>
          <a:p>
            <a:endParaRPr lang="en-US" sz="1200" dirty="0"/>
          </a:p>
          <a:p>
            <a:r>
              <a:rPr lang="en-US" sz="1200" b="1" dirty="0"/>
              <a:t>75% (Q3):</a:t>
            </a:r>
            <a:r>
              <a:rPr lang="en-US" sz="1200" dirty="0"/>
              <a:t> Represents the 75th percentile, also known as the third quartile. 75% of the data falls below this value</a:t>
            </a:r>
            <a:r>
              <a:rPr lang="en-US" sz="1200" dirty="0" smtClean="0"/>
              <a:t>.</a:t>
            </a:r>
          </a:p>
          <a:p>
            <a:endParaRPr lang="en-US" sz="1200" dirty="0"/>
          </a:p>
          <a:p>
            <a:r>
              <a:rPr lang="en-US" sz="1200" b="1" dirty="0"/>
              <a:t>Max:</a:t>
            </a:r>
            <a:r>
              <a:rPr lang="en-US" sz="1200" dirty="0"/>
              <a:t> Represents the maximum value observed in each numerical column.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0" y="1219201"/>
            <a:ext cx="9144001" cy="243839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a:bodyPr>
          <a:lstStyle/>
          <a:p>
            <a:pPr algn="ctr"/>
            <a:r>
              <a:rPr lang="en-US" b="1" dirty="0" smtClean="0"/>
              <a:t>Data Overview</a:t>
            </a:r>
            <a:endParaRPr lang="en-US" dirty="0"/>
          </a:p>
        </p:txBody>
      </p:sp>
      <p:sp>
        <p:nvSpPr>
          <p:cNvPr id="5" name="Content Placeholder 4"/>
          <p:cNvSpPr>
            <a:spLocks noGrp="1"/>
          </p:cNvSpPr>
          <p:nvPr>
            <p:ph idx="1"/>
          </p:nvPr>
        </p:nvSpPr>
        <p:spPr>
          <a:xfrm>
            <a:off x="304800" y="1676400"/>
            <a:ext cx="4648200" cy="4724400"/>
          </a:xfrm>
        </p:spPr>
        <p:txBody>
          <a:bodyPr>
            <a:noAutofit/>
          </a:bodyPr>
          <a:lstStyle/>
          <a:p>
            <a:r>
              <a:rPr lang="en-US" sz="1400" dirty="0" smtClean="0"/>
              <a:t>The dataset comprises 8,760 observations, and each observation corresponds to a unique hour. This structure covers the entire duration of 365 days in a year, reflecting a daily and hourly granularity.</a:t>
            </a:r>
          </a:p>
          <a:p>
            <a:endParaRPr lang="en-US" sz="1400" dirty="0" smtClean="0"/>
          </a:p>
          <a:p>
            <a:r>
              <a:rPr lang="en-US" sz="1400" dirty="0" smtClean="0"/>
              <a:t>There </a:t>
            </a:r>
            <a:r>
              <a:rPr lang="en-US" sz="1400" dirty="0" smtClean="0"/>
              <a:t>are 14 features in the dataset, encompassing various aspects such as date, time, weather conditions, and bike rental counts. These features are likely to be relevant for analyzing the factors influencing bike rentals.</a:t>
            </a:r>
          </a:p>
          <a:p>
            <a:endParaRPr lang="en-US" sz="1400" dirty="0" smtClean="0"/>
          </a:p>
          <a:p>
            <a:r>
              <a:rPr lang="en-US" sz="1400" dirty="0" smtClean="0"/>
              <a:t>There are no missing values (null values) in any of the columns, ensuring completeness and making it easier to proceed with analysis and modeling without the need for imputation.</a:t>
            </a:r>
          </a:p>
          <a:p>
            <a:endParaRPr lang="en-US" sz="1400" dirty="0" smtClean="0"/>
          </a:p>
          <a:p>
            <a:r>
              <a:rPr lang="en-US" sz="1400" dirty="0" smtClean="0"/>
              <a:t>All entries in the dataset are distinct, with no duplicate rows. This helps maintain the integrity of the data and prevents biases that duplicates might introduce.</a:t>
            </a:r>
            <a:endParaRPr lang="en-US" sz="1400" dirty="0"/>
          </a:p>
        </p:txBody>
      </p:sp>
      <p:pic>
        <p:nvPicPr>
          <p:cNvPr id="8" name="Picture 2"/>
          <p:cNvPicPr>
            <a:picLocks noChangeAspect="1" noChangeArrowheads="1"/>
          </p:cNvPicPr>
          <p:nvPr/>
        </p:nvPicPr>
        <p:blipFill>
          <a:blip r:embed="rId2"/>
          <a:srcRect/>
          <a:stretch>
            <a:fillRect/>
          </a:stretch>
        </p:blipFill>
        <p:spPr bwMode="auto">
          <a:xfrm>
            <a:off x="5715000" y="1600200"/>
            <a:ext cx="2771775"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715000" y="3124200"/>
            <a:ext cx="3267075" cy="304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 </a:t>
            </a:r>
            <a:r>
              <a:rPr lang="en-US" b="1" i="1" dirty="0" smtClean="0"/>
              <a:t>Data Wrangling</a:t>
            </a:r>
            <a:endParaRPr lang="en-US" dirty="0"/>
          </a:p>
        </p:txBody>
      </p:sp>
      <p:sp>
        <p:nvSpPr>
          <p:cNvPr id="3" name="Content Placeholder 2"/>
          <p:cNvSpPr>
            <a:spLocks noGrp="1"/>
          </p:cNvSpPr>
          <p:nvPr>
            <p:ph idx="1"/>
          </p:nvPr>
        </p:nvSpPr>
        <p:spPr>
          <a:xfrm>
            <a:off x="457200" y="1676400"/>
            <a:ext cx="8229600" cy="4648200"/>
          </a:xfrm>
        </p:spPr>
        <p:txBody>
          <a:bodyPr>
            <a:normAutofit fontScale="77500" lnSpcReduction="20000"/>
          </a:bodyPr>
          <a:lstStyle/>
          <a:p>
            <a:r>
              <a:rPr lang="en-US" dirty="0" smtClean="0"/>
              <a:t>Converted the 'Date' column to the </a:t>
            </a:r>
            <a:r>
              <a:rPr lang="en-US" dirty="0" err="1" smtClean="0"/>
              <a:t>datetime</a:t>
            </a:r>
            <a:r>
              <a:rPr lang="en-US" dirty="0" smtClean="0"/>
              <a:t> data type using </a:t>
            </a:r>
            <a:r>
              <a:rPr lang="en-US" dirty="0" err="1" smtClean="0"/>
              <a:t>pd.to_datetime</a:t>
            </a:r>
            <a:r>
              <a:rPr lang="en-US" dirty="0" smtClean="0"/>
              <a:t>().</a:t>
            </a:r>
          </a:p>
          <a:p>
            <a:endParaRPr lang="en-US" dirty="0" smtClean="0"/>
          </a:p>
          <a:p>
            <a:r>
              <a:rPr lang="en-US" dirty="0" smtClean="0"/>
              <a:t>Split the 'Date' into day of the week, month, and year, creating three new columns and dropped date column.</a:t>
            </a:r>
          </a:p>
          <a:p>
            <a:endParaRPr lang="en-US" dirty="0" smtClean="0"/>
          </a:p>
          <a:p>
            <a:r>
              <a:rPr lang="en-US" dirty="0" smtClean="0"/>
              <a:t>Converted the 'Hour' column to the categorical data type</a:t>
            </a:r>
          </a:p>
          <a:p>
            <a:endParaRPr lang="en-US" dirty="0" smtClean="0"/>
          </a:p>
          <a:p>
            <a:r>
              <a:rPr lang="en-US" dirty="0" smtClean="0"/>
              <a:t>Separated the dataset into numeric and categorical features</a:t>
            </a:r>
          </a:p>
          <a:p>
            <a:endParaRPr lang="en-US" dirty="0" smtClean="0"/>
          </a:p>
          <a:p>
            <a:r>
              <a:rPr lang="en-US" dirty="0" smtClean="0"/>
              <a:t>Created a new column 'week' to distinguish between weekdays and weekends.</a:t>
            </a:r>
          </a:p>
          <a:p>
            <a:endParaRPr lang="en-US" dirty="0" smtClean="0"/>
          </a:p>
          <a:p>
            <a:r>
              <a:rPr lang="en-US" dirty="0" smtClean="0"/>
              <a:t>Dropped the '</a:t>
            </a:r>
            <a:r>
              <a:rPr lang="en-US" dirty="0" err="1" smtClean="0"/>
              <a:t>day_of_week</a:t>
            </a:r>
            <a:r>
              <a:rPr lang="en-US" dirty="0" smtClean="0"/>
              <a:t>' column from both the main </a:t>
            </a:r>
            <a:r>
              <a:rPr lang="en-US" dirty="0" err="1" smtClean="0"/>
              <a:t>dataframe</a:t>
            </a:r>
            <a:r>
              <a:rPr lang="en-US" dirty="0" smtClean="0"/>
              <a:t> and the categorical features </a:t>
            </a:r>
            <a:r>
              <a:rPr lang="en-US" dirty="0" err="1" smtClean="0"/>
              <a:t>dataframe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Hourly Patterns</a:t>
            </a:r>
            <a:endParaRPr lang="en-US" dirty="0"/>
          </a:p>
        </p:txBody>
      </p:sp>
      <p:sp>
        <p:nvSpPr>
          <p:cNvPr id="3" name="Content Placeholder 2"/>
          <p:cNvSpPr>
            <a:spLocks noGrp="1"/>
          </p:cNvSpPr>
          <p:nvPr>
            <p:ph idx="1"/>
          </p:nvPr>
        </p:nvSpPr>
        <p:spPr>
          <a:xfrm>
            <a:off x="228600" y="4038600"/>
            <a:ext cx="3352800" cy="2590800"/>
          </a:xfrm>
        </p:spPr>
        <p:txBody>
          <a:bodyPr>
            <a:normAutofit fontScale="47500" lnSpcReduction="20000"/>
          </a:bodyPr>
          <a:lstStyle/>
          <a:p>
            <a:pPr>
              <a:buNone/>
            </a:pPr>
            <a:r>
              <a:rPr lang="en-US" b="1" dirty="0" smtClean="0"/>
              <a:t>Peak Hours:</a:t>
            </a:r>
          </a:p>
          <a:p>
            <a:pPr>
              <a:buNone/>
            </a:pPr>
            <a:endParaRPr lang="en-US" dirty="0" smtClean="0"/>
          </a:p>
          <a:p>
            <a:r>
              <a:rPr lang="en-US" b="1" dirty="0" smtClean="0"/>
              <a:t>Observation:</a:t>
            </a:r>
            <a:r>
              <a:rPr lang="en-US" dirty="0" smtClean="0"/>
              <a:t> Bike rentals are highest during morning rush hours (around 8-9 AM) and evening rush hours (around 5-6 PM), indicating common commuting patterns.</a:t>
            </a:r>
          </a:p>
          <a:p>
            <a:pPr>
              <a:buNone/>
            </a:pPr>
            <a:endParaRPr lang="en-US" dirty="0" smtClean="0"/>
          </a:p>
          <a:p>
            <a:r>
              <a:rPr lang="en-US" b="1" dirty="0" smtClean="0"/>
              <a:t>Strategy:</a:t>
            </a:r>
            <a:r>
              <a:rPr lang="en-US" dirty="0" smtClean="0"/>
              <a:t> Optimize bike distribution during peak hours by moving bikes from low-demand stations to high-demand stations. This helps in reducing shortages and improving customer satisfaction during the busiest times.</a:t>
            </a:r>
          </a:p>
          <a:p>
            <a:endParaRPr lang="en-US" dirty="0"/>
          </a:p>
        </p:txBody>
      </p:sp>
      <p:sp>
        <p:nvSpPr>
          <p:cNvPr id="16386" name="AutoShape 2" descr="data:image/png;base64,iVBORw0KGgoAAAANSUhEUgAAA/YAAAIjCAYAAACpnIB8AAAAOXRFWHRTb2Z0d2FyZQBNYXRwbG90bGliIHZlcnNpb24zLjcuMSwgaHR0cHM6Ly9tYXRwbG90bGliLm9yZy/bCgiHAAAACXBIWXMAAA9hAAAPYQGoP6dpAAB95ElEQVR4nO3dd3hUZd7G8XtSZiYQEmoIoYSmdBRRICJFiQRkMQhKFBQQG7wBBFZA1kJbFkURWEBYdxUsoAFWjaKCFOlgARGwICKKlICiEFom7bx/sBkzpM0kkynJ93Ndua7MOWfOuWcymZnfeZ7zPCbDMAwBAAAAAAC/FODtAAAAAAAAoPgo7AEAAAAA8GMU9gAAAAAA+DEKewAAAAAA/BiFPQAAAAAAfozCHgAAAAAAP0ZhDwAAAACAH6OwBwAAAADAj1HYAwAAAADgxyjsAcALNm7cKJPJpI0bN7p1vyaTSZMnT3brPl31008/yWQy6fnnny9y28mTJ8tkMrnt2DnP68qVK922T5RvpfW/6i9y/p+XLFni1v3Wr19fQ4YMsd9esmSJTCaTvvjiC7ceBwDKCwp7AChCzhfOnJ+goCDVrl1bQ4YM0bFjxzye58MPP/R68V6ebN++XZMnT9aZM2e8HaXUmEwmjRgxIt91FFzO8fb7xIsvvuj24tsVOSdAcv9UrVpVHTp00NKlS72WKz8bN25U3759FRkZKbPZrIiICPXu3Vtvv/22t6NJki5evKjJkyeX25NJAIonyNsBAMBfTJ06VQ0aNFBaWpp27typJUuWaOvWrdq/f7+sVqvHcnz44YdasGBBvsX9pUuXFBTkP2/tTz75pB5//HFvxyjU9u3bNWXKFA0ZMkSVK1f2dhz4OG+9T7z44ouqXr26Qyu4N4waNUo33HCDJOn06dNKSkrSvffeqzNnzigxMdG+3YEDBxQQ4Pn2pUmTJmnq1Km66qqr9Mgjjyg6OlqnT5/Whx9+qH79+mnp0qUaMGCAx3PldvHiRU2ZMkWS1LVrV69mAeA//OfbHwB4Wc+ePXX99ddLkh588EFVr15dzz77rN577z3179/fy+ku8+QJBncICgryqxMR8Jzs7Gylp6f73WvaH94nSlOnTp1055132m8PHz5cDRs21LJlyxwKe4vF4vFsK1eu1NSpU3XnnXdq2bJlCg4Otq8bN26c1qxZo4yMDI/nAgB3oCs+ABRTp06dJEmHDh1yWP7dd9/pzjvvVNWqVWW1WnX99dfrvffeK3J/W7Zs0V133aV69erJYrGobt26GjNmjC5dumTfZsiQIVqwYIEkOXR5zZHfNfZffvmlevbsqbCwMIWGhqpbt27auXOnwzY53Yi3bdumsWPHqkaNGqpYsaLuuOMO/frrrw7bfvHFF4qLi1P16tUVEhKiBg0aaOjQofk+ppdeekmNGjWSxWLRDTfcoM8//9xhfX7X2Od0C1+6dKmaNGkiq9Wqtm3bavPmzUU+hzmysrL0t7/9TZGRkapYsaJuv/12/fLLL3m2+/TTT9WjRw+Fh4erQoUK6tKli7Zt2+aQb9y4cZKkBg0a2J/vn376SX379tV1113nsL/evXvLZDI5/L0//fRTmUwmffTRR/ZlZ86c0ejRo1W3bl1ZLBY1btxYzz77rLKzsx32l52drTlz5qhFixayWq2qWbOmHnnkEf3xxx8O29WvX19/+ctftHXrVrVr105Wq1UNGzbUa6+95vRz5qoNGzaoU6dOqlixoipXrqz4+Hh9++23DtsMGTJE9evXz3Pfov7uLVq0kMVi0erVqws8fnJysnr16qWoqChZLBY1atRI06ZNU1ZWlsN2Xbt2VcuWLfXNN9/o5ptvVoUKFVS7dm3NnDkzzz6PHj2qPn36qGLFioqIiNCYMWNks9lceFbyKsn7hLP/l/Xr19fXX3+tTZs22V+juVt6nX29nTlzRkOGDFF4eLgqV66swYMHl/gSFLPZrCpVquQ5gXflNfb5+eOPP9SuXTvVqVNHBw4ckCTZbDZNmjRJjRs3tr9Pjh8/3qm/01NPPaWqVavqlVdecSjqc8TFxekvf/mL/fapU6f0wAMPqGbNmrJarbrmmmv06quvOtynoDEY8hubYMiQIQoNDdWxY8fUp08fhYaGqkaNGnrsscfsr9uffvpJNWrUkCRNmTLF/vfk8isARaGZBACK6aeffpIkValSxb7s66+/VseOHVW7dm09/vjjqlixopYvX64+ffrov//9r+64444C97dixQpdvHhRw4cPV7Vq1fTZZ59p3rx5Onr0qFasWCFJeuSRR3T8+HGtXbtWr7/+epEZv/76a3Xq1ElhYWEaP368goOD9a9//Utdu3bVpk2b1L59e4ftR44cqSpVqmjSpEn66aefNGfOHI0YMUJJSUmSLn/R7d69u2rUqKHHH39clStX1k8//ZTvtanLli3TuXPn9Mgjj8hkMmnmzJnq27evfvzxx3y/VOe2adMmJSUladSoUbJYLHrxxRfVo0cPffbZZ2rZsmWRj3v69OkymUyaMGGCTp06pTlz5ig2NlZ79uxRSEiIpMuFac+ePdW2bVtNmjRJAQEBWrx4sW655RZt2bJF7dq1U9++ffX999/rzTff1OzZs1W9enVJUo0aNdSpUyclJycrNTVVYWFhMgxD27ZtU0BAgLZs2aLbb79d0uUTNgEBAerYsaOky91su3TpomPHjumRRx5RvXr1tH37dk2cOFEnTpzQnDlz7I/jkUce0ZIlS3T//fdr1KhROnz4sObPn68vv/xS27Ztc3gef/jhB91555164IEHNHjwYL3yyisaMmSI2rZtqxYtWhT5nKWlpem3337Ls/z8+fN5lq1bt049e/ZUw4YNNXnyZF26dEnz5s1Tx44dtXv37nyLeWds2LBBy5cv14gRI1S9evVC97NkyRKFhoZq7NixCg0N1YYNG/T0008rNTVVzz33nMO2f/zxh3r06KG+ffuqf//+WrlypSZMmKBWrVqpZ8+eki5fxtKtWzcdOXJEo0aNUlRUlF5//XVt2LChWI8lhzveJ4r6v5wzZ45Gjhyp0NBQPfHEE5KkmjVrSnL+9WYYhuLj47V161YNGzZMzZo10zvvvKPBgwe79HjPnTtnfx39/vvvWrZsmfbv36+XX37Zpf389ttvuvXWW/X7779r06ZNatSokbKzs3X77bdr69atevjhh9WsWTPt27dPs2fP1vfff6933323wP0dPHhQ3333nYYOHapKlSoVefxLly6pa9eu+uGHHzRixAg1aNBAK1as0JAhQ3TmzBk9+uijLj2eHFlZWYqLi1P79u31/PPPa926dZo1a5YaNWqk4cOHq0aNGlq4cKGGDx+uO+64Q3379pUktW7duljHA1COGACAQi1evNiQZKxbt8749ddfjV9++cVYuXKlUaNGDcNisRi//PKLfdtu3boZrVq1MtLS0uzLsrOzjRtvvNG46qqr7Ms++eQTQ5LxySef2JddvHgxz7FnzJhhmEwm4+eff7YvS0xMNAp6+5ZkTJo0yX67T58+htlsNg4dOmRfdvz4caNSpUpG586d8zzG2NhYIzs72758zJgxRmBgoHHmzBnDMAzjnXfeMSQZn3/+eYHP1+HDhw1JRrVq1Yzff//dvjw5OdmQZLz//vv2ZZMmTcrzWCQZkowvvvjCvuznn382rFarcccddxR4XMP483mtXbu2kZqaal++fPlyQ5Ixd+5cwzAu/02uuuoqIy4uzuHxXrx40WjQoIFx66232pc999xzhiTj8OHDDsf6/PPPDUnGhx9+aBiGYezdu9eQZNx1111G+/bt7dvdfvvtRps2bey3p02bZlSsWNH4/vvvHfb3+OOPG4GBgcaRI0cMwzCMLVu2GJKMpUuXOmy3evXqPMujo6MNScbmzZvty06dOmVYLBbjr3/9a6HPmWH8+ZwX9pP7b37ttdcaERERxunTp+3LvvrqKyMgIMAYNGiQfdngwYON6OjoPMcr6O8eEBBgfP3110XmNYz8/18eeeQRo0KFCg7/f126dDEkGa+99pp9mc1mMyIjI41+/frZl82ZM8eQZCxfvty+7MKFC0bjxo3z/K/mpzTeJ5z9vzQMw2jRooXRpUuXPLmcfb29++67hiRj5syZ9m0yMzONTp06GZKMxYsXF/r4c/73rvwJCAgwpk+fnmf76OhoY/DgwXke6+eff26cOHHCaNGihdGwYUPjp59+sm/z+uuvGwEBAcaWLVsc9rVo0SJDkrFt27YC8+W8/8yePbvQx5Ej5/Xwxhtv2Jelp6cbMTExRmhoqP39Jb/3csP4830w9/M2ePBgQ5IxdepUh23btGljtG3b1n77119/zfNeDgBFoSs+ADgpNjZWNWrUUN26dXXnnXeqYsWKeu+991SnTh1Jl1unNmzYoP79+9tbrX777TedPn1acXFxOnjwYKGjY+e0JEvShQsX9Ntvv+nGG2+UYRj68ssvXc6blZWljz/+WH369FHDhg3ty2vVqqUBAwZo69atSk1NdbjPww8/7NBFulOnTsrKytLPP/8sSfbB41atWlXktagJCQkOrZQ5XZJ//PHHIrPHxMSobdu29tv16tVTfHy81qxZk6erdX4GDRrk0Cp35513qlatWvrwww8lSXv27NHBgwc1YMAAnT592v63unDhgrp166bNmzfn6aZ8pTZt2ig0NNR+icCWLVtUp04dDRo0SLt379bFixdlGIa2bt1qf+zS5Z4ZnTp1UpUqVezH/e233xQbG6usrCz7/lasWKHw8HDdeuutDtu1bdtWoaGh+uSTTxzyNG/e3OE4NWrUUJMmTZx6viUpPj5ea9euzfOTcylCjhMnTmjPnj0aMmSIqlatal/eunVr3XrrrfbnuDi6dOmi5s2bO7Vt7v+XnP+3Tp066eLFi/ruu+8ctg0NDdW9995rv202m9WuXTuH5+bDDz9UrVq1HK4Pr1Chgh5++GGXHkNpvE8U9X9ZGGdfbx9++KGCgoI0fPhw+30DAwM1cuRIlx7/008/bX/tJCUl6Z577tETTzyhuXPnOnX/o0ePqkuXLsrIyNDmzZsVHR3t8FiaNWumpk2bOjyWW265RZLy/E/klvNe50xrvXT5+YiMjNQ999xjXxYcHKxRo0bp/Pnz2rRpk1P7yc+wYcMcbnfq1Mnp/1MAKAhd8QHASQsWLNDVV1+ts2fP6pVXXtHmzZsdBoD64YcfZBiGnnrqKT311FP57uPUqVOqXbt2vuuOHDmip59+Wu+9916ea6jPnj3rct5ff/1VFy9eVJMmTfKsa9asmbKzs/XLL784dNOuV6+ew3Y5hXlOni5duqhfv36aMmWKZs+era5du6pPnz4aMGBAnsGwitpXYa666qo8y66++mpdvHhRv/76qyIjI126v8lkUuPGje3dog8ePChJhXYzPnv2rMOJiSsFBgYqJiZGW7ZskXS5sO/UqZNuuukmZWVlaefOnapZs6Z+//13h4L74MGD2rt3r/062iudOnXKvt3Zs2cVERFR6HY5rny+pcvPuTPPtyTVqVNHsbGxeZYfPXrU4XZOMVnQ62rNmjW6cOGCKlas6NRxc2vQoIHT23799dd68skntWHDhjwnqK78f6lTp06ea/qrVKmivXv32m///PPPaty4cZ7t8nuchSmN94mS/C85+3r7+eefVatWLYWGhjqsd/Xxt2rVyuF11L9/f509e1aPP/64BgwYUGCOHPfdd5+CgoL07bff5vk/P3jwoL799tsiH0t+wsLCJF0+CeSMn3/+WVdddVWekfubNWtmX18cVqs1T35X/k8BoCAU9gDgpHbt2tlHu+7Tp49uuukmDRgwQAcOHFBoaKi9hfexxx5TXFxcvvto3LhxvsuzsrLs15NOmDBBTZs2VcWKFXXs2DENGTKkyNZjdwkMDMx3uWEYki4XyCtXrtTOnTv1/vvva82aNRo6dKhmzZqlnTt3OhQFRe3Lm3Kez+eee07XXnttvttcWeDk56abbtL06dOVlpamLVu26IknnlDlypXVsmVLbdmyxX6dc+7CPjs7W7feeqvGjx+f7z6vvvpq+3YREREFzgF+ZXHgi8/3lUVyjoJ6XeRuhS/MmTNn1KVLF4WFhWnq1Klq1KiRrFardu/erQkTJuT5f/Hkc1Ma7xMlye/s6600devWTatWrdJnn32mXr16Fbpt37599dprr2nu3LmaMWOGw7rs7Gy1atVKL7zwQr73rVu3boH7bdq0qSRp3759LqYvnKuv8YL+lgBQUhT2AFAMgYGBmjFjhm6++WbNnz9fjz/+uL27e3BwcL4tn4XZt2+fvv/+e7366qsaNGiQffnatWvzbFvQF8kr1ahRQxUqVLCPJp3bd999p4CAgEK/CBemQ4cO6tChg6ZPn65ly5Zp4MCBeuutt/Tggw8Wa39XymlRz+37779XhQoVimzxy+/+hmHohx9+sA9A1ahRI0mXW/GK+lsV9nx36tRJ6enpevPNN3Xs2DF7Ad+5c2d7YX/11VfbC/ycY58/f77I4zZq1Ejr1q1Tx44dnS54PSGna3RBr6vq1avbW+urVKmS76jqxW3tzLFx40adPn1ab7/9tjp37mxffvjw4WLvMzo6Wvv375dhGA5/8/wep7Pc/T5RmIJep86+3qKjo7V+/XqdP3/e4aRWSR5/jszMTEn5D8R4pZEjR6px48Z6+umnFR4erscff9y+rlGjRvrqq6/UrVs3p98Hc1x99dVq0qSJkpOTNXfu3CJP3EVHR2vv3r3Kzs52aLXPucwj5/8gp/fEla/zkrzGXX1sACAx3R0AFFvXrl3Vrl07zZkzR2lpaYqIiFDXrl31r3/9SydOnMiz/ZXTxuWW04qTuwXOMIx8r0vNKZqKmoYqMDBQ3bt3V3Jysr0LuiSdPHlSy5Yt00033WTvnuqsP/74I08rYU6Ld0mnBcttx44d2r17t/32L7/8ouTkZHXv3t2pFq/XXnvNocvtypUrdeLECfsI6G3btlWjRo30/PPP51ts5P5bFfZ8t2/fXsHBwXr22WdVtWpV+2UNnTp10s6dO7Vp0yaH1nrpctfkHTt2aM2aNXn2d+bMGXsR1L9/f2VlZWnatGl5tsvMzCzxNGTFVatWLV177bV69dVXHTLs379fH3/8sW677Tb7skaNGuns2bMOXd5PnDihd955p0QZ8vt/SU9P14svvljsfd522206fvy4Vq5caV928eJFvfTSS8UPKve+TxSmYsWK+b4mnH293XbbbcrMzNTChQvt67OysjRv3rxi5clt1apVkqRrrrnGqe2feuopPfbYY5o4caJDnv79++vYsWP697//nec+ly5d0oULFwrd75QpU3T69Gk9+OCD9sed28cff2zPettttyklJcU+84B0+f9u3rx5Cg0NVZcuXSRdLvADAwPzTMdZktdihQoVJBX9Hg8AudFiDwAlMG7cON11111asmSJhg0bpgULFuimm25Sq1at9NBDD6lhw4Y6efKkduzYoaNHj+qrr77Kdz9NmzZVo0aN9Nhjj+nYsWMKCwvTf//733yvu8wZVG7UqFGKi4tTYGCg7r777nz3+/e//11r167VTTfdpP/7v/9TUFCQ/vWvf8lms+U7j3dRXn31Vb344ou644471KhRI507d07//ve/FRYW5lDQlVTLli0VFxfnMN2ddPmLuTOqVq2qm266Sffff79OnjypOXPmqHHjxnrooYckSQEBAfrPf/6jnj17qkWLFrr//vtVu3ZtHTt2TJ988onCwsL0/vvvS/rz+X7iiSd09913Kzg4WL1791bFihVVoUIFtW3bVjt37rTPYS9dbrG/cOGCLly4kKewHzdunN577z395S9/sU9Hd+HCBe3bt08rV67UTz/9pOrVq6tLly565JFHNGPGDO3Zs0fdu3dXcHCwDh48qBUrVmju3LkOA7150nPPPaeePXsqJiZGDzzwgH26u/DwcIf5tu+++25NmDBBd9xxh0aNGqWLFy9q4cKFuvrqqx1O3LjqxhtvVJUqVTR48GCNGjVKJpNJr7/+eom61j/00EOaP3++Bg0apF27dqlWrVp6/fXX7UVWSbjrfaIwbdu21cKFC/X3v/9djRs3VkREhG655RanX2+9e/dWx44d9fjjj+unn35S8+bN9fbbb7s8vseWLVuUlpYm6fJAge+99542bdqku+++294d3hnPPfeczp49q8TERFWqVEn33nuv7rvvPi1fvlzDhg3TJ598oo4dOyorK0vfffedli9frjVr1tgvg8hPQkKC9u3bp+nTp+vLL7/UPffco+joaJ0+fVqrV6/W+vXrtWzZMkmXByz817/+pSFDhmjXrl2qX7++Vq5cqW3btmnOnDn2QfjCw8N11113ad68eTKZTGrUqJFWrVpV6PX+RQkJCVHz5s2VlJSkq6++WlWrVlXLli2dmuoTQDnm+YH4AcC/5J6G6UpZWVlGo0aNjEaNGhmZmZmGYRjGoUOHjEGDBhmRkZFGcHCwUbt2beMvf/mLsXLlSvv98psi6ZtvvjFiY2ON0NBQo3r16sZDDz1kfPXVV3mmTMrMzDRGjhxp1KhRwzCZTA7ThimfKZJ2795txMXFGaGhoUaFChWMm2++2di+fbtTj/HKnLt37zbuueceo169eobFYjEiIiKMv/zlLw5T0+VM8/Tcc8/leb6uzFfQtGeJiYnGG2+8YVx11VWGxWIx2rRpU+R0Y7nzvvnmm8bEiRONiIgIIyQkxOjVq5fDlIE5vvzyS6Nv375GtWrVDIvFYkRHRxv9+/c31q9f77DdtGnTjNq1axsBAQF5pr4bN26cIcl49tlnHe6TM01a7qkGc5w7d86YOHGi0bhxY8NsNhvVq1c3brzxRuP555830tPTHbZ96aWXjLZt2xohISFGpUqVjFatWhnjx483jh8/bt8mOjra6NWrV57jdOnSJd8p0K6U85znp6DXxrp164yOHTsaISEhRlhYmNG7d2/jm2++yXP/jz/+2GjZsqVhNpuNJk2aGG+88Uahf3dnbdu2zejQoYMREhJiREVFGePHjzfWrFmT5/+qS5cuRosWLfLcP7+p+H7++Wfj9ttvNypUqGBUr17dePTRR+3TCzo73Z073yec/b80DMNISUkxevXqZVSqVMmQ5PB3d/b1dvr0aeO+++4zwsLCjPDwcOO+++4zvvzyy2JPd2c2m42mTZsa06dPz/O6Lmy6u9zP2z333GMEBQUZ7777rmEYl6ece/bZZ40WLVoYFovFqFKlitG2bVtjypQpxtmzZwvNmGP9+vVGfHy8ERERYQQFBRk1atQwevfubSQnJztsd/LkSeP+++83qlevbpjNZqNVq1b5Pg+//vqr0a9fP6NChQpGlSpVjEceecTYv39/vtPdVaxYMc/98/t/2L59u9G2bVvDbDYz9R0Ap5gMwwdGMQIA4H9MJpMSExM1f/58b0cBAADwC1xjDwAAAACAH6OwBwAAAADAj1HYAwAAAADgxxgVHwDgUxj6BQAAwDW02AMAAAAA4Mco7AEAAAAA8GN0xXdCdna2jh8/rkqVKslkMnk7DgAAAACgjDMMQ+fOnVNUVJQCAgpvk6ewd8Lx48dVt25db8cAAAAAAJQzv/zyi+rUqVPoNhT2TqhUqZKky09oWFiYl9MAAAAAAMq61NRU1a1b116PFobC3gk53e/DwsIo7AEAAAAAHuPM5eAMngcAAAAAgB+jsAcAAAAAwI9R2AMAAAAA4Mco7AEAAAAA8GMU9gAAAAAA+DEKewAAAAAA/BiFPQAAAAAAfozCHgAAAAAAP0ZhDwAAAACAH6OwBwAAAADAj1HYAwAAAADgxyjsAQAAAADwYxT2AAAAAAD4MQp7AAAAAAD8GIU9AAAAAAB+jMIeAAAAAAA/FuTtAAAAAAB8n2EYstlsRa6zWCwymUwF7qeo9QBcR2EPAAAAoEg2m03x8fEl3k9ycrKsVqsbEgHIQVd8AAAAAAD8GC32AAAAAIpksViUnJyc77q0tDQlJCRIkpKSkgptkbdYLKWSDyjPvNpiv3DhQrVu3VphYWEKCwtTTEyMPvroI/v6rl27ymQyOfwMGzbMYR9HjhxRr169VKFCBUVERGjcuHHKzMx02Gbjxo267rrrZLFY1LhxYy1ZssQTDw8AAAAoM0wmk6xWa4E/OQrbxmq1cn09UAq82mJfp04dPfPMM7rqqqtkGIZeffVVxcfH68svv1SLFi0kSQ899JCmTp1qv0+FChXsv2dlZalXr16KjIzU9u3bdeLECQ0aNEjBwcH6xz/+IUk6fPiwevXqpWHDhmnp0qVav369HnzwQdWqVUtxcXGefcAAAAAAALiZVwv73r17O9yePn26Fi5cqJ07d9oL+woVKigyMjLf+3/88cf65ptvtG7dOtWsWVPXXnutpk2bpgkTJmjy5Mkym81atGiRGjRooFmzZkmSmjVrpq1bt2r27NkU9gAAAAAAv+czg+dlZWXprbfe0oULFxQTE2NfvnTpUlWvXl0tW7bUxIkTdfHiRfu6HTt2qFWrVqpZs6Z9WVxcnFJTU/X111/bt4mNjXU4VlxcnHbs2FFgFpvNptTUVIcfAAAAAAB8kdcHz9u3b59iYmKUlpam0NBQvfPOO2revLkkacCAAYqOjlZUVJT27t2rCRMm6MCBA3r77bclSSkpKQ5FvST77ZSUlEK3SU1N1aVLlxQSEpIn04wZMzRlyhS3P1YAAAAAANzN64V9kyZNtGfPHp09e1YrV67U4MGDtWnTJjVv3lwPP/ywfbtWrVqpVq1a6tatmw4dOqRGjRqVWqaJEydq7Nix9tupqamqW7duqR0PAAAAAIDi8npXfLPZrMaNG6tt27aaMWOGrrnmGs2dOzffbdu3by9J+uGHHyRJkZGROnnypMM2ObdzrssvaJuwsLB8W+uly1Nw5IzUn/MDAAAAAIAv8nphf6Xs7GzZbLZ81+3Zs0eSVKtWLUlSTEyM9u3bp1OnTtm3Wbt2rcLCwuzd+WNiYrR+/XqH/axdu9bhOn4AAAAAAPyVV7viT5w4UT179lS9evV07tw5LVu2TBs3btSaNWt06NAhLVu2TLfddpuqVaumvXv3asyYMercubNat24tSerevbuaN2+u++67TzNnzlRKSoqefPJJJSYmymKxSJKGDRum+fPna/z48Ro6dKg2bNig5cuX64MPPvDmQwcAAAAAwC28WtifOnVKgwYN0okTJxQeHq7WrVtrzZo1uvXWW/XLL79o3bp1mjNnji5cuKC6deuqX79+evLJJ+33DwwM1KpVqzR8+HDFxMSoYsWKGjx4sMO89w0aNNAHH3ygMWPGaO7cuapTp47+85//MNUdAAAAAKBMMBmGYXg7hK9LTU1VeHi4zp49y/X2AAAAwBXS0tIUHx8vSUpOTpbVavVyIsD/uVKH+tw19gAAAAAAwHkU9gAAAAAA+DEKewAAAAAA/BiFPQAAAAAAfozCHgAAAAAAP0ZhDwAAAACAH6OwBwAAAADAj1HYAwAAAADgxyjsAQAAAADwYxT2AAAAAAD4MQp7AAAAAAD8GIU9AAAAAAB+jMIeAAAAAAA/RmEPAAAAAIAfo7AHAAAAAMCPUdgDAAAAAODHKOwBAAAAAPBjFPYAAAAAAPgx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9R2AMAAAAA4Mco7AEAAAAA8GNeLewXLlyo1q1bKywsTGFhYYqJidFHH31kX5+WlqbExERVq1ZNoaGh6tevn06ePOmwjyNHjqhXr16qUKGCIiIiNG7cOGVmZjpss3HjRl133XWyWCxq3LixlixZ4omHBwAAAABAqfNqYV+nTh0988wz2rVrl7744gvdcsstio+P19dffy1JGjNmjN5//32tWLFCmzZt0vHjx9W3b1/7/bOystSrVy+lp6dr+/btevXVV7VkyRI9/fTT9m0OHz6sXr166eabb9aePXs0evRoPfjgg1qzZo3HHy8AAAAAAO5mMgzD8HaI3KpWrarnnntOd955p2rUqKFly5bpzjvvlCR99913atasmXbs2KEOHTroo48+0l/+8hcdP35cNWvWlCQtWrRIEyZM0K+//iqz2awJEybogw8+0P79++3HuPvuu3XmzBmtXr063ww2m002m81+OzU1VXXr1tXZs2cVFhZWio8eAAAA8D9paWmKj4+XJCUnJ8tqtXo5EeD/UlNTFR4e7lQd6jPX2GdlZemtt97ShQsXFBMTo127dikjI0OxsbH2bZo2bap69eppx44dkqQdO3aoVatW9qJekuLi4pSammpv9d+xY4fDPnK2ydlHfmbMmKHw8HD7T926dd35UAEAAAC4iWEYSktLK/Dn0qVLOnPmjM6cOaNLly4Vuq2PtXkCTgvydoB9+/YpJiZGaWlpCg0N1TvvvKPmzZtrz549MpvNqly5ssP2NWvWVEpKiiQpJSXFoajPWZ+zrrBtUlNTdenSJYWEhOTJNHHiRI0dO9Z+O6fFHgAAAIBvsdls9t4CJUVvA/grrxf2TZo00Z49e3T27FmtXLlSgwcP1qZNm7yayWKxyGKxeDUDAAAAAADO8Hphbzab1bhxY0lS27Zt9fnnn2vu3LlKSEhQenq6zpw549Bqf/LkSUVGRkqSIiMj9dlnnznsL2fU/NzbXDmS/smTJxUWFpZvaz0AAAAA/2GxWJScnFzg+rS0NCUkJEiSkpKSCm2Rp3EP/spnrrHPkZ2dLZvNprZt2yo4OFjr16+3rztw4ICOHDmimJgYSVJMTIz27dunU6dO2bdZu3atwsLC1Lx5c/s2ufeRs03OPgAAAAD4L5PJJKvVWuhPjqK2M5lMXnwkQPF5tcV+4sSJ6tmzp+rVq6dz585p2bJl2rhxo9asWaPw8HA98MADGjt2rKpWraqwsDCNHDlSMTEx6tChgySpe/fuat68ue677z7NnDlTKSkpevLJJ5WYmGg/2zZs2DDNnz9f48eP19ChQ7VhwwYtX75cH3zwgTcfOgAAAAAAbuHVwv7UqVMaNGiQTpw4ofDwcLVu3Vpr1qzRrbfeKkmaPXu2AgIC1K9fP9lsNsXFxenFF1+03z8wMFCrVq3S8OHDFRMTo4oVK2rw4MGaOnWqfZsGDRrogw8+0JgxYzR37lzVqVNH//nPfxQXF+fxxwsAAAAAgLv53Dz2vsiV+QMBAACA8saX57H35WxAYfxyHnsAAAAAAOA6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8FeTsAAAAAgMsMw5DNZnNqvcVikclkyne7wtYBKHso7AEAAAAfYbPZFB8fX+L9JCcny2q1uiERAH9AV3wAAAAAAPwYLfYAAACAj7BYLEpOTi5wfVpamhISEiRJSUlJBbbKWyyWUskHwDdR2AMAAAA+wmQyOd2F3mq10t0egCS64gMAAAAA4Nco7AEAAAAA8GMU9gAAAAAA+DEKewAAAAAA/BiFPQAAAAAAfoxR8QEAAACgFBiGIZvN5tR6i8Uik8lU4LZFrUf5RmEPAAAAAKXAZrMpPj7eLftKTk5mekMUiK74AAAAAAD4MVrsAQAAAKAUWCwWJScnF7g+LS1NCQkJkqSkpKRCW+QtFovb86HsoLAHAAAAgFJgMpmc7j5vtVrpao9ioys+AAAAAAB+jMIeAAAAAAA/RmEPAAAAAIAf82phP2PGDN1www2qVKmSIiIi1KdPHx04cMBhm65du8pkMjn8DBs2zGGbI0eOqFevXqpQoYIiIiI0btw4ZWZmOmyzceNGXXfddbJYLGrcuLGWLFlS2g8PAAAAAIBS59XB8zZt2qTExETdcMMNyszM1N/+9jd1795d33zzjSpWrGjf7qGHHtLUqVPttytUqGD/PSsrS7169VJkZKS2b9+uEydOaNCgQQoODtY//vEPSdLhw4fVq1cvDRs2TEuXLtX69ev14IMPqlatWoqLi/PcAwYAAAAAH2AYhmw2m1PrLRaLTCZTvtsVtg6e49XCfvXq1Q63lyxZooiICO3atUudO3e2L69QoYIiIyPz3cfHH3+sb775RuvWrVPNmjV17bXXatq0aZowYYImT54ss9msRYsWqUGDBpo1a5YkqVmzZtq6datmz56db2Fvs9kcXuSpqanueLgA4Jfc9cHvzHoAAOAZNptN8fHxJd5PcnIyo/n7AJ+a7u7s2bOSpKpVqzosX7p0qd544w1FRkaqd+/eeuqpp+yt9jt27FCrVq1Us2ZN+/ZxcXEaPny4vv76a7Vp00Y7duxQbGyswz7j4uI0evTofHPMmDFDU6ZMceMjAwD/5a4PfokPfwAAgNLgM4V9dna2Ro8erY4dO6ply5b25QMGDFB0dLSioqK0d+9eTZgwQQcOHNDbb78tSUpJSXEo6iXZb6ekpBS6TWpqqi5duqSQkBCHdRMnTtTYsWPtt1NTU1W3bl33PVgAAAB4DT2RgMuv3eTk5ALXp6WlKSEhQZKUlJRU4Il5i8VSKvngGp8p7BMTE7V//35t3brVYfnDDz9s/71Vq1aqVauWunXrpkOHDqlRo0alksVisfACBYD/cdcHf86+AMDb6IkESCaTyenXrtVq5XXu43yisB8xYoRWrVqlzZs3q06dOoVu2759e0nSDz/8oEaNGikyMlKfffaZwzYnT56UJPt1+ZGRkfZlubcJCwvL01oPAHDEBz8AAIBv82phbxiGRo4cqXfeeUcbN25UgwYNirzPnj17JEm1atWSJMXExGj69Ok6deqUIiIiJElr165VWFiYmjdvbt/mww8/dNjP2rVrFRMT48ZHAwAAAH9ATyQAZY1XC/vExEQtW7ZMycnJqlSpkv2a+PDwcIWEhOjQoUNatmyZbrvtNlWrVk179+7VmDFj1LlzZ7Vu3VqS1L17dzVv3lz33XefZs6cqZSUFD355JNKTEy0v9EOGzZM8+fP1/jx4zV06FBt2LBBy5cv1wcffOC1xw4AAADvoCcSgLImwJsHX7hwoc6ePauuXbuqVq1a9p+kpCRJktls1rp169S9e3c1bdpUf/3rX9WvXz+9//779n0EBgZq1apVCgwMVExMjO69914NGjTIYd77Bg0a6IMPPtDatWt1zTXXaNasWfrPf/7DHPYAAAAAAL/n9a74halbt642bdpU5H6io6PzdLW/UteuXfXll1+6lA8AAAAAAF/n1RZ7AAAAAABQMhT2AAAAAAD4MQp7AAAAAAD8GIU9AAAAAAB+jMIeAAAAAAA/RmEPAAAAAIAfo7AHAAAAAMCPeXUeewAAAAC+wTAM2Wy2Yt03LS0t39+Lw2KxyGQylWgfQHlDYQ8AAABANptN8fHxJd5PQkJCie6fnJwsq9Va4hxAeUJXfAAAAAAA/Bgt9gAAAAAcPHzPiwoOsji9vWEYysxMlyQFBZld7kqfkWnTS2/+n0v3AfAnCnsAAAC4XVHXa+deX9Q11Vxz7XnBQRYFB7vWHd5sDimlNACKQmEPAAAAt3PX9doS11wDQFEo7AEAAAAAPqOwHj/09skfhT0AAADczmKxKDk5ucD1aWlp9tHTk5KSCm2Rt1icv9YbgP9zV4+f8tTbx+VR8V977bV8z56kp6frtddec0soAAAA+DeTySSr1VroT46itisvLW4AUFwut9jff//96tGjhyIiIhyWnzt3Tvfff78GDRrktnAAAAAAgPKlsB4/9PbJn8uFvWEY+Z41PXr0qMLDw90SCgAAAABQPuX0+CnKlb1/yjOnC/s2bdrIZDLJZDKpW7duCgr6865ZWVk6fPiwevToUSohAQAAAABA/pwu7Pv06SNJ2rNnj+Li4hQaGmpfZzabVb9+ffXr18/tAQEAAAAAQMGcLuwnTZokSapfv74SEhLo8gAAAAAAgA9w+Rr7wYMHS7o8Cv6pU6eUnZ3tsL5evXruSQYAAAAAAIrkcmF/8OBBDR06VNu3b3dYnjOoXlZWltvCAQAAAACAwrlc2A8ZMkRBQUFatWqVatWqxbyiAAAAAAB4kcuF/Z49e7Rr1y41bdq0NPIAAAAAAAAXBLh6h+bNm+u3334rjSwAAAAAAMBFLhf2zz77rMaPH6+NGzfq9OnTSk1NdfgBAAAAAACe43JX/NjYWElSt27dHJYzeB4AAAAAAJ7ncmH/ySeflEYOAAAAAABQDC4X9l26dCmNHAAAAAAAoBhcLuw3b95c6PrOnTsXOwwAAAAAAHCNy4V9165d8yzLPZc919gDAAAAAOA5Lo+K/8cffzj8nDp1SqtXr9YNN9ygjz/+uDQyAgAAAACAArjcYh8eHp5n2a233iqz2ayxY8dq165dbgkGAAAAAACK5nJhX5CaNWvqwIED7todAAAAnGAYhmw2W5HrLBaLw+WTVypqPQDAd7lc2O/du9fhtmEYOnHihJ555hlde+217soFAAAAJ9hsNsXHx5d4P8nJybJarW5IBADwNJcL+2uvvVYmk0mGYTgs79Chg1555RW3BQMAAAAAAEVzubA/fPiww+2AgADVqFGDM7wAAABeYLFYlJycnO+6tLQ0JSQkSJKSkpIK/b5msVhKJR8AoPS5XNhHR0eXRg4AAAAUg8lkcqqBxWq10hADAGWUy9PdSdKmTZvUu3dvNW7cWI0bN9btt9+uLVu2uDsbAAAAAAAogsuF/RtvvKHY2FhVqFBBo0aN0qhRoxQSEqJu3bpp2bJlpZERAAAAAAAUwOWu+NOnT9fMmTM1ZswY+7JRo0bphRde0LRp0zRgwAC3BgQAAAAAAAVzucX+xx9/VO/evfMsv/322/MMrAcAAAAAAEqXy4V93bp1tX79+jzL161bp7p167olFAAAAAAAcI7LXfH/+te/atSoUdqzZ49uvPFGSdK2bdu0ZMkSzZ071+0BAQAAAABAwVwu7IcPH67IyEjNmjVLy5cvlyQ1a9ZMSUlJio+Pd3tAAAAAAABQMJcLe0m64447dMcdd7g7CwAAAAAAcJHT19j/8ccfmjdvnlJTU/OsO3v2bIHrAAAAAABA6XG6sJ8/f742b96ssLCwPOvCw8O1ZcsWzZs3z6WDz5gxQzfccIMqVaqkiIgI9enTRwcOHHDYJi0tTYmJiapWrZpCQ0PVr18/nTx50mGbI0eOqFevXqpQoYIiIiI0btw4ZWZmOmyzceNGXXfddbJYLGrcuLGWLFniUlYAAAAAAHyR04X9f//7Xw0bNqzA9Y888ohWrlzp0sE3bdqkxMRE7dy5U2vXrlVGRoa6d++uCxcu2LcZM2aM3n//fa1YsUKbNm3S8ePH1bdvX/v6rKws9erVS+np6dq+fbteffVVLVmyRE8//bR9m8OHD6tXr166+eabtWfPHo0ePVoPPvig1qxZ41JeAAAAAAB8jdPX2B86dEhXXXVVgeuvuuoqHTp0yKWDr1692uH2kiVLFBERoV27dqlz5846e/asXn75ZS1btky33HKLJGnx4sVq1qyZdu7cqQ4dOujjjz/WN998o3Xr1qlmzZq69tprNW3aNE2YMEGTJ0+W2WzWokWL1KBBA82aNUvS5cH+tm7dqtmzZysuLs6lzAAAoPwxDEM2m82p9RaLRSaTKd/tClsHAEBxOV3YBwYG6vjx46pXr16+648fP66AAKc7AOTr7NmzkqSqVatKknbt2qWMjAzFxsbat2natKnq1aunHTt2qEOHDtqxY4datWqlmjVr2reJi4vT8OHD9fXXX6tNmzbasWOHwz5ythk9enS+OWw2m8OHN2MHAABQvtlsNrfM/pOcnCyr1eqGRAAA/MnpSrxNmzZ69913C1z/zjvvqE2bNsUOkp2drdGjR6tjx45q2bKlJCklJUVms1mVK1d22LZmzZpKSUmxb5O7qM9Zn7OusG1SU1N16dKlPFlmzJih8PBw+0/dunWL/bgAAAAAAChNTrfYjxgxQnfffbfq1Kmj4cOHKzAwUNLla9xffPFFzZ49W8uWLSt2kMTERO3fv19bt24t9j7cZeLEiRo7dqz9dmpqKsU9AADlmMViUXJycoHr09LSlJCQIElKSkoqsFXeYrGUSj4AQPnmdGHfr18/jR8/XqNGjdITTzyhhg0bSpJ+/PFHnT9/XuPGjdOdd95ZrBAjRozQqlWrtHnzZtWpU8e+PDIyUunp6Tpz5oxDq/3JkycVGRlp3+azzz5z2F/OqPm5t7lyJP2TJ08qLCxMISEhefJYLBY+eAEAgJ3JZHK6C73VaqW7PQDAo1y6KH769OnauXOnhgwZoqioKNWqVUv333+/duzYoWeeecblgxuGoREjRuidd97Rhg0b1KBBA4f1bdu2VXBwsNavX29fduDAAR05ckQxMTGSpJiYGO3bt0+nTp2yb7N27VqFhYWpefPm9m1y7yNnm5x9AAAAAADgr5xusc/Rrl07tWvXzi0HT0xM1LJly5ScnKxKlSrZr4kPDw9XSEiIwsPD9cADD2js2LGqWrWqwsLCNHLkSMXExKhDhw6SpO7du6t58+a67777NHPmTKWkpOjJJ59UYmKivdV92LBhmj9/vsaPH6+hQ4dqw4YNWr58uT744AO3PA4AAAAAALzF5cLenRYuXChJ6tq1q8PyxYsXa8iQIZKk2bNnKyAgQP369ZPNZlNcXJxefPFF+7aBgYFatWqVhg8frpiYGFWsWFGDBw/W1KlT7ds0aNBAH3zwgcaMGaO5c+eqTp06+s9//sNUdwAAAIAfKGrKycKkpaXl+3txMGUlfJVXC3vDMIrcxmq1asGCBVqwYEGB20RHR+vDDz8sdD9du3bVl19+6XJGAAAAAN7lrikncwa5LC6mrISvKtnE8wAAAAAAwKu82mIPAAAAAK54vM98mYOcn8HKMAxlZKVLkoIDzS53pU/PtOmZd0e4dB/A04pV2GdmZmrjxo06dOiQBgwYoEqVKun48eMKCwtTaGiouzMCAAAAgCTJHGSROci17vCW4LxTXANlicuF/c8//6wePXroyJEjstlsuvXWW1WpUiU9++yzstlsWrRoUWnkBAAAAAAA+XD5GvtHH31U119/vf744w+FhPx55uuOO+7IM1c8AAAAAAAoXS632G/ZskXbt2+X2Wx2WF6/fn0dO3bMbcEAAAAAAEDRXG6xz87OVlZWVp7lR48eVaVKldwSCgAAAAAAOMflwr579+6aM2eO/bbJZNL58+c1adIk3Xbbbe7MBgAAAAAAiuByV/xZs2YpLi5OzZs3V1pamgYMGKCDBw+qevXqevPNN0sjIwAAAAAAKIDLhX2dOnX01VdfKSkpSV999ZXOnz+vBx54QAMHDnQYTA8AAACAI8MwZLPZin3/tLS0fH93lcVicXk+dwC+y+XC/s0339Q999yjgQMHauDAgQ7rxo0bp+eee85t4QAAAICyxGazKT4+3i37SkhIKPZ9k5OTZbW6Nhc8AN/l8jX2w4cP10cffZRn+ZgxY/TGG2+4JRQAAAAAAHCOyy32S5cu1T333KNVq1bppptukiSNHDlSb7/9tj755BO3BwQAAADKot6D5isoyOLSfQzDUFZmuiQpMMjsUnf6zEyb3n9thEvHA+AfXC7se/XqpRdffFG333671q5dq5dfflnJycn65JNPdPXVV5dGRgAAAKDMCQqyKCjY9e7wwWbGtQLgyOXCXpIGDBigM2fOqGPHjqpRo4Y2bdqkxo0buzsbAAAoR4oaVCz3+qIG/mJgMABAeeJUYT927Nh8l9eoUUPXXXedXnzxRfuyF154wT3JAABAueLOQcUYGAwAUJ44Vdh/+eWX+S5v3LixUlNT7es5Mw4A/oeplwAAAPybU4U9g+IBQNnF1EvwFRaLRcnJyQWuT0tLs7/GkpKSCn29WCyuDUgGAIA/K9Y19gAAAO5mMpmcPrljtVo5EQQAwP84Vdj37dtXS5YsUVhYmPr27Vvotm+//bZbggEAPK/mYMnk4ilfw5CMzMu/m4IkV3rTG5nSyVddOx4AAAAcOfX1LTw83H7dY3h4eKkGAgB4jylICgguxnXu5uIdL1tG8e4IAAAAO6cK+8WLF+f7OwAAAAAA8K4SX2Ofnp6u9PR0hYaGuiMPAAAAAAA+p6iZhHKvL2q2H3fPBuRSYb948WLt3r1bHTp00MCBAzVx4kS98MILyszM1C233KK33npL1apVc1s4AAAAAPBVTBlbvrhzJiF3zwbkdGE/ffp0TZ8+XR07dtSyZcu0detWvfvuu5o6daoCAgL0z3/+U08++aQWLlzotnAAAAAA4Kt8ecpYTjqUL04X9kuWLNHLL7+se+65R1988YXat2+v5cuXq1+/fpKkli1batiwYaUWFAAAAADgHF8+6eCvLBaLkpOTC1yflpZmf66SkpIKfdwWi8Wt2Zwu7I8cOaKbbrpJknT99dcrKChILVu2tK9v3bq1Tpw44dZwAAAAAOAPnrtlniyBrhVrhmEoPTtdkmQOMLvUsm3LsmnchpEuHQ8lYzKZnD5JYbVaPXpCw+nCPiMjw+GsgtlsVnBw8J87CgpSVlaWe9MBAAAAgB+wBFpkCXK9Fdaq0i/+5nX5uyyBrs1Ne/mkQ4YkyRwQ7OJJh3SN3PSkS8dDybg0eN4333yjlJQUSZf/0N99953Onz8vSfrtt9/cnw4AAAAAUCKWQLPPnnSAe7hU2Hfr1k2GYdhv/+Uvf5F0uUuCYRgMigAAAAAAgIc5XdgfPny4NHMAAAAAAIBicLqwj46OLs0cAAAAAACgGAK8HQAAAAAAABQfhT0AAAAAAH7MpcHzAAClwzAM2Ww2p9ZbLJZCBystaj0AAADKFgp7APABNptN8fHxbtlXcnKyrFampwEAACgv6IoPAAAAAIAfc6rFvk2bNk5369y9e3eJAgFAeWSxWJScnFzg+rS0NCUkJEiSkpKSCm2Rt1gsbs8HAAAA3+VUYd+nTx/772lpaXrxxRfVvHlzxcTESJJ27typr7/+Wv/3f/9XKiEBoKwzmUxOd5+3Wq10tQcAAICdU4X9pEmT7L8/+OCDGjVqlKZNm5Znm19++cW96QAAAAAAQKFcvsZ+xYoVGjRoUJ7l9957r/773/+6JRQAAAAAAHCOy4V9SEiItm3blmf5tm3b6BoKAAAAAICHuTzd3ejRozV8+HDt3r1b7dq1kyR9+umneuWVV/TUU0+5PSAAAAAAACiYy4X9448/roYNG2ru3Ll64403JEnNmjXT4sWL1b9/f7cHBAAAAAAABXO5sJek/v37U8QDAAAAZYhhGPbfMzJsHj127uPlzgHAOcUq7M+cOaOVK1fqxx9/1GOPPaaqVatq9+7dqlmzpmrXru3ujAAAAABKmc32Z3H90lvem8baZrMpJCTEa8cH/JHLhf3evXsVGxur8PBw/fTTT3rwwQdVtWpVvf322zpy5Ihee+210sgJAAAAAADy4XJhP3bsWA0ZMkQzZ85UpUqV7Mtvu+02DRgwwK3hAAAAAHiGxWKx//7w3S8qONhSyNbulZFhs/cSyJ0DgHNcnu7u888/1yOPPJJnee3atZWSkuLSvjZv3qzevXsrKipKJpNJ7777rsP6IUOGyGQyOfz06NHDYZvff/9dAwcOVFhYmCpXrqwHHnhA58+fd9hm79696tSpk6xWq+rWrauZM2e6lBMAAAAo60wmk/334GCLgoOtHvyx5JsDgHNcbrG3WCxKTU3Ns/z7779XjRo1XNrXhQsXdM0112jo0KHq27dvvtv06NFDixcvdjh+bgMHDtSJEye0du1aZWRk6P7779fDDz+sZcuWSZJSU1PVvXt3xcbGatGiRdq3b5+GDh2qypUr6+GHH3YpLwAAAACgZAzDcBjTwRVpaWn5/l4cFoulzJxIcrmwv/322zV16lQtX75c0uUzakeOHNGECRPUr18/l/bVs2dP9ezZs9BtLBaLIiMj81337bffavXq1fr88891/fXXS5LmzZun2267Tc8//7yioqK0dOlSpaen65VXXpHZbFaLFi20Z88evfDCCxT2AAAAAOBhNptN8fHxJd5PQkJCie6fnJwsq9Va4hy+wOWu+LNmzdL58+cVERGhS5cuqUuXLmrcuLEqVaqk6dOnuz3gxo0bFRERoSZNmmj48OE6ffq0fd2OHTtUuXJle1EvSbGxsQoICNCnn35q36Zz584ym832beLi4nTgwAH98ccf+R7TZrMpNTXV4QcAAAAAAF/kcot9eHi41q5dq23btumrr77S+fPndd111yk2Ntbt4Xr06KG+ffuqQYMGOnTokP72t7+pZ8+e2rFjhwIDA5WSkqKIiAiH+wQFBalq1ar26/1TUlLUoEEDh21q1qxpX1elSpU8x50xY4amTJni9scDAIC3FdX9Mff6oroolqUujAAA75jf7TFZAs1Fb/g/hmEoPStDkmQODHb5c8iWla4R65936T7+wOXC/rXXXlNCQoI6duyojh072penp6frrbfe0qBBg9wW7u6777b/3qpVK7Vu3VqNGjXSxo0b1a1bN7cd50oTJ07U2LFj7bdTU1NVt27dUjseAACe4q7uj1LZ6sIIAPAOS6BZliDnC3tJsnpwxgZ/4XJX/Pvvv19nz57Ns/zcuXO6//773RKqIA0bNlT16tX1ww8/SJIiIyN16tQph20yMzP1+++/26/Lj4yM1MmTJx22ybld0LX7FotFYWFhDj8AAAAAAPgil1vsDcPIt7vD0aNHFR4e7pZQBTl69KhOnz6tWrVqSZJiYmJ05swZ7dq1S23btpUkbdiwQdnZ2Wrfvr19myeeeEIZGRkKDg6WJK1du1ZNmjTJtxs+AABlmcViUXJycoHr09LS7IMRJSUlFdoiz1zTAAD4BqcL+zZt2tjnku/WrZuCgv68a1ZWlg4fPpxnjvminD9/3t76LkmHDx/Wnj17VLVqVVWtWlVTpkxRv379FBkZqUOHDmn8+PFq3Lix4uLiJEnNmjVTjx499NBDD2nRokXKyMjQiBEjdPfddysqKkqSNGDAAE2ZMkUPPPCAJkyYoP3792vu3LmaPXu2S1kBACgLTCaT093nrVYrXe0BAPADThf2ffr0kSTt2bNHcXFxCg0Nta8zm82qX7++y9PdffHFF7r55pvtt3Ouax88eLAWLlyovXv36tVXX9WZM2cUFRWl7t27a9q0aQ4tBEuXLtWIESPUrVs3BQQEqF+/fvrnP/9pXx8eHq6PP/5YiYmJatu2rapXr66nn36aqe4AAADKqJLMkS25b55sBpgE4ClOF/aTJk2SJNWvX18JCQluOYPftWtXGYZR4Po1a9YUuY+qVatq2bJlhW7TunVrbdmyxeV8AAAA8D/uHCSyJPNkM8AkAE9x+Rr7wYMHS7o8Cv6pU6eUnZ3tsL5evXruSQYAAAAAAIrkcmF/8OBBDR06VNu3b3dYnjOoXlZWltvCAQAAACXRaPALCghybaBHwzBkZKZLkkxBZpe602dn2nTo1bFFbwgAbuRyYT9kyBAFBQVp1apVqlWrFtcNAQC8pqjraHOvL+xaV66DBcqugCCLAooz57WZLvQA/IfLhf2ePXu0a9cuNW3atDTy+D13fcl0Zj0AlHfuuo6W62ABAIA/c7mwb968uX777bfSyFImuHOwFr5oAgAAAACK4nJh/+yzz2r8+PH6xz/+oVatWik4ONhhfVhYmNvCAQBQGIvFouTk5ALXp6Wl2Ue0TkpKKvBkae5pVAEAAPyNy4V9bGysJKlbt24Oyxk87zJ3fcnM2RcAoGAmk8npnk1Wq5VeUAAAoExyubD/5JNPSiNHmcGXTAAAAACAJ7lc2Hfp0qU0cgAAAAAAgGIIKM6dtmzZonvvvVc33nijjh07Jkl6/fXXtXXrVreGAwAAAAAAhXO5sP/vf/+ruLg4hYSEaPfu3fap286ePat//OMfbg8IAAAAAAAK5nJh//e//12LFi3Sv//9b4cR8Tt27Kjdu3e7NRwAAAAAACicy4X9gQMH1Llz5zzLw8PDdebMGXdkAgAAAAAATnK5sI+MjNQPP/yQZ/nWrVvVsGFDt4QCAAAAAADOcbmwf+ihh/Too4/q008/lclk0vHjx7V06VI99thjGj58eGlkBAAAAAAABXB5urvHH39c2dnZ6tatmy5evKjOnTvLYrHoscce08iRI0sjIwAAAAAAKIDLhb3JZNITTzyhcePG6YcfftD58+fVvHlzhYaG6tKlSwoJCSmNnAAAAAAAIB/Fmsdeksxms5o3b6527dopODhYL7zwgho0aODObIDdzp07dd9992nnzp3ejgIAAAAAPsXpFnubzabJkydr7dq1MpvNGj9+vPr06aPFixfriSeeUGBgoMaMGVOaWVFOpaWl6Z///KdOnz6tefPm6dprr5XVavV2LAAolGEYstlsRa6zWCwymUwF7qeo9QAAAE4X9k8//bT+9a9/KTY2Vtu3b9ddd92l+++/Xzt37tQLL7ygu+66S4GBgaWZFeVUUlKSfv/9d0nS6dOnlZSUpMGDB3s5FQAUzmazKT4+vsT7SU5O5mQmAAAolNOF/YoVK/Taa6/p9ttv1/79+9W6dWtlZmbqq6++oiUBpebYsWNKSkqSYRiSLrdyLV++XLGxsapdu7aX0wEAAACA9zld2B89elRt27aVJLVs2VIWi0VjxoyhqEepMQxDCxYsKHD59OnTef0B8FkWi0XJycn5rktLS1NCQoKky72SCmuRt1gspZIPAACUHU4X9llZWTKbzX/eMShIoaGhpRIKkKRffvlFu3btyrM8KytLu3bt0i+//KJ69ep5IRkAFM1kMjnVhd5qtdLVHgAAlIjThb1hGBoyZIi95SAtLU3Dhg1TxYoVHbZ7++233ZsQ5VbdunXVtm1bffnll8rOzrYvDwwMVJs2bVS3bl0vpgMAAICn5FyWKUnpmfkPTFpach8vdw7Alzhd2F85WNm9997r9jBAbiaTSYmJiXrooYfyXU43fAAAgPIh9ywjz7w7wqs5QkJCvHZ8oCBOF/aLFy8uzRxAvmrXrq2EhAS9+eabMgxDJpNJ/fv3V1RUlLejAQBQ7hU2rWNR0tLS8v29OJgWEkB553RhD3hLQkKC1qxZo9OnT6tatWr2AacAAIB3uWtax5J+tjMtZNmXeyDRx/vMlznIcwOLpmfa7L0EGNAUvorCHj7ParVq1KhRWrBggRITE/ngBgAAKGdy98gwB1lkDvLO90F6hsBXUdjDL3To0EEdOnTwdgwAAFCAivc9IVOQuegN/8cwDCkz4/KNoGCXCyYjM10XXp/u0n18Qe7B1zIzPDsIXO7jMQgcULZQ2AMAAKDETEFmmYKdL+xNkmQuf92ac49J8P7rDAIHwD0CvB0AAAAAAAAUHy32AAAAgIfkHnyt933zFRTsuV4LmRk2ey8BBoEDyhYKewAAAMBDco8lEBRsUVAwg8ABKDm64gMAAAAA4Mco7AEAAAAA8GMU9gAAAAAA+DEKewAAAAAA/BiFPQAAAAAAfoxR8QEAAHyYYRiy2WzFum9aWlq+vxeHxWJhJHUA8FEU9uVIUV8Mcq8v7MObD3YAADzHZrMpPj6+xPtJSEgo0f2Tk5NltXpnajYA8BRfOpnqCgr7csRdXwz4YAcAAABQFvnSyVRXUNgDAACPKEkriOS+lpD8ep75crbcrPcmSkHBTu/PMAwpM/PyjaAg13vcZWYo7Y0Frt0HAOBxFPbliMViKfTMT1pamv3MUlJSUoGt8q52CwFwmS917eJyGniDu1pBpJK1hOTX88yXszkICpYp2Oz0/kySZC7+57ZR7HsC5YNh/PlfYssq/snB4sh9vNw54D7zuz8sS6BrJ1PTsy6fTDUHun4y1ZaVoREfv+TSfXJQ2JcjJpPJ6S70VquV7vaAm/lS1y7+vwEAKLncJ+zHbRjp1RwhISFeO35ZZQkMltWFXlKSFOLCyVd3orAHAAAeF3TvXVKQa19DLncrz/rfDgJdawnJzFTmGyuc2jT43sEudXf/M1sxu7xnZijjjVddOh4AFMWxN0G6R4+d+3j0JvAMCnsA8IIO90iBLrwDG4aU/b+aISBIcrUnfVamtPNN1+4DlKqgIJmCXSueL3crL97hXPpaGRRczGzFC8dXXsB/5b5E9blb5skS6LlLVm1ZNnsvgfwulc3dm2Dkpic9liu/HPQmKH0U9gDgBYFBkguXbF3mnZ5dAACgALl751gCLbIEeWcsKsbOAYU9AAAAAJQxuVvx53X5uyyBnmshsGWl23sJMPC2ZwR48+CbN29W7969FRUVJZPJpHfffddhvWEYevrpp1WrVi2FhIQoNjZWBw8edNjm999/18CBAxUWFqbKlSvrgQce0Pnz5x222bt3rzp16iSr1aq6detq5syZpf3QAAAAAMBrHHsTmGUJsnjuJ9dJBHoTeIZXC/sLFy7ommuu0YIF+c+POnPmTP3zn//UokWL9Omnn6pixYqKi4tzmOpp4MCB+vrrr7V27VqtWrVKmzdv1sMPP2xfn5qaqu7duys6Olq7du3Sc889p8mTJ+ull4o3jQAAAAAAAL7Eq13xe/bsqZ49e+a7zjAMzZkzR08++aR9eqjXXntNNWvW1Lvvvqu7775b3377rVavXq3PP/9c119/vSRp3rx5uu222/T8888rKipKS5cuVXp6ul555RWZzWa1aNFCe/bs0QsvvOBwAgAAAAAAAH/k1Rb7whw+fFgpKSmKjY21LwsPD1f79u21Y8cOSdKOHTtUuXJle1EvSbGxsQoICNCnn35q36Zz584y5xqpNi4uTgcOHNAff/yR77FtNptSU1MdfgAAnmcYhtLS0kr0k6Mk+2CqHgAA4Mt8dvC8lJQUSVLNmjUdltesWdO+LiUlRREREQ7rg4KCVLVqVYdtGjRokGcfOeuqVKmS59gzZszQlClT3PNAAADFZrPZ7L22SiohIaHY901OTpbVanVLDgAAAHfz2RZ7b5o4caLOnj1r//nll1+8HQkAAAAAgHz5bIt9ZGSkJOnkyZOqVauWffnJkyd17bXX2rc5deqUw/0yMzP1+++/2+8fGRmpkydPOmyTcztnmytZLBamZQAAHxMwuKkU7Nr5aMMwpMz/daMPMrk2Mm9GtrJf/c6l4wEAAHiDz7bYN2jQQJGRkVq/fr19WWpqqj799FPFxMRIkmJiYnTmzBnt2rXLvs2GDRuUnZ2t9u3b27fZvHmzMjIy7NusXbtWTZo0ybcbPgDARwUHyOTiT4A5UAEVgi7/mANduq+rJxEAAAC8xast9ufPn9cPP/xgv3348GHt2bNHVatWVb169TR69Gj9/e9/11VXXaUGDRroqaeeUlRUlPr06SNJatasmXr06KGHHnpIixYtUkZGhkaMGKG7775bUVFRkqQBAwZoypQpeuCBBzRhwgTt379fc+fO1ezZs73xkAEAAACgXMs9KK0tM92jx859vLI0OK5XC/svvvhCN998s/322LFjJUmDBw/WkiVLNH78eF24cEEPP/ywzpw5o5tuukmrV692GMBo6dKlGjFihLp166aAgAD169dP//znP+3rw8PD9fHHHysxMVFt27ZV9erV9fTTTzPVHQCgzDIMQzabrVj3vXImgZKwWCyuXf4AACgXcn9GjdjwvFdzhISEeO347uTVwr5r166FniUxmUyaOnWqpk6dWuA2VatW1bJlywo9TuvWrbVly5Zi5wQAwJ+4azaBkswkIDGbAAAAnuKzg+cBAAAAAMqe3AOVz7/lMVmCzB47ti0z3d5LoCwNmE5hDwBAGRZ4Xy8pyPmP+8szCWRdvhEU6HpX+sxMZb3+gWv3Adwsd4/Q7IziXZZSXLmPV5au3wXcKfdniyXI7NHCvqAc/o7CHgCAsiwoSKZg5z/uTZJkDi724Shj4AtyX7976LWxXs1RVq7fBeDbmMsHAAAAAAA/Ros9AAAAypTc1802GvSCAoI9dx1tdobN3kugLF2/C8C3UdgDAACgTMl93WxAsMWjhX1BOQCgNNEVHwAAAAAAP0aLvYsMw3AYkMVVaWlp+f7uKovFUqbOAhf2vOZeV9TjLmvPCwAAAAAUhcLeRTabTfHx8W7ZV0JCQrHvm5ycLKvV6pYcvsBdz2tZe14AAAAAoCh0xQcAAAAAwI/RYl8CC3reKUuga0+hYRhKz8qSJJkDA13qNm7LylTiRytdOp6/sFgsSk5OznddWlqavXdDUlJSoS3yjD4LAAAAoLyhsC8BS2CQrEHBLt8vxPW7lHkmk8mpLvRWq5Wu9gAAAACQC13xAQAAAADwY7TYAyhXmIEB7lKSWVLcNUOKxGsRAABQ2AMoZ5iBAe7irtdSSWZIkXgtAgAAuuIDAAAAAODXaLEHUK4wAwNKQ+DgzlJQoNPbG4YhZWZfvhEU4HpX+swsZb262bX7AKXAMIw/f89I9+yxcx0vdw4AKI8o7AGUK8zAgFIRFChTsPOFvUmSzMU/HCUMfEXucSYuvDHdqzlCQkK8dnwA8Da64gMAAAAA4MdosQcAAECx5L4sqeK9T8gUXIKuKC4yMtLtvQS4PApAeUdhDwAAgGLJPT6EKdjs0cK+oBwAUB7RFR8AAAAAAD9Giz0AAIAPcxx5PsOzx851PEaeBwDfRWEPAOVc7i/r2RmSJ8dcz85Vo1A0wJt8uXjOPfK8bekCj2TKDyPPA4DvorAHgHIud9Fw6jXv5qBogLfk/j/IXPqqV3PwfwAAcBWFPQAA8AjHVvFMzx471/H8rXdI7hHfLQMTZQoO9tixjYwMey8BRp4HAN9FYQ8A5VzuL+sRg6QAz9UMys74s5cARUPZl7tVPGvpCq/muLJVPPfrL2jgYI8Xzzm9BPL7P3AceT6YkecBAHlQ2ANAOZf7y3pAsBQQ7Mkv73+2nFI0wJvyFs8ePMNVQA4AAJxFYQ8A8FmOXbezPXvsXMfzt67bvip3a3TgwLtkCvbc1xAjI9PeS4DeIQCAsobCHgDgs3J33TZe/c6D4/XnzcGAZiXn2CoeRKs4AABuQmFfhhiG4fAl2FVpaWn5/u4qi8XClyYAAAAA8BAK+zLEZrMpPj7eLftKSEgo9n2Tk5NltVrdkgNA+Za7y7RpcFOZggM8dmwjI1vGq9/lyQEAAMqu3Jff2TIzPHrs3Mdz9TJACnsAgM9y7Lod4NHCXvpzaD96IQEAUD7k7gE9Yu1LXs0REOD89x4K+zJqfs/OsgQGunQfwzCUnnV5sChzYIBLX2RtWVka8dFml47nD4q6vCH3+qIuQeASBQAAAAClgcK+jLIEBsoS5FphL0lW74xj5LPceXkDlygAAAAAvi335Xfzb31YliDPFUi2zAx7LwGLxaKMDOcvBaCwBwCgjHGcJjDTs8fOdTymCQQA+JvcPWwtQcGyerCwLyiHMyjsgUJYLBYlJycXuD4tLc0+0GBSUlKhLfIMvgXAU3JfQpT9xgdezcE0gQAAlD4Ke6AQJpPJ6e7zVquVrvYAAAAAPI7CHgCAMiZ3D6GAe3vJFOy5j3sjI9PeS4CeSgAAeAaFPQAAZYzjNIFBHi3sC8oBAABKD4U9AADF4DhAXZZnj53reAxQBwAAKOwBACgGhwHqXtvs1RwMUAcAQPkW4O0AAAAAAACg+GixBwCgGBwGqBvUWabgQI8d28jIsvcSYIA6AABAYQ8AQDE4DlAX6NHCvqAcAACgfKIrPgAAAAAAfowWewAAAAAOMjJtRW+Ui2EYysxMlyQFBZld7k3k6vEAOKKwBwAAAODgpTf/z9sRALjAp7viT548WSaTyeGnadOm9vVpaWlKTExUtWrVFBoaqn79+unkyZMO+zhy5Ih69eqlChUqKCIiQuPGjVNmZmaxM+WeL9iWmam0zAyP/dhy5WbeYgAAAACA5Act9i1atNC6devst4OC/ow8ZswYffDBB1qxYoXCw8M1YsQI9e3bV9u2bZMkZWVlqVevXoqMjNT27dt14sQJDRo0SMHBwfrHP/5RrDy55y1OXL2ymI+q5Ji3GAAAAO5ksViUnJxcrPumpaUpISFBkpSUlCSr1VqiHABc4/OFfVBQkCIjI/MsP3v2rF5++WUtW7ZMt9xyiyRp8eLFatasmXbu3KkOHTro448/1jfffKN169apZs2auvbaazVt2jRNmDBBkydPltls9vTDAQAAAHySyWQqUUGew2q1umU/AJzn84X9wYMHFRUVJavVqpiYGM2YMUP16tXTrl27lJGRodjYWPu2TZs2Vb169bRjxw516NBBO3bsUKtWrVSzZk37NnFxcRo+fLi+/vprtWnTJt9j2mw2h5b51NRU+++5zyAu6HGnLEGeewptmZn2XgKcyQQAAAAASD5e2Ldv315LlixRkyZNdOLECU2ZMkWdOnXS/v37lZKSIrPZrMqVKzvcp2bNmkpJSZEkpaSkOBT1Oetz1hVkxowZmjJlSr7rco/waQkKkjUouDgPrcSYtxgAAAAAIPl4Yd+zZ0/7761bt1b79u0VHR2t5cuXl+r15RMnTtTYsWPtt1NTU1W3bt1SOx4AAAAAAMXl06PiX6ly5cq6+uqr9cMPPygyMlLp6ek6c+aMwzYnT560X5MfGRmZZ5T8nNv5Xbefw2KxKCwszOEHAAAAAABf5FeF/fnz53Xo0CHVqlVLbdu2VXBwsNavX29ff+DAAR05ckQxMTGSpJiYGO3bt0+nTp2yb7N27VqFhYWpefPmHs9fnhmGobS0tGL/5CjJPtLS0pgmEAAAAECZ49Nd8R977DH17t1b0dHROn78uCZNmqTAwEDdc889Cg8P1wMPPKCxY8eqatWqCgsL08iRIxUTE6MOHTpIkrp3767mzZvrvvvu08yZM5WSkqInn3xSiYmJDD7nYTabTfHx8SXeT840KsWVnJzMKK1lnGEYDoNfuuLKk0glYbFYGAsDAAAAHuHThf3Ro0d1zz336PTp06pRo4Zuuukm7dy5UzVq1JAkzZ49WwEBAerXr59sNpvi4uL04osv2u8fGBioVatWafjw4YqJiVHFihU1ePBgTZ061VsPCUAp4yQSAAAAyhufLuzfeuutQtdbrVYtWLBACxYsKHCb6Ohoffjhh+6OhhKYFVtRlkDnWzINw1B61uXfzYGuzwhgyzL013UXXLoPUBpyXwqSleHZY+c+HpekAAAAlC0+XdijbLIEmmQJcqU4N8nqnVkFfVpRXc5zry+qW3hZ7TZ+251SkAvvcoYhZf3vJFJgoOTqU5KZKX24suD1uf9eOws/b1mqbDZbqc4sAgAAAM+isAf8lLu6nEtlt9t4UJBrhb0kBXMSCQAAAH6Gwr4Myd291paZ5dFj5z4e3XyB/OUetLPD3VKgB08iZGX82UugsMFDjUwpW679DxvG5ftJkinItZ4OOfcDAABA8VHYlyG5u/mOWL3Zqzno5lv6LBaLkpOTC1yflpZmHwAuKSmp0BZ5ZonwjNyXOwQGe7awLyjHlU6+6sEgAFDOZWa6PouLYRjKykyXJAUGmV26lK44xwPgHyjsAT9lMpmc7j5vtVo92tXeXdf/l9Vr/wEAkKT3Xxvh7QgAyggK+zIkd6vr/B6dZQkK9NixbZlZ9l4CtP7CXdf/l9Vr/31NUb0/iuJK75CicgAAAMB1FPZlSO6WTUtQoEcL+4JyAPB9rvT+KIqne4cAgL/hZGrJpbt4SYFhGMrIunz5QnCga5cvFOd4gDdQ2ANwO3dd/+/PXzoAAMgPJ1NL7pl3uYQBuBKFPQC38+Xr/wEA5Ut2MQeoM/43QJ3JxQHqinM8ACgpCnsAAACUWYdeHevtCHCDklzC4K7LF3JyAL6Iwh4AAAAlltPC7fT2hiFlZly+ERTs8nXPrh4P/s1dlzDQUxBlFYU9AACAv8jMkOHC5peL58zLN4KCXB/gNqfwdsKF16e7tu9SxAB1AMobCnsAAAA/kfbGAm9H8AsMUAegvKGwR7lnGIZstuINdJOWlpbv78VhsViYKhAA4Fe47hkAfAOFPco9m82m+Pj4Eu8n58tJcSUnJ9MiAAC+wMXu7lIJu7wX0d3dl4tnrnsGAN9AYQ8AADwvM7OYxXPW5RtBgS4Wz5lOb5rxxqsuJitdFM8AgKJQ2AO5PH5bsMwu/FcYhqGM/33HDA6Uy13p0zOlZz50fmAioFzLyC5mIfi/ewWZXPsfzch28WhwReYbK7wdAQCAMoPCHsjFHCSZg1wpzk2yBJfkiK6WKUD5lf3qdyXeB/9xKAijqAMoKVuW62M2GYah9OzLUzeaA8wunYAuzvF8kS3L9aky07MuN4yZA12fKtPV4/kLCnt4hGH8+XXalunZr9a5j5c7BwDAs3y5eGYUdQAlNW7DSG9HKFBxitnLJx3+V0AHuFZAu3K8Eeufdzkb8qKwh0fkHnX+r+sveDVHSEiI144PwDW+XAj6DRevZS/Rdez/O15BKJ4BwDtGbnrS2xFQyijsAQA+i0Kw5LJe/8DbEQCgzOIEdPH48mwf/orCHh6R+59mVreKsrh0HXvJ2DINey+BsvTPCwAAAO/y5RPQvnzSgdk+3I/CHh6RuyunJcjk0cK+oBwom3KPo+DC7FZukft4jOcAb6IlBADgyycd4H4U9gDKlNzjOXy40rs5GM8B3kJLCAAA5QuFPQCXGYbhUEC7Ki0tLd/fXWWxWOiFAQAAgHKPwh6Ay2w2m+Lj492yr5wuv8WRnJycpzUxd9ff2+6Ugjz4LpeZ+WcvgaK6IGe5eJmAYUjZ/7tPQJDk6vkMV48HF2VmFWPk+ezLN4ICijHyfJZr2wMAAJfZsjJc2t4wDKX/70uXOTDI5c93V4+XG4U94KNoFS+e3FmDgjxb2BeUIz873/RQEHhE1qubvR0BAAC42YiPX/J2BKdR2JeArRhNYJfP4lxuaTEHujY/cHGOB//ly63iud3Tx/Xi+Yppsl1qfc7MlN5817XjAQAAAGUZhX0JJH7kxZG5AB8RFCQFF2OWA3NwcY/ov6PNM1J52cLfEwCAsseXPt/T09Od3p7CvoyyZbl+/eXl3gSXr/k0B7p2zWdxjucrck9Llp7p2aIx9/EKmx5t2O0BCna5Vdy4olXc+b9nRqa06L1s1w6IIjFSednC3xMAgLLHXz/fKexdVJIzOJL7zuIU1UIz4iOu93RW7uvYn/nQe5c7FDY9WnCxWsVN5bJVHAAAAChvKOxd5K4zOBKtNAAAAACAkqOwL0P8pTeBr8md9/HbgmQuxvXixZWeadh7Cfjb8wYAAADAN1DYlyH0Jiie3Neem4NMHi3sC8oBAAAAAM6isAfgstwD/WVkSp68Jj8j1zAIhQ04CAAAAJQXFPbwOFuWa8XY5dH6L/9udnF09+IcD0XLPeDgW+96N0dBAw4CAAAA5QWFPTzur+sueDuCX3BsFffsyYkMJ6fhAwAAAOB9FPaAj8rdKr7oPUPemoIuv1bx3AP93d3n8nR8npKR+WcvAQYcBAAAACjs4SElGbHfXaP15+RAyeW+HCI4SAr26ICDf57gKOqyjMzMQlfn3bMhZf3vso/AQMnV8QxdPR4AAADgDhT28Ah3jdhfnkbrz30SYtjtJo8WzxmZxv96Cfj3yZAPV3o7AQAAAFD6KOyBXNJdHOHdMAxl/K+FN7gYA/ulF9LC69gq7tnC/jIjTw4AAAAAvofCHsjlmQ8zvB0BJcRlHwAAAChvKOwBlClc9gEAAIDyhsIe5R4tvCWT6eLlC9LlQeoy/3cJQ5CLg9QxQB0AAADgiMIe5Z4/tPBmFKt4Nq4onp2vnjNcKJ7ffNelWAAAAADcjMIe8AOL3st2w15cOzEAAAAAwD9Q2ANwWUkuX5DcdwmDv16+AAAAALgThT3go3y5eHbX5QsSg9QBAAAAJVWuCvsFCxboueeeU0pKiq655hrNmzdP7dq183YsIF8UzwAAAACcEeDtAJ6SlJSksWPHatKkSdq9e7euueYaxcXF6dSpU96OBgAAAABAsZWbFvsXXnhBDz30kO6//35J0qJFi/TBBx/olVde0eOPP+624xiGIZvNVuD6tLS0fH/Pj8VicWkkc09lc3euorKVheeMbMXLxmuNbJ7KxmuNbJ7KxmuNbJ7KxmuNbJ7KxmvNN7KZDMMo80Nlp6enq0KFClq5cqX69OljXz548GCdOXMmz3XMNpvN4Q+WmpqqunXr6uzZswoLCyv0WGlpaYqPj3dL7uTkZLd2n3ZXNnfnknw3W3n4e0q+m43XWvGQzXW81oqHbK7jtVY8ZHMdr7XiIZvreK0VjzPZUlNTFR4e7lQdWi664v/222/KyspSzZo1HZbXrFlTKSkpebafMWOGwsPD7T9169b1VFQAAAAAAFxSLlrsjx8/rtq1a2v79u2KiYmxLx8/frw2bdqkTz/91GH7krTYF9U9I/f6orpfeLrriLPZPN3dpiw8Z2QrXjZea2TzVDZea2TzVDZea2TzVDZea2TzVDZea6WXzZUW+3JR2LvaFf9KrjyhAAAAAACUFF3xr2A2m9W2bVutX7/eviw7O1vr1693aMEHAAAAAMDflJtR8ceOHavBgwfr+uuvV7t27TRnzhxduHDBPko+AAAAAAD+qNwU9gkJCfr111/19NNPKyUlRddee61Wr16dZ0A9AAAAAAD8Sbm4xr6kuMYeAAAAAOBJXGMPAAAAAEA5QWEPAAAAAIAfo7AHAAAAAMCPUdgDAAAAAODHKOwBAAAAAPBjFPYAAAAAAPgxCnsAAAAAAPwYhT0AAAAAAH6Mwh4AAAAAAD9GYQ8AAAAAgB+jsAcAAAAAwI9R2AMAAAAA4Mco7AEAAAAA8GNB3g7gDwzDkCSlpqZ6OQkAAAAAoDzIqT9z6tHCUNg74dy5c5KkunXrejkJAAAAAKA8OXfunMLDwwvdxmQ4U/6Xc9nZ2Tp+/LgqVaokk8lU4v2lpqaqbt26+uWXXxQWFuaGhO7jq9l8NZdEtuLy1Wy+mksiW3H5ajZfzSWRrbh8NZuv5pLIVly+ms1Xc0lkKy5fzearuST3ZjMMQ+fOnVNUVJQCAgq/ip4WeycEBASoTp06bt9vWFiYz70Qc/hqNl/NJZGtuHw1m6/mkshWXL6azVdzSWQrLl/N5qu5JLIVl69m89VcEtmKy1ez+WouyX3Zimqpz8HgeQAAAAAA+DEKewAAAAAA/BiFvRdYLBZNmjRJFovF21Hy8NVsvppLIltx+Wo2X80lka24fDWbr+aSyFZcvprNV3NJZCsuX83mq7kkshWXr2bz1VyS97IxeB4AAAAAAH6MFnsAAAAAAPwYhT0AAAAAAH6Mwh4AAAAAAD9GYQ8AAAAAgB+jsPewBQsWqH79+rJarWrfvr0+++wzb0eSJG3evFm9e/dWVFSUTCaT3n33XW9HkiTNmDFDN9xwgypVqqSIiAj16dNHBw4c8HYsSdLChQvVunVrhYWFKSwsTDExMfroo4+8HSuPZ555RiaTSaNHj/Z2FE2ePFkmk8nhp2nTpt6OZXfs2DHde++9qlatmkJCQtSqVSt98cUX3o6l+vXr53neTCaTEhMTvZorKytLTz31lBo0aKCQkBA1atRI06ZNk6+MyXru3DmNHj1a0dHRCgkJ0Y033qjPP//c4zmKen81DENPP/20atWqpZCQEMXGxurgwYM+ke3tt99W9+7dVa1aNZlMJu3Zs8cjuYrKlpGRoQkTJqhVq1aqWLGioqKiNGjQIB0/ftyruaTL73NNmzZVxYoVVaVKFcXGxurTTz8t9VzOZMtt2LBhMplMmjNnjk9kGzJkSJ73uB49eng9lyR9++23uv322xUeHq6KFSvqhhtu0JEjR7yeLb/PBZPJpOeee87r2c6fP68RI0aoTp06CgkJUfPmzbVo0aJSz+VMtpMnT2rIkCGKiopShQoV1KNHD4+85zrznTYtLU2JiYmqVq2aQkND1a9fP508edInsr300kvq2rWrwsLCZDKZdObMmVLP5Uy233//XSNHjlSTJk0UEhKievXqadSoUTp79qxXc0nSI488okaNGikkJEQ1atRQfHy8vvvuu1LLRGHvQUlJSRo7dqwmTZqk3bt365prrlFcXJxOnTrl7Wi6cOGCrrnmGi1YsMDbURxs2rRJiYmJ2rlzp9auXauMjAx1795dFy5c8HY01alTR88884x27dqlL774Qrfccovi4+P19ddfezua3eeff65//etfat26tbej2LVo0UInTpyw/2zdutXbkSRJf/zxhzp27Kjg4GB99NFH+uabbzRr1ixVqVLF29H0+eefOzxna9eulSTdddddXs317LPPauHChZo/f76+/fZbPfvss5o5c6bmzZvn1Vw5HnzwQa1du1avv/669u3bp+7duys2NlbHjh3zaI6i3l9nzpypf/7zn1q0aJE+/fRTVaxYUXFxcUpLS/N6tgsXLuimm27Ss88+W+pZ8jt2QdkuXryo3bt366mnntLu3bv19ttv68CBA7r99tu9mkuSrr76as2fP1/79u3T1q1bVb9+fXXv3l2//vqr17PleOedd7Rz505FRUWVeqYczmTr0aOHw3vdm2++6fVchw4d0k033aSmTZtq48aN2rt3r5566ilZrVavZ8v9XJ04cUKvvPKKTCaT+vXr5/VsY8eO1erVq/XGG2/o22+/1ejRozVixAi99957Xs1mGIb69OmjH3/8UcnJyfryyy8VHR2t2NjYUv9u6cx32jFjxuj999/XihUrtGnTJh0/flx9+/Yt1VzOZrt48aJ69Oihv/3tb6Wex5Vsx48f1/Hjx/X8889r//79WrJkiVavXq0HHnjAq7kkqW3btlq8eLG+/fZbrVmzRoZhqHv37srKyiqdUAY8pl27dkZiYqL9dlZWlhEVFWXMmDHDi6nykmS888473o6Rr1OnThmSjE2bNnk7Sr6qVKli/Oc///F2DMMwDOPcuXPGVVddZaxdu9bo0qWL8eijj3o7kjFp0iTjmmuu8XaMfE2YMMG46aabvB3DKY8++qjRqFEjIzs726s5evXqZQwdOtRhWd++fY2BAwd6KdGfLl68aAQGBhqrVq1yWH7dddcZTzzxhJdS5X1/zc7ONiIjI43nnnvOvuzMmTOGxWIx3nzzTa9my+3w4cOGJOPLL7/0aKYcznwuffbZZ4Yk4+eff/ZMKMO5XGfPnjUkGevWrfNMqP8pKNvRo0eN2rVrG/v37zeio6ON2bNnezRXQdkGDx5sxMfHezxLbvnlSkhIMO69917vBMrFmddafHy8ccstt3gmUC75ZWvRooUxdepUh2XeeP+9MtuBAwcMScb+/fvty7KysowaNWoY//73vz2a7crvtGfOnDGCg4ONFStW2Lf59ttvDUnGjh07vJott08++cSQZPzxxx8ezZTDmVpg+fLlhtlsNjIyMnwq11dffWVIMn744YdSyUCLvYekp6dr165dio2NtS8LCAhQbGysduzY4cVk/iWnW03VqlW9nMRRVlaW3nrrLV24cEExMTHejiNJSkxMVK9evRxec77g4MGDioqKUsOGDTVw4ECPdGd0xnvvvafrr79ed911lyIiItSmTRv9+9//9nasPNLT0/XGG29o6NChMplMXs1y4403av369fr+++8lSV999ZW2bt2qnj17ejWXJGVmZiorKytPq1pISIjP9BKRpMOHDyslJcXh/zQ8PFzt27fns8FFZ8+elclkUuXKlb0dxS49PV0vvfSSwsPDdc0113g7jrKzs3Xfffdp3LhxatGihbfj5LFx40ZFRESoSZMmGj58uE6fPu3VPNnZ2frggw909dVXKy4uThEREWrfvr3PXK6Y28mTJ/XBBx+Ueiuls2688Ua99957OnbsmAzD0CeffKLvv/9e3bt392oum80mSQ6fDQEBAbJYLB7/bLjyO+2uXbuUkZHh8HnQtGlT1atXz+OfB776fVtyLtvZs2cVFhamoKAgT8UqMteFCxe0ePFiNWjQQHXr1i2VDBT2HvLbb78pKytLNWvWdFhes2ZNpaSkeCmVf8nOztbo0aPVsWNHtWzZ0ttxJEn79u1TaGioLBaLhg0bpnfeeUfNmzf3diy99dZb2r17t2bMmOHtKA7at29v7yK1cOFCHT58WJ06ddK5c+e8HU0//vijFi5cqKuuukpr1qzR8OHDNWrUKL366qvejubg3Xff1ZkzZzRkyBBvR9Hjjz+uu+++W02bNlVwcLDatGmj0aNHa+DAgd6OpkqVKikmJkbTpk3T8ePHlZWVpTfeeEM7duzQiRMnvB3PLuf9n8+GkklLS9OECRN0zz33KCwszNtxtGrVKoWGhspqtWr27Nlau3atqlev7u1YevbZZxUUFKRRo0Z5O0oePXr00Guvvab169fr2Wef1aZNm9SzZ8/S67LqhFOnTun8+fN65pln1KNHD3388ce644471LdvX23atMlrufLz6quvqlKlSh7ptu2MefPmqXnz5qpTp47MZrN69OihBQsWqHPnzl7NlVMoT5w4UX/88YfS09P17LPP6ujRox79bMjvO21KSorMZnOek5Oe/jzwxe/bOZzJ9ttvv2natGl6+OGHfSLXiy++qNDQUIWGhuqjjz7S2rVrZTabSyWH505jACWUmJio/fv3+1RrW5MmTbRnzx6dPXtWK1eu1ODBg7Vp0yavFve//PKLHn30Ua1du9Yj1wC6IndLbuvWrdW+fXtFR0dr+fLlXm9lyM7O1vXXX69//OMfkqQ2bdpo//79WrRokQYPHuzVbLm9/PLL6tmzp0evjS3I8uXLtXTpUi1btkwtWrTQnj17NHr0aEVFRfnEc/b6669r6NChql27tgIDA3Xdddfpnnvu0a5du7wdDW6UkZGh/v37yzAMLVy40NtxJEk333yz9uzZo99++03//ve/1b9/f3366aeKiIjwWqZdu3Zp7ty52r17t9d7++Tn7rvvtv/eqlUrtW7dWo0aNdLGjRvVrVs3r2TKzs6WJMXHx2vMmDGSpGuvvVbbt2/XokWL1KVLF6/kys8rr7yigQMH+szn/rx587Rz50699957io6O1ubNm5WYmKioqCiv9iQMDg7W22+/rQceeEBVq1ZVYGCgYmNj1bNnT48O/OqL32lz+HO21NRU9erVS82bN9fkyZN9ItfAgQN166236sSJE3r++efVv39/bdu2rVT+V2mx95Dq1asrMDAwz8iWJ0+eVGRkpJdS+Y8RI0Zo1apV+uSTT1SnTh1vx7Ezm81q3Lix2rZtqxkzZuiaa67R3LlzvZpp165dOnXqlK677joFBQUpKChImzZt0j//+U8FBQV5tfXjSpUrV9bVV1+tH374wdtRVKtWrTwnZJo1a+YzlwpI0s8//6x169bpwQcf9HYUSdK4cePsrfatWrXSfffdpzFjxvhMT5FGjRpp06ZNOn/+vH755Rd99tlnysjIUMOGDb0dzS7n/Z/PhuLJKep//vlnrV271ida6yWpYsWKaty4sTp06KCXX35ZQUFBevnll72aacuWLTp16pTq1atn/2z4+eef9de//lX169f3arb8NGzYUNWrV/fq50P16tUVFBTk858NW7Zs0YEDB3zms+HSpUv629/+phdeeEG9e/dW69atNWLECCUkJOj555/3djy1bdtWe/bs0ZkzZ3TixAmtXr1ap0+f9thnQ0HfaSMjI5Wenp5ntHlPfh746vdtqehs586dU48ePVSpUiW98847Cg4O9olc4eHhuuqqq9S5c2etXLlS3333nd55551SyUJh7yFms1lt27bV+vXr7cuys7O1fv16n7km2xcZhqERI0bonXfe0YYNG9SgQQNvRypUdna2/fotb+nWrZv27dunPXv22H+uv/56DRw4UHv27FFgYKBX8+V2/vx5HTp0SLVq1fJ2FHXs2DHPNCXff/+9oqOjvZQor8WLFysiIkK9evXydhRJl0fIDQhw/BgJDAy0t3L5iooVK6pWrVr6448/tGbNGsXHx3s7kl2DBg0UGRnp8NmQmpqqTz/9lM+GIuQU9QcPHtS6detUrVo1b0cqkC98Ntx3333au3evw2dDVFSUxo0bpzVr1ng1W36OHj2q06dPe/XzwWw264YbbvD5z4aXX35Zbdu29YlxHKTL/5sZGRk+//kQHh6uGjVq6ODBg/riiy9K/bOhqO+0bdu2VXBwsMPnwYEDB3TkyJFS/zzw5e/bzmRLTU1V9+7dZTab9d5773mk50pxnjPDMGQYRql9HtAV34PGjh2rwYMH6/rrr1e7du00Z84cXbhwQffff7+3o+n8+fMOZ8UPHz6sPXv2qGrVqqpXr57XciUmJmrZsmVKTk5WpUqV7NcYhYeHKyQkxGu5JGnixInq2bOn6tWrp3PnzmnZsmXauHGj178gVapUKc/1PRUrVlS1atW8fq3UY489pt69eys6OlrHjx/XpEmTFBgYqHvuuceruaTLU8zceOON+sc//qH+/fvrs88+00svvaSXXnrJ29EkXS4MFi9erMGDB3t0MJjC9O7dW9OnT1e9evXUokULffnll3rhhRc0dOhQb0eTJPvUMk2aNNEPP/ygcePGqWnTph5/zy3q/XX06NH6+9//rquuukoNGjTQU089paioKPXp08fr2X7//XcdOXLEPj98ToETGRlZ6i1IhWWrVauW7rzzTu3evVurVq1SVlaW/fOhatWqpXb9YlG5qlWrpunTp+v2229XrVq19Ntvv2nBggU6duyYR6anLOrveeXJj+DgYEVGRqpJkyZezVa1alVNmTJF/fr1U2RkpA4dOqTx48ercePGiouL81quevXqady4cUpISFDnzp118803a/Xq1Xr//fe1cePGUs3lTDbpckGzYsUKzZo1q9TzuJKtS5cuGjdunEJCQhQdHa1Nmzbptdde0wsvvOD1bCtWrFCNGjVUr1497du3T48++qj69OlT6gP7FfWdNjw8XA888IDGjh2rqlWrKiwsTCNHjlRMTIw6dOjg1WzS5TEAUlJS7M/tvn37VKlSJdWrV69UB9krKltOUX/x4kW98cYbSk1NVWpqqiSpRo0apdagVVSuH3/8UUlJSerevbtq1Kiho0eP6plnnlFISIhuu+22UsnEdHceNm/ePKNevXqG2Ww22rVrZ+zcudPbkQzD+HPqiit/Bg8e7NVc+WWSZCxevNiruQzDMIYOHWpER0cbZrPZqFGjhtGtWzfj448/9nasfPnKdHcJCQlGrVq1DLPZbNSuXdtISEgotSk/iuP99983WrZsaVgsFqNp06bGSy+95O1IdmvWrDEkGQcOHPB2FLvU1FTj0UcfNerVq2dYrVajYcOGxhNPPGHYbDZvRzMMwzCSkpKMhg0bGmaz2YiMjDQSExONM2fOeDxHUe+v2dnZxlNPPWXUrFnTsFgsRrdu3Tz2dy4q2+LFi/NdP2nSJK9my5l+L7+fTz75xGu5Ll26ZNxxxx1GVFSUYTabjVq1ahm333678dlnn5VqJmey5ceT090Vlu3ixYtG9+7djRo1ahjBwcFGdHS08dBDDxkpKSlezZXj5ZdfNho3bmxYrVbjmmuuMd59991Sz+Vstn/9619GSEiIx9/bisp24sQJY8iQIUZUVJRhtVqNJk2aGLNmzfLINK1FZZs7d65Rp04dIzg42KhXr57x5JNPeuRzy5nvtJcuXTL+7//+z6hSpYpRoUIF44477jBOnDjhE9kmTZrkle/kRWUr6O8tyTh8+LDXch07dszo2bOnERERYQQHBxt16tQxBgwYYHz33Xellsn0v2AAAAAAAMAPcY09AAAAAAB+jMIeAAAAAAA/RmEPAAAAAIAfo7AHAAAAAMCPUdgDAAAAAODHKOwBAAAAAPBjFPYAAAAAAPgxCnsAAAAAAPwYhT0AAAAAAH6Mwh4AABRpyJAh6tOnT57lGzdulMlk0pkzZzyeCQAAXEZhDwAAfFpGRoa3IwAA4NMo7AEAgNv897//VYsWLWSxWFS/fn3NmjXLYb3JZNK7777rsKxy5cpasmSJJOmnn36SyWRSUlKSunTpIqvVqqVLl3ooPQAA/inI2wEAAEDZsGvXLvXv31+TJ09WQkKCtm/frv/7v/9TtWrVNGTIEJf29fjjj2vWrFlq06aNrFZr6QQGAKCMoLAHAABOWbVqlUJDQx2WZWVl2X9/4YUX1K1bNz311FOSpKuvvlrffPONnnvuOZcL+9GjR6tv374lzgwAQHlAV3wAAOCUm2++WXv27HH4+c9//mNf/+2336pjx44O9+nYsaMOHjzocALAGddff71bMgMAUB7QYg8AAJxSsWJFNW7c2GHZ0aNHXdqHyWSSYRgOy/IbHK9ixYquBwQAoJyixR4AALhFs2bNtG3bNodl27Zt09VXX63AwEBJUo0aNXTixAn7+oMHD+rixYsezQkAQFlDiz0AAHCLv/71r7rhhhs0bdo0JSQkaMeOHZo/f75efPFF+za33HKL5s+fr5iYGGVlZWnChAkKDg72YmoAAPwfLfYAAMAtrrvuOi1fvlxvvfWWWrZsqaefflpTp051GDhv1qxZqlu3rjp16qQBAwboscceU4UKFbwXGgCAMsBkXHmhGwAAAAAA8Bu02AMAAAAA4Mco7AEAAAAA8GMU9gAAAAAA+DEKewAAAAAA/BiFPQAAAAAAfozCHgAAAAAAP0ZhDwAAAACAH6OwBwAAAADAj1HYAwAAAADgxyjsAQAAAADwYxT2AAAAAAD4sf8HqwcykVJiox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data:image/png;base64,iVBORw0KGgoAAAANSUhEUgAAA/YAAAIjCAYAAACpnIB8AAAAOXRFWHRTb2Z0d2FyZQBNYXRwbG90bGliIHZlcnNpb24zLjcuMSwgaHR0cHM6Ly9tYXRwbG90bGliLm9yZy/bCgiHAAAACXBIWXMAAA9hAAAPYQGoP6dpAAB95ElEQVR4nO3dd3hUZd7G8XtSZiYQEmoIoYSmdBRRICJFiQRkMQhKFBQQG7wBBFZA1kJbFkURWEBYdxUsoAFWjaKCFOlgARGwICKKlICiEFom7bx/sBkzpM0kkynJ93Ndua7MOWfOuWcymZnfeZ7zPCbDMAwBAAAAAAC/FODtAAAAAAAAoPgo7AEAAAAA8GMU9gAAAAAA+DEKewAAAAAA/BiFPQAAAAAAfozCHgAAAAAAP0ZhDwAAAACAH6OwBwAAAADAj1HYAwAAAADgxyjsAcALNm7cKJPJpI0bN7p1vyaTSZMnT3brPl31008/yWQy6fnnny9y28mTJ8tkMrnt2DnP68qVK922T5RvpfW/6i9y/p+XLFni1v3Wr19fQ4YMsd9esmSJTCaTvvjiC7ceBwDKCwp7AChCzhfOnJ+goCDVrl1bQ4YM0bFjxzye58MPP/R68V6ebN++XZMnT9aZM2e8HaXUmEwmjRgxIt91FFzO8fb7xIsvvuj24tsVOSdAcv9UrVpVHTp00NKlS72WKz8bN25U3759FRkZKbPZrIiICPXu3Vtvv/22t6NJki5evKjJkyeX25NJAIonyNsBAMBfTJ06VQ0aNFBaWpp27typJUuWaOvWrdq/f7+sVqvHcnz44YdasGBBvsX9pUuXFBTkP2/tTz75pB5//HFvxyjU9u3bNWXKFA0ZMkSVK1f2dhz4OG+9T7z44ouqXr26Qyu4N4waNUo33HCDJOn06dNKSkrSvffeqzNnzigxMdG+3YEDBxQQ4Pn2pUmTJmnq1Km66qqr9Mgjjyg6OlqnT5/Whx9+qH79+mnp0qUaMGCAx3PldvHiRU2ZMkWS1LVrV69mAeA//OfbHwB4Wc+ePXX99ddLkh588EFVr15dzz77rN577z3179/fy+ku8+QJBncICgryqxMR8Jzs7Gylp6f73WvaH94nSlOnTp1055132m8PHz5cDRs21LJlyxwKe4vF4vFsK1eu1NSpU3XnnXdq2bJlCg4Otq8bN26c1qxZo4yMDI/nAgB3oCs+ABRTp06dJEmHDh1yWP7dd9/pzjvvVNWqVWW1WnX99dfrvffeK3J/W7Zs0V133aV69erJYrGobt26GjNmjC5dumTfZsiQIVqwYIEkOXR5zZHfNfZffvmlevbsqbCwMIWGhqpbt27auXOnwzY53Yi3bdumsWPHqkaNGqpYsaLuuOMO/frrrw7bfvHFF4qLi1P16tUVEhKiBg0aaOjQofk+ppdeekmNGjWSxWLRDTfcoM8//9xhfX7X2Od0C1+6dKmaNGkiq9Wqtm3bavPmzUU+hzmysrL0t7/9TZGRkapYsaJuv/12/fLLL3m2+/TTT9WjRw+Fh4erQoUK6tKli7Zt2+aQb9y4cZKkBg0a2J/vn376SX379tV1113nsL/evXvLZDI5/L0//fRTmUwmffTRR/ZlZ86c0ejRo1W3bl1ZLBY1btxYzz77rLKzsx32l52drTlz5qhFixayWq2qWbOmHnnkEf3xxx8O29WvX19/+ctftHXrVrVr105Wq1UNGzbUa6+95vRz5qoNGzaoU6dOqlixoipXrqz4+Hh9++23DtsMGTJE9evXz3Pfov7uLVq0kMVi0erVqws8fnJysnr16qWoqChZLBY1atRI06ZNU1ZWlsN2Xbt2VcuWLfXNN9/o5ptvVoUKFVS7dm3NnDkzzz6PHj2qPn36qGLFioqIiNCYMWNks9lceFbyKsn7hLP/l/Xr19fXX3+tTZs22V+juVt6nX29nTlzRkOGDFF4eLgqV66swYMHl/gSFLPZrCpVquQ5gXflNfb5+eOPP9SuXTvVqVNHBw4ckCTZbDZNmjRJjRs3tr9Pjh8/3qm/01NPPaWqVavqlVdecSjqc8TFxekvf/mL/fapU6f0wAMPqGbNmrJarbrmmmv06quvOtynoDEY8hubYMiQIQoNDdWxY8fUp08fhYaGqkaNGnrsscfsr9uffvpJNWrUkCRNmTLF/vfk8isARaGZBACK6aeffpIkValSxb7s66+/VseOHVW7dm09/vjjqlixopYvX64+ffrov//9r+64444C97dixQpdvHhRw4cPV7Vq1fTZZ59p3rx5Onr0qFasWCFJeuSRR3T8+HGtXbtWr7/+epEZv/76a3Xq1ElhYWEaP368goOD9a9//Utdu3bVpk2b1L59e4ftR44cqSpVqmjSpEn66aefNGfOHI0YMUJJSUmSLn/R7d69u2rUqKHHH39clStX1k8//ZTvtanLli3TuXPn9Mgjj8hkMmnmzJnq27evfvzxx3y/VOe2adMmJSUladSoUbJYLHrxxRfVo0cPffbZZ2rZsmWRj3v69OkymUyaMGGCTp06pTlz5ig2NlZ79uxRSEiIpMuFac+ePdW2bVtNmjRJAQEBWrx4sW655RZt2bJF7dq1U9++ffX999/rzTff1OzZs1W9enVJUo0aNdSpUyclJycrNTVVYWFhMgxD27ZtU0BAgLZs2aLbb79d0uUTNgEBAerYsaOky91su3TpomPHjumRRx5RvXr1tH37dk2cOFEnTpzQnDlz7I/jkUce0ZIlS3T//fdr1KhROnz4sObPn68vv/xS27Ztc3gef/jhB91555164IEHNHjwYL3yyisaMmSI2rZtqxYtWhT5nKWlpem3337Ls/z8+fN5lq1bt049e/ZUw4YNNXnyZF26dEnz5s1Tx44dtXv37nyLeWds2LBBy5cv14gRI1S9evVC97NkyRKFhoZq7NixCg0N1YYNG/T0008rNTVVzz33nMO2f/zxh3r06KG+ffuqf//+WrlypSZMmKBWrVqpZ8+eki5fxtKtWzcdOXJEo0aNUlRUlF5//XVt2LChWI8lhzveJ4r6v5wzZ45Gjhyp0NBQPfHEE5KkmjVrSnL+9WYYhuLj47V161YNGzZMzZo10zvvvKPBgwe79HjPnTtnfx39/vvvWrZsmfbv36+XX37Zpf389ttvuvXWW/X7779r06ZNatSokbKzs3X77bdr69atevjhh9WsWTPt27dPs2fP1vfff6933323wP0dPHhQ3333nYYOHapKlSoVefxLly6pa9eu+uGHHzRixAg1aNBAK1as0JAhQ3TmzBk9+uijLj2eHFlZWYqLi1P79u31/PPPa926dZo1a5YaNWqk4cOHq0aNGlq4cKGGDx+uO+64Q3379pUktW7duljHA1COGACAQi1evNiQZKxbt8749ddfjV9++cVYuXKlUaNGDcNisRi//PKLfdtu3boZrVq1MtLS0uzLsrOzjRtvvNG46qqr7Ms++eQTQ5LxySef2JddvHgxz7FnzJhhmEwm4+eff7YvS0xMNAp6+5ZkTJo0yX67T58+htlsNg4dOmRfdvz4caNSpUpG586d8zzG2NhYIzs72758zJgxRmBgoHHmzBnDMAzjnXfeMSQZn3/+eYHP1+HDhw1JRrVq1Yzff//dvjw5OdmQZLz//vv2ZZMmTcrzWCQZkowvvvjCvuznn382rFarcccddxR4XMP483mtXbu2kZqaal++fPlyQ5Ixd+5cwzAu/02uuuoqIy4uzuHxXrx40WjQoIFx66232pc999xzhiTj8OHDDsf6/PPPDUnGhx9+aBiGYezdu9eQZNx1111G+/bt7dvdfvvtRps2bey3p02bZlSsWNH4/vvvHfb3+OOPG4GBgcaRI0cMwzCMLVu2GJKMpUuXOmy3evXqPMujo6MNScbmzZvty06dOmVYLBbjr3/9a6HPmWH8+ZwX9pP7b37ttdcaERERxunTp+3LvvrqKyMgIMAYNGiQfdngwYON6OjoPMcr6O8eEBBgfP3110XmNYz8/18eeeQRo0KFCg7/f126dDEkGa+99pp9mc1mMyIjI41+/frZl82ZM8eQZCxfvty+7MKFC0bjxo3z/K/mpzTeJ5z9vzQMw2jRooXRpUuXPLmcfb29++67hiRj5syZ9m0yMzONTp06GZKMxYsXF/r4c/73rvwJCAgwpk+fnmf76OhoY/DgwXke6+eff26cOHHCaNGihdGwYUPjp59+sm/z+uuvGwEBAcaWLVsc9rVo0SJDkrFt27YC8+W8/8yePbvQx5Ej5/Xwxhtv2Jelp6cbMTExRmhoqP39Jb/3csP4830w9/M2ePBgQ5IxdepUh23btGljtG3b1n77119/zfNeDgBFoSs+ADgpNjZWNWrUUN26dXXnnXeqYsWKeu+991SnTh1Jl1unNmzYoP79+9tbrX777TedPn1acXFxOnjwYKGjY+e0JEvShQsX9Ntvv+nGG2+UYRj68ssvXc6blZWljz/+WH369FHDhg3ty2vVqqUBAwZo69atSk1NdbjPww8/7NBFulOnTsrKytLPP/8sSfbB41atWlXktagJCQkOrZQ5XZJ//PHHIrPHxMSobdu29tv16tVTfHy81qxZk6erdX4GDRrk0Cp35513qlatWvrwww8lSXv27NHBgwc1YMAAnT592v63unDhgrp166bNmzfn6aZ8pTZt2ig0NNR+icCWLVtUp04dDRo0SLt379bFixdlGIa2bt1qf+zS5Z4ZnTp1UpUqVezH/e233xQbG6usrCz7/lasWKHw8HDdeuutDtu1bdtWoaGh+uSTTxzyNG/e3OE4NWrUUJMmTZx6viUpPj5ea9euzfOTcylCjhMnTmjPnj0aMmSIqlatal/eunVr3XrrrfbnuDi6dOmi5s2bO7Vt7v+XnP+3Tp066eLFi/ruu+8ctg0NDdW9995rv202m9WuXTuH5+bDDz9UrVq1HK4Pr1Chgh5++GGXHkNpvE8U9X9ZGGdfbx9++KGCgoI0fPhw+30DAwM1cuRIlx7/008/bX/tJCUl6Z577tETTzyhuXPnOnX/o0ePqkuXLsrIyNDmzZsVHR3t8FiaNWumpk2bOjyWW265RZLy/E/klvNe50xrvXT5+YiMjNQ999xjXxYcHKxRo0bp/Pnz2rRpk1P7yc+wYcMcbnfq1Mnp/1MAKAhd8QHASQsWLNDVV1+ts2fP6pVXXtHmzZsdBoD64YcfZBiGnnrqKT311FP57uPUqVOqXbt2vuuOHDmip59+Wu+9916ea6jPnj3rct5ff/1VFy9eVJMmTfKsa9asmbKzs/XLL784dNOuV6+ew3Y5hXlOni5duqhfv36aMmWKZs+era5du6pPnz4aMGBAnsGwitpXYa666qo8y66++mpdvHhRv/76qyIjI126v8lkUuPGje3dog8ePChJhXYzPnv2rMOJiSsFBgYqJiZGW7ZskXS5sO/UqZNuuukmZWVlaefOnapZs6Z+//13h4L74MGD2rt3r/062iudOnXKvt3Zs2cVERFR6HY5rny+pcvPuTPPtyTVqVNHsbGxeZYfPXrU4XZOMVnQ62rNmjW6cOGCKlas6NRxc2vQoIHT23799dd68skntWHDhjwnqK78f6lTp06ea/qrVKmivXv32m///PPPaty4cZ7t8nuchSmN94mS/C85+3r7+eefVatWLYWGhjqsd/Xxt2rVyuF11L9/f509e1aPP/64BgwYUGCOHPfdd5+CgoL07bff5vk/P3jwoL799tsiH0t+wsLCJF0+CeSMn3/+WVdddVWekfubNWtmX18cVqs1T35X/k8BoCAU9gDgpHbt2tlHu+7Tp49uuukmDRgwQAcOHFBoaKi9hfexxx5TXFxcvvto3LhxvsuzsrLs15NOmDBBTZs2VcWKFXXs2DENGTKkyNZjdwkMDMx3uWEYki4XyCtXrtTOnTv1/vvva82aNRo6dKhmzZqlnTt3OhQFRe3Lm3Kez+eee07XXnttvttcWeDk56abbtL06dOVlpamLVu26IknnlDlypXVsmVLbdmyxX6dc+7CPjs7W7feeqvGjx+f7z6vvvpq+3YREREFzgF+ZXHgi8/3lUVyjoJ6XeRuhS/MmTNn1KVLF4WFhWnq1Klq1KiRrFardu/erQkTJuT5f/Hkc1Ma7xMlye/s6600devWTatWrdJnn32mXr16Fbpt37599dprr2nu3LmaMWOGw7rs7Gy1atVKL7zwQr73rVu3boH7bdq0qSRp3759LqYvnKuv8YL+lgBQUhT2AFAMgYGBmjFjhm6++WbNnz9fjz/+uL27e3BwcL4tn4XZt2+fvv/+e7366qsaNGiQffnatWvzbFvQF8kr1ahRQxUqVLCPJp3bd999p4CAgEK/CBemQ4cO6tChg6ZPn65ly5Zp4MCBeuutt/Tggw8Wa39XymlRz+37779XhQoVimzxy+/+hmHohx9+sA9A1ahRI0mXW/GK+lsV9nx36tRJ6enpevPNN3Xs2DF7Ad+5c2d7YX/11VfbC/ycY58/f77I4zZq1Ejr1q1Tx44dnS54PSGna3RBr6vq1avbW+urVKmS76jqxW3tzLFx40adPn1ab7/9tjp37mxffvjw4WLvMzo6Wvv375dhGA5/8/wep7Pc/T5RmIJep86+3qKjo7V+/XqdP3/e4aRWSR5/jszMTEn5D8R4pZEjR6px48Z6+umnFR4erscff9y+rlGjRvrqq6/UrVs3p98Hc1x99dVq0qSJkpOTNXfu3CJP3EVHR2vv3r3Kzs52aLXPucwj5/8gp/fEla/zkrzGXX1sACAx3R0AFFvXrl3Vrl07zZkzR2lpaYqIiFDXrl31r3/9SydOnMiz/ZXTxuWW04qTuwXOMIx8r0vNKZqKmoYqMDBQ3bt3V3Jysr0LuiSdPHlSy5Yt00033WTvnuqsP/74I08rYU6Ld0mnBcttx44d2r17t/32L7/8ouTkZHXv3t2pFq/XXnvNocvtypUrdeLECfsI6G3btlWjRo30/PPP51ts5P5bFfZ8t2/fXsHBwXr22WdVtWpV+2UNnTp10s6dO7Vp0yaH1nrpctfkHTt2aM2aNXn2d+bMGXsR1L9/f2VlZWnatGl5tsvMzCzxNGTFVatWLV177bV69dVXHTLs379fH3/8sW677Tb7skaNGuns2bMOXd5PnDihd955p0QZ8vt/SU9P14svvljsfd522206fvy4Vq5caV928eJFvfTSS8UPKve+TxSmYsWK+b4mnH293XbbbcrMzNTChQvt67OysjRv3rxi5clt1apVkqRrrrnGqe2feuopPfbYY5o4caJDnv79++vYsWP697//nec+ly5d0oULFwrd75QpU3T69Gk9+OCD9sed28cff2zPettttyklJcU+84B0+f9u3rx5Cg0NVZcuXSRdLvADAwPzTMdZktdihQoVJBX9Hg8AudFiDwAlMG7cON11111asmSJhg0bpgULFuimm25Sq1at9NBDD6lhw4Y6efKkduzYoaNHj+qrr77Kdz9NmzZVo0aN9Nhjj+nYsWMKCwvTf//733yvu8wZVG7UqFGKi4tTYGCg7r777nz3+/e//11r167VTTfdpP/7v/9TUFCQ/vWvf8lms+U7j3dRXn31Vb344ou644471KhRI507d07//ve/FRYW5lDQlVTLli0VFxfnMN2ddPmLuTOqVq2qm266Sffff79OnjypOXPmqHHjxnrooYckSQEBAfrPf/6jnj17qkWLFrr//vtVu3ZtHTt2TJ988onCwsL0/vvvS/rz+X7iiSd09913Kzg4WL1791bFihVVoUIFtW3bVjt37rTPYS9dbrG/cOGCLly4kKewHzdunN577z395S9/sU9Hd+HCBe3bt08rV67UTz/9pOrVq6tLly565JFHNGPGDO3Zs0fdu3dXcHCwDh48qBUrVmju3LkOA7150nPPPaeePXsqJiZGDzzwgH26u/DwcIf5tu+++25NmDBBd9xxh0aNGqWLFy9q4cKFuvrqqx1O3LjqxhtvVJUqVTR48GCNGjVKJpNJr7/+eom61j/00EOaP3++Bg0apF27dqlWrVp6/fXX7UVWSbjrfaIwbdu21cKFC/X3v/9djRs3VkREhG655RanX2+9e/dWx44d9fjjj+unn35S8+bN9fbbb7s8vseWLVuUlpYm6fJAge+99542bdqku+++294d3hnPPfeczp49q8TERFWqVEn33nuv7rvvPi1fvlzDhg3TJ598oo4dOyorK0vfffedli9frjVr1tgvg8hPQkKC9u3bp+nTp+vLL7/UPffco+joaJ0+fVqrV6/W+vXrtWzZMkmXByz817/+pSFDhmjXrl2qX7++Vq5cqW3btmnOnDn2QfjCw8N11113ad68eTKZTGrUqJFWrVpV6PX+RQkJCVHz5s2VlJSkq6++WlWrVlXLli2dmuoTQDnm+YH4AcC/5J6G6UpZWVlGo0aNjEaNGhmZmZmGYRjGoUOHjEGDBhmRkZFGcHCwUbt2beMvf/mLsXLlSvv98psi6ZtvvjFiY2ON0NBQo3r16sZDDz1kfPXVV3mmTMrMzDRGjhxp1KhRwzCZTA7ThimfKZJ2795txMXFGaGhoUaFChWMm2++2di+fbtTj/HKnLt37zbuueceo169eobFYjEiIiKMv/zlLw5T0+VM8/Tcc8/leb6uzFfQtGeJiYnGG2+8YVx11VWGxWIx2rRpU+R0Y7nzvvnmm8bEiRONiIgIIyQkxOjVq5fDlIE5vvzyS6Nv375GtWrVDIvFYkRHRxv9+/c31q9f77DdtGnTjNq1axsBAQF5pr4bN26cIcl49tlnHe6TM01a7qkGc5w7d86YOHGi0bhxY8NsNhvVq1c3brzxRuP555830tPTHbZ96aWXjLZt2xohISFGpUqVjFatWhnjx483jh8/bt8mOjra6NWrV57jdOnSJd8p0K6U85znp6DXxrp164yOHTsaISEhRlhYmNG7d2/jm2++yXP/jz/+2GjZsqVhNpuNJk2aGG+88Uahf3dnbdu2zejQoYMREhJiREVFGePHjzfWrFmT5/+qS5cuRosWLfLcP7+p+H7++Wfj9ttvNypUqGBUr17dePTRR+3TCzo73Z073yec/b80DMNISUkxevXqZVSqVMmQ5PB3d/b1dvr0aeO+++4zwsLCjPDwcOO+++4zvvzyy2JPd2c2m42mTZsa06dPz/O6Lmy6u9zP2z333GMEBQUZ7777rmEYl6ece/bZZ40WLVoYFovFqFKlitG2bVtjypQpxtmzZwvNmGP9+vVGfHy8ERERYQQFBRk1atQwevfubSQnJztsd/LkSeP+++83qlevbpjNZqNVq1b5Pg+//vqr0a9fP6NChQpGlSpVjEceecTYv39/vtPdVaxYMc/98/t/2L59u9G2bVvDbDYz9R0Ap5gMwwdGMQIA4H9MJpMSExM1f/58b0cBAADwC1xjDwAAAACAH6OwBwAAAADAj1HYAwAAAADgxxgVHwDgUxj6BQAAwDW02AMAAAAA4Mco7AEAAAAA8GN0xXdCdna2jh8/rkqVKslkMnk7DgAAAACgjDMMQ+fOnVNUVJQCAgpvk6ewd8Lx48dVt25db8cAAAAAAJQzv/zyi+rUqVPoNhT2TqhUqZKky09oWFiYl9MAAAAAAMq61NRU1a1b116PFobC3gk53e/DwsIo7AEAAAAAHuPM5eAMngcAAAAAgB+jsAcAAAAAwI9R2AMAAAAA4Mco7AEAAAAA8GMU9gAAAAAA+DEKewAAAAAA/BiFPQAAAAAAfozCHgAAAAAAP0ZhDwAAAACAH6OwBwAAAADAj1HYAwAAAADgxyjsAQAAAADwYxT2AAAAAAD4MQp7AAAAAAD8GIU9AAAAAAB+jMIeAAAAAAA/FuTtAAAAAAB8n2EYstlsRa6zWCwymUwF7qeo9QBcR2EPAAAAoEg2m03x8fEl3k9ycrKsVqsbEgHIQVd8AAAAAAD8GC32AAAAAIpksViUnJyc77q0tDQlJCRIkpKSkgptkbdYLKWSDyjPvNpiv3DhQrVu3VphYWEKCwtTTEyMPvroI/v6rl27ymQyOfwMGzbMYR9HjhxRr169VKFCBUVERGjcuHHKzMx02Gbjxo267rrrZLFY1LhxYy1ZssQTDw8AAAAoM0wmk6xWa4E/OQrbxmq1cn09UAq82mJfp04dPfPMM7rqqqtkGIZeffVVxcfH68svv1SLFi0kSQ899JCmTp1qv0+FChXsv2dlZalXr16KjIzU9u3bdeLECQ0aNEjBwcH6xz/+IUk6fPiwevXqpWHDhmnp0qVav369HnzwQdWqVUtxcXGefcAAAAAAALiZVwv73r17O9yePn26Fi5cqJ07d9oL+woVKigyMjLf+3/88cf65ptvtG7dOtWsWVPXXnutpk2bpgkTJmjy5Mkym81atGiRGjRooFmzZkmSmjVrpq1bt2r27NkU9gAAAAAAv+czg+dlZWXprbfe0oULFxQTE2NfvnTpUlWvXl0tW7bUxIkTdfHiRfu6HTt2qFWrVqpZs6Z9WVxcnFJTU/X111/bt4mNjXU4VlxcnHbs2FFgFpvNptTUVIcfAAAAAAB8kdcHz9u3b59iYmKUlpam0NBQvfPOO2revLkkacCAAYqOjlZUVJT27t2rCRMm6MCBA3r77bclSSkpKQ5FvST77ZSUlEK3SU1N1aVLlxQSEpIn04wZMzRlyhS3P1YAAAAAANzN64V9kyZNtGfPHp09e1YrV67U4MGDtWnTJjVv3lwPP/ywfbtWrVqpVq1a6tatmw4dOqRGjRqVWqaJEydq7Nix9tupqamqW7duqR0PAAAAAIDi8npXfLPZrMaNG6tt27aaMWOGrrnmGs2dOzffbdu3by9J+uGHHyRJkZGROnnypMM2ObdzrssvaJuwsLB8W+uly1Nw5IzUn/MDAAAAAIAv8nphf6Xs7GzZbLZ81+3Zs0eSVKtWLUlSTEyM9u3bp1OnTtm3Wbt2rcLCwuzd+WNiYrR+/XqH/axdu9bhOn4AAAAAAPyVV7viT5w4UT179lS9evV07tw5LVu2TBs3btSaNWt06NAhLVu2TLfddpuqVaumvXv3asyYMercubNat24tSerevbuaN2+u++67TzNnzlRKSoqefPJJJSYmymKxSJKGDRum+fPna/z48Ro6dKg2bNig5cuX64MPPvDmQwcAAAAAwC28WtifOnVKgwYN0okTJxQeHq7WrVtrzZo1uvXWW/XLL79o3bp1mjNnji5cuKC6deuqX79+evLJJ+33DwwM1KpVqzR8+HDFxMSoYsWKGjx4sMO89w0aNNAHH3ygMWPGaO7cuapTp47+85//MNUdAAAAAKBMMBmGYXg7hK9LTU1VeHi4zp49y/X2AAAAwBXS0tIUHx8vSUpOTpbVavVyIsD/uVKH+tw19gAAAAAAwHkU9gAAAAAA+DEKewAAAAAA/BiFPQAAAAAAfozCHgAAAAAAP0ZhDwAAAACAH6OwBwAAAADAj1HYAwAAAADgxyjsAQAAAADwYxT2AAAAAAD4MQp7AAAAAAD8GIU9AAAAAAB+jMIeAAAAAAA/RmEPAAAAAIAfo7AHAAAAAMCPUdgDAAAAAODHKOwBAAAAAPBjFPYAAAAAAPgx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9R2AMAAAAA4Mco7AEAAAAA8GNeLewXLlyo1q1bKywsTGFhYYqJidFHH31kX5+WlqbExERVq1ZNoaGh6tevn06ePOmwjyNHjqhXr16qUKGCIiIiNG7cOGVmZjpss3HjRl133XWyWCxq3LixlixZ4omHBwAAAABAqfNqYV+nTh0988wz2rVrl7744gvdcsstio+P19dffy1JGjNmjN5//32tWLFCmzZt0vHjx9W3b1/7/bOystSrVy+lp6dr+/btevXVV7VkyRI9/fTT9m0OHz6sXr166eabb9aePXs0evRoPfjgg1qzZo3HHy8AAAAAAO5mMgzD8HaI3KpWrarnnntOd955p2rUqKFly5bpzjvvlCR99913atasmXbs2KEOHTroo48+0l/+8hcdP35cNWvWlCQtWrRIEyZM0K+//iqz2awJEybogw8+0P79++3HuPvuu3XmzBmtXr063ww2m002m81+OzU1VXXr1tXZs2cVFhZWio8eAAAA8D9paWmKj4+XJCUnJ8tqtXo5EeD/UlNTFR4e7lQd6jPX2GdlZemtt97ShQsXFBMTo127dikjI0OxsbH2bZo2bap69eppx44dkqQdO3aoVatW9qJekuLi4pSammpv9d+xY4fDPnK2ydlHfmbMmKHw8HD7T926dd35UAEAAAC4iWEYSktLK/Dn0qVLOnPmjM6cOaNLly4Vuq2PtXkCTgvydoB9+/YpJiZGaWlpCg0N1TvvvKPmzZtrz549MpvNqly5ssP2NWvWVEpKiiQpJSXFoajPWZ+zrrBtUlNTdenSJYWEhOTJNHHiRI0dO9Z+O6fFHgAAAIBvsdls9t4CJUVvA/grrxf2TZo00Z49e3T27FmtXLlSgwcP1qZNm7yayWKxyGKxeDUDAAAAAADO8Hphbzab1bhxY0lS27Zt9fnnn2vu3LlKSEhQenq6zpw549Bqf/LkSUVGRkqSIiMj9dlnnznsL2fU/NzbXDmS/smTJxUWFpZvaz0AAAAA/2GxWJScnFzg+rS0NCUkJEiSkpKSCm2Rp3EP/spnrrHPkZ2dLZvNprZt2yo4OFjr16+3rztw4ICOHDmimJgYSVJMTIz27dunU6dO2bdZu3atwsLC1Lx5c/s2ufeRs03OPgAAAAD4L5PJJKvVWuhPjqK2M5lMXnwkQPF5tcV+4sSJ6tmzp+rVq6dz585p2bJl2rhxo9asWaPw8HA98MADGjt2rKpWraqwsDCNHDlSMTEx6tChgySpe/fuat68ue677z7NnDlTKSkpevLJJ5WYmGg/2zZs2DDNnz9f48eP19ChQ7VhwwYtX75cH3zwgTcfOgAAAAAAbuHVwv7UqVMaNGiQTpw4ofDwcLVu3Vpr1qzRrbfeKkmaPXu2AgIC1K9fP9lsNsXFxenFF1+03z8wMFCrVq3S8OHDFRMTo4oVK2rw4MGaOnWqfZsGDRrogw8+0JgxYzR37lzVqVNH//nPfxQXF+fxxwsAAAAAgLv53Dz2vsiV+QMBAACA8saX57H35WxAYfxyHnsAAAAAAOA6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8FeTsAAAAAgMsMw5DNZnNqvcVikclkyne7wtYBKHso7AEAAAAfYbPZFB8fX+L9JCcny2q1uiERAH9AV3wAAAAAAPwYLfYAAACAj7BYLEpOTi5wfVpamhISEiRJSUlJBbbKWyyWUskHwDdR2AMAAAA+wmQyOd2F3mq10t0egCS64gMAAAAA4Nco7AEAAAAA8GMU9gAAAAAA+DEKewAAAAAA/BiFPQAAAAAAfoxR8QEAAACgFBiGIZvN5tR6i8Uik8lU4LZFrUf5RmEPAAAAAKXAZrMpPj7eLftKTk5mekMUiK74AAAAAAD4MVrsAQAAAKAUWCwWJScnF7g+LS1NCQkJkqSkpKRCW+QtFovb86HsoLAHAAAAgFJgMpmc7j5vtVrpao9ioys+AAAAAAB+jMIeAAAAAAA/RmEPAAAAAIAf82phP2PGDN1www2qVKmSIiIi1KdPHx04cMBhm65du8pkMjn8DBs2zGGbI0eOqFevXqpQoYIiIiI0btw4ZWZmOmyzceNGXXfddbJYLGrcuLGWLFlS2g8PAAAAAIBS59XB8zZt2qTExETdcMMNyszM1N/+9jd1795d33zzjSpWrGjf7qGHHtLUqVPttytUqGD/PSsrS7169VJkZKS2b9+uEydOaNCgQQoODtY//vEPSdLhw4fVq1cvDRs2TEuXLtX69ev14IMPqlatWoqLi/PcAwYAAAAAH2AYhmw2m1PrLRaLTCZTvtsVtg6e49XCfvXq1Q63lyxZooiICO3atUudO3e2L69QoYIiIyPz3cfHH3+sb775RuvWrVPNmjV17bXXatq0aZowYYImT54ss9msRYsWqUGDBpo1a5YkqVmzZtq6datmz56db2Fvs9kcXuSpqanueLgA4Jfc9cHvzHoAAOAZNptN8fHxJd5PcnIyo/n7AJ+a7u7s2bOSpKpVqzosX7p0qd544w1FRkaqd+/eeuqpp+yt9jt27FCrVq1Us2ZN+/ZxcXEaPny4vv76a7Vp00Y7duxQbGyswz7j4uI0evTofHPMmDFDU6ZMceMjAwD/5a4PfokPfwAAgNLgM4V9dna2Ro8erY4dO6ply5b25QMGDFB0dLSioqK0d+9eTZgwQQcOHNDbb78tSUpJSXEo6iXZb6ekpBS6TWpqqi5duqSQkBCHdRMnTtTYsWPtt1NTU1W3bl33PVgAAAB4DT2RgMuv3eTk5ALXp6WlKSEhQZKUlJRU4Il5i8VSKvngGp8p7BMTE7V//35t3brVYfnDDz9s/71Vq1aqVauWunXrpkOHDqlRo0alksVisfACBYD/cdcHf86+AMDb6IkESCaTyenXrtVq5XXu43yisB8xYoRWrVqlzZs3q06dOoVu2759e0nSDz/8oEaNGikyMlKfffaZwzYnT56UJPt1+ZGRkfZlubcJCwvL01oPAHDEBz8AAIBv82phbxiGRo4cqXfeeUcbN25UgwYNirzPnj17JEm1atWSJMXExGj69Ok6deqUIiIiJElr165VWFiYmjdvbt/mww8/dNjP2rVrFRMT48ZHAwAAAH9ATyQAZY1XC/vExEQtW7ZMycnJqlSpkv2a+PDwcIWEhOjQoUNatmyZbrvtNlWrVk179+7VmDFj1LlzZ7Vu3VqS1L17dzVv3lz33XefZs6cqZSUFD355JNKTEy0v9EOGzZM8+fP1/jx4zV06FBt2LBBy5cv1wcffOC1xw4AAADvoCcSgLImwJsHX7hwoc6ePauuXbuqVq1a9p+kpCRJktls1rp169S9e3c1bdpUf/3rX9WvXz+9//779n0EBgZq1apVCgwMVExMjO69914NGjTIYd77Bg0a6IMPPtDatWt1zTXXaNasWfrPf/7DHPYAAAAAAL/n9a74halbt642bdpU5H6io6PzdLW/UteuXfXll1+6lA8AAAAAAF/n1RZ7AAAAAABQMhT2AAAAAAD4MQp7AAAAAAD8GIU9AAAAAAB+jMIeAAAAAAA/RmEPAAAAAIAfo7AHAAAAAMCPeXUeewAAAAC+wTAM2Wy2Yt03LS0t39+Lw2KxyGQylWgfQHlDYQ8AAABANptN8fHxJd5PQkJCie6fnJwsq9Va4hxAeUJXfAAAAAAA/Bgt9gAAAAAcPHzPiwoOsji9vWEYysxMlyQFBZld7kqfkWnTS2/+n0v3AfAnCnsAAAC4XVHXa+deX9Q11Vxz7XnBQRYFB7vWHd5sDimlNACKQmEPAAAAt3PX9doS11wDQFEo7AEAAAAAPqOwHj/09skfhT0AAADczmKxKDk5ucD1aWlp9tHTk5KSCm2Rt1icv9YbgP9zV4+f8tTbx+VR8V977bV8z56kp6frtddec0soAAAA+DeTySSr1VroT46itisvLW4AUFwut9jff//96tGjhyIiIhyWnzt3Tvfff78GDRrktnAAAAAAgPKlsB4/9PbJn8uFvWEY+Z41PXr0qMLDw90SCgAAAABQPuX0+CnKlb1/yjOnC/s2bdrIZDLJZDKpW7duCgr6865ZWVk6fPiwevToUSohAQAAAABA/pwu7Pv06SNJ2rNnj+Li4hQaGmpfZzabVb9+ffXr18/tAQEAAAAAQMGcLuwnTZokSapfv74SEhLo8gAAAAAAgA9w+Rr7wYMHS7o8Cv6pU6eUnZ3tsL5evXruSQYAAAAAAIrkcmF/8OBBDR06VNu3b3dYnjOoXlZWltvCAQAAAACAwrlc2A8ZMkRBQUFatWqVatWqxbyiAAAAAAB4kcuF/Z49e7Rr1y41bdq0NPIAAAAAAAAXBLh6h+bNm+u3334rjSwAAAAAAMBFLhf2zz77rMaPH6+NGzfq9OnTSk1NdfgBAAAAAACe43JX/NjYWElSt27dHJYzeB4AAAAAAJ7ncmH/ySeflEYOAAAAAABQDC4X9l26dCmNHAAAAAAAoBhcLuw3b95c6PrOnTsXOwwAAAAAAHCNy4V9165d8yzLPZc919gDAAAAAOA5Lo+K/8cffzj8nDp1SqtXr9YNN9ygjz/+uDQyAgAAAACAArjcYh8eHp5n2a233iqz2ayxY8dq165dbgkGAAAAAACK5nJhX5CaNWvqwIED7todAAAAnGAYhmw2W5HrLBaLw+WTVypqPQDAd7lc2O/du9fhtmEYOnHihJ555hlde+217soFAAAAJ9hsNsXHx5d4P8nJybJarW5IBADwNJcL+2uvvVYmk0mGYTgs79Chg1555RW3BQMAAAAAAEVzubA/fPiww+2AgADVqFGDM7wAAABeYLFYlJycnO+6tLQ0JSQkSJKSkpIK/b5msVhKJR8AoPS5XNhHR0eXRg4AAAAUg8lkcqqBxWq10hADAGWUy9PdSdKmTZvUu3dvNW7cWI0bN9btt9+uLVu2uDsbAAAAAAAogsuF/RtvvKHY2FhVqFBBo0aN0qhRoxQSEqJu3bpp2bJlpZERAAAAAAAUwOWu+NOnT9fMmTM1ZswY+7JRo0bphRde0LRp0zRgwAC3BgQAAAAAAAVzucX+xx9/VO/evfMsv/322/MMrAcAAAAAAEqXy4V93bp1tX79+jzL161bp7p167olFAAAAAAAcI7LXfH/+te/atSoUdqzZ49uvPFGSdK2bdu0ZMkSzZ071+0BAQAAAABAwVwu7IcPH67IyEjNmjVLy5cvlyQ1a9ZMSUlJio+Pd3tAAAAAAABQMJcLe0m64447dMcdd7g7CwAAAAAAcJHT19j/8ccfmjdvnlJTU/OsO3v2bIHrAAAAAABA6XG6sJ8/f742b96ssLCwPOvCw8O1ZcsWzZs3z6WDz5gxQzfccIMqVaqkiIgI9enTRwcOHHDYJi0tTYmJiapWrZpCQ0PVr18/nTx50mGbI0eOqFevXqpQoYIiIiI0btw4ZWZmOmyzceNGXXfddbJYLGrcuLGWLFniUlYAAAAAAHyR04X9f//7Xw0bNqzA9Y888ohWrlzp0sE3bdqkxMRE7dy5U2vXrlVGRoa6d++uCxcu2LcZM2aM3n//fa1YsUKbNm3S8ePH1bdvX/v6rKws9erVS+np6dq+fbteffVVLVmyRE8//bR9m8OHD6tXr166+eabtWfPHo0ePVoPPvig1qxZ41JeAAAAAAB8jdPX2B86dEhXXXVVgeuvuuoqHTp0yKWDr1692uH2kiVLFBERoV27dqlz5846e/asXn75ZS1btky33HKLJGnx4sVq1qyZdu7cqQ4dOujjjz/WN998o3Xr1qlmzZq69tprNW3aNE2YMEGTJ0+W2WzWokWL1KBBA82aNUvS5cH+tm7dqtmzZysuLs6lzAAAoPwxDEM2m82p9RaLRSaTKd/tClsHAEBxOV3YBwYG6vjx46pXr16+648fP66AAKc7AOTr7NmzkqSqVatKknbt2qWMjAzFxsbat2natKnq1aunHTt2qEOHDtqxY4datWqlmjVr2reJi4vT8OHD9fXXX6tNmzbasWOHwz5ythk9enS+OWw2m8OHN2MHAABQvtlsNrfM/pOcnCyr1eqGRAAA/MnpSrxNmzZ69913C1z/zjvvqE2bNsUOkp2drdGjR6tjx45q2bKlJCklJUVms1mVK1d22LZmzZpKSUmxb5O7qM9Zn7OusG1SU1N16dKlPFlmzJih8PBw+0/dunWL/bgAAAAAAChNTrfYjxgxQnfffbfq1Kmj4cOHKzAwUNLla9xffPFFzZ49W8uWLSt2kMTERO3fv19bt24t9j7cZeLEiRo7dqz9dmpqKsU9AADlmMViUXJycoHr09LSlJCQIElKSkoqsFXeYrGUSj4AQPnmdGHfr18/jR8/XqNGjdITTzyhhg0bSpJ+/PFHnT9/XuPGjdOdd95ZrBAjRozQqlWrtHnzZtWpU8e+PDIyUunp6Tpz5oxDq/3JkycVGRlp3+azzz5z2F/OqPm5t7lyJP2TJ08qLCxMISEhefJYLBY+eAEAgJ3JZHK6C73VaqW7PQDAo1y6KH769OnauXOnhgwZoqioKNWqVUv333+/duzYoWeeecblgxuGoREjRuidd97Rhg0b1KBBA4f1bdu2VXBwsNavX29fduDAAR05ckQxMTGSpJiYGO3bt0+nTp2yb7N27VqFhYWpefPm9m1y7yNnm5x9AAAAAADgr5xusc/Rrl07tWvXzi0HT0xM1LJly5ScnKxKlSrZr4kPDw9XSEiIwsPD9cADD2js2LGqWrWqwsLCNHLkSMXExKhDhw6SpO7du6t58+a67777NHPmTKWkpOjJJ59UYmKivdV92LBhmj9/vsaPH6+hQ4dqw4YNWr58uT744AO3PA4AAAAAALzF5cLenRYuXChJ6tq1q8PyxYsXa8iQIZKk2bNnKyAgQP369ZPNZlNcXJxefPFF+7aBgYFatWqVhg8frpiYGFWsWFGDBw/W1KlT7ds0aNBAH3zwgcaMGaO5c+eqTp06+s9//sNUdwAAAIAfKGrKycKkpaXl+3txMGUlfJVXC3vDMIrcxmq1asGCBVqwYEGB20RHR+vDDz8sdD9du3bVl19+6XJGAAAAAN7lrikncwa5LC6mrISvKtnE8wAAAAAAwKu82mIPAAAAAK54vM98mYOcn8HKMAxlZKVLkoIDzS53pU/PtOmZd0e4dB/A04pV2GdmZmrjxo06dOiQBgwYoEqVKun48eMKCwtTaGiouzMCAAAAgCTJHGSROci17vCW4LxTXANlicuF/c8//6wePXroyJEjstlsuvXWW1WpUiU9++yzstlsWrRoUWnkBAAAAAAA+XD5GvtHH31U119/vf744w+FhPx55uuOO+7IM1c8AAAAAAAoXS632G/ZskXbt2+X2Wx2WF6/fn0dO3bMbcEAAAAAAEDRXG6xz87OVlZWVp7lR48eVaVKldwSCgAAAAAAOMflwr579+6aM2eO/bbJZNL58+c1adIk3Xbbbe7MBgAAAAAAiuByV/xZs2YpLi5OzZs3V1pamgYMGKCDBw+qevXqevPNN0sjIwAAAAAAKIDLhX2dOnX01VdfKSkpSV999ZXOnz+vBx54QAMHDnQYTA8AAACAI8MwZLPZin3/tLS0fH93lcVicXk+dwC+y+XC/s0339Q999yjgQMHauDAgQ7rxo0bp+eee85t4QAAAICyxGazKT4+3i37SkhIKPZ9k5OTZbW6Nhc8AN/l8jX2w4cP10cffZRn+ZgxY/TGG2+4JRQAAAAAAHCOyy32S5cu1T333KNVq1bppptukiSNHDlSb7/9tj755BO3BwQAAADKot6D5isoyOLSfQzDUFZmuiQpMMjsUnf6zEyb3n9thEvHA+AfXC7se/XqpRdffFG333671q5dq5dfflnJycn65JNPdPXVV5dGRgAAAKDMCQqyKCjY9e7wwWbGtQLgyOXCXpIGDBigM2fOqGPHjqpRo4Y2bdqkxo0buzsbAAAoR4oaVCz3+qIG/mJgMABAeeJUYT927Nh8l9eoUUPXXXedXnzxRfuyF154wT3JAABAueLOQcUYGAwAUJ44Vdh/+eWX+S5v3LixUlNT7es5Mw4A/oeplwAAAPybU4U9g+IBQNnF1EvwFRaLRcnJyQWuT0tLs7/GkpKSCn29WCyuDUgGAIA/K9Y19gAAAO5mMpmcPrljtVo5EQQAwP84Vdj37dtXS5YsUVhYmPr27Vvotm+//bZbggEAPK/mYMnk4ilfw5CMzMu/m4IkV3rTG5nSyVddOx4AAAAcOfX1LTw83H7dY3h4eKkGAgB4jylICgguxnXu5uIdL1tG8e4IAAAAO6cK+8WLF+f7OwAAAAAA8K4SX2Ofnp6u9PR0hYaGuiMPAAAAAAA+p6iZhHKvL2q2H3fPBuRSYb948WLt3r1bHTp00MCBAzVx4kS98MILyszM1C233KK33npL1apVc1s4AAAAAPBVTBlbvrhzJiF3zwbkdGE/ffp0TZ8+XR07dtSyZcu0detWvfvuu5o6daoCAgL0z3/+U08++aQWLlzotnAAAAAA4Kt8ecpYTjqUL04X9kuWLNHLL7+se+65R1988YXat2+v5cuXq1+/fpKkli1batiwYaUWFAAAAADgHF8+6eCvLBaLkpOTC1yflpZmf66SkpIKfdwWi8Wt2Zwu7I8cOaKbbrpJknT99dcrKChILVu2tK9v3bq1Tpw44dZwAAAAAOAPnrtlniyBrhVrhmEoPTtdkmQOMLvUsm3LsmnchpEuHQ8lYzKZnD5JYbVaPXpCw+nCPiMjw+GsgtlsVnBw8J87CgpSVlaWe9MBAAAAgB+wBFpkCXK9Fdaq0i/+5nX5uyyBrs1Ne/mkQ4YkyRwQ7OJJh3SN3PSkS8dDybg0eN4333yjlJQUSZf/0N99953Onz8vSfrtt9/cnw4AAAAAUCKWQLPPnnSAe7hU2Hfr1k2GYdhv/+Uvf5F0uUuCYRgMigAAAAAAgIc5XdgfPny4NHMAAAAAAIBicLqwj46OLs0cAAAAAACgGAK8HQAAAAAAABQfhT0AAAAAAH7MpcHzAAClwzAM2Ww2p9ZbLJZCBystaj0AAADKFgp7APABNptN8fHxbtlXcnKyrFampwEAACgv6IoPAAAAAIAfc6rFvk2bNk5369y9e3eJAgFAeWSxWJScnFzg+rS0NCUkJEiSkpKSCm2Rt1gsbs8HAAAA3+VUYd+nTx/772lpaXrxxRfVvHlzxcTESJJ27typr7/+Wv/3f/9XKiEBoKwzmUxOd5+3Wq10tQcAAICdU4X9pEmT7L8/+OCDGjVqlKZNm5Znm19++cW96QAAAAAAQKFcvsZ+xYoVGjRoUJ7l9957r/773/+6JRQAAAAAAHCOy4V9SEiItm3blmf5tm3b6BoKAAAAAICHuTzd3ejRozV8+HDt3r1b7dq1kyR9+umneuWVV/TUU0+5PSAAAAAAACiYy4X9448/roYNG2ru3Ll64403JEnNmjXT4sWL1b9/f7cHBAAAAAAABXO5sJek/v37U8QDAAAAZYhhGPbfMzJsHj127uPlzgHAOcUq7M+cOaOVK1fqxx9/1GOPPaaqVatq9+7dqlmzpmrXru3ujAAAAABKmc32Z3H90lvem8baZrMpJCTEa8cH/JHLhf3evXsVGxur8PBw/fTTT3rwwQdVtWpVvf322zpy5Ihee+210sgJAAAAAADy4XJhP3bsWA0ZMkQzZ85UpUqV7Mtvu+02DRgwwK3hAAAAAHiGxWKx//7w3S8qONhSyNbulZFhs/cSyJ0DgHNcnu7u888/1yOPPJJnee3atZWSkuLSvjZv3qzevXsrKipKJpNJ7777rsP6IUOGyGQyOfz06NHDYZvff/9dAwcOVFhYmCpXrqwHHnhA58+fd9hm79696tSpk6xWq+rWrauZM2e6lBMAAAAo60wmk/334GCLgoOtHvyx5JsDgHNcbrG3WCxKTU3Ns/z7779XjRo1XNrXhQsXdM0112jo0KHq27dvvtv06NFDixcvdjh+bgMHDtSJEye0du1aZWRk6P7779fDDz+sZcuWSZJSU1PVvXt3xcbGatGiRdq3b5+GDh2qypUr6+GHH3YpLwAAAACgZAzDcBjTwRVpaWn5/l4cFoulzJxIcrmwv/322zV16lQtX75c0uUzakeOHNGECRPUr18/l/bVs2dP9ezZs9BtLBaLIiMj81337bffavXq1fr88891/fXXS5LmzZun2267Tc8//7yioqK0dOlSpaen65VXXpHZbFaLFi20Z88evfDCCxT2AAAAAOBhNptN8fHxJd5PQkJCie6fnJwsq9Va4hy+wOWu+LNmzdL58+cVERGhS5cuqUuXLmrcuLEqVaqk6dOnuz3gxo0bFRERoSZNmmj48OE6ffq0fd2OHTtUuXJle1EvSbGxsQoICNCnn35q36Zz584ym832beLi4nTgwAH98ccf+R7TZrMpNTXV4QcAAAAAAF/kcot9eHi41q5dq23btumrr77S+fPndd111yk2Ntbt4Xr06KG+ffuqQYMGOnTokP72t7+pZ8+e2rFjhwIDA5WSkqKIiAiH+wQFBalq1ar26/1TUlLUoEEDh21q1qxpX1elSpU8x50xY4amTJni9scDAIC3FdX9Mff6oroolqUujAAA75jf7TFZAs1Fb/g/hmEoPStDkmQODHb5c8iWla4R65936T7+wOXC/rXXXlNCQoI6duyojh072penp6frrbfe0qBBg9wW7u6777b/3qpVK7Vu3VqNGjXSxo0b1a1bN7cd50oTJ07U2LFj7bdTU1NVt27dUjseAACe4q7uj1LZ6sIIAPAOS6BZliDnC3tJsnpwxgZ/4XJX/Pvvv19nz57Ns/zcuXO6//773RKqIA0bNlT16tX1ww8/SJIiIyN16tQph20yMzP1+++/26/Lj4yM1MmTJx22ybld0LX7FotFYWFhDj8AAAAAAPgil1vsDcPIt7vD0aNHFR4e7pZQBTl69KhOnz6tWrVqSZJiYmJ05swZ7dq1S23btpUkbdiwQdnZ2Wrfvr19myeeeEIZGRkKDg6WJK1du1ZNmjTJtxs+AABlmcViUXJycoHr09LS7IMRJSUlFdoiz1zTAAD4BqcL+zZt2tjnku/WrZuCgv68a1ZWlg4fPpxnjvminD9/3t76LkmHDx/Wnj17VLVqVVWtWlVTpkxRv379FBkZqUOHDmn8+PFq3Lix4uLiJEnNmjVTjx499NBDD2nRokXKyMjQiBEjdPfddysqKkqSNGDAAE2ZMkUPPPCAJkyYoP3792vu3LmaPXu2S1kBACgLTCaT093nrVYrXe0BAPADThf2ffr0kSTt2bNHcXFxCg0Nta8zm82qX7++y9PdffHFF7r55pvtt3Ouax88eLAWLlyovXv36tVXX9WZM2cUFRWl7t27a9q0aQ4tBEuXLtWIESPUrVs3BQQEqF+/fvrnP/9pXx8eHq6PP/5YiYmJatu2rapXr66nn36aqe4AAADKqJLMkS25b55sBpgE4ClOF/aTJk2SJNWvX18JCQluOYPftWtXGYZR4Po1a9YUuY+qVatq2bJlhW7TunVrbdmyxeV8AAAA8D/uHCSyJPNkM8AkAE9x+Rr7wYMHS7o8Cv6pU6eUnZ3tsL5evXruSQYAAAAAAIrkcmF/8OBBDR06VNu3b3dYnjOoXlZWltvCAQAAACXRaPALCghybaBHwzBkZKZLkkxBZpe602dn2nTo1bFFbwgAbuRyYT9kyBAFBQVp1apVqlWrFtcNAQC8pqjraHOvL+xaV66DBcqugCCLAooz57WZLvQA/IfLhf2ePXu0a9cuNW3atDTy+D13fcl0Zj0AlHfuuo6W62ABAIA/c7mwb968uX777bfSyFImuHOwFr5oAgAAAACK4nJh/+yzz2r8+PH6xz/+oVatWik4ONhhfVhYmNvCAQBQGIvFouTk5ALXp6Wl2Ue0TkpKKvBkae5pVAEAAPyNy4V9bGysJKlbt24Oyxk87zJ3fcnM2RcAoGAmk8npnk1Wq5VeUAAAoExyubD/5JNPSiNHmcGXTAAAAACAJ7lc2Hfp0qU0cgAAAAAAgGIIKM6dtmzZonvvvVc33nijjh07Jkl6/fXXtXXrVreGAwAAAAAAhXO5sP/vf/+ruLg4hYSEaPfu3fap286ePat//OMfbg8IAAAAAAAK5nJh//e//12LFi3Sv//9b4cR8Tt27Kjdu3e7NRwAAAAAACicy4X9gQMH1Llz5zzLw8PDdebMGXdkAgAAAAAATnK5sI+MjNQPP/yQZ/nWrVvVsGFDt4QCAAAAAADOcbmwf+ihh/Too4/q008/lclk0vHjx7V06VI99thjGj58eGlkBAAAAAAABXB5urvHH39c2dnZ6tatmy5evKjOnTvLYrHoscce08iRI0sjIwAAAAAAKIDLhb3JZNITTzyhcePG6YcfftD58+fVvHlzhYaG6tKlSwoJCSmNnAAAAAAAIB/Fmsdeksxms5o3b6527dopODhYL7zwgho0aODObIDdzp07dd9992nnzp3ejgIAAAAAPsXpFnubzabJkydr7dq1MpvNGj9+vPr06aPFixfriSeeUGBgoMaMGVOaWVFOpaWl6Z///KdOnz6tefPm6dprr5XVavV2LAAolGEYstlsRa6zWCwymUwF7qeo9QAAAE4X9k8//bT+9a9/KTY2Vtu3b9ddd92l+++/Xzt37tQLL7ygu+66S4GBgaWZFeVUUlKSfv/9d0nS6dOnlZSUpMGDB3s5FQAUzmazKT4+vsT7SU5O5mQmAAAolNOF/YoVK/Taa6/p9ttv1/79+9W6dWtlZmbqq6++oiUBpebYsWNKSkqSYRiSLrdyLV++XLGxsapdu7aX0wEAAACA9zld2B89elRt27aVJLVs2VIWi0VjxoyhqEepMQxDCxYsKHD59OnTef0B8FkWi0XJycn5rktLS1NCQoKky72SCmuRt1gspZIPAACUHU4X9llZWTKbzX/eMShIoaGhpRIKkKRffvlFu3btyrM8KytLu3bt0i+//KJ69ep5IRkAFM1kMjnVhd5qtdLVHgAAlIjThb1hGBoyZIi95SAtLU3Dhg1TxYoVHbZ7++233ZsQ5VbdunXVtm1bffnll8rOzrYvDwwMVJs2bVS3bl0vpgMAAICn5FyWKUnpmfkPTFpach8vdw7Alzhd2F85WNm9997r9jBAbiaTSYmJiXrooYfyXU43fAAAgPIh9ywjz7w7wqs5QkJCvHZ8oCBOF/aLFy8uzRxAvmrXrq2EhAS9+eabMgxDJpNJ/fv3V1RUlLejAQBQ7hU2rWNR0tLS8v29OJgWEkB553RhD3hLQkKC1qxZo9OnT6tatWr2AacAAIB3uWtax5J+tjMtZNmXeyDRx/vMlznIcwOLpmfa7L0EGNAUvorCHj7ParVq1KhRWrBggRITE/ngBgAAKGdy98gwB1lkDvLO90F6hsBXUdjDL3To0EEdOnTwdgwAAFCAivc9IVOQuegN/8cwDCkz4/KNoGCXCyYjM10XXp/u0n18Qe7B1zIzPDsIXO7jMQgcULZQ2AMAAKDETEFmmYKdL+xNkmQuf92ac49J8P7rDAIHwD0CvB0AAAAAAAAUHy32AAAAgIfkHnyt933zFRTsuV4LmRk2ey8BBoEDyhYKewAAAMBDco8lEBRsUVAwg8ABKDm64gMAAAAA4Mco7AEAAAAA8GMU9gAAAAAA+DEKewAAAAAA/BiFPQAAAAAAfoxR8QEAAHyYYRiy2WzFum9aWlq+vxeHxWJhJHUA8FEU9uVIUV8Mcq8v7MObD3YAADzHZrMpPj6+xPtJSEgo0f2Tk5NltXpnajYA8BRfOpnqCgr7csRdXwz4YAcAAABQFvnSyVRXUNgDAACPKEkriOS+lpD8ep75crbcrPcmSkHBTu/PMAwpM/PyjaAg13vcZWYo7Y0Frt0HAOBxFPbliMViKfTMT1pamv3MUlJSUoGt8q52CwFwmS917eJyGniDu1pBpJK1hOTX88yXszkICpYp2Oz0/kySZC7+57ZR7HsC5YNh/PlfYssq/snB4sh9vNw54D7zuz8sS6BrJ1PTsy6fTDUHun4y1ZaVoREfv+TSfXJQ2JcjJpPJ6S70VquV7vaAm/lS1y7+vwEAKLncJ+zHbRjp1RwhISFeO35ZZQkMltWFXlKSFOLCyVd3orAHAAAeF3TvXVKQa19DLncrz/rfDgJdawnJzFTmGyuc2jT43sEudXf/M1sxu7xnZijjjVddOh4AFMWxN0G6R4+d+3j0JvAMCnsA8IIO90iBLrwDG4aU/b+aISBIcrUnfVamtPNN1+4DlKqgIJmCXSueL3crL97hXPpaGRRczGzFC8dXXsB/5b5E9blb5skS6LlLVm1ZNnsvgfwulc3dm2Dkpic9liu/HPQmKH0U9gDgBYFBkguXbF3mnZ5dAACgALl751gCLbIEeWcsKsbOAYU9AAAAAJQxuVvx53X5uyyBnmshsGWl23sJMPC2ZwR48+CbN29W7969FRUVJZPJpHfffddhvWEYevrpp1WrVi2FhIQoNjZWBw8edNjm999/18CBAxUWFqbKlSvrgQce0Pnz5x222bt3rzp16iSr1aq6detq5syZpf3QAAAAAMBrHHsTmGUJsnjuJ9dJBHoTeIZXC/sLFy7ommuu0YIF+c+POnPmTP3zn//UokWL9Omnn6pixYqKi4tzmOpp4MCB+vrrr7V27VqtWrVKmzdv1sMPP2xfn5qaqu7duys6Olq7du3Sc889p8mTJ+ull4o3jQAAAAAAAL7Eq13xe/bsqZ49e+a7zjAMzZkzR08++aR9eqjXXntNNWvW1Lvvvqu7775b3377rVavXq3PP/9c119/vSRp3rx5uu222/T8888rKipKS5cuVXp6ul555RWZzWa1aNFCe/bs0QsvvOBwAgAAAAAAAH/k1Rb7whw+fFgpKSmKjY21LwsPD1f79u21Y8cOSdKOHTtUuXJle1EvSbGxsQoICNCnn35q36Zz584y5xqpNi4uTgcOHNAff/yR77FtNptSU1MdfgAAnmcYhtLS0kr0k6Mk+2CqHgAA4Mt8dvC8lJQUSVLNmjUdltesWdO+LiUlRREREQ7rg4KCVLVqVYdtGjRokGcfOeuqVKmS59gzZszQlClT3PNAAADFZrPZ7L22SiohIaHY901OTpbVanVLDgAAAHfz2RZ7b5o4caLOnj1r//nll1+8HQkAAAAAgHz5bIt9ZGSkJOnkyZOqVauWffnJkyd17bXX2rc5deqUw/0yMzP1+++/2+8fGRmpkydPOmyTcztnmytZLBamZQAAHxMwuKkU7Nr5aMMwpMz/daMPMrk2Mm9GtrJf/c6l4wEAAHiDz7bYN2jQQJGRkVq/fr19WWpqqj799FPFxMRIkmJiYnTmzBnt2rXLvs2GDRuUnZ2t9u3b27fZvHmzMjIy7NusXbtWTZo0ybcbPgDARwUHyOTiT4A5UAEVgi7/mANduq+rJxEAAAC8xast9ufPn9cPP/xgv3348GHt2bNHVatWVb169TR69Gj9/e9/11VXXaUGDRroqaeeUlRUlPr06SNJatasmXr06KGHHnpIixYtUkZGhkaMGKG7775bUVFRkqQBAwZoypQpeuCBBzRhwgTt379fc+fO1ezZs73xkAEAAACgXMs9KK0tM92jx859vLI0OK5XC/svvvhCN998s/322LFjJUmDBw/WkiVLNH78eF24cEEPP/ywzpw5o5tuukmrV692GMBo6dKlGjFihLp166aAgAD169dP//znP+3rw8PD9fHHHysxMVFt27ZV9erV9fTTTzPVHQCgzDIMQzabrVj3vXImgZKwWCyuXf4AACgXcn9GjdjwvFdzhISEeO347uTVwr5r166FniUxmUyaOnWqpk6dWuA2VatW1bJlywo9TuvWrbVly5Zi5wQAwJ+4azaBkswkIDGbAAAAnuKzg+cBAAAAAMqe3AOVz7/lMVmCzB47ti0z3d5LoCwNmE5hDwBAGRZ4Xy8pyPmP+8szCWRdvhEU6HpX+sxMZb3+gWv3Adwsd4/Q7IziXZZSXLmPV5au3wXcKfdniyXI7NHCvqAc/o7CHgCAsiwoSKZg5z/uTZJkDi724Shj4AtyX7976LWxXs1RVq7fBeDbmMsHAAAAAAA/Ros9AAAAypTc1802GvSCAoI9dx1tdobN3kugLF2/C8C3UdgDAACgTMl93WxAsMWjhX1BOQCgNNEVHwAAAAAAP0aLvYsMw3AYkMVVaWlp+f7uKovFUqbOAhf2vOZeV9TjLmvPCwAAAAAUhcLeRTabTfHx8W7ZV0JCQrHvm5ycLKvV6pYcvsBdz2tZe14AAAAAoCh0xQcAAAAAwI/RYl8CC3reKUuga0+hYRhKz8qSJJkDA13qNm7LylTiRytdOp6/sFgsSk5OznddWlqavXdDUlJSoS3yjD4LAAAAoLyhsC8BS2CQrEHBLt8vxPW7lHkmk8mpLvRWq5Wu9gAAAACQC13xAQAAAADwY7TYAyhXmIEB7lKSWVLcNUOKxGsRAABQ2AMoZ5iBAe7irtdSSWZIkXgtAgAAuuIDAAAAAODXaLEHUK4wAwNKQ+DgzlJQoNPbG4YhZWZfvhEU4HpX+swsZb262bX7AKXAMIw/f89I9+yxcx0vdw4AKI8o7AGUK8zAgFIRFChTsPOFvUmSzMU/HCUMfEXucSYuvDHdqzlCQkK8dnwA8Da64gMAAAAA4MdosQcAAECx5L4sqeK9T8gUXIKuKC4yMtLtvQS4PApAeUdhDwAAgGLJPT6EKdjs0cK+oBwAUB7RFR8AAAAAAD9Giz0AAIAPcxx5PsOzx851PEaeBwDfRWEPAOVc7i/r2RmSJ8dcz85Vo1A0wJt8uXjOPfK8bekCj2TKDyPPA4DvorAHgHIud9Fw6jXv5qBogLfk/j/IXPqqV3PwfwAAcBWFPQAA8AjHVvFMzx471/H8rXdI7hHfLQMTZQoO9tixjYwMey8BRp4HAN9FYQ8A5VzuL+sRg6QAz9UMys74s5cARUPZl7tVPGvpCq/muLJVPPfrL2jgYI8Xzzm9BPL7P3AceT6YkecBAHlQ2ANAOZf7y3pAsBQQ7Mkv73+2nFI0wJvyFs8ePMNVQA4AAJxFYQ8A8FmOXbezPXvsXMfzt67bvip3a3TgwLtkCvbc1xAjI9PeS4DeIQCAsobCHgDgs3J33TZe/c6D4/XnzcGAZiXn2CoeRKs4AABuQmFfhhiG4fAl2FVpaWn5/u4qi8XClyYAAAAA8BAK+zLEZrMpPj7eLftKSEgo9n2Tk5NltVrdkgNA+Za7y7RpcFOZggM8dmwjI1vGq9/lyQEAAMqu3Jff2TIzPHrs3Mdz9TJACnsAgM9y7Lod4NHCXvpzaD96IQEAUD7k7gE9Yu1LXs0REOD89x4K+zJqfs/OsgQGunQfwzCUnnV5sChzYIBLX2RtWVka8dFml47nD4q6vCH3+qIuQeASBQAAAAClgcK+jLIEBsoS5FphL0lW74xj5LPceXkDlygAAAAAvi335Xfzb31YliDPFUi2zAx7LwGLxaKMDOcvBaCwBwCgjHGcJjDTs8fOdTymCQQA+JvcPWwtQcGyerCwLyiHMyjsgUJYLBYlJycXuD4tLc0+0GBSUlKhLfIMvgXAU3JfQpT9xgdezcE0gQAAlD4Ke6AQJpPJ6e7zVquVrvYAAAAAPI7CHgCAMiZ3D6GAe3vJFOy5j3sjI9PeS4CeSgAAeAaFPQAAZYzjNIFBHi3sC8oBAABKD4U9AADF4DhAXZZnj53reAxQBwAAKOwBACgGhwHqXtvs1RwMUAcAQPkW4O0AAAAAAACg+GixBwCgGBwGqBvUWabgQI8d28jIsvcSYIA6AABAYQ8AQDE4DlAX6NHCvqAcAACgfKIrPgAAAAAAfowWewAAAAAOMjJtRW+Ui2EYysxMlyQFBZld7k3k6vEAOKKwBwAAAODgpTf/z9sRALjAp7viT548WSaTyeGnadOm9vVpaWlKTExUtWrVFBoaqn79+unkyZMO+zhy5Ih69eqlChUqKCIiQuPGjVNmZmaxM+WeL9iWmam0zAyP/dhy5WbeYgAAAACA5Act9i1atNC6devst4OC/ow8ZswYffDBB1qxYoXCw8M1YsQI9e3bV9u2bZMkZWVlqVevXoqMjNT27dt14sQJDRo0SMHBwfrHP/5RrDy55y1OXL2ymI+q5Ji3GAAAAO5ksViUnJxcrPumpaUpISFBkpSUlCSr1VqiHABc4/OFfVBQkCIjI/MsP3v2rF5++WUtW7ZMt9xyiyRp8eLFatasmXbu3KkOHTro448/1jfffKN169apZs2auvbaazVt2jRNmDBBkydPltls9vTDAQAAAHySyWQqUUGew2q1umU/AJzn84X9wYMHFRUVJavVqpiYGM2YMUP16tXTrl27lJGRodjYWPu2TZs2Vb169bRjxw516NBBO3bsUKtWrVSzZk37NnFxcRo+fLi+/vprtWnTJt9j2mw2h5b51NRU+++5zyAu6HGnLEGeewptmZn2XgKcyQQAAAAASD5e2Ldv315LlixRkyZNdOLECU2ZMkWdOnXS/v37lZKSIrPZrMqVKzvcp2bNmkpJSZEkpaSkOBT1Oetz1hVkxowZmjJlSr7rco/waQkKkjUouDgPrcSYtxgAAAAAIPl4Yd+zZ0/7761bt1b79u0VHR2t5cuXl+r15RMnTtTYsWPtt1NTU1W3bt1SOx4AAAAAAMXl06PiX6ly5cq6+uqr9cMPPygyMlLp6ek6c+aMwzYnT560X5MfGRmZZ5T8nNv5Xbefw2KxKCwszOEHAAAAAABf5FeF/fnz53Xo0CHVqlVLbdu2VXBwsNavX29ff+DAAR05ckQxMTGSpJiYGO3bt0+nTp2yb7N27VqFhYWpefPmHs9fnhmGobS0tGL/5CjJPtLS0pgmEAAAAECZ49Nd8R977DH17t1b0dHROn78uCZNmqTAwEDdc889Cg8P1wMPPKCxY8eqatWqCgsL08iRIxUTE6MOHTpIkrp3767mzZvrvvvu08yZM5WSkqInn3xSiYmJDD7nYTabTfHx8SXeT840KsWVnJzMKK1lnGEYDoNfuuLKk0glYbFYGAsDAAAAHuHThf3Ro0d1zz336PTp06pRo4Zuuukm7dy5UzVq1JAkzZ49WwEBAerXr59sNpvi4uL04osv2u8fGBioVatWafjw4YqJiVHFihU1ePBgTZ061VsPCUAp4yQSAAAAyhufLuzfeuutQtdbrVYtWLBACxYsKHCb6Ohoffjhh+6OhhKYFVtRlkDnWzINw1B61uXfzYGuzwhgyzL013UXXLoPUBpyXwqSleHZY+c+HpekAAAAlC0+XdijbLIEmmQJcqU4N8nqnVkFfVpRXc5zry+qW3hZ7TZ+251SkAvvcoYhZf3vJFJgoOTqU5KZKX24suD1uf9eOws/b1mqbDZbqc4sAgAAAM+isAf8lLu6nEtlt9t4UJBrhb0kBXMSCQAAAH6Gwr4Myd291paZ5dFj5z4e3XyB/OUetLPD3VKgB08iZGX82UugsMFDjUwpW679DxvG5ftJkinItZ4OOfcDAABA8VHYlyG5u/mOWL3Zqzno5lv6LBaLkpOTC1yflpZmHwAuKSmp0BZ5ZonwjNyXOwQGe7awLyjHlU6+6sEgAFDOZWa6PouLYRjKykyXJAUGmV26lK44xwPgHyjsAT9lMpmc7j5vtVo92tXeXdf/l9Vr/wEAkKT3Xxvh7QgAyggK+zIkd6vr/B6dZQkK9NixbZlZ9l4CtP7CXdf/l9Vr/31NUb0/iuJK75CicgAAAMB1FPZlSO6WTUtQoEcL+4JyAPB9rvT+KIqne4cAgL/hZGrJpbt4SYFhGMrIunz5QnCga5cvFOd4gDdQ2ANwO3dd/+/PXzoAAMgPJ1NL7pl3uYQBuBKFPQC38+Xr/wEA5Ut2MQeoM/43QJ3JxQHqinM8ACgpCnsAAACUWYdeHevtCHCDklzC4K7LF3JyAL6Iwh4AAAAlltPC7fT2hiFlZly+ERTs8nXPrh4P/s1dlzDQUxBlFYU9AACAv8jMkOHC5peL58zLN4KCXB/gNqfwdsKF16e7tu9SxAB1AMobCnsAAAA/kfbGAm9H8AsMUAegvKGwR7lnGIZstuINdJOWlpbv78VhsViYKhAA4Fe47hkAfAOFPco9m82m+Pj4Eu8n58tJcSUnJ9MiAAC+wMXu7lIJu7wX0d3dl4tnrnsGAN9AYQ8AADwvM7OYxXPW5RtBgS4Wz5lOb5rxxqsuJitdFM8AgKJQ2AO5PH5bsMwu/FcYhqGM/33HDA6Uy13p0zOlZz50fmAioFzLyC5mIfi/ewWZXPsfzch28WhwReYbK7wdAQCAMoPCHsjFHCSZg1wpzk2yBJfkiK6WKUD5lf3qdyXeB/9xKAijqAMoKVuW62M2GYah9OzLUzeaA8wunYAuzvF8kS3L9aky07MuN4yZA12fKtPV4/kLCnt4hGH8+XXalunZr9a5j5c7BwDAs3y5eGYUdQAlNW7DSG9HKFBxitnLJx3+V0AHuFZAu3K8Eeufdzkb8qKwh0fkHnX+r+sveDVHSEiI144PwDW+XAj6DRevZS/Rdez/O15BKJ4BwDtGbnrS2xFQyijsAQA+i0Kw5LJe/8DbEQCgzOIEdPH48mwf/orCHh6R+59mVreKsrh0HXvJ2DINey+BsvTPCwAAAO/y5RPQvnzSgdk+3I/CHh6RuyunJcjk0cK+oBwom3KPo+DC7FZukft4jOcAb6IlBADgyycd4H4U9gDKlNzjOXy40rs5GM8B3kJLCAAA5QuFPQCXGYbhUEC7Ki0tLd/fXWWxWOiFAQAAgHKPwh6Ay2w2m+Lj492yr5wuv8WRnJycpzUxd9ff2+6Ugjz4LpeZ+WcvgaK6IGe5eJmAYUjZ/7tPQJDk6vkMV48HF2VmFWPk+ezLN4ICijHyfJZr2wMAAJfZsjJc2t4wDKX/70uXOTDI5c93V4+XG4U94KNoFS+e3FmDgjxb2BeUIz873/RQEHhE1qubvR0BAAC42YiPX/J2BKdR2JeArRhNYJfP4lxuaTEHujY/cHGOB//ly63iud3Tx/Xi+Yppsl1qfc7MlN5817XjAQAAAGUZhX0JJH7kxZG5AB8RFCQFF2OWA3NwcY/ov6PNM1J52cLfEwCAsseXPt/T09Od3p7CvoyyZbl+/eXl3gSXr/k0B7p2zWdxjucrck9Llp7p2aIx9/EKmx5t2O0BCna5Vdy4olXc+b9nRqa06L1s1w6IIjFSednC3xMAgLLHXz/fKexdVJIzOJL7zuIU1UIz4iOu93RW7uvYn/nQe5c7FDY9WnCxWsVN5bJVHAAAAChvKOxd5K4zOBKtNAAAAACAkqOwL0P8pTeBr8md9/HbgmQuxvXixZWeadh7Cfjb8wYAAADAN1DYlyH0Jiie3Neem4NMHi3sC8oBAAAAAM6isAfgstwD/WVkSp68Jj8j1zAIhQ04CAAAAJQXFPbwOFuWa8XY5dH6L/9udnF09+IcD0XLPeDgW+96N0dBAw4CAAAA5QWFPTzur+sueDuCX3BsFffsyYkMJ6fhAwAAAOB9FPaAj8rdKr7oPUPemoIuv1bx3AP93d3n8nR8npKR+WcvAQYcBAAAACjs4SElGbHfXaP15+RAyeW+HCI4SAr26ICDf57gKOqyjMzMQlfn3bMhZf3vso/AQMnV8QxdPR4AAADgDhT28Ah3jdhfnkbrz30SYtjtJo8WzxmZxv96Cfj3yZAPV3o7AQAAAFD6KOyBXNJdHOHdMAxl/K+FN7gYA/ulF9LC69gq7tnC/jIjTw4AAAAAvofCHsjlmQ8zvB0BJcRlHwAAAChvKOwBlClc9gEAAIDyhsIe5R4tvCWT6eLlC9LlQeoy/3cJQ5CLg9QxQB0AAADgiMIe5Z4/tPBmFKt4Nq4onp2vnjNcKJ7ffNelWAAAAADcjMIe8AOL3st2w15cOzEAAAAAwD9Q2ANwWUkuX5DcdwmDv16+AAAAALgThT3go3y5eHbX5QsSg9QBAAAAJVWuCvsFCxboueeeU0pKiq655hrNmzdP7dq183YsIF8UzwAAAACcEeDtAJ6SlJSksWPHatKkSdq9e7euueYaxcXF6dSpU96OBgAAAABAsZWbFvsXXnhBDz30kO6//35J0qJFi/TBBx/olVde0eOPP+624xiGIZvNVuD6tLS0fH/Pj8VicWkkc09lc3euorKVheeMbMXLxmuNbJ7KxmuNbJ7KxmuNbJ7KxmuNbJ7KxmvNN7KZDMMo80Nlp6enq0KFClq5cqX69OljXz548GCdOXMmz3XMNpvN4Q+WmpqqunXr6uzZswoLCyv0WGlpaYqPj3dL7uTkZLd2n3ZXNnfnknw3W3n4e0q+m43XWvGQzXW81oqHbK7jtVY8ZHMdr7XiIZvreK0VjzPZUlNTFR4e7lQdWi664v/222/KyspSzZo1HZbXrFlTKSkpebafMWOGwsPD7T9169b1VFQAAAAAAFxSLlrsjx8/rtq1a2v79u2KiYmxLx8/frw2bdqkTz/91GH7krTYF9U9I/f6orpfeLrriLPZPN3dpiw8Z2QrXjZea2TzVDZea2TzVDZea2TzVDZea2TzVDZea6WXzZUW+3JR2LvaFf9KrjyhAAAAAACUFF3xr2A2m9W2bVutX7/eviw7O1vr1693aMEHAAAAAMDflJtR8ceOHavBgwfr+uuvV7t27TRnzhxduHDBPko+AAAAAAD+qNwU9gkJCfr111/19NNPKyUlRddee61Wr16dZ0A9AAAAAAD8Sbm4xr6kuMYeAAAAAOBJXGMPAAAAAEA5QWEPAAAAAIAfo7AHAAAAAMCPUdgDAAAAAODHKOwBAAAAAPBjFPYAAAAAAPgxCnsAAAAAAPwYhT0AAAAAAH6Mwh4AAAAAAD9GYQ8AAAAAgB+jsAcAAAAAwI9R2AMAAAAA4Mco7AEAAAAA8GNB3g7gDwzDkCSlpqZ6OQkAAAAAoDzIqT9z6tHCUNg74dy5c5KkunXrejkJAAAAAKA8OXfunMLDwwvdxmQ4U/6Xc9nZ2Tp+/LgqVaokk8lU4v2lpqaqbt26+uWXXxQWFuaGhO7jq9l8NZdEtuLy1Wy+mksiW3H5ajZfzSWRrbh8NZuv5pLIVly+ms1Xc0lkKy5fzearuST3ZjMMQ+fOnVNUVJQCAgq/ip4WeycEBASoTp06bt9vWFiYz70Qc/hqNl/NJZGtuHw1m6/mkshWXL6azVdzSWQrLl/N5qu5JLIVl69m89VcEtmKy1ez+WouyX3Zimqpz8HgeQAAAAAA+DEKewAAAAAA/BiFvRdYLBZNmjRJFovF21Hy8NVsvppLIltx+Wo2X80lka24fDWbr+aSyFZcvprNV3NJZCsuX83mq7kkshWXr2bz1VyS97IxeB4AAAAAAH6MFnsAAAAAAPwYhT0AAAAAAH6Mwh4AAAAAAD9GYQ8AAAAAgB+jsPewBQsWqH79+rJarWrfvr0+++wzb0eSJG3evFm9e/dWVFSUTCaT3n33XW9HkiTNmDFDN9xwgypVqqSIiAj16dNHBw4c8HYsSdLChQvVunVrhYWFKSwsTDExMfroo4+8HSuPZ555RiaTSaNHj/Z2FE2ePFkmk8nhp2nTpt6OZXfs2DHde++9qlatmkJCQtSqVSt98cUX3o6l+vXr53neTCaTEhMTvZorKytLTz31lBo0aKCQkBA1atRI06ZNk6+MyXru3DmNHj1a0dHRCgkJ0Y033qjPP//c4zmKen81DENPP/20atWqpZCQEMXGxurgwYM+ke3tt99W9+7dVa1aNZlMJu3Zs8cjuYrKlpGRoQkTJqhVq1aqWLGioqKiNGjQIB0/ftyruaTL73NNmzZVxYoVVaVKFcXGxurTTz8t9VzOZMtt2LBhMplMmjNnjk9kGzJkSJ73uB49eng9lyR9++23uv322xUeHq6KFSvqhhtu0JEjR7yeLb/PBZPJpOeee87r2c6fP68RI0aoTp06CgkJUfPmzbVo0aJSz+VMtpMnT2rIkCGKiopShQoV1KNHD4+85zrznTYtLU2JiYmqVq2aQkND1a9fP508edInsr300kvq2rWrwsLCZDKZdObMmVLP5Uy233//XSNHjlSTJk0UEhKievXqadSoUTp79qxXc0nSI488okaNGikkJEQ1atRQfHy8vvvuu1LLRGHvQUlJSRo7dqwmTZqk3bt365prrlFcXJxOnTrl7Wi6cOGCrrnmGi1YsMDbURxs2rRJiYmJ2rlzp9auXauMjAx1795dFy5c8HY01alTR88884x27dqlL774Qrfccovi4+P19ddfezua3eeff65//etfat26tbej2LVo0UInTpyw/2zdutXbkSRJf/zxhzp27Kjg4GB99NFH+uabbzRr1ixVqVLF29H0+eefOzxna9eulSTdddddXs317LPPauHChZo/f76+/fZbPfvss5o5c6bmzZvn1Vw5HnzwQa1du1avv/669u3bp+7duys2NlbHjh3zaI6i3l9nzpypf/7zn1q0aJE+/fRTVaxYUXFxcUpLS/N6tgsXLuimm27Ss88+W+pZ8jt2QdkuXryo3bt366mnntLu3bv19ttv68CBA7r99tu9mkuSrr76as2fP1/79u3T1q1bVb9+fXXv3l2//vqr17PleOedd7Rz505FRUWVeqYczmTr0aOHw3vdm2++6fVchw4d0k033aSmTZtq48aN2rt3r5566ilZrVavZ8v9XJ04cUKvvPKKTCaT+vXr5/VsY8eO1erVq/XGG2/o22+/1ejRozVixAi99957Xs1mGIb69OmjH3/8UcnJyfryyy8VHR2t2NjYUv9u6cx32jFjxuj999/XihUrtGnTJh0/flx9+/Yt1VzOZrt48aJ69Oihv/3tb6Wex5Vsx48f1/Hjx/X8889r//79WrJkiVavXq0HHnjAq7kkqW3btlq8eLG+/fZbrVmzRoZhqHv37srKyiqdUAY8pl27dkZiYqL9dlZWlhEVFWXMmDHDi6nykmS888473o6Rr1OnThmSjE2bNnk7Sr6qVKli/Oc///F2DMMwDOPcuXPGVVddZaxdu9bo0qWL8eijj3o7kjFp0iTjmmuu8XaMfE2YMMG46aabvB3DKY8++qjRqFEjIzs726s5evXqZQwdOtRhWd++fY2BAwd6KdGfLl68aAQGBhqrVq1yWH7dddcZTzzxhJdS5X1/zc7ONiIjI43nnnvOvuzMmTOGxWIx3nzzTa9my+3w4cOGJOPLL7/0aKYcznwuffbZZ4Yk4+eff/ZMKMO5XGfPnjUkGevWrfNMqP8pKNvRo0eN2rVrG/v37zeio6ON2bNnezRXQdkGDx5sxMfHezxLbvnlSkhIMO69917vBMrFmddafHy8ccstt3gmUC75ZWvRooUxdepUh2XeeP+9MtuBAwcMScb+/fvty7KysowaNWoY//73vz2a7crvtGfOnDGCg4ONFStW2Lf59ttvDUnGjh07vJott08++cSQZPzxxx8ezZTDmVpg+fLlhtlsNjIyMnwq11dffWVIMn744YdSyUCLvYekp6dr165dio2NtS8LCAhQbGysduzY4cVk/iWnW03VqlW9nMRRVlaW3nrrLV24cEExMTHejiNJSkxMVK9evRxec77g4MGDioqKUsOGDTVw4ECPdGd0xnvvvafrr79ed911lyIiItSmTRv9+9//9nasPNLT0/XGG29o6NChMplMXs1y4403av369fr+++8lSV999ZW2bt2qnj17ejWXJGVmZiorKytPq1pISIjP9BKRpMOHDyslJcXh/zQ8PFzt27fns8FFZ8+elclkUuXKlb0dxS49PV0vvfSSwsPDdc0113g7jrKzs3Xfffdp3LhxatGihbfj5LFx40ZFRESoSZMmGj58uE6fPu3VPNnZ2frggw909dVXKy4uThEREWrfvr3PXK6Y28mTJ/XBBx+Ueiuls2688Ua99957OnbsmAzD0CeffKLvv/9e3bt392oum80mSQ6fDQEBAbJYLB7/bLjyO+2uXbuUkZHh8HnQtGlT1atXz+OfB776fVtyLtvZs2cVFhamoKAgT8UqMteFCxe0ePFiNWjQQHXr1i2VDBT2HvLbb78pKytLNWvWdFhes2ZNpaSkeCmVf8nOztbo0aPVsWNHtWzZ0ttxJEn79u1TaGioLBaLhg0bpnfeeUfNmzf3diy99dZb2r17t2bMmOHtKA7at29v7yK1cOFCHT58WJ06ddK5c+e8HU0//vijFi5cqKuuukpr1qzR8OHDNWrUKL366qvejubg3Xff1ZkzZzRkyBBvR9Hjjz+uu+++W02bNlVwcLDatGmj0aNHa+DAgd6OpkqVKikmJkbTpk3T8ePHlZWVpTfeeEM7duzQiRMnvB3PLuf9n8+GkklLS9OECRN0zz33KCwszNtxtGrVKoWGhspqtWr27Nlau3atqlev7u1YevbZZxUUFKRRo0Z5O0oePXr00Guvvab169fr2Wef1aZNm9SzZ8/S67LqhFOnTun8+fN65pln1KNHD3388ce644471LdvX23atMlrufLz6quvqlKlSh7ptu2MefPmqXnz5qpTp47MZrN69OihBQsWqHPnzl7NlVMoT5w4UX/88YfS09P17LPP6ujRox79bMjvO21KSorMZnOek5Oe/jzwxe/bOZzJ9ttvv2natGl6+OGHfSLXiy++qNDQUIWGhuqjjz7S2rVrZTabSyWH505jACWUmJio/fv3+1RrW5MmTbRnzx6dPXtWK1eu1ODBg7Vp0yavFve//PKLHn30Ua1du9Yj1wC6IndLbuvWrdW+fXtFR0dr+fLlXm9lyM7O1vXXX69//OMfkqQ2bdpo//79WrRokQYPHuzVbLm9/PLL6tmzp0evjS3I8uXLtXTpUi1btkwtWrTQnj17NHr0aEVFRfnEc/b6669r6NChql27tgIDA3Xdddfpnnvu0a5du7wdDW6UkZGh/v37yzAMLVy40NtxJEk333yz9uzZo99++03//ve/1b9/f3366aeKiIjwWqZdu3Zp7ty52r17t9d7++Tn7rvvtv/eqlUrtW7dWo0aNdLGjRvVrVs3r2TKzs6WJMXHx2vMmDGSpGuvvVbbt2/XokWL1KVLF6/kys8rr7yigQMH+szn/rx587Rz50699957io6O1ubNm5WYmKioqCiv9iQMDg7W22+/rQceeEBVq1ZVYGCgYmNj1bNnT48O/OqL32lz+HO21NRU9erVS82bN9fkyZN9ItfAgQN166236sSJE3r++efVv39/bdu2rVT+V2mx95Dq1asrMDAwz8iWJ0+eVGRkpJdS+Y8RI0Zo1apV+uSTT1SnTh1vx7Ezm81q3Lix2rZtqxkzZuiaa67R3LlzvZpp165dOnXqlK677joFBQUpKChImzZt0j//+U8FBQV5tfXjSpUrV9bVV1+tH374wdtRVKtWrTwnZJo1a+YzlwpI0s8//6x169bpwQcf9HYUSdK4cePsrfatWrXSfffdpzFjxvhMT5FGjRpp06ZNOn/+vH755Rd99tlnysjIUMOGDb0dzS7n/Z/PhuLJKep//vlnrV271ida6yWpYsWKaty4sTp06KCXX35ZQUFBevnll72aacuWLTp16pTq1atn/2z4+eef9de//lX169f3arb8NGzYUNWrV/fq50P16tUVFBTk858NW7Zs0YEDB3zms+HSpUv629/+phdeeEG9e/dW69atNWLECCUkJOj555/3djy1bdtWe/bs0ZkzZ3TixAmtXr1ap0+f9thnQ0HfaSMjI5Wenp5ntHlPfh746vdtqehs586dU48ePVSpUiW98847Cg4O9olc4eHhuuqqq9S5c2etXLlS3333nd55551SyUJh7yFms1lt27bV+vXr7cuys7O1fv16n7km2xcZhqERI0bonXfe0YYNG9SgQQNvRypUdna2/fotb+nWrZv27dunPXv22H+uv/56DRw4UHv27FFgYKBX8+V2/vx5HTp0SLVq1fJ2FHXs2DHPNCXff/+9oqOjvZQor8WLFysiIkK9evXydhRJl0fIDQhw/BgJDAy0t3L5iooVK6pWrVr6448/tGbNGsXHx3s7kl2DBg0UGRnp8NmQmpqqTz/9lM+GIuQU9QcPHtS6detUrVo1b0cqkC98Ntx3333au3evw2dDVFSUxo0bpzVr1ng1W36OHj2q06dPe/XzwWw264YbbvD5z4aXX35Zbdu29YlxHKTL/5sZGRk+//kQHh6uGjVq6ODBg/riiy9K/bOhqO+0bdu2VXBwsMPnwYEDB3TkyJFS/zzw5e/bzmRLTU1V9+7dZTab9d5773mk50pxnjPDMGQYRql9HtAV34PGjh2rwYMH6/rrr1e7du00Z84cXbhwQffff7+3o+n8+fMOZ8UPHz6sPXv2qGrVqqpXr57XciUmJmrZsmVKTk5WpUqV7NcYhYeHKyQkxGu5JGnixInq2bOn6tWrp3PnzmnZsmXauHGj178gVapUKc/1PRUrVlS1atW8fq3UY489pt69eys6OlrHjx/XpEmTFBgYqHvuuceruaTLU8zceOON+sc//qH+/fvrs88+00svvaSXXnrJ29EkXS4MFi9erMGDB3t0MJjC9O7dW9OnT1e9evXUokULffnll3rhhRc0dOhQb0eTJPvUMk2aNNEPP/ygcePGqWnTph5/zy3q/XX06NH6+9//rquuukoNGjTQU089paioKPXp08fr2X7//XcdOXLEPj98ToETGRlZ6i1IhWWrVauW7rzzTu3evVurVq1SVlaW/fOhatWqpXb9YlG5qlWrpunTp+v2229XrVq19Ntvv2nBggU6duyYR6anLOrveeXJj+DgYEVGRqpJkyZezVa1alVNmTJF/fr1U2RkpA4dOqTx48ercePGiouL81quevXqady4cUpISFDnzp118803a/Xq1Xr//fe1cePGUs3lTDbpckGzYsUKzZo1q9TzuJKtS5cuGjdunEJCQhQdHa1Nmzbptdde0wsvvOD1bCtWrFCNGjVUr1497du3T48++qj69OlT6gP7FfWdNjw8XA888IDGjh2rqlWrKiwsTCNHjlRMTIw6dOjg1WzS5TEAUlJS7M/tvn37VKlSJdWrV69UB9krKltOUX/x4kW98cYbSk1NVWpqqiSpRo0apdagVVSuH3/8UUlJSerevbtq1Kiho0eP6plnnlFISIhuu+22UsnEdHceNm/ePKNevXqG2Ww22rVrZ+zcudPbkQzD+HPqiit/Bg8e7NVc+WWSZCxevNiruQzDMIYOHWpER0cbZrPZqFGjhtGtWzfj448/9nasfPnKdHcJCQlGrVq1DLPZbNSuXdtISEgotSk/iuP99983WrZsaVgsFqNp06bGSy+95O1IdmvWrDEkGQcOHPB2FLvU1FTj0UcfNerVq2dYrVajYcOGxhNPPGHYbDZvRzMMwzCSkpKMhg0bGmaz2YiMjDQSExONM2fOeDxHUe+v2dnZxlNPPWXUrFnTsFgsRrdu3Tz2dy4q2+LFi/NdP2nSJK9my5l+L7+fTz75xGu5Ll26ZNxxxx1GVFSUYTabjVq1ahm333678dlnn5VqJmey5ceT090Vlu3ixYtG9+7djRo1ahjBwcFGdHS08dBDDxkpKSlezZXj5ZdfNho3bmxYrVbjmmuuMd59991Sz+Vstn/9619GSEiIx9/bisp24sQJY8iQIUZUVJRhtVqNJk2aGLNmzfLINK1FZZs7d65Rp04dIzg42KhXr57x5JNPeuRzy5nvtJcuXTL+7//+z6hSpYpRoUIF44477jBOnDjhE9kmTZrkle/kRWUr6O8tyTh8+LDXch07dszo2bOnERERYQQHBxt16tQxBgwYYHz33Xellsn0v2AAAAAAAMAPcY09AAAAAAB+jMIeAAAAAAA/RmEPAAAAAIAfo7AHAAAAAMCPUdgDAAAAAODHKOwBAAAAAPBjFPYAAAAAAPgxCnsAAAAAAPwYhT0AAAAAAH6Mwh4AABRpyJAh6tOnT57lGzdulMlk0pkzZzyeCQAAXEZhDwAAfFpGRoa3IwAA4NMo7AEAgNv897//VYsWLWSxWFS/fn3NmjXLYb3JZNK7777rsKxy5cpasmSJJOmnn36SyWRSUlKSunTpIqvVqqVLl3ooPQAA/inI2wEAAEDZsGvXLvXv31+TJ09WQkKCtm/frv/7v/9TtWrVNGTIEJf29fjjj2vWrFlq06aNrFZr6QQGAKCMoLAHAABOWbVqlUJDQx2WZWVl2X9/4YUX1K1bNz311FOSpKuvvlrffPONnnvuOZcL+9GjR6tv374lzgwAQHlAV3wAAOCUm2++WXv27HH4+c9//mNf/+2336pjx44O9+nYsaMOHjzocALAGddff71bMgMAUB7QYg8AAJxSsWJFNW7c2GHZ0aNHXdqHyWSSYRgOy/IbHK9ixYquBwQAoJyixR4AALhFs2bNtG3bNodl27Zt09VXX63AwEBJUo0aNXTixAn7+oMHD+rixYsezQkAQFlDiz0AAHCLv/71r7rhhhs0bdo0JSQkaMeOHZo/f75efPFF+za33HKL5s+fr5iYGGVlZWnChAkKDg72YmoAAPwfLfYAAMAtrrvuOi1fvlxvvfWWWrZsqaefflpTp051GDhv1qxZqlu3rjp16qQBAwboscceU4UKFbwXGgCAMsBkXHmhGwAAAAAA8Bu02AMAAAAA4Mco7AEAAAAA8GMU9gAAAAAA+DEKewAAAAAA/BiFPQAAAAAAfozCHgAAAAAAP0ZhDwAAAACAH6OwBwAAAADAj1HYAwAAAADgxyjsAQAAAADwYxT2AAAAAAD4sf8HqwcykVJiox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data:image/png;base64,iVBORw0KGgoAAAANSUhEUgAAA/YAAAIjCAYAAACpnIB8AAAAOXRFWHRTb2Z0d2FyZQBNYXRwbG90bGliIHZlcnNpb24zLjcuMSwgaHR0cHM6Ly9tYXRwbG90bGliLm9yZy/bCgiHAAAACXBIWXMAAA9hAAAPYQGoP6dpAAB95ElEQVR4nO3dd3hUZd7G8XtSZiYQEmoIoYSmdBRRICJFiQRkMQhKFBQQG7wBBFZA1kJbFkURWEBYdxUsoAFWjaKCFOlgARGwICKKlICiEFom7bx/sBkzpM0kkynJ93Ndua7MOWfOuWcymZnfeZ7zPCbDMAwBAAAAAAC/FODtAAAAAAAAoPgo7AEAAAAA8GMU9gAAAAAA+DEKewAAAAAA/BiFPQAAAAAAfozCHgAAAAAAP0ZhDwAAAACAH6OwBwAAAADAj1HYAwAAAADgxyjsAcALNm7cKJPJpI0bN7p1vyaTSZMnT3brPl31008/yWQy6fnnny9y28mTJ8tkMrnt2DnP68qVK922T5RvpfW/6i9y/p+XLFni1v3Wr19fQ4YMsd9esmSJTCaTvvjiC7ceBwDKCwp7AChCzhfOnJ+goCDVrl1bQ4YM0bFjxzye58MPP/R68V6ebN++XZMnT9aZM2e8HaXUmEwmjRgxIt91FFzO8fb7xIsvvuj24tsVOSdAcv9UrVpVHTp00NKlS72WKz8bN25U3759FRkZKbPZrIiICPXu3Vtvv/22t6NJki5evKjJkyeX25NJAIonyNsBAMBfTJ06VQ0aNFBaWpp27typJUuWaOvWrdq/f7+sVqvHcnz44YdasGBBvsX9pUuXFBTkP2/tTz75pB5//HFvxyjU9u3bNWXKFA0ZMkSVK1f2dhz4OG+9T7z44ouqXr26Qyu4N4waNUo33HCDJOn06dNKSkrSvffeqzNnzigxMdG+3YEDBxQQ4Pn2pUmTJmnq1Km66qqr9Mgjjyg6OlqnT5/Whx9+qH79+mnp0qUaMGCAx3PldvHiRU2ZMkWS1LVrV69mAeA//OfbHwB4Wc+ePXX99ddLkh588EFVr15dzz77rN577z3179/fy+ku8+QJBncICgryqxMR8Jzs7Gylp6f73WvaH94nSlOnTp1055132m8PHz5cDRs21LJlyxwKe4vF4vFsK1eu1NSpU3XnnXdq2bJlCg4Otq8bN26c1qxZo4yMDI/nAgB3oCs+ABRTp06dJEmHDh1yWP7dd9/pzjvvVNWqVWW1WnX99dfrvffeK3J/W7Zs0V133aV69erJYrGobt26GjNmjC5dumTfZsiQIVqwYIEkOXR5zZHfNfZffvmlevbsqbCwMIWGhqpbt27auXOnwzY53Yi3bdumsWPHqkaNGqpYsaLuuOMO/frrrw7bfvHFF4qLi1P16tUVEhKiBg0aaOjQofk+ppdeekmNGjWSxWLRDTfcoM8//9xhfX7X2Od0C1+6dKmaNGkiq9Wqtm3bavPmzUU+hzmysrL0t7/9TZGRkapYsaJuv/12/fLLL3m2+/TTT9WjRw+Fh4erQoUK6tKli7Zt2+aQb9y4cZKkBg0a2J/vn376SX379tV1113nsL/evXvLZDI5/L0//fRTmUwmffTRR/ZlZ86c0ejRo1W3bl1ZLBY1btxYzz77rLKzsx32l52drTlz5qhFixayWq2qWbOmHnnkEf3xxx8O29WvX19/+ctftHXrVrVr105Wq1UNGzbUa6+95vRz5qoNGzaoU6dOqlixoipXrqz4+Hh9++23DtsMGTJE9evXz3Pfov7uLVq0kMVi0erVqws8fnJysnr16qWoqChZLBY1atRI06ZNU1ZWlsN2Xbt2VcuWLfXNN9/o5ptvVoUKFVS7dm3NnDkzzz6PHj2qPn36qGLFioqIiNCYMWNks9lceFbyKsn7hLP/l/Xr19fXX3+tTZs22V+juVt6nX29nTlzRkOGDFF4eLgqV66swYMHl/gSFLPZrCpVquQ5gXflNfb5+eOPP9SuXTvVqVNHBw4ckCTZbDZNmjRJjRs3tr9Pjh8/3qm/01NPPaWqVavqlVdecSjqc8TFxekvf/mL/fapU6f0wAMPqGbNmrJarbrmmmv06quvOtynoDEY8hubYMiQIQoNDdWxY8fUp08fhYaGqkaNGnrsscfsr9uffvpJNWrUkCRNmTLF/vfk8isARaGZBACK6aeffpIkValSxb7s66+/VseOHVW7dm09/vjjqlixopYvX64+ffrov//9r+64444C97dixQpdvHhRw4cPV7Vq1fTZZ59p3rx5Onr0qFasWCFJeuSRR3T8+HGtXbtWr7/+epEZv/76a3Xq1ElhYWEaP368goOD9a9//Utdu3bVpk2b1L59e4ftR44cqSpVqmjSpEn66aefNGfOHI0YMUJJSUmSLn/R7d69u2rUqKHHH39clStX1k8//ZTvtanLli3TuXPn9Mgjj8hkMmnmzJnq27evfvzxx3y/VOe2adMmJSUladSoUbJYLHrxxRfVo0cPffbZZ2rZsmWRj3v69OkymUyaMGGCTp06pTlz5ig2NlZ79uxRSEiIpMuFac+ePdW2bVtNmjRJAQEBWrx4sW655RZt2bJF7dq1U9++ffX999/rzTff1OzZs1W9enVJUo0aNdSpUyclJycrNTVVYWFhMgxD27ZtU0BAgLZs2aLbb79d0uUTNgEBAerYsaOky91su3TpomPHjumRRx5RvXr1tH37dk2cOFEnTpzQnDlz7I/jkUce0ZIlS3T//fdr1KhROnz4sObPn68vv/xS27Ztc3gef/jhB91555164IEHNHjwYL3yyisaMmSI2rZtqxYtWhT5nKWlpem3337Ls/z8+fN5lq1bt049e/ZUw4YNNXnyZF26dEnz5s1Tx44dtXv37nyLeWds2LBBy5cv14gRI1S9evVC97NkyRKFhoZq7NixCg0N1YYNG/T0008rNTVVzz33nMO2f/zxh3r06KG+ffuqf//+WrlypSZMmKBWrVqpZ8+eki5fxtKtWzcdOXJEo0aNUlRUlF5//XVt2LChWI8lhzveJ4r6v5wzZ45Gjhyp0NBQPfHEE5KkmjVrSnL+9WYYhuLj47V161YNGzZMzZo10zvvvKPBgwe79HjPnTtnfx39/vvvWrZsmfbv36+XX37Zpf389ttvuvXWW/X7779r06ZNatSokbKzs3X77bdr69atevjhh9WsWTPt27dPs2fP1vfff6933323wP0dPHhQ3333nYYOHapKlSoVefxLly6pa9eu+uGHHzRixAg1aNBAK1as0JAhQ3TmzBk9+uijLj2eHFlZWYqLi1P79u31/PPPa926dZo1a5YaNWqk4cOHq0aNGlq4cKGGDx+uO+64Q3379pUktW7duljHA1COGACAQi1evNiQZKxbt8749ddfjV9++cVYuXKlUaNGDcNisRi//PKLfdtu3boZrVq1MtLS0uzLsrOzjRtvvNG46qqr7Ms++eQTQ5LxySef2JddvHgxz7FnzJhhmEwm4+eff7YvS0xMNAp6+5ZkTJo0yX67T58+htlsNg4dOmRfdvz4caNSpUpG586d8zzG2NhYIzs72758zJgxRmBgoHHmzBnDMAzjnXfeMSQZn3/+eYHP1+HDhw1JRrVq1Yzff//dvjw5OdmQZLz//vv2ZZMmTcrzWCQZkowvvvjCvuznn382rFarcccddxR4XMP483mtXbu2kZqaal++fPlyQ5Ixd+5cwzAu/02uuuoqIy4uzuHxXrx40WjQoIFx66232pc999xzhiTj8OHDDsf6/PPPDUnGhx9+aBiGYezdu9eQZNx1111G+/bt7dvdfvvtRps2bey3p02bZlSsWNH4/vvvHfb3+OOPG4GBgcaRI0cMwzCMLVu2GJKMpUuXOmy3evXqPMujo6MNScbmzZvty06dOmVYLBbjr3/9a6HPmWH8+ZwX9pP7b37ttdcaERERxunTp+3LvvrqKyMgIMAYNGiQfdngwYON6OjoPMcr6O8eEBBgfP3110XmNYz8/18eeeQRo0KFCg7/f126dDEkGa+99pp9mc1mMyIjI41+/frZl82ZM8eQZCxfvty+7MKFC0bjxo3z/K/mpzTeJ5z9vzQMw2jRooXRpUuXPLmcfb29++67hiRj5syZ9m0yMzONTp06GZKMxYsXF/r4c/73rvwJCAgwpk+fnmf76OhoY/DgwXke6+eff26cOHHCaNGihdGwYUPjp59+sm/z+uuvGwEBAcaWLVsc9rVo0SJDkrFt27YC8+W8/8yePbvQx5Ej5/Xwxhtv2Jelp6cbMTExRmhoqP39Jb/3csP4830w9/M2ePBgQ5IxdepUh23btGljtG3b1n77119/zfNeDgBFoSs+ADgpNjZWNWrUUN26dXXnnXeqYsWKeu+991SnTh1Jl1unNmzYoP79+9tbrX777TedPn1acXFxOnjwYKGjY+e0JEvShQsX9Ntvv+nGG2+UYRj68ssvXc6blZWljz/+WH369FHDhg3ty2vVqqUBAwZo69atSk1NdbjPww8/7NBFulOnTsrKytLPP/8sSfbB41atWlXktagJCQkOrZQ5XZJ//PHHIrPHxMSobdu29tv16tVTfHy81qxZk6erdX4GDRrk0Cp35513qlatWvrwww8lSXv27NHBgwc1YMAAnT592v63unDhgrp166bNmzfn6aZ8pTZt2ig0NNR+icCWLVtUp04dDRo0SLt379bFixdlGIa2bt1qf+zS5Z4ZnTp1UpUqVezH/e233xQbG6usrCz7/lasWKHw8HDdeuutDtu1bdtWoaGh+uSTTxzyNG/e3OE4NWrUUJMmTZx6viUpPj5ea9euzfOTcylCjhMnTmjPnj0aMmSIqlatal/eunVr3XrrrfbnuDi6dOmi5s2bO7Vt7v+XnP+3Tp066eLFi/ruu+8ctg0NDdW9995rv202m9WuXTuH5+bDDz9UrVq1HK4Pr1Chgh5++GGXHkNpvE8U9X9ZGGdfbx9++KGCgoI0fPhw+30DAwM1cuRIlx7/008/bX/tJCUl6Z577tETTzyhuXPnOnX/o0ePqkuXLsrIyNDmzZsVHR3t8FiaNWumpk2bOjyWW265RZLy/E/klvNe50xrvXT5+YiMjNQ999xjXxYcHKxRo0bp/Pnz2rRpk1P7yc+wYcMcbnfq1Mnp/1MAKAhd8QHASQsWLNDVV1+ts2fP6pVXXtHmzZsdBoD64YcfZBiGnnrqKT311FP57uPUqVOqXbt2vuuOHDmip59+Wu+9916ea6jPnj3rct5ff/1VFy9eVJMmTfKsa9asmbKzs/XLL784dNOuV6+ew3Y5hXlOni5duqhfv36aMmWKZs+era5du6pPnz4aMGBAnsGwitpXYa666qo8y66++mpdvHhRv/76qyIjI126v8lkUuPGje3dog8ePChJhXYzPnv2rMOJiSsFBgYqJiZGW7ZskXS5sO/UqZNuuukmZWVlaefOnapZs6Z+//13h4L74MGD2rt3r/062iudOnXKvt3Zs2cVERFR6HY5rny+pcvPuTPPtyTVqVNHsbGxeZYfPXrU4XZOMVnQ62rNmjW6cOGCKlas6NRxc2vQoIHT23799dd68skntWHDhjwnqK78f6lTp06ea/qrVKmivXv32m///PPPaty4cZ7t8nuchSmN94mS/C85+3r7+eefVatWLYWGhjqsd/Xxt2rVyuF11L9/f509e1aPP/64BgwYUGCOHPfdd5+CgoL07bff5vk/P3jwoL799tsiH0t+wsLCJF0+CeSMn3/+WVdddVWekfubNWtmX18cVqs1T35X/k8BoCAU9gDgpHbt2tlHu+7Tp49uuukmDRgwQAcOHFBoaKi9hfexxx5TXFxcvvto3LhxvsuzsrLs15NOmDBBTZs2VcWKFXXs2DENGTKkyNZjdwkMDMx3uWEYki4XyCtXrtTOnTv1/vvva82aNRo6dKhmzZqlnTt3OhQFRe3Lm3Kez+eee07XXnttvttcWeDk56abbtL06dOVlpamLVu26IknnlDlypXVsmVLbdmyxX6dc+7CPjs7W7feeqvGjx+f7z6vvvpq+3YREREFzgF+ZXHgi8/3lUVyjoJ6XeRuhS/MmTNn1KVLF4WFhWnq1Klq1KiRrFardu/erQkTJuT5f/Hkc1Ma7xMlye/s6600devWTatWrdJnn32mXr16Fbpt37599dprr2nu3LmaMWOGw7rs7Gy1atVKL7zwQr73rVu3boH7bdq0qSRp3759LqYvnKuv8YL+lgBQUhT2AFAMgYGBmjFjhm6++WbNnz9fjz/+uL27e3BwcL4tn4XZt2+fvv/+e7366qsaNGiQffnatWvzbFvQF8kr1ahRQxUqVLCPJp3bd999p4CAgEK/CBemQ4cO6tChg6ZPn65ly5Zp4MCBeuutt/Tggw8Wa39XymlRz+37779XhQoVimzxy+/+hmHohx9+sA9A1ahRI0mXW/GK+lsV9nx36tRJ6enpevPNN3Xs2DF7Ad+5c2d7YX/11VfbC/ycY58/f77I4zZq1Ejr1q1Tx44dnS54PSGna3RBr6vq1avbW+urVKmS76jqxW3tzLFx40adPn1ab7/9tjp37mxffvjw4WLvMzo6Wvv375dhGA5/8/wep7Pc/T5RmIJep86+3qKjo7V+/XqdP3/e4aRWSR5/jszMTEn5D8R4pZEjR6px48Z6+umnFR4erscff9y+rlGjRvrqq6/UrVs3p98Hc1x99dVq0qSJkpOTNXfu3CJP3EVHR2vv3r3Kzs52aLXPucwj5/8gp/fEla/zkrzGXX1sACAx3R0AFFvXrl3Vrl07zZkzR2lpaYqIiFDXrl31r3/9SydOnMiz/ZXTxuWW04qTuwXOMIx8r0vNKZqKmoYqMDBQ3bt3V3Jysr0LuiSdPHlSy5Yt00033WTvnuqsP/74I08rYU6Ld0mnBcttx44d2r17t/32L7/8ouTkZHXv3t2pFq/XXnvNocvtypUrdeLECfsI6G3btlWjRo30/PPP51ts5P5bFfZ8t2/fXsHBwXr22WdVtWpV+2UNnTp10s6dO7Vp0yaH1nrpctfkHTt2aM2aNXn2d+bMGXsR1L9/f2VlZWnatGl5tsvMzCzxNGTFVatWLV177bV69dVXHTLs379fH3/8sW677Tb7skaNGuns2bMOXd5PnDihd955p0QZ8vt/SU9P14svvljsfd522206fvy4Vq5caV928eJFvfTSS8UPKve+TxSmYsWK+b4mnH293XbbbcrMzNTChQvt67OysjRv3rxi5clt1apVkqRrrrnGqe2feuopPfbYY5o4caJDnv79++vYsWP697//nec+ly5d0oULFwrd75QpU3T69Gk9+OCD9sed28cff2zPettttyklJcU+84B0+f9u3rx5Cg0NVZcuXSRdLvADAwPzTMdZktdihQoVJBX9Hg8AudFiDwAlMG7cON11111asmSJhg0bpgULFuimm25Sq1at9NBDD6lhw4Y6efKkduzYoaNHj+qrr77Kdz9NmzZVo0aN9Nhjj+nYsWMKCwvTf//733yvu8wZVG7UqFGKi4tTYGCg7r777nz3+/e//11r167VTTfdpP/7v/9TUFCQ/vWvf8lms+U7j3dRXn31Vb344ou644471KhRI507d07//ve/FRYW5lDQlVTLli0VFxfnMN2ddPmLuTOqVq2qm266Sffff79OnjypOXPmqHHjxnrooYckSQEBAfrPf/6jnj17qkWLFrr//vtVu3ZtHTt2TJ988onCwsL0/vvvS/rz+X7iiSd09913Kzg4WL1791bFihVVoUIFtW3bVjt37rTPYS9dbrG/cOGCLly4kKewHzdunN577z395S9/sU9Hd+HCBe3bt08rV67UTz/9pOrVq6tLly565JFHNGPGDO3Zs0fdu3dXcHCwDh48qBUrVmju3LkOA7150nPPPaeePXsqJiZGDzzwgH26u/DwcIf5tu+++25NmDBBd9xxh0aNGqWLFy9q4cKFuvrqqx1O3LjqxhtvVJUqVTR48GCNGjVKJpNJr7/+eom61j/00EOaP3++Bg0apF27dqlWrVp6/fXX7UVWSbjrfaIwbdu21cKFC/X3v/9djRs3VkREhG655RanX2+9e/dWx44d9fjjj+unn35S8+bN9fbbb7s8vseWLVuUlpYm6fJAge+99542bdqku+++294d3hnPPfeczp49q8TERFWqVEn33nuv7rvvPi1fvlzDhg3TJ598oo4dOyorK0vfffedli9frjVr1tgvg8hPQkKC9u3bp+nTp+vLL7/UPffco+joaJ0+fVqrV6/W+vXrtWzZMkmXByz817/+pSFDhmjXrl2qX7++Vq5cqW3btmnOnDn2QfjCw8N11113ad68eTKZTGrUqJFWrVpV6PX+RQkJCVHz5s2VlJSkq6++WlWrVlXLli2dmuoTQDnm+YH4AcC/5J6G6UpZWVlGo0aNjEaNGhmZmZmGYRjGoUOHjEGDBhmRkZFGcHCwUbt2beMvf/mLsXLlSvv98psi6ZtvvjFiY2ON0NBQo3r16sZDDz1kfPXVV3mmTMrMzDRGjhxp1KhRwzCZTA7ThimfKZJ2795txMXFGaGhoUaFChWMm2++2di+fbtTj/HKnLt37zbuueceo169eobFYjEiIiKMv/zlLw5T0+VM8/Tcc8/leb6uzFfQtGeJiYnGG2+8YVx11VWGxWIx2rRpU+R0Y7nzvvnmm8bEiRONiIgIIyQkxOjVq5fDlIE5vvzyS6Nv375GtWrVDIvFYkRHRxv9+/c31q9f77DdtGnTjNq1axsBAQF5pr4bN26cIcl49tlnHe6TM01a7qkGc5w7d86YOHGi0bhxY8NsNhvVq1c3brzxRuP555830tPTHbZ96aWXjLZt2xohISFGpUqVjFatWhnjx483jh8/bt8mOjra6NWrV57jdOnSJd8p0K6U85znp6DXxrp164yOHTsaISEhRlhYmNG7d2/jm2++yXP/jz/+2GjZsqVhNpuNJk2aGG+88Uahf3dnbdu2zejQoYMREhJiREVFGePHjzfWrFmT5/+qS5cuRosWLfLcP7+p+H7++Wfj9ttvNypUqGBUr17dePTRR+3TCzo73Z073yec/b80DMNISUkxevXqZVSqVMmQ5PB3d/b1dvr0aeO+++4zwsLCjPDwcOO+++4zvvzyy2JPd2c2m42mTZsa06dPz/O6Lmy6u9zP2z333GMEBQUZ7777rmEYl6ece/bZZ40WLVoYFovFqFKlitG2bVtjypQpxtmzZwvNmGP9+vVGfHy8ERERYQQFBRk1atQwevfubSQnJztsd/LkSeP+++83qlevbpjNZqNVq1b5Pg+//vqr0a9fP6NChQpGlSpVjEceecTYv39/vtPdVaxYMc/98/t/2L59u9G2bVvDbDYz9R0Ap5gMwwdGMQIA4H9MJpMSExM1f/58b0cBAADwC1xjDwAAAACAH6OwBwAAAADAj1HYAwAAAADgxxgVHwDgUxj6BQAAwDW02AMAAAAA4Mco7AEAAAAA8GN0xXdCdna2jh8/rkqVKslkMnk7DgAAAACgjDMMQ+fOnVNUVJQCAgpvk6ewd8Lx48dVt25db8cAAAAAAJQzv/zyi+rUqVPoNhT2TqhUqZKky09oWFiYl9MAAAAAAMq61NRU1a1b116PFobC3gk53e/DwsIo7AEAAAAAHuPM5eAMngcAAAAAgB+jsAcAAAAAwI9R2AMAAAAA4Mco7AEAAAAA8GMU9gAAAAAA+DEKewAAAAAA/BiFPQAAAAAAfozCHgAAAAAAP0ZhDwAAAACAH6OwBwAAAADAj1HYAwAAAADgxyjsAQAAAADwYxT2AAAAAAD4MQp7AAAAAAD8GIU9AAAAAAB+jMIeAAAAAAA/FuTtAAAAAAB8n2EYstlsRa6zWCwymUwF7qeo9QBcR2EPAAAAoEg2m03x8fEl3k9ycrKsVqsbEgHIQVd8AAAAAAD8GC32AAAAAIpksViUnJyc77q0tDQlJCRIkpKSkgptkbdYLKWSDyjPvNpiv3DhQrVu3VphYWEKCwtTTEyMPvroI/v6rl27ymQyOfwMGzbMYR9HjhxRr169VKFCBUVERGjcuHHKzMx02Gbjxo267rrrZLFY1LhxYy1ZssQTDw8AAAAoM0wmk6xWa4E/OQrbxmq1cn09UAq82mJfp04dPfPMM7rqqqtkGIZeffVVxcfH68svv1SLFi0kSQ899JCmTp1qv0+FChXsv2dlZalXr16KjIzU9u3bdeLECQ0aNEjBwcH6xz/+IUk6fPiwevXqpWHDhmnp0qVav369HnzwQdWqVUtxcXGefcAAAAAAALiZVwv73r17O9yePn26Fi5cqJ07d9oL+woVKigyMjLf+3/88cf65ptvtG7dOtWsWVPXXnutpk2bpgkTJmjy5Mkym81atGiRGjRooFmzZkmSmjVrpq1bt2r27NkU9gAAAAAAv+czg+dlZWXprbfe0oULFxQTE2NfvnTpUlWvXl0tW7bUxIkTdfHiRfu6HTt2qFWrVqpZs6Z9WVxcnFJTU/X111/bt4mNjXU4VlxcnHbs2FFgFpvNptTUVIcfAAAAAAB8kdcHz9u3b59iYmKUlpam0NBQvfPOO2revLkkacCAAYqOjlZUVJT27t2rCRMm6MCBA3r77bclSSkpKQ5FvST77ZSUlEK3SU1N1aVLlxQSEpIn04wZMzRlyhS3P1YAAAAAANzN64V9kyZNtGfPHp09e1YrV67U4MGDtWnTJjVv3lwPP/ywfbtWrVqpVq1a6tatmw4dOqRGjRqVWqaJEydq7Nix9tupqamqW7duqR0PAAAAAIDi8npXfLPZrMaNG6tt27aaMWOGrrnmGs2dOzffbdu3by9J+uGHHyRJkZGROnnypMM2ObdzrssvaJuwsLB8W+uly1Nw5IzUn/MDAAAAAIAv8nphf6Xs7GzZbLZ81+3Zs0eSVKtWLUlSTEyM9u3bp1OnTtm3Wbt2rcLCwuzd+WNiYrR+/XqH/axdu9bhOn4AAAAAAPyVV7viT5w4UT179lS9evV07tw5LVu2TBs3btSaNWt06NAhLVu2TLfddpuqVaumvXv3asyYMercubNat24tSerevbuaN2+u++67TzNnzlRKSoqefPJJJSYmymKxSJKGDRum+fPna/z48Ro6dKg2bNig5cuX64MPPvDmQwcAAAAAwC28WtifOnVKgwYN0okTJxQeHq7WrVtrzZo1uvXWW/XLL79o3bp1mjNnji5cuKC6deuqX79+evLJJ+33DwwM1KpVqzR8+HDFxMSoYsWKGjx4sMO89w0aNNAHH3ygMWPGaO7cuapTp47+85//MNUdAAAAAKBMMBmGYXg7hK9LTU1VeHi4zp49y/X2AAAAwBXS0tIUHx8vSUpOTpbVavVyIsD/uVKH+tw19gAAAAAAwHkU9gAAAAAA+DEKewAAAAAA/BiFPQAAAAAAfozCHgAAAAAAP0ZhDwAAAACAH6OwBwAAAADAj1HYAwAAAADgxyjsAQAAAADwYxT2AAAAAAD4MQp7AAAAAAD8GIU9AAAAAAB+jMIeAAAAAAA/RmEPAAAAAIAfo7AHAAAAAMCPUdgDAAAAAODHKOwBAAAAAPBjFPYAAAAAAPgx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9R2AMAAAAA4Mco7AEAAAAA8GNeLewXLlyo1q1bKywsTGFhYYqJidFHH31kX5+WlqbExERVq1ZNoaGh6tevn06ePOmwjyNHjqhXr16qUKGCIiIiNG7cOGVmZjpss3HjRl133XWyWCxq3LixlixZ4omHBwAAAABAqfNqYV+nTh0988wz2rVrl7744gvdcsstio+P19dffy1JGjNmjN5//32tWLFCmzZt0vHjx9W3b1/7/bOystSrVy+lp6dr+/btevXVV7VkyRI9/fTT9m0OHz6sXr166eabb9aePXs0evRoPfjgg1qzZo3HHy8AAAAAAO5mMgzD8HaI3KpWrarnnntOd955p2rUqKFly5bpzjvvlCR99913atasmXbs2KEOHTroo48+0l/+8hcdP35cNWvWlCQtWrRIEyZM0K+//iqz2awJEybogw8+0P79++3HuPvuu3XmzBmtXr063ww2m002m81+OzU1VXXr1tXZs2cVFhZWio8eAAAA8D9paWmKj4+XJCUnJ8tqtXo5EeD/UlNTFR4e7lQd6jPX2GdlZemtt97ShQsXFBMTo127dikjI0OxsbH2bZo2bap69eppx44dkqQdO3aoVatW9qJekuLi4pSammpv9d+xY4fDPnK2ydlHfmbMmKHw8HD7T926dd35UAEAAAC4iWEYSktLK/Dn0qVLOnPmjM6cOaNLly4Vuq2PtXkCTgvydoB9+/YpJiZGaWlpCg0N1TvvvKPmzZtrz549MpvNqly5ssP2NWvWVEpKiiQpJSXFoajPWZ+zrrBtUlNTdenSJYWEhOTJNHHiRI0dO9Z+O6fFHgAAAIBvsdls9t4CJUVvA/grrxf2TZo00Z49e3T27FmtXLlSgwcP1qZNm7yayWKxyGKxeDUDAAAAAADO8Hphbzab1bhxY0lS27Zt9fnnn2vu3LlKSEhQenq6zpw549Bqf/LkSUVGRkqSIiMj9dlnnznsL2fU/NzbXDmS/smTJxUWFpZvaz0AAAAA/2GxWJScnFzg+rS0NCUkJEiSkpKSCm2Rp3EP/spnrrHPkZ2dLZvNprZt2yo4OFjr16+3rztw4ICOHDmimJgYSVJMTIz27dunU6dO2bdZu3atwsLC1Lx5c/s2ufeRs03OPgAAAAD4L5PJJKvVWuhPjqK2M5lMXnwkQPF5tcV+4sSJ6tmzp+rVq6dz585p2bJl2rhxo9asWaPw8HA98MADGjt2rKpWraqwsDCNHDlSMTEx6tChgySpe/fuat68ue677z7NnDlTKSkpevLJJ5WYmGg/2zZs2DDNnz9f48eP19ChQ7VhwwYtX75cH3zwgTcfOgAAAAAAbuHVwv7UqVMaNGiQTpw4ofDwcLVu3Vpr1qzRrbfeKkmaPXu2AgIC1K9fP9lsNsXFxenFF1+03z8wMFCrVq3S8OHDFRMTo4oVK2rw4MGaOnWqfZsGDRrogw8+0JgxYzR37lzVqVNH//nPfxQXF+fxxwsAAAAAgLv53Dz2vsiV+QMBAACA8saX57H35WxAYfxyHnsAAAAAAOA6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8FeTsAAAAAgMsMw5DNZnNqvcVikclkyne7wtYBKHso7AEAAAAfYbPZFB8fX+L9JCcny2q1uiERAH9AV3wAAAAAAPwYLfYAAACAj7BYLEpOTi5wfVpamhISEiRJSUlJBbbKWyyWUskHwDdR2AMAAAA+wmQyOd2F3mq10t0egCS64gMAAAAA4Nco7AEAAAAA8GMU9gAAAAAA+DEKewAAAAAA/BiFPQAAAAAAfoxR8QEAAACgFBiGIZvN5tR6i8Uik8lU4LZFrUf5RmEPAAAAAKXAZrMpPj7eLftKTk5mekMUiK74AAAAAAD4MVrsAQAAAKAUWCwWJScnF7g+LS1NCQkJkqSkpKRCW+QtFovb86HsoLAHAAAAgFJgMpmc7j5vtVrpao9ioys+AAAAAAB+jMIeAAAAAAA/RmEPAAAAAIAf82phP2PGDN1www2qVKmSIiIi1KdPHx04cMBhm65du8pkMjn8DBs2zGGbI0eOqFevXqpQoYIiIiI0btw4ZWZmOmyzceNGXXfddbJYLGrcuLGWLFlS2g8PAAAAAIBS59XB8zZt2qTExETdcMMNyszM1N/+9jd1795d33zzjSpWrGjf7qGHHtLUqVPttytUqGD/PSsrS7169VJkZKS2b9+uEydOaNCgQQoODtY//vEPSdLhw4fVq1cvDRs2TEuXLtX69ev14IMPqlatWoqLi/PcAwYAAAAAH2AYhmw2m1PrLRaLTCZTvtsVtg6e49XCfvXq1Q63lyxZooiICO3atUudO3e2L69QoYIiIyPz3cfHH3+sb775RuvWrVPNmjV17bXXatq0aZowYYImT54ss9msRYsWqUGDBpo1a5YkqVmzZtq6datmz56db2Fvs9kcXuSpqanueLgA4Jfc9cHvzHoAAOAZNptN8fHxJd5PcnIyo/n7AJ+a7u7s2bOSpKpVqzosX7p0qd544w1FRkaqd+/eeuqpp+yt9jt27FCrVq1Us2ZN+/ZxcXEaPny4vv76a7Vp00Y7duxQbGyswz7j4uI0evTofHPMmDFDU6ZMceMjAwD/5a4PfokPfwAAgNLgM4V9dna2Ro8erY4dO6ply5b25QMGDFB0dLSioqK0d+9eTZgwQQcOHNDbb78tSUpJSXEo6iXZb6ekpBS6TWpqqi5duqSQkBCHdRMnTtTYsWPtt1NTU1W3bl33PVgAAAB4DT2RgMuv3eTk5ALXp6WlKSEhQZKUlJRU4Il5i8VSKvngGp8p7BMTE7V//35t3brVYfnDDz9s/71Vq1aqVauWunXrpkOHDqlRo0alksVisfACBYD/cdcHf86+AMDb6IkESCaTyenXrtVq5XXu43yisB8xYoRWrVqlzZs3q06dOoVu2759e0nSDz/8oEaNGikyMlKfffaZwzYnT56UJPt1+ZGRkfZlubcJCwvL01oPAHDEBz8AAIBv82phbxiGRo4cqXfeeUcbN25UgwYNirzPnj17JEm1atWSJMXExGj69Ok6deqUIiIiJElr165VWFiYmjdvbt/mww8/dNjP2rVrFRMT48ZHAwAAAH9ATyQAZY1XC/vExEQtW7ZMycnJqlSpkv2a+PDwcIWEhOjQoUNatmyZbrvtNlWrVk179+7VmDFj1LlzZ7Vu3VqS1L17dzVv3lz33XefZs6cqZSUFD355JNKTEy0v9EOGzZM8+fP1/jx4zV06FBt2LBBy5cv1wcffOC1xw4AAADvoCcSgLImwJsHX7hwoc6ePauuXbuqVq1a9p+kpCRJktls1rp169S9e3c1bdpUf/3rX9WvXz+9//779n0EBgZq1apVCgwMVExMjO69914NGjTIYd77Bg0a6IMPPtDatWt1zTXXaNasWfrPf/7DHPYAAAAAAL/n9a74halbt642bdpU5H6io6PzdLW/UteuXfXll1+6lA8AAAAAAF/n1RZ7AAAAAABQMhT2AAAAAAD4MQp7AAAAAAD8GIU9AAAAAAB+jMIeAAAAAAA/RmEPAAAAAIAfo7AHAAAAAMCPeXUeewAAAAC+wTAM2Wy2Yt03LS0t39+Lw2KxyGQylWgfQHlDYQ8AAABANptN8fHxJd5PQkJCie6fnJwsq9Va4hxAeUJXfAAAAAAA/Bgt9gAAAAAcPHzPiwoOsji9vWEYysxMlyQFBZld7kqfkWnTS2/+n0v3AfAnCnsAAAC4XVHXa+deX9Q11Vxz7XnBQRYFB7vWHd5sDimlNACKQmEPAAAAt3PX9doS11wDQFEo7AEAAAAAPqOwHj/09skfhT0AAADczmKxKDk5ucD1aWlp9tHTk5KSCm2Rt1icv9YbgP9zV4+f8tTbx+VR8V977bV8z56kp6frtddec0soAAAA+DeTySSr1VroT46itisvLW4AUFwut9jff//96tGjhyIiIhyWnzt3Tvfff78GDRrktnAAAAAAgPKlsB4/9PbJn8uFvWEY+Z41PXr0qMLDw90SCgAAAABQPuX0+CnKlb1/yjOnC/s2bdrIZDLJZDKpW7duCgr6865ZWVk6fPiwevToUSohAQAAAABA/pwu7Pv06SNJ2rNnj+Li4hQaGmpfZzabVb9+ffXr18/tAQEAAAAAQMGcLuwnTZokSapfv74SEhLo8gAAAAAAgA9w+Rr7wYMHS7o8Cv6pU6eUnZ3tsL5evXruSQYAAAAAAIrkcmF/8OBBDR06VNu3b3dYnjOoXlZWltvCAQAAAACAwrlc2A8ZMkRBQUFatWqVatWqxbyiAAAAAAB4kcuF/Z49e7Rr1y41bdq0NPIAAAAAAAAXBLh6h+bNm+u3334rjSwAAAAAAMBFLhf2zz77rMaPH6+NGzfq9OnTSk1NdfgBAAAAAACe43JX/NjYWElSt27dHJYzeB4AAAAAAJ7ncmH/ySeflEYOAAAAAABQDC4X9l26dCmNHAAAAAAAoBhcLuw3b95c6PrOnTsXOwwAAAAAAHCNy4V9165d8yzLPZc919gDAAAAAOA5Lo+K/8cffzj8nDp1SqtXr9YNN9ygjz/+uDQyAgAAAACAArjcYh8eHp5n2a233iqz2ayxY8dq165dbgkGAAAAAACK5nJhX5CaNWvqwIED7todAAAAnGAYhmw2W5HrLBaLw+WTVypqPQDAd7lc2O/du9fhtmEYOnHihJ555hlde+217soFAAAAJ9hsNsXHx5d4P8nJybJarW5IBADwNJcL+2uvvVYmk0mGYTgs79Chg1555RW3BQMAAAAAAEVzubA/fPiww+2AgADVqFGDM7wAAABeYLFYlJycnO+6tLQ0JSQkSJKSkpIK/b5msVhKJR8AoPS5XNhHR0eXRg4AAAAUg8lkcqqBxWq10hADAGWUy9PdSdKmTZvUu3dvNW7cWI0bN9btt9+uLVu2uDsbAAAAAAAogsuF/RtvvKHY2FhVqFBBo0aN0qhRoxQSEqJu3bpp2bJlpZERAAAAAAAUwOWu+NOnT9fMmTM1ZswY+7JRo0bphRde0LRp0zRgwAC3BgQAAAAAAAVzucX+xx9/VO/evfMsv/322/MMrAcAAAAAAEqXy4V93bp1tX79+jzL161bp7p167olFAAAAAAAcI7LXfH/+te/atSoUdqzZ49uvPFGSdK2bdu0ZMkSzZ071+0BAQAAAABAwVwu7IcPH67IyEjNmjVLy5cvlyQ1a9ZMSUlJio+Pd3tAAAAAAABQMJcLe0m64447dMcdd7g7CwAAAAAAcJHT19j/8ccfmjdvnlJTU/OsO3v2bIHrAAAAAABA6XG6sJ8/f742b96ssLCwPOvCw8O1ZcsWzZs3z6WDz5gxQzfccIMqVaqkiIgI9enTRwcOHHDYJi0tTYmJiapWrZpCQ0PVr18/nTx50mGbI0eOqFevXqpQoYIiIiI0btw4ZWZmOmyzceNGXXfddbJYLGrcuLGWLFniUlYAAAAAAHyR04X9f//7Xw0bNqzA9Y888ohWrlzp0sE3bdqkxMRE7dy5U2vXrlVGRoa6d++uCxcu2LcZM2aM3n//fa1YsUKbNm3S8ePH1bdvX/v6rKws9erVS+np6dq+fbteffVVLVmyRE8//bR9m8OHD6tXr166+eabtWfPHo0ePVoPPvig1qxZ41JeAAAAAAB8jdPX2B86dEhXXXVVgeuvuuoqHTp0yKWDr1692uH2kiVLFBERoV27dqlz5846e/asXn75ZS1btky33HKLJGnx4sVq1qyZdu7cqQ4dOujjjz/WN998o3Xr1qlmzZq69tprNW3aNE2YMEGTJ0+W2WzWokWL1KBBA82aNUvS5cH+tm7dqtmzZysuLs6lzAAAoPwxDEM2m82p9RaLRSaTKd/tClsHAEBxOV3YBwYG6vjx46pXr16+648fP66AAKc7AOTr7NmzkqSqVatKknbt2qWMjAzFxsbat2natKnq1aunHTt2qEOHDtqxY4datWqlmjVr2reJi4vT8OHD9fXXX6tNmzbasWOHwz5ythk9enS+OWw2m8OHN2MHAABQvtlsNrfM/pOcnCyr1eqGRAAA/MnpSrxNmzZ69913C1z/zjvvqE2bNsUOkp2drdGjR6tjx45q2bKlJCklJUVms1mVK1d22LZmzZpKSUmxb5O7qM9Zn7OusG1SU1N16dKlPFlmzJih8PBw+0/dunWL/bgAAAAAAChNTrfYjxgxQnfffbfq1Kmj4cOHKzAwUNLla9xffPFFzZ49W8uWLSt2kMTERO3fv19bt24t9j7cZeLEiRo7dqz9dmpqKsU9AADlmMViUXJycoHr09LSlJCQIElKSkoqsFXeYrGUSj4AQPnmdGHfr18/jR8/XqNGjdITTzyhhg0bSpJ+/PFHnT9/XuPGjdOdd95ZrBAjRozQqlWrtHnzZtWpU8e+PDIyUunp6Tpz5oxDq/3JkycVGRlp3+azzz5z2F/OqPm5t7lyJP2TJ08qLCxMISEhefJYLBY+eAEAgJ3JZHK6C73VaqW7PQDAo1y6KH769OnauXOnhgwZoqioKNWqVUv333+/duzYoWeeecblgxuGoREjRuidd97Rhg0b1KBBA4f1bdu2VXBwsNavX29fduDAAR05ckQxMTGSpJiYGO3bt0+nTp2yb7N27VqFhYWpefPm9m1y7yNnm5x9AAAAAADgr5xusc/Rrl07tWvXzi0HT0xM1LJly5ScnKxKlSrZr4kPDw9XSEiIwsPD9cADD2js2LGqWrWqwsLCNHLkSMXExKhDhw6SpO7du6t58+a67777NHPmTKWkpOjJJ59UYmKivdV92LBhmj9/vsaPH6+hQ4dqw4YNWr58uT744AO3PA4AAAAAALzF5cLenRYuXChJ6tq1q8PyxYsXa8iQIZKk2bNnKyAgQP369ZPNZlNcXJxefPFF+7aBgYFatWqVhg8frpiYGFWsWFGDBw/W1KlT7ds0aNBAH3zwgcaMGaO5c+eqTp06+s9//sNUdwAAAIAfKGrKycKkpaXl+3txMGUlfJVXC3vDMIrcxmq1asGCBVqwYEGB20RHR+vDDz8sdD9du3bVl19+6XJGAAAAAN7lrikncwa5LC6mrISvKtnE8wAAAAAAwKu82mIPAAAAAK54vM98mYOcn8HKMAxlZKVLkoIDzS53pU/PtOmZd0e4dB/A04pV2GdmZmrjxo06dOiQBgwYoEqVKun48eMKCwtTaGiouzMCAAAAgCTJHGSROci17vCW4LxTXANlicuF/c8//6wePXroyJEjstlsuvXWW1WpUiU9++yzstlsWrRoUWnkBAAAAAAA+XD5GvtHH31U119/vf744w+FhPx55uuOO+7IM1c8AAAAAAAoXS632G/ZskXbt2+X2Wx2WF6/fn0dO3bMbcEAAAAAAEDRXG6xz87OVlZWVp7lR48eVaVKldwSCgAAAAAAOMflwr579+6aM2eO/bbJZNL58+c1adIk3Xbbbe7MBgAAAAAAiuByV/xZs2YpLi5OzZs3V1pamgYMGKCDBw+qevXqevPNN0sjIwAAAAAAKIDLhX2dOnX01VdfKSkpSV999ZXOnz+vBx54QAMHDnQYTA8AAACAI8MwZLPZin3/tLS0fH93lcVicXk+dwC+y+XC/s0339Q999yjgQMHauDAgQ7rxo0bp+eee85t4QAAAICyxGazKT4+3i37SkhIKPZ9k5OTZbW6Nhc8AN/l8jX2w4cP10cffZRn+ZgxY/TGG2+4JRQAAAAAAHCOyy32S5cu1T333KNVq1bppptukiSNHDlSb7/9tj755BO3BwQAAADKot6D5isoyOLSfQzDUFZmuiQpMMjsUnf6zEyb3n9thEvHA+AfXC7se/XqpRdffFG333671q5dq5dfflnJycn65JNPdPXVV5dGRgAAAKDMCQqyKCjY9e7wwWbGtQLgyOXCXpIGDBigM2fOqGPHjqpRo4Y2bdqkxo0buzsbAAAoR4oaVCz3+qIG/mJgMABAeeJUYT927Nh8l9eoUUPXXXedXnzxRfuyF154wT3JAABAueLOQcUYGAwAUJ44Vdh/+eWX+S5v3LixUlNT7es5Mw4A/oeplwAAAPybU4U9g+IBQNnF1EvwFRaLRcnJyQWuT0tLs7/GkpKSCn29WCyuDUgGAIA/K9Y19gAAAO5mMpmcPrljtVo5EQQAwP84Vdj37dtXS5YsUVhYmPr27Vvotm+//bZbggEAPK/mYMnk4ilfw5CMzMu/m4IkV3rTG5nSyVddOx4AAAAcOfX1LTw83H7dY3h4eKkGAgB4jylICgguxnXu5uIdL1tG8e4IAAAAO6cK+8WLF+f7OwAAAAAA8K4SX2Ofnp6u9PR0hYaGuiMPAAAAAAA+p6iZhHKvL2q2H3fPBuRSYb948WLt3r1bHTp00MCBAzVx4kS98MILyszM1C233KK33npL1apVc1s4AAAAAPBVTBlbvrhzJiF3zwbkdGE/ffp0TZ8+XR07dtSyZcu0detWvfvuu5o6daoCAgL0z3/+U08++aQWLlzotnAAAAAA4Kt8ecpYTjqUL04X9kuWLNHLL7+se+65R1988YXat2+v5cuXq1+/fpKkli1batiwYaUWFAAAAADgHF8+6eCvLBaLkpOTC1yflpZmf66SkpIKfdwWi8Wt2Zwu7I8cOaKbbrpJknT99dcrKChILVu2tK9v3bq1Tpw44dZwAAAAAOAPnrtlniyBrhVrhmEoPTtdkmQOMLvUsm3LsmnchpEuHQ8lYzKZnD5JYbVaPXpCw+nCPiMjw+GsgtlsVnBw8J87CgpSVlaWe9MBAAAAgB+wBFpkCXK9Fdaq0i/+5nX5uyyBrs1Ne/mkQ4YkyRwQ7OJJh3SN3PSkS8dDybg0eN4333yjlJQUSZf/0N99953Onz8vSfrtt9/cnw4AAAAAUCKWQLPPnnSAe7hU2Hfr1k2GYdhv/+Uvf5F0uUuCYRgMigAAAAAAgIc5XdgfPny4NHMAAAAAAIBicLqwj46OLs0cAAAAAACgGAK8HQAAAAAAABQfhT0AAAAAAH7MpcHzAAClwzAM2Ww2p9ZbLJZCBystaj0AAADKFgp7APABNptN8fHxbtlXcnKyrFampwEAACgv6IoPAAAAAIAfc6rFvk2bNk5369y9e3eJAgFAeWSxWJScnFzg+rS0NCUkJEiSkpKSCm2Rt1gsbs8HAAAA3+VUYd+nTx/772lpaXrxxRfVvHlzxcTESJJ27typr7/+Wv/3f/9XKiEBoKwzmUxOd5+3Wq10tQcAAICdU4X9pEmT7L8/+OCDGjVqlKZNm5Znm19++cW96QAAAAAAQKFcvsZ+xYoVGjRoUJ7l9957r/773/+6JRQAAAAAAHCOy4V9SEiItm3blmf5tm3b6BoKAAAAAICHuTzd3ejRozV8+HDt3r1b7dq1kyR9+umneuWVV/TUU0+5PSAAAAAAACiYy4X9448/roYNG2ru3Ll64403JEnNmjXT4sWL1b9/f7cHBAAAAAAABXO5sJek/v37U8QDAAAAZYhhGPbfMzJsHj127uPlzgHAOcUq7M+cOaOVK1fqxx9/1GOPPaaqVatq9+7dqlmzpmrXru3ujAAAAABKmc32Z3H90lvem8baZrMpJCTEa8cH/JHLhf3evXsVGxur8PBw/fTTT3rwwQdVtWpVvf322zpy5Ihee+210sgJAAAAAADy4XJhP3bsWA0ZMkQzZ85UpUqV7Mtvu+02DRgwwK3hAAAAAHiGxWKx//7w3S8qONhSyNbulZFhs/cSyJ0DgHNcnu7u888/1yOPPJJnee3atZWSkuLSvjZv3qzevXsrKipKJpNJ7777rsP6IUOGyGQyOfz06NHDYZvff/9dAwcOVFhYmCpXrqwHHnhA58+fd9hm79696tSpk6xWq+rWrauZM2e6lBMAAAAo60wmk/334GCLgoOtHvyx5JsDgHNcbrG3WCxKTU3Ns/z7779XjRo1XNrXhQsXdM0112jo0KHq27dvvtv06NFDixcvdjh+bgMHDtSJEye0du1aZWRk6P7779fDDz+sZcuWSZJSU1PVvXt3xcbGatGiRdq3b5+GDh2qypUr6+GHH3YpLwAAAACgZAzDcBjTwRVpaWn5/l4cFoulzJxIcrmwv/322zV16lQtX75c0uUzakeOHNGECRPUr18/l/bVs2dP9ezZs9BtLBaLIiMj81337bffavXq1fr88891/fXXS5LmzZun2267Tc8//7yioqK0dOlSpaen65VXXpHZbFaLFi20Z88evfDCCxT2AAAAAOBhNptN8fHxJd5PQkJCie6fnJwsq9Va4hy+wOWu+LNmzdL58+cVERGhS5cuqUuXLmrcuLEqVaqk6dOnuz3gxo0bFRERoSZNmmj48OE6ffq0fd2OHTtUuXJle1EvSbGxsQoICNCnn35q36Zz584ym832beLi4nTgwAH98ccf+R7TZrMpNTXV4QcAAAAAAF/kcot9eHi41q5dq23btumrr77S+fPndd111yk2Ntbt4Xr06KG+ffuqQYMGOnTokP72t7+pZ8+e2rFjhwIDA5WSkqKIiAiH+wQFBalq1ar26/1TUlLUoEEDh21q1qxpX1elSpU8x50xY4amTJni9scDAIC3FdX9Mff6oroolqUujAAA75jf7TFZAs1Fb/g/hmEoPStDkmQODHb5c8iWla4R65936T7+wOXC/rXXXlNCQoI6duyojh072penp6frrbfe0qBBg9wW7u6777b/3qpVK7Vu3VqNGjXSxo0b1a1bN7cd50oTJ07U2LFj7bdTU1NVt27dUjseAACe4q7uj1LZ6sIIAPAOS6BZliDnC3tJsnpwxgZ/4XJX/Pvvv19nz57Ns/zcuXO6//773RKqIA0bNlT16tX1ww8/SJIiIyN16tQph20yMzP1+++/26/Lj4yM1MmTJx22ybld0LX7FotFYWFhDj8AAAAAAPgil1vsDcPIt7vD0aNHFR4e7pZQBTl69KhOnz6tWrVqSZJiYmJ05swZ7dq1S23btpUkbdiwQdnZ2Wrfvr19myeeeEIZGRkKDg6WJK1du1ZNmjTJtxs+AABlmcViUXJycoHr09LS7IMRJSUlFdoiz1zTAAD4BqcL+zZt2tjnku/WrZuCgv68a1ZWlg4fPpxnjvminD9/3t76LkmHDx/Wnj17VLVqVVWtWlVTpkxRv379FBkZqUOHDmn8+PFq3Lix4uLiJEnNmjVTjx499NBDD2nRokXKyMjQiBEjdPfddysqKkqSNGDAAE2ZMkUPPPCAJkyYoP3792vu3LmaPXu2S1kBACgLTCaT093nrVYrXe0BAPADThf2ffr0kSTt2bNHcXFxCg0Nta8zm82qX7++y9PdffHFF7r55pvtt3Ouax88eLAWLlyovXv36tVXX9WZM2cUFRWl7t27a9q0aQ4tBEuXLtWIESPUrVs3BQQEqF+/fvrnP/9pXx8eHq6PP/5YiYmJatu2rapXr66nn36aqe4AAADKqJLMkS25b55sBpgE4ClOF/aTJk2SJNWvX18JCQluOYPftWtXGYZR4Po1a9YUuY+qVatq2bJlhW7TunVrbdmyxeV8AAAA8D/uHCSyJPNkM8AkAE9x+Rr7wYMHS7o8Cv6pU6eUnZ3tsL5evXruSQYAAAAAAIrkcmF/8OBBDR06VNu3b3dYnjOoXlZWltvCAQAAACXRaPALCghybaBHwzBkZKZLkkxBZpe602dn2nTo1bFFbwgAbuRyYT9kyBAFBQVp1apVqlWrFtcNAQC8pqjraHOvL+xaV66DBcqugCCLAooz57WZLvQA/IfLhf2ePXu0a9cuNW3atDTy+D13fcl0Zj0AlHfuuo6W62ABAIA/c7mwb968uX777bfSyFImuHOwFr5oAgAAAACK4nJh/+yzz2r8+PH6xz/+oVatWik4ONhhfVhYmNvCAQBQGIvFouTk5ALXp6Wl2Ue0TkpKKvBkae5pVAEAAPyNy4V9bGysJKlbt24Oyxk87zJ3fcnM2RcAoGAmk8npnk1Wq5VeUAAAoExyubD/5JNPSiNHmcGXTAAAAACAJ7lc2Hfp0qU0cgAAAAAAgGIIKM6dtmzZonvvvVc33nijjh07Jkl6/fXXtXXrVreGAwAAAAAAhXO5sP/vf/+ruLg4hYSEaPfu3fap286ePat//OMfbg8IAAAAAAAK5nJh//e//12LFi3Sv//9b4cR8Tt27Kjdu3e7NRwAAAAAACicy4X9gQMH1Llz5zzLw8PDdebMGXdkAgAAAAAATnK5sI+MjNQPP/yQZ/nWrVvVsGFDt4QCAAAAAADOcbmwf+ihh/Too4/q008/lclk0vHjx7V06VI99thjGj58eGlkBAAAAAAABXB5urvHH39c2dnZ6tatmy5evKjOnTvLYrHoscce08iRI0sjIwAAAAAAKIDLhb3JZNITTzyhcePG6YcfftD58+fVvHlzhYaG6tKlSwoJCSmNnAAAAAAAIB/Fmsdeksxms5o3b6527dopODhYL7zwgho0aODObIDdzp07dd9992nnzp3ejgIAAAAAPsXpFnubzabJkydr7dq1MpvNGj9+vPr06aPFixfriSeeUGBgoMaMGVOaWVFOpaWl6Z///KdOnz6tefPm6dprr5XVavV2LAAolGEYstlsRa6zWCwymUwF7qeo9QAAAE4X9k8//bT+9a9/KTY2Vtu3b9ddd92l+++/Xzt37tQLL7ygu+66S4GBgaWZFeVUUlKSfv/9d0nS6dOnlZSUpMGDB3s5FQAUzmazKT4+vsT7SU5O5mQmAAAolNOF/YoVK/Taa6/p9ttv1/79+9W6dWtlZmbqq6++oiUBpebYsWNKSkqSYRiSLrdyLV++XLGxsapdu7aX0wEAAACA9zld2B89elRt27aVJLVs2VIWi0VjxoyhqEepMQxDCxYsKHD59OnTef0B8FkWi0XJycn5rktLS1NCQoKky72SCmuRt1gspZIPAACUHU4X9llZWTKbzX/eMShIoaGhpRIKkKRffvlFu3btyrM8KytLu3bt0i+//KJ69ep5IRkAFM1kMjnVhd5qtdLVHgAAlIjThb1hGBoyZIi95SAtLU3Dhg1TxYoVHbZ7++233ZsQ5VbdunXVtm1bffnll8rOzrYvDwwMVJs2bVS3bl0vpgMAAICn5FyWKUnpmfkPTFpach8vdw7Alzhd2F85WNm9997r9jBAbiaTSYmJiXrooYfyXU43fAAAgPIh9ywjz7w7wqs5QkJCvHZ8oCBOF/aLFy8uzRxAvmrXrq2EhAS9+eabMgxDJpNJ/fv3V1RUlLejAQBQ7hU2rWNR0tLS8v29OJgWEkB553RhD3hLQkKC1qxZo9OnT6tatWr2AacAAIB3uWtax5J+tjMtZNmXeyDRx/vMlznIcwOLpmfa7L0EGNAUvorCHj7ParVq1KhRWrBggRITE/ngBgAAKGdy98gwB1lkDvLO90F6hsBXUdjDL3To0EEdOnTwdgwAAFCAivc9IVOQuegN/8cwDCkz4/KNoGCXCyYjM10XXp/u0n18Qe7B1zIzPDsIXO7jMQgcULZQ2AMAAKDETEFmmYKdL+xNkmQuf92ac49J8P7rDAIHwD0CvB0AAAAAAAAUHy32AAAAgIfkHnyt933zFRTsuV4LmRk2ey8BBoEDyhYKewAAAMBDco8lEBRsUVAwg8ABKDm64gMAAAAA4Mco7AEAAAAA8GMU9gAAAAAA+DEKewAAAAAA/BiFPQAAAAAAfoxR8QEAAHyYYRiy2WzFum9aWlq+vxeHxWJhJHUA8FEU9uVIUV8Mcq8v7MObD3YAADzHZrMpPj6+xPtJSEgo0f2Tk5NltXpnajYA8BRfOpnqCgr7csRdXwz4YAcAAABQFvnSyVRXUNgDAACPKEkriOS+lpD8ep75crbcrPcmSkHBTu/PMAwpM/PyjaAg13vcZWYo7Y0Frt0HAOBxFPbliMViKfTMT1pamv3MUlJSUoGt8q52CwFwmS917eJyGniDu1pBpJK1hOTX88yXszkICpYp2Oz0/kySZC7+57ZR7HsC5YNh/PlfYssq/snB4sh9vNw54D7zuz8sS6BrJ1PTsy6fTDUHun4y1ZaVoREfv+TSfXJQ2JcjJpPJ6S70VquV7vaAm/lS1y7+vwEAKLncJ+zHbRjp1RwhISFeO35ZZQkMltWFXlKSFOLCyVd3orAHAAAeF3TvXVKQa19DLncrz/rfDgJdawnJzFTmGyuc2jT43sEudXf/M1sxu7xnZijjjVddOh4AFMWxN0G6R4+d+3j0JvAMCnsA8IIO90iBLrwDG4aU/b+aISBIcrUnfVamtPNN1+4DlKqgIJmCXSueL3crL97hXPpaGRRczGzFC8dXXsB/5b5E9blb5skS6LlLVm1ZNnsvgfwulc3dm2Dkpic9liu/HPQmKH0U9gDgBYFBkguXbF3mnZ5dAACgALl751gCLbIEeWcsKsbOAYU9AAAAAJQxuVvx53X5uyyBnmshsGWl23sJMPC2ZwR48+CbN29W7969FRUVJZPJpHfffddhvWEYevrpp1WrVi2FhIQoNjZWBw8edNjm999/18CBAxUWFqbKlSvrgQce0Pnz5x222bt3rzp16iSr1aq6detq5syZpf3QAAAAAMBrHHsTmGUJsnjuJ9dJBHoTeIZXC/sLFy7ommuu0YIF+c+POnPmTP3zn//UokWL9Omnn6pixYqKi4tzmOpp4MCB+vrrr7V27VqtWrVKmzdv1sMPP2xfn5qaqu7duys6Olq7du3Sc889p8mTJ+ull4o3jQAAAAAAAL7Eq13xe/bsqZ49e+a7zjAMzZkzR08++aR9eqjXXntNNWvW1Lvvvqu7775b3377rVavXq3PP/9c119/vSRp3rx5uu222/T8888rKipKS5cuVXp6ul555RWZzWa1aNFCe/bs0QsvvOBwAgAAAAAAAH/k1Rb7whw+fFgpKSmKjY21LwsPD1f79u21Y8cOSdKOHTtUuXJle1EvSbGxsQoICNCnn35q36Zz584y5xqpNi4uTgcOHNAff/yR77FtNptSU1MdfgAAnmcYhtLS0kr0k6Mk+2CqHgAA4Mt8dvC8lJQUSVLNmjUdltesWdO+LiUlRREREQ7rg4KCVLVqVYdtGjRokGcfOeuqVKmS59gzZszQlClT3PNAAADFZrPZ7L22SiohIaHY901OTpbVanVLDgAAAHfz2RZ7b5o4caLOnj1r//nll1+8HQkAAAAAgHz5bIt9ZGSkJOnkyZOqVauWffnJkyd17bXX2rc5deqUw/0yMzP1+++/2+8fGRmpkydPOmyTcztnmytZLBamZQAAHxMwuKkU7Nr5aMMwpMz/daMPMrk2Mm9GtrJf/c6l4wEAAHiDz7bYN2jQQJGRkVq/fr19WWpqqj799FPFxMRIkmJiYnTmzBnt2rXLvs2GDRuUnZ2t9u3b27fZvHmzMjIy7NusXbtWTZo0ybcbPgDARwUHyOTiT4A5UAEVgi7/mANduq+rJxEAAAC8xast9ufPn9cPP/xgv3348GHt2bNHVatWVb169TR69Gj9/e9/11VXXaUGDRroqaeeUlRUlPr06SNJatasmXr06KGHHnpIixYtUkZGhkaMGKG7775bUVFRkqQBAwZoypQpeuCBBzRhwgTt379fc+fO1ezZs73xkAEAAACgXMs9KK0tM92jx859vLI0OK5XC/svvvhCN998s/322LFjJUmDBw/WkiVLNH78eF24cEEPP/ywzpw5o5tuukmrV692GMBo6dKlGjFihLp166aAgAD169dP//znP+3rw8PD9fHHHysxMVFt27ZV9erV9fTTTzPVHQCgzDIMQzabrVj3vXImgZKwWCyuXf4AACgXcn9GjdjwvFdzhISEeO347uTVwr5r166FniUxmUyaOnWqpk6dWuA2VatW1bJlywo9TuvWrbVly5Zi5wQAwJ+4azaBkswkIDGbAAAAnuKzg+cBAAAAAMqe3AOVz7/lMVmCzB47ti0z3d5LoCwNmE5hDwBAGRZ4Xy8pyPmP+8szCWRdvhEU6HpX+sxMZb3+gWv3Adwsd4/Q7IziXZZSXLmPV5au3wXcKfdniyXI7NHCvqAc/o7CHgCAsiwoSKZg5z/uTZJkDi724Shj4AtyX7976LWxXs1RVq7fBeDbmMsHAAAAAAA/Ros9AAAAypTc1802GvSCAoI9dx1tdobN3kugLF2/C8C3UdgDAACgTMl93WxAsMWjhX1BOQCgNNEVHwAAAAAAP0aLvYsMw3AYkMVVaWlp+f7uKovFUqbOAhf2vOZeV9TjLmvPCwAAAAAUhcLeRTabTfHx8W7ZV0JCQrHvm5ycLKvV6pYcvsBdz2tZe14AAAAAoCh0xQcAAAAAwI/RYl8CC3reKUuga0+hYRhKz8qSJJkDA13qNm7LylTiRytdOp6/sFgsSk5OznddWlqavXdDUlJSoS3yjD4LAAAAoLyhsC8BS2CQrEHBLt8vxPW7lHkmk8mpLvRWq5Wu9gAAAACQC13xAQAAAADwY7TYAyhXmIEB7lKSWVLcNUOKxGsRAABQ2AMoZ5iBAe7irtdSSWZIkXgtAgAAuuIDAAAAAODXaLEHUK4wAwNKQ+DgzlJQoNPbG4YhZWZfvhEU4HpX+swsZb262bX7AKXAMIw/f89I9+yxcx0vdw4AKI8o7AGUK8zAgFIRFChTsPOFvUmSzMU/HCUMfEXucSYuvDHdqzlCQkK8dnwA8Da64gMAAAAA4MdosQcAAECx5L4sqeK9T8gUXIKuKC4yMtLtvQS4PApAeUdhDwAAgGLJPT6EKdjs0cK+oBwAUB7RFR8AAAAAAD9Giz0AAIAPcxx5PsOzx851PEaeBwDfRWEPAOVc7i/r2RmSJ8dcz85Vo1A0wJt8uXjOPfK8bekCj2TKDyPPA4DvorAHgHIud9Fw6jXv5qBogLfk/j/IXPqqV3PwfwAAcBWFPQAA8AjHVvFMzx471/H8rXdI7hHfLQMTZQoO9tixjYwMey8BRp4HAN9FYQ8A5VzuL+sRg6QAz9UMys74s5cARUPZl7tVPGvpCq/muLJVPPfrL2jgYI8Xzzm9BPL7P3AceT6YkecBAHlQ2ANAOZf7y3pAsBQQ7Mkv73+2nFI0wJvyFs8ePMNVQA4AAJxFYQ8A8FmOXbezPXvsXMfzt67bvip3a3TgwLtkCvbc1xAjI9PeS4DeIQCAsobCHgDgs3J33TZe/c6D4/XnzcGAZiXn2CoeRKs4AABuQmFfhhiG4fAl2FVpaWn5/u4qi8XClyYAAAAA8BAK+zLEZrMpPj7eLftKSEgo9n2Tk5NltVrdkgNA+Za7y7RpcFOZggM8dmwjI1vGq9/lyQEAAMqu3Jff2TIzPHrs3Mdz9TJACnsAgM9y7Lod4NHCXvpzaD96IQEAUD7k7gE9Yu1LXs0REOD89x4K+zJqfs/OsgQGunQfwzCUnnV5sChzYIBLX2RtWVka8dFml47nD4q6vCH3+qIuQeASBQAAAAClgcK+jLIEBsoS5FphL0lW74xj5LPceXkDlygAAAAAvi335Xfzb31YliDPFUi2zAx7LwGLxaKMDOcvBaCwBwCgjHGcJjDTs8fOdTymCQQA+JvcPWwtQcGyerCwLyiHMyjsgUJYLBYlJycXuD4tLc0+0GBSUlKhLfIMvgXAU3JfQpT9xgdezcE0gQAAlD4Ke6AQJpPJ6e7zVquVrvYAAAAAPI7CHgCAMiZ3D6GAe3vJFOy5j3sjI9PeS4CeSgAAeAaFPQAAZYzjNIFBHi3sC8oBAABKD4U9AADF4DhAXZZnj53reAxQBwAAKOwBACgGhwHqXtvs1RwMUAcAQPkW4O0AAAAAAACg+GixBwCgGBwGqBvUWabgQI8d28jIsvcSYIA6AABAYQ8AQDE4DlAX6NHCvqAcAACgfKIrPgAAAAAAfowWewAAAAAOMjJtRW+Ui2EYysxMlyQFBZld7k3k6vEAOKKwBwAAAODgpTf/z9sRALjAp7viT548WSaTyeGnadOm9vVpaWlKTExUtWrVFBoaqn79+unkyZMO+zhy5Ih69eqlChUqKCIiQuPGjVNmZmaxM+WeL9iWmam0zAyP/dhy5WbeYgAAAACA5Act9i1atNC6devst4OC/ow8ZswYffDBB1qxYoXCw8M1YsQI9e3bV9u2bZMkZWVlqVevXoqMjNT27dt14sQJDRo0SMHBwfrHP/5RrDy55y1OXL2ymI+q5Ji3GAAAAO5ksViUnJxcrPumpaUpISFBkpSUlCSr1VqiHABc4/OFfVBQkCIjI/MsP3v2rF5++WUtW7ZMt9xyiyRp8eLFatasmXbu3KkOHTro448/1jfffKN169apZs2auvbaazVt2jRNmDBBkydPltls9vTDAQAAAHySyWQqUUGew2q1umU/AJzn84X9wYMHFRUVJavVqpiYGM2YMUP16tXTrl27lJGRodjYWPu2TZs2Vb169bRjxw516NBBO3bsUKtWrVSzZk37NnFxcRo+fLi+/vprtWnTJt9j2mw2h5b51NRU+++5zyAu6HGnLEGeewptmZn2XgKcyQQAAAAASD5e2Ldv315LlixRkyZNdOLECU2ZMkWdOnXS/v37lZKSIrPZrMqVKzvcp2bNmkpJSZEkpaSkOBT1Oetz1hVkxowZmjJlSr7rco/waQkKkjUouDgPrcSYtxgAAAAAIPl4Yd+zZ0/7761bt1b79u0VHR2t5cuXl+r15RMnTtTYsWPtt1NTU1W3bt1SOx4AAAAAAMXl06PiX6ly5cq6+uqr9cMPPygyMlLp6ek6c+aMwzYnT560X5MfGRmZZ5T8nNv5Xbefw2KxKCwszOEHAAAAAABf5FeF/fnz53Xo0CHVqlVLbdu2VXBwsNavX29ff+DAAR05ckQxMTGSpJiYGO3bt0+nTp2yb7N27VqFhYWpefPmHs9fnhmGobS0tGL/5CjJPtLS0pgmEAAAAECZ49Nd8R977DH17t1b0dHROn78uCZNmqTAwEDdc889Cg8P1wMPPKCxY8eqatWqCgsL08iRIxUTE6MOHTpIkrp3767mzZvrvvvu08yZM5WSkqInn3xSiYmJDD7nYTabTfHx8SXeT840KsWVnJzMKK1lnGEYDoNfuuLKk0glYbFYGAsDAAAAHuHThf3Ro0d1zz336PTp06pRo4Zuuukm7dy5UzVq1JAkzZ49WwEBAerXr59sNpvi4uL04osv2u8fGBioVatWafjw4YqJiVHFihU1ePBgTZ061VsPCUAp4yQSAAAAyhufLuzfeuutQtdbrVYtWLBACxYsKHCb6Ohoffjhh+6OhhKYFVtRlkDnWzINw1B61uXfzYGuzwhgyzL013UXXLoPUBpyXwqSleHZY+c+HpekAAAAlC0+XdijbLIEmmQJcqU4N8nqnVkFfVpRXc5zry+qW3hZ7TZ+251SkAvvcoYhZf3vJFJgoOTqU5KZKX24suD1uf9eOws/b1mqbDZbqc4sAgAAAM+isAf8lLu6nEtlt9t4UJBrhb0kBXMSCQAAAH6Gwr4Myd291paZ5dFj5z4e3XyB/OUetLPD3VKgB08iZGX82UugsMFDjUwpW679DxvG5ftJkinItZ4OOfcDAABA8VHYlyG5u/mOWL3Zqzno5lv6LBaLkpOTC1yflpZmHwAuKSmp0BZ5ZonwjNyXOwQGe7awLyjHlU6+6sEgAFDOZWa6PouLYRjKykyXJAUGmV26lK44xwPgHyjsAT9lMpmc7j5vtVo92tXeXdf/l9Vr/wEAkKT3Xxvh7QgAyggK+zIkd6vr/B6dZQkK9NixbZlZ9l4CtP7CXdf/l9Vr/31NUb0/iuJK75CicgAAAMB1FPZlSO6WTUtQoEcL+4JyAPB9rvT+KIqne4cAgL/hZGrJpbt4SYFhGMrIunz5QnCga5cvFOd4gDdQ2ANwO3dd/+/PXzoAAMgPJ1NL7pl3uYQBuBKFPQC38+Xr/wEA5Ut2MQeoM/43QJ3JxQHqinM8ACgpCnsAAACUWYdeHevtCHCDklzC4K7LF3JyAL6Iwh4AAAAlltPC7fT2hiFlZly+ERTs8nXPrh4P/s1dlzDQUxBlFYU9AACAv8jMkOHC5peL58zLN4KCXB/gNqfwdsKF16e7tu9SxAB1AMobCnsAAAA/kfbGAm9H8AsMUAegvKGwR7lnGIZstuINdJOWlpbv78VhsViYKhAA4Fe47hkAfAOFPco9m82m+Pj4Eu8n58tJcSUnJ9MiAAC+wMXu7lIJu7wX0d3dl4tnrnsGAN9AYQ8AADwvM7OYxXPW5RtBgS4Wz5lOb5rxxqsuJitdFM8AgKJQ2AO5PH5bsMwu/FcYhqGM/33HDA6Uy13p0zOlZz50fmAioFzLyC5mIfi/ewWZXPsfzch28WhwReYbK7wdAQCAMoPCHsjFHCSZg1wpzk2yBJfkiK6WKUD5lf3qdyXeB/9xKAijqAMoKVuW62M2GYah9OzLUzeaA8wunYAuzvF8kS3L9aky07MuN4yZA12fKtPV4/kLCnt4hGH8+XXalunZr9a5j5c7BwDAs3y5eGYUdQAlNW7DSG9HKFBxitnLJx3+V0AHuFZAu3K8Eeufdzkb8qKwh0fkHnX+r+sveDVHSEiI144PwDW+XAj6DRevZS/Rdez/O15BKJ4BwDtGbnrS2xFQyijsAQA+i0Kw5LJe/8DbEQCgzOIEdPH48mwf/orCHh6R+59mVreKsrh0HXvJ2DINey+BsvTPCwAAAO/y5RPQvnzSgdk+3I/CHh6RuyunJcjk0cK+oBwom3KPo+DC7FZukft4jOcAb6IlBADgyycd4H4U9gDKlNzjOXy40rs5GM8B3kJLCAAA5QuFPQCXGYbhUEC7Ki0tLd/fXWWxWOiFAQAAgHKPwh6Ay2w2m+Lj492yr5wuv8WRnJycpzUxd9ff2+6Ugjz4LpeZ+WcvgaK6IGe5eJmAYUjZ/7tPQJDk6vkMV48HF2VmFWPk+ezLN4ICijHyfJZr2wMAAJfZsjJc2t4wDKX/70uXOTDI5c93V4+XG4U94KNoFS+e3FmDgjxb2BeUIz873/RQEHhE1qubvR0BAAC42YiPX/J2BKdR2JeArRhNYJfP4lxuaTEHujY/cHGOB//ly63iud3Tx/Xi+Yppsl1qfc7MlN5817XjAQAAAGUZhX0JJH7kxZG5AB8RFCQFF2OWA3NwcY/ov6PNM1J52cLfEwCAsseXPt/T09Od3p7CvoyyZbl+/eXl3gSXr/k0B7p2zWdxjucrck9Llp7p2aIx9/EKmx5t2O0BCna5Vdy4olXc+b9nRqa06L1s1w6IIjFSednC3xMAgLLHXz/fKexdVJIzOJL7zuIU1UIz4iOu93RW7uvYn/nQe5c7FDY9WnCxWsVN5bJVHAAAAChvKOxd5K4zOBKtNAAAAACAkqOwL0P8pTeBr8md9/HbgmQuxvXixZWeadh7Cfjb8wYAAADAN1DYlyH0Jiie3Neem4NMHi3sC8oBAAAAAM6isAfgstwD/WVkSp68Jj8j1zAIhQ04CAAAAJQXFPbwOFuWa8XY5dH6L/9udnF09+IcD0XLPeDgW+96N0dBAw4CAAAA5QWFPTzur+sueDuCX3BsFffsyYkMJ6fhAwAAAOB9FPaAj8rdKr7oPUPemoIuv1bx3AP93d3n8nR8npKR+WcvAQYcBAAAACjs4SElGbHfXaP15+RAyeW+HCI4SAr26ICDf57gKOqyjMzMQlfn3bMhZf3vso/AQMnV8QxdPR4AAADgDhT28Ah3jdhfnkbrz30SYtjtJo8WzxmZxv96Cfj3yZAPV3o7AQAAAFD6KOyBXNJdHOHdMAxl/K+FN7gYA/ulF9LC69gq7tnC/jIjTw4AAAAAvofCHsjlmQ8zvB0BJcRlHwAAAChvKOwBlClc9gEAAIDyhsIe5R4tvCWT6eLlC9LlQeoy/3cJQ5CLg9QxQB0AAADgiMIe5Z4/tPBmFKt4Nq4onp2vnjNcKJ7ffNelWAAAAADcjMIe8AOL3st2w15cOzEAAAAAwD9Q2ANwWUkuX5DcdwmDv16+AAAAALgThT3go3y5eHbX5QsSg9QBAAAAJVWuCvsFCxboueeeU0pKiq655hrNmzdP7dq183YsIF8UzwAAAACcEeDtAJ6SlJSksWPHatKkSdq9e7euueYaxcXF6dSpU96OBgAAAABAsZWbFvsXXnhBDz30kO6//35J0qJFi/TBBx/olVde0eOPP+624xiGIZvNVuD6tLS0fH/Pj8VicWkkc09lc3euorKVheeMbMXLxmuNbJ7KxmuNbJ7KxmuNbJ7KxmuNbJ7KxmvNN7KZDMMo80Nlp6enq0KFClq5cqX69OljXz548GCdOXMmz3XMNpvN4Q+WmpqqunXr6uzZswoLCyv0WGlpaYqPj3dL7uTkZLd2n3ZXNnfnknw3W3n4e0q+m43XWvGQzXW81oqHbK7jtVY8ZHMdr7XiIZvreK0VjzPZUlNTFR4e7lQdWi664v/222/KyspSzZo1HZbXrFlTKSkpebafMWOGwsPD7T9169b1VFQAAAAAAFxSLlrsjx8/rtq1a2v79u2KiYmxLx8/frw2bdqkTz/91GH7krTYF9U9I/f6orpfeLrriLPZPN3dpiw8Z2QrXjZea2TzVDZea2TzVDZea2TzVDZea2TzVDZea6WXzZUW+3JR2LvaFf9KrjyhAAAAAACUFF3xr2A2m9W2bVutX7/eviw7O1vr1693aMEHAAAAAMDflJtR8ceOHavBgwfr+uuvV7t27TRnzhxduHDBPko+AAAAAAD+qNwU9gkJCfr111/19NNPKyUlRddee61Wr16dZ0A9AAAAAAD8Sbm4xr6kuMYeAAAAAOBJXGMPAAAAAEA5QWEPAAAAAIAfo7AHAAAAAMCPUdgDAAAAAODHKOwBAAAAAPBjFPYAAAAAAPgxCnsAAAAAAPwYhT0AAAAAAH6Mwh4AAAAAAD9GYQ8AAAAAgB+jsAcAAAAAwI9R2AMAAAAA4Mco7AEAAAAA8GNB3g7gDwzDkCSlpqZ6OQkAAAAAoDzIqT9z6tHCUNg74dy5c5KkunXrejkJAAAAAKA8OXfunMLDwwvdxmQ4U/6Xc9nZ2Tp+/LgqVaokk8lU4v2lpqaqbt26+uWXXxQWFuaGhO7jq9l8NZdEtuLy1Wy+mksiW3H5ajZfzSWRrbh8NZuv5pLIVly+ms1Xc0lkKy5fzearuST3ZjMMQ+fOnVNUVJQCAgq/ip4WeycEBASoTp06bt9vWFiYz70Qc/hqNl/NJZGtuHw1m6/mkshWXL6azVdzSWQrLl/N5qu5JLIVl69m89VcEtmKy1ez+WouyX3Zimqpz8HgeQAAAAAA+DEKewAAAAAA/BiFvRdYLBZNmjRJFovF21Hy8NVsvppLIltx+Wo2X80lka24fDWbr+aSyFZcvprNV3NJZCsuX83mq7kkshWXr2bz1VyS97IxeB4AAAAAAH6MFnsAAAAAAPwYhT0AAAAAAH6Mwh4AAAAAAD9GYQ8AAAAAgB+jsPewBQsWqH79+rJarWrfvr0+++wzb0eSJG3evFm9e/dWVFSUTCaT3n33XW9HkiTNmDFDN9xwgypVqqSIiAj16dNHBw4c8HYsSdLChQvVunVrhYWFKSwsTDExMfroo4+8HSuPZ555RiaTSaNHj/Z2FE2ePFkmk8nhp2nTpt6OZXfs2DHde++9qlatmkJCQtSqVSt98cUX3o6l+vXr53neTCaTEhMTvZorKytLTz31lBo0aKCQkBA1atRI06ZNk6+MyXru3DmNHj1a0dHRCgkJ0Y033qjPP//c4zmKen81DENPP/20atWqpZCQEMXGxurgwYM+ke3tt99W9+7dVa1aNZlMJu3Zs8cjuYrKlpGRoQkTJqhVq1aqWLGioqKiNGjQIB0/ftyruaTL73NNmzZVxYoVVaVKFcXGxurTTz8t9VzOZMtt2LBhMplMmjNnjk9kGzJkSJ73uB49eng9lyR9++23uv322xUeHq6KFSvqhhtu0JEjR7yeLb/PBZPJpOeee87r2c6fP68RI0aoTp06CgkJUfPmzbVo0aJSz+VMtpMnT2rIkCGKiopShQoV1KNHD4+85zrznTYtLU2JiYmqVq2aQkND1a9fP508edInsr300kvq2rWrwsLCZDKZdObMmVLP5Uy233//XSNHjlSTJk0UEhKievXqadSoUTp79qxXc0nSI488okaNGikkJEQ1atRQfHy8vvvuu1LLRGHvQUlJSRo7dqwmTZqk3bt365prrlFcXJxOnTrl7Wi6cOGCrrnmGi1YsMDbURxs2rRJiYmJ2rlzp9auXauMjAx1795dFy5c8HY01alTR88884x27dqlL774Qrfccovi4+P19ddfezua3eeff65//etfat26tbej2LVo0UInTpyw/2zdutXbkSRJf/zxhzp27Kjg4GB99NFH+uabbzRr1ixVqVLF29H0+eefOzxna9eulSTdddddXs317LPPauHChZo/f76+/fZbPfvss5o5c6bmzZvn1Vw5HnzwQa1du1avv/669u3bp+7duys2NlbHjh3zaI6i3l9nzpypf/7zn1q0aJE+/fRTVaxYUXFxcUpLS/N6tgsXLuimm27Ss88+W+pZ8jt2QdkuXryo3bt366mnntLu3bv19ttv68CBA7r99tu9mkuSrr76as2fP1/79u3T1q1bVb9+fXXv3l2//vqr17PleOedd7Rz505FRUWVeqYczmTr0aOHw3vdm2++6fVchw4d0k033aSmTZtq48aN2rt3r5566ilZrVavZ8v9XJ04cUKvvPKKTCaT+vXr5/VsY8eO1erVq/XGG2/o22+/1ejRozVixAi99957Xs1mGIb69OmjH3/8UcnJyfryyy8VHR2t2NjYUv9u6cx32jFjxuj999/XihUrtGnTJh0/flx9+/Yt1VzOZrt48aJ69Oihv/3tb6Wex5Vsx48f1/Hjx/X8889r//79WrJkiVavXq0HHnjAq7kkqW3btlq8eLG+/fZbrVmzRoZhqHv37srKyiqdUAY8pl27dkZiYqL9dlZWlhEVFWXMmDHDi6nykmS888473o6Rr1OnThmSjE2bNnk7Sr6qVKli/Oc///F2DMMwDOPcuXPGVVddZaxdu9bo0qWL8eijj3o7kjFp0iTjmmuu8XaMfE2YMMG46aabvB3DKY8++qjRqFEjIzs726s5evXqZQwdOtRhWd++fY2BAwd6KdGfLl68aAQGBhqrVq1yWH7dddcZTzzxhJdS5X1/zc7ONiIjI43nnnvOvuzMmTOGxWIx3nzzTa9my+3w4cOGJOPLL7/0aKYcznwuffbZZ4Yk4+eff/ZMKMO5XGfPnjUkGevWrfNMqP8pKNvRo0eN2rVrG/v37zeio6ON2bNnezRXQdkGDx5sxMfHezxLbvnlSkhIMO69917vBMrFmddafHy8ccstt3gmUC75ZWvRooUxdepUh2XeeP+9MtuBAwcMScb+/fvty7KysowaNWoY//73vz2a7crvtGfOnDGCg4ONFStW2Lf59ttvDUnGjh07vJott08++cSQZPzxxx8ezZTDmVpg+fLlhtlsNjIyMnwq11dffWVIMn744YdSyUCLvYekp6dr165dio2NtS8LCAhQbGysduzY4cVk/iWnW03VqlW9nMRRVlaW3nrrLV24cEExMTHejiNJSkxMVK9evRxec77g4MGDioqKUsOGDTVw4ECPdGd0xnvvvafrr79ed911lyIiItSmTRv9+9//9nasPNLT0/XGG29o6NChMplMXs1y4403av369fr+++8lSV999ZW2bt2qnj17ejWXJGVmZiorKytPq1pISIjP9BKRpMOHDyslJcXh/zQ8PFzt27fns8FFZ8+elclkUuXKlb0dxS49PV0vvfSSwsPDdc0113g7jrKzs3Xfffdp3LhxatGihbfj5LFx40ZFRESoSZMmGj58uE6fPu3VPNnZ2frggw909dVXKy4uThEREWrfvr3PXK6Y28mTJ/XBBx+Ueiuls2688Ua99957OnbsmAzD0CeffKLvv/9e3bt392oum80mSQ6fDQEBAbJYLB7/bLjyO+2uXbuUkZHh8HnQtGlT1atXz+OfB776fVtyLtvZs2cVFhamoKAgT8UqMteFCxe0ePFiNWjQQHXr1i2VDBT2HvLbb78pKytLNWvWdFhes2ZNpaSkeCmVf8nOztbo0aPVsWNHtWzZ0ttxJEn79u1TaGioLBaLhg0bpnfeeUfNmzf3diy99dZb2r17t2bMmOHtKA7at29v7yK1cOFCHT58WJ06ddK5c+e8HU0//vijFi5cqKuuukpr1qzR8OHDNWrUKL366qvejubg3Xff1ZkzZzRkyBBvR9Hjjz+uu+++W02bNlVwcLDatGmj0aNHa+DAgd6OpkqVKikmJkbTpk3T8ePHlZWVpTfeeEM7duzQiRMnvB3PLuf9n8+GkklLS9OECRN0zz33KCwszNtxtGrVKoWGhspqtWr27Nlau3atqlev7u1YevbZZxUUFKRRo0Z5O0oePXr00Guvvab169fr2Wef1aZNm9SzZ8/S67LqhFOnTun8+fN65pln1KNHD3388ce644471LdvX23atMlrufLz6quvqlKlSh7ptu2MefPmqXnz5qpTp47MZrN69OihBQsWqHPnzl7NlVMoT5w4UX/88YfS09P17LPP6ujRox79bMjvO21KSorMZnOek5Oe/jzwxe/bOZzJ9ttvv2natGl6+OGHfSLXiy++qNDQUIWGhuqjjz7S2rVrZTabSyWH505jACWUmJio/fv3+1RrW5MmTbRnzx6dPXtWK1eu1ODBg7Vp0yavFve//PKLHn30Ua1du9Yj1wC6IndLbuvWrdW+fXtFR0dr+fLlXm9lyM7O1vXXX69//OMfkqQ2bdpo//79WrRokQYPHuzVbLm9/PLL6tmzp0evjS3I8uXLtXTpUi1btkwtWrTQnj17NHr0aEVFRfnEc/b6669r6NChql27tgIDA3Xdddfpnnvu0a5du7wdDW6UkZGh/v37yzAMLVy40NtxJEk333yz9uzZo99++03//ve/1b9/f3366aeKiIjwWqZdu3Zp7ty52r17t9d7++Tn7rvvtv/eqlUrtW7dWo0aNdLGjRvVrVs3r2TKzs6WJMXHx2vMmDGSpGuvvVbbt2/XokWL1KVLF6/kys8rr7yigQMH+szn/rx587Rz50699957io6O1ubNm5WYmKioqCiv9iQMDg7W22+/rQceeEBVq1ZVYGCgYmNj1bNnT48O/OqL32lz+HO21NRU9erVS82bN9fkyZN9ItfAgQN166236sSJE3r++efVv39/bdu2rVT+V2mx95Dq1asrMDAwz8iWJ0+eVGRkpJdS+Y8RI0Zo1apV+uSTT1SnTh1vx7Ezm81q3Lix2rZtqxkzZuiaa67R3LlzvZpp165dOnXqlK677joFBQUpKChImzZt0j//+U8FBQV5tfXjSpUrV9bVV1+tH374wdtRVKtWrTwnZJo1a+YzlwpI0s8//6x169bpwQcf9HYUSdK4cePsrfatWrXSfffdpzFjxvhMT5FGjRpp06ZNOn/+vH755Rd99tlnysjIUMOGDb0dzS7n/Z/PhuLJKep//vlnrV271ida6yWpYsWKaty4sTp06KCXX35ZQUFBevnll72aacuWLTp16pTq1atn/2z4+eef9de//lX169f3arb8NGzYUNWrV/fq50P16tUVFBTk858NW7Zs0YEDB3zms+HSpUv629/+phdeeEG9e/dW69atNWLECCUkJOj555/3djy1bdtWe/bs0ZkzZ3TixAmtXr1ap0+f9thnQ0HfaSMjI5Wenp5ntHlPfh746vdtqehs586dU48ePVSpUiW98847Cg4O9olc4eHhuuqqq9S5c2etXLlS3333nd55551SyUJh7yFms1lt27bV+vXr7cuys7O1fv16n7km2xcZhqERI0bonXfe0YYNG9SgQQNvRypUdna2/fotb+nWrZv27dunPXv22H+uv/56DRw4UHv27FFgYKBX8+V2/vx5HTp0SLVq1fJ2FHXs2DHPNCXff/+9oqOjvZQor8WLFysiIkK9evXydhRJl0fIDQhw/BgJDAy0t3L5iooVK6pWrVr6448/tGbNGsXHx3s7kl2DBg0UGRnp8NmQmpqqTz/9lM+GIuQU9QcPHtS6detUrVo1b0cqkC98Ntx3333au3evw2dDVFSUxo0bpzVr1ng1W36OHj2q06dPe/XzwWw264YbbvD5z4aXX35Zbdu29YlxHKTL/5sZGRk+//kQHh6uGjVq6ODBg/riiy9K/bOhqO+0bdu2VXBwsMPnwYEDB3TkyJFS/zzw5e/bzmRLTU1V9+7dZTab9d5773mk50pxnjPDMGQYRql9HtAV34PGjh2rwYMH6/rrr1e7du00Z84cXbhwQffff7+3o+n8+fMOZ8UPHz6sPXv2qGrVqqpXr57XciUmJmrZsmVKTk5WpUqV7NcYhYeHKyQkxGu5JGnixInq2bOn6tWrp3PnzmnZsmXauHGj178gVapUKc/1PRUrVlS1atW8fq3UY489pt69eys6OlrHjx/XpEmTFBgYqHvuuceruaTLU8zceOON+sc//qH+/fvrs88+00svvaSXXnrJ29EkXS4MFi9erMGDB3t0MJjC9O7dW9OnT1e9evXUokULffnll3rhhRc0dOhQb0eTJPvUMk2aNNEPP/ygcePGqWnTph5/zy3q/XX06NH6+9//rquuukoNGjTQU089paioKPXp08fr2X7//XcdOXLEPj98ToETGRlZ6i1IhWWrVauW7rzzTu3evVurVq1SVlaW/fOhatWqpXb9YlG5qlWrpunTp+v2229XrVq19Ntvv2nBggU6duyYR6anLOrveeXJj+DgYEVGRqpJkyZezVa1alVNmTJF/fr1U2RkpA4dOqTx48ercePGiouL81quevXqady4cUpISFDnzp118803a/Xq1Xr//fe1cePGUs3lTDbpckGzYsUKzZo1q9TzuJKtS5cuGjdunEJCQhQdHa1Nmzbptdde0wsvvOD1bCtWrFCNGjVUr1497du3T48++qj69OlT6gP7FfWdNjw8XA888IDGjh2rqlWrKiwsTCNHjlRMTIw6dOjg1WzS5TEAUlJS7M/tvn37VKlSJdWrV69UB9krKltOUX/x4kW98cYbSk1NVWpqqiSpRo0apdagVVSuH3/8UUlJSerevbtq1Kiho0eP6plnnlFISIhuu+22UsnEdHceNm/ePKNevXqG2Ww22rVrZ+zcudPbkQzD+HPqiit/Bg8e7NVc+WWSZCxevNiruQzDMIYOHWpER0cbZrPZqFGjhtGtWzfj448/9nasfPnKdHcJCQlGrVq1DLPZbNSuXdtISEgotSk/iuP99983WrZsaVgsFqNp06bGSy+95O1IdmvWrDEkGQcOHPB2FLvU1FTj0UcfNerVq2dYrVajYcOGxhNPPGHYbDZvRzMMwzCSkpKMhg0bGmaz2YiMjDQSExONM2fOeDxHUe+v2dnZxlNPPWXUrFnTsFgsRrdu3Tz2dy4q2+LFi/NdP2nSJK9my5l+L7+fTz75xGu5Ll26ZNxxxx1GVFSUYTabjVq1ahm333678dlnn5VqJmey5ceT090Vlu3ixYtG9+7djRo1ahjBwcFGdHS08dBDDxkpKSlezZXj5ZdfNho3bmxYrVbjmmuuMd59991Sz+Vstn/9619GSEiIx9/bisp24sQJY8iQIUZUVJRhtVqNJk2aGLNmzfLINK1FZZs7d65Rp04dIzg42KhXr57x5JNPeuRzy5nvtJcuXTL+7//+z6hSpYpRoUIF44477jBOnDjhE9kmTZrkle/kRWUr6O8tyTh8+LDXch07dszo2bOnERERYQQHBxt16tQxBgwYYHz33Xellsn0v2AAAAAAAMAPcY09AAAAAAB+jMIeAAAAAAA/RmEPAAAAAIAfo7AHAAAAAMCPUdgDAAAAAODHKOwBAAAAAPBjFPYAAAAAAPgxCnsAAAAAAPwYhT0AAAAAAH6Mwh4AABRpyJAh6tOnT57lGzdulMlk0pkzZzyeCQAAXEZhDwAAfFpGRoa3IwAA4NMo7AEAgNv897//VYsWLWSxWFS/fn3NmjXLYb3JZNK7777rsKxy5cpasmSJJOmnn36SyWRSUlKSunTpIqvVqqVLl3ooPQAA/inI2wEAAEDZsGvXLvXv31+TJ09WQkKCtm/frv/7v/9TtWrVNGTIEJf29fjjj2vWrFlq06aNrFZr6QQGAKCMoLAHAABOWbVqlUJDQx2WZWVl2X9/4YUX1K1bNz311FOSpKuvvlrffPONnnvuOZcL+9GjR6tv374lzgwAQHlAV3wAAOCUm2++WXv27HH4+c9//mNf/+2336pjx44O9+nYsaMOHjzocALAGddff71bMgMAUB7QYg8AAJxSsWJFNW7c2GHZ0aNHXdqHyWSSYRgOy/IbHK9ixYquBwQAoJyixR4AALhFs2bNtG3bNodl27Zt09VXX63AwEBJUo0aNXTixAn7+oMHD+rixYsezQkAQFlDiz0AAHCLv/71r7rhhhs0bdo0JSQkaMeOHZo/f75efPFF+za33HKL5s+fr5iYGGVlZWnChAkKDg72YmoAAPwfLfYAAMAtrrvuOi1fvlxvvfWWWrZsqaefflpTp051GDhv1qxZqlu3rjp16qQBAwboscceU4UKFbwXGgCAMsBkXHmhGwAAAAAA8Bu02AMAAAAA4Mco7AEAAAAA8GMU9gAAAAAA+DEKewAAAAAA/BiFPQAAAAAAfozCHgAAAAAAP0ZhDwAAAACAH6OwBwAAAADAj1HYAwAAAADgxyjsAQAAAADwYxT2AAAAAAD4sf8HqwcykVJiox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1" name="Picture 7"/>
          <p:cNvPicPr>
            <a:picLocks noChangeAspect="1" noChangeArrowheads="1"/>
          </p:cNvPicPr>
          <p:nvPr/>
        </p:nvPicPr>
        <p:blipFill>
          <a:blip r:embed="rId2"/>
          <a:srcRect/>
          <a:stretch>
            <a:fillRect/>
          </a:stretch>
        </p:blipFill>
        <p:spPr bwMode="auto">
          <a:xfrm>
            <a:off x="609600" y="1447800"/>
            <a:ext cx="7419975" cy="2590800"/>
          </a:xfrm>
          <a:prstGeom prst="rect">
            <a:avLst/>
          </a:prstGeom>
          <a:noFill/>
          <a:ln w="9525">
            <a:noFill/>
            <a:miter lim="800000"/>
            <a:headEnd/>
            <a:tailEnd/>
          </a:ln>
          <a:effectLst/>
        </p:spPr>
      </p:pic>
      <p:sp>
        <p:nvSpPr>
          <p:cNvPr id="9" name="Content Placeholder 2"/>
          <p:cNvSpPr txBox="1">
            <a:spLocks/>
          </p:cNvSpPr>
          <p:nvPr/>
        </p:nvSpPr>
        <p:spPr>
          <a:xfrm>
            <a:off x="5257800" y="4038600"/>
            <a:ext cx="3352800" cy="2514600"/>
          </a:xfrm>
          <a:prstGeom prst="rect">
            <a:avLst/>
          </a:prstGeom>
        </p:spPr>
        <p:txBody>
          <a:bodyPr vert="horz">
            <a:normAutofit fontScale="5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Low</a:t>
            </a:r>
            <a:r>
              <a:rPr kumimoji="0" lang="en-US" sz="2200" b="1" i="0" u="none" strike="noStrike" kern="1200" cap="none" spc="0" normalizeH="0" noProof="0" dirty="0" smtClean="0">
                <a:ln>
                  <a:noFill/>
                </a:ln>
                <a:solidFill>
                  <a:schemeClr val="tx1"/>
                </a:solidFill>
                <a:effectLst/>
                <a:uLnTx/>
                <a:uFillTx/>
                <a:latin typeface="+mn-lt"/>
                <a:ea typeface="+mn-ea"/>
                <a:cs typeface="+mn-cs"/>
              </a:rPr>
              <a:t> Usage</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Hours: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a:t>Rentals are lowest during late-night and early morning hours (1-5 AM), suggesting reduced demand during those times.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Strategy:</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a:t>Implement dynamic pricing strategies. Adjust rates based on demand, charging higher prices during peak hours and offering discounts during low-demand hours. This can increase revenue during peak times while encouraging usage during off-peak hours.</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Seasonal Trends</a:t>
            </a:r>
            <a:endParaRPr lang="en-US" dirty="0"/>
          </a:p>
        </p:txBody>
      </p:sp>
      <p:sp>
        <p:nvSpPr>
          <p:cNvPr id="3" name="Content Placeholder 2"/>
          <p:cNvSpPr>
            <a:spLocks noGrp="1"/>
          </p:cNvSpPr>
          <p:nvPr>
            <p:ph idx="1"/>
          </p:nvPr>
        </p:nvSpPr>
        <p:spPr>
          <a:xfrm>
            <a:off x="457200" y="3886200"/>
            <a:ext cx="3581400" cy="2743200"/>
          </a:xfrm>
        </p:spPr>
        <p:txBody>
          <a:bodyPr>
            <a:normAutofit fontScale="62500" lnSpcReduction="20000"/>
          </a:bodyPr>
          <a:lstStyle/>
          <a:p>
            <a:pPr>
              <a:buNone/>
            </a:pPr>
            <a:r>
              <a:rPr lang="en-US" b="1" dirty="0" smtClean="0"/>
              <a:t>Highest Demand:</a:t>
            </a:r>
          </a:p>
          <a:p>
            <a:endParaRPr lang="en-US" dirty="0" smtClean="0"/>
          </a:p>
          <a:p>
            <a:r>
              <a:rPr lang="en-US" b="1" dirty="0" smtClean="0"/>
              <a:t>Observation:</a:t>
            </a:r>
            <a:r>
              <a:rPr lang="en-US" dirty="0" smtClean="0"/>
              <a:t> Autumn (fall) has the highest median rented bike count, followed by summer.</a:t>
            </a:r>
          </a:p>
          <a:p>
            <a:endParaRPr lang="en-US" dirty="0" smtClean="0"/>
          </a:p>
          <a:p>
            <a:r>
              <a:rPr lang="en-US" b="1" dirty="0" smtClean="0"/>
              <a:t>Interpretation:</a:t>
            </a:r>
            <a:r>
              <a:rPr lang="en-US" dirty="0" smtClean="0"/>
              <a:t> Favorable weather conditions and outdoor activities during these seasons likely drive increased bike usage.</a:t>
            </a:r>
          </a:p>
          <a:p>
            <a:endParaRPr lang="en-US" dirty="0"/>
          </a:p>
        </p:txBody>
      </p:sp>
      <p:pic>
        <p:nvPicPr>
          <p:cNvPr id="15361" name="Picture 1"/>
          <p:cNvPicPr>
            <a:picLocks noChangeAspect="1" noChangeArrowheads="1"/>
          </p:cNvPicPr>
          <p:nvPr/>
        </p:nvPicPr>
        <p:blipFill>
          <a:blip r:embed="rId2"/>
          <a:srcRect/>
          <a:stretch>
            <a:fillRect/>
          </a:stretch>
        </p:blipFill>
        <p:spPr bwMode="auto">
          <a:xfrm>
            <a:off x="609600" y="1524000"/>
            <a:ext cx="7486650" cy="2133600"/>
          </a:xfrm>
          <a:prstGeom prst="rect">
            <a:avLst/>
          </a:prstGeom>
          <a:noFill/>
          <a:ln w="9525">
            <a:noFill/>
            <a:miter lim="800000"/>
            <a:headEnd/>
            <a:tailEnd/>
          </a:ln>
          <a:effectLst/>
        </p:spPr>
      </p:pic>
      <p:sp>
        <p:nvSpPr>
          <p:cNvPr id="5" name="Content Placeholder 2"/>
          <p:cNvSpPr txBox="1">
            <a:spLocks/>
          </p:cNvSpPr>
          <p:nvPr/>
        </p:nvSpPr>
        <p:spPr>
          <a:xfrm>
            <a:off x="4876800" y="3886200"/>
            <a:ext cx="3962400" cy="27432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Lowest Demand: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600" dirty="0"/>
              <a:t>Winter has the lowest median </a:t>
            </a:r>
            <a:r>
              <a:rPr lang="en-US" sz="1600" dirty="0" smtClean="0"/>
              <a:t>count</a:t>
            </a:r>
            <a:endParaRPr lang="en-US" sz="1600" dirty="0"/>
          </a:p>
          <a:p>
            <a:pPr marL="274320" lvl="0" indent="-274320">
              <a:spcBef>
                <a:spcPct val="20000"/>
              </a:spcBef>
              <a:buClr>
                <a:schemeClr val="accent3"/>
              </a:buClr>
              <a:buSzPct val="95000"/>
              <a:buFont typeface="Wingdings 2"/>
              <a:buChar cha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Interpretation:</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600" dirty="0"/>
              <a:t>Decrease in demand during winter, potentially due to colder temperatures, shorter days, and less conducive weather for cycling.</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Weather Factors</a:t>
            </a:r>
            <a:endParaRPr lang="en-US" dirty="0"/>
          </a:p>
        </p:txBody>
      </p:sp>
      <p:sp>
        <p:nvSpPr>
          <p:cNvPr id="3" name="Content Placeholder 2"/>
          <p:cNvSpPr>
            <a:spLocks noGrp="1"/>
          </p:cNvSpPr>
          <p:nvPr>
            <p:ph idx="1"/>
          </p:nvPr>
        </p:nvSpPr>
        <p:spPr>
          <a:xfrm>
            <a:off x="0" y="3733800"/>
            <a:ext cx="4191000" cy="3124200"/>
          </a:xfrm>
        </p:spPr>
        <p:txBody>
          <a:bodyPr>
            <a:normAutofit fontScale="40000" lnSpcReduction="20000"/>
          </a:bodyPr>
          <a:lstStyle/>
          <a:p>
            <a:r>
              <a:rPr lang="en-US" sz="3500" b="1" dirty="0" smtClean="0"/>
              <a:t>Positive Correlation:</a:t>
            </a:r>
            <a:r>
              <a:rPr lang="en-US" sz="3500" dirty="0" smtClean="0"/>
              <a:t> </a:t>
            </a:r>
          </a:p>
          <a:p>
            <a:pPr lvl="1"/>
            <a:r>
              <a:rPr lang="en-US" sz="3500" dirty="0" smtClean="0"/>
              <a:t>The positive slope of the </a:t>
            </a:r>
            <a:r>
              <a:rPr lang="en-US" sz="3500" dirty="0" err="1" smtClean="0"/>
              <a:t>trendline</a:t>
            </a:r>
            <a:r>
              <a:rPr lang="en-US" sz="3500" dirty="0" smtClean="0"/>
              <a:t> indicates that, on average, higher temperatures are associated with a higher number of rented bikes.</a:t>
            </a:r>
          </a:p>
          <a:p>
            <a:pPr>
              <a:buNone/>
            </a:pPr>
            <a:endParaRPr lang="en-US" sz="3500" dirty="0" smtClean="0"/>
          </a:p>
          <a:p>
            <a:r>
              <a:rPr lang="en-US" sz="3500" b="1" dirty="0" smtClean="0"/>
              <a:t>Business Implications</a:t>
            </a:r>
          </a:p>
          <a:p>
            <a:pPr>
              <a:buNone/>
            </a:pPr>
            <a:endParaRPr lang="en-US" sz="3500" b="1" dirty="0" smtClean="0"/>
          </a:p>
          <a:p>
            <a:pPr lvl="1"/>
            <a:r>
              <a:rPr lang="en-US" sz="3500" dirty="0" smtClean="0"/>
              <a:t>The bike-sharing service can optimize operations during warmer days when demand for bike rentals is higher.</a:t>
            </a:r>
          </a:p>
          <a:p>
            <a:pPr lvl="1"/>
            <a:endParaRPr lang="en-US" sz="3500" dirty="0" smtClean="0"/>
          </a:p>
          <a:p>
            <a:pPr lvl="1"/>
            <a:r>
              <a:rPr lang="en-US" sz="3500" dirty="0" smtClean="0"/>
              <a:t>Consider increasing the number of available bikes or adjusting staffing levels to meet the expected demand during periods of favorable weather.</a:t>
            </a:r>
          </a:p>
          <a:p>
            <a:pPr>
              <a:buNone/>
            </a:pPr>
            <a:endParaRPr lang="en-US" dirty="0"/>
          </a:p>
        </p:txBody>
      </p:sp>
      <p:pic>
        <p:nvPicPr>
          <p:cNvPr id="14337" name="Picture 1"/>
          <p:cNvPicPr>
            <a:picLocks noChangeAspect="1" noChangeArrowheads="1"/>
          </p:cNvPicPr>
          <p:nvPr/>
        </p:nvPicPr>
        <p:blipFill>
          <a:blip r:embed="rId2"/>
          <a:srcRect/>
          <a:stretch>
            <a:fillRect/>
          </a:stretch>
        </p:blipFill>
        <p:spPr bwMode="auto">
          <a:xfrm>
            <a:off x="0" y="1524000"/>
            <a:ext cx="4267200" cy="2157639"/>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4572000" y="1524000"/>
            <a:ext cx="4016938" cy="2152650"/>
          </a:xfrm>
          <a:prstGeom prst="rect">
            <a:avLst/>
          </a:prstGeom>
          <a:noFill/>
          <a:ln w="9525">
            <a:noFill/>
            <a:miter lim="800000"/>
            <a:headEnd/>
            <a:tailEnd/>
          </a:ln>
          <a:effectLst/>
        </p:spPr>
      </p:pic>
      <p:sp>
        <p:nvSpPr>
          <p:cNvPr id="6" name="Content Placeholder 2"/>
          <p:cNvSpPr txBox="1">
            <a:spLocks/>
          </p:cNvSpPr>
          <p:nvPr/>
        </p:nvSpPr>
        <p:spPr>
          <a:xfrm>
            <a:off x="4648200" y="3733800"/>
            <a:ext cx="4191000" cy="31242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Negative Correlation:</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640080" lvl="1" indent="-246888">
              <a:spcBef>
                <a:spcPct val="20000"/>
              </a:spcBef>
              <a:buClr>
                <a:schemeClr val="accent1"/>
              </a:buClr>
              <a:buSzPct val="85000"/>
              <a:buFont typeface="Wingdings 2"/>
              <a:buChar char=""/>
            </a:pPr>
            <a:r>
              <a:rPr lang="en-US" dirty="0"/>
              <a:t>The scatter plot indicates a general negative correlation between humidity and rented bike </a:t>
            </a:r>
            <a:r>
              <a:rPr lang="en-US" dirty="0" smtClean="0"/>
              <a:t>count where humidity </a:t>
            </a:r>
            <a:r>
              <a:rPr lang="en-US" dirty="0"/>
              <a:t>increases, the number of rented bikes tends to decrease</a:t>
            </a:r>
            <a:r>
              <a:rPr lang="en-US" dirty="0" smtClean="0"/>
              <a:t>.</a:t>
            </a:r>
          </a:p>
          <a:p>
            <a:pPr marL="640080" lvl="1" indent="-246888">
              <a:spcBef>
                <a:spcPct val="20000"/>
              </a:spcBef>
              <a:buClr>
                <a:schemeClr val="accent1"/>
              </a:buClr>
              <a:buSzPct val="85000"/>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Business Implications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b="1"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pPr>
            <a:r>
              <a:rPr lang="en-US" dirty="0" smtClean="0"/>
              <a:t> </a:t>
            </a:r>
            <a:r>
              <a:rPr lang="en-US" dirty="0"/>
              <a:t>Enhance resource allocation and reduce shortages by incorporating humidity data into forecasting models</a:t>
            </a:r>
            <a:r>
              <a:rPr lang="en-US" dirty="0" smtClean="0"/>
              <a:t>.</a:t>
            </a:r>
            <a:endParaRPr lang="en-US" dirty="0"/>
          </a:p>
          <a:p>
            <a:pPr marL="640080" lvl="1" indent="-246888">
              <a:spcBef>
                <a:spcPct val="20000"/>
              </a:spcBef>
              <a:buClr>
                <a:schemeClr val="accent1"/>
              </a:buClr>
              <a:buSzPct val="85000"/>
              <a:buFont typeface="Wingdings 2"/>
              <a:buChar cha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pPr>
            <a:r>
              <a:rPr lang="en-US" dirty="0" smtClean="0"/>
              <a:t>Offer </a:t>
            </a:r>
            <a:r>
              <a:rPr lang="en-US" dirty="0"/>
              <a:t>incentives during low-humidity periods to encourage bike rentals</a:t>
            </a:r>
            <a:r>
              <a:rPr lang="en-US" dirty="0" smtClean="0"/>
              <a:t>.</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688</TotalTime>
  <Words>3785</Words>
  <Application>Microsoft Office PowerPoint</Application>
  <PresentationFormat>On-screen Show (4:3)</PresentationFormat>
  <Paragraphs>329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Bike-Sharing Analysis and Predictive Modeling</vt:lpstr>
      <vt:lpstr>Introduction</vt:lpstr>
      <vt:lpstr>Data Overview</vt:lpstr>
      <vt:lpstr>Data Overview</vt:lpstr>
      <vt:lpstr>Data Overview</vt:lpstr>
      <vt:lpstr> Data Wrangling</vt:lpstr>
      <vt:lpstr>Hourly Patterns</vt:lpstr>
      <vt:lpstr>Seasonal Trends</vt:lpstr>
      <vt:lpstr>Weather Factors</vt:lpstr>
      <vt:lpstr>Wind Speed Relationship</vt:lpstr>
      <vt:lpstr>Hourly Trends</vt:lpstr>
      <vt:lpstr>Hourly Trends</vt:lpstr>
      <vt:lpstr>Hourly Trends</vt:lpstr>
      <vt:lpstr>Outliers and Data Distribution</vt:lpstr>
      <vt:lpstr>Correlation</vt:lpstr>
      <vt:lpstr>Multicollinearity  Variance Inflation Factor</vt:lpstr>
      <vt:lpstr>Hypothesis Testing</vt:lpstr>
      <vt:lpstr>Normalization</vt:lpstr>
      <vt:lpstr>Data Splitting</vt:lpstr>
      <vt:lpstr>Model Evaluation Metrics</vt:lpstr>
      <vt:lpstr>ML Model 1 – Linear Regression</vt:lpstr>
      <vt:lpstr>ML Model 2 – Lasso Regression</vt:lpstr>
      <vt:lpstr>ML Model 3 – Ridge Regression</vt:lpstr>
      <vt:lpstr>ML Model 4 – Polynomial Regression</vt:lpstr>
      <vt:lpstr>ML Model Overall Metrics</vt:lpstr>
      <vt:lpstr>Business Impact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 Analysis and Predictive Modeling</dc:title>
  <dc:creator>Shafiq Abubacker Mohamed</dc:creator>
  <cp:lastModifiedBy>Shafiq Abubacker Mohamed</cp:lastModifiedBy>
  <cp:revision>177</cp:revision>
  <dcterms:created xsi:type="dcterms:W3CDTF">2023-12-27T07:04:13Z</dcterms:created>
  <dcterms:modified xsi:type="dcterms:W3CDTF">2023-12-27T18:39:42Z</dcterms:modified>
</cp:coreProperties>
</file>