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2" r:id="rId26"/>
    <p:sldId id="283" r:id="rId27"/>
    <p:sldId id="284" r:id="rId28"/>
    <p:sldId id="281" r:id="rId29"/>
    <p:sldId id="285" r:id="rId30"/>
    <p:sldId id="286" r:id="rId31"/>
    <p:sldId id="287" r:id="rId32"/>
    <p:sldId id="288" r:id="rId33"/>
    <p:sldId id="289" r:id="rId34"/>
    <p:sldId id="292" r:id="rId35"/>
    <p:sldId id="291" r:id="rId36"/>
    <p:sldId id="290"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954" autoAdjust="0"/>
  </p:normalViewPr>
  <p:slideViewPr>
    <p:cSldViewPr>
      <p:cViewPr varScale="1">
        <p:scale>
          <a:sx n="67" d="100"/>
          <a:sy n="67" d="100"/>
        </p:scale>
        <p:origin x="-125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FE439-6C8A-4FF7-9DD1-0F8EAF465CA9}" type="datetimeFigureOut">
              <a:rPr lang="en-US" smtClean="0"/>
              <a:t>2/15/2024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E12186-3693-4A51-A478-945712572E7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E12186-3693-4A51-A478-945712572E74}"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E12186-3693-4A51-A478-945712572E74}" type="slidenum">
              <a:rPr lang="en-US" smtClean="0"/>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EE12186-3693-4A51-A478-945712572E74}"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F10B8F-72BE-4091-B666-33BC958B9A90}" type="datetimeFigureOut">
              <a:rPr lang="en-US" smtClean="0"/>
              <a:pPr/>
              <a:t>2/15/2024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61E256-918E-4587-B623-1A78D2E70055}"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4F10B8F-72BE-4091-B666-33BC958B9A90}" type="datetimeFigureOut">
              <a:rPr lang="en-US" smtClean="0"/>
              <a:pPr/>
              <a:t>2/15/2024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261E256-918E-4587-B623-1A78D2E700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2362200"/>
          </a:xfrm>
        </p:spPr>
        <p:txBody>
          <a:bodyPr>
            <a:normAutofit/>
          </a:bodyPr>
          <a:lstStyle/>
          <a:p>
            <a:r>
              <a:rPr lang="en-US" b="0" dirty="0" smtClean="0"/>
              <a:t>Online Retail Customer Segmentation</a:t>
            </a:r>
            <a:br>
              <a:rPr lang="en-US" b="0" dirty="0" smtClean="0"/>
            </a:br>
            <a:endParaRPr lang="en-US" dirty="0"/>
          </a:p>
        </p:txBody>
      </p:sp>
      <p:sp>
        <p:nvSpPr>
          <p:cNvPr id="3" name="Subtitle 2"/>
          <p:cNvSpPr>
            <a:spLocks noGrp="1"/>
          </p:cNvSpPr>
          <p:nvPr>
            <p:ph type="subTitle" idx="1"/>
          </p:nvPr>
        </p:nvSpPr>
        <p:spPr>
          <a:xfrm>
            <a:off x="5715000" y="5562600"/>
            <a:ext cx="2590800" cy="762000"/>
          </a:xfrm>
        </p:spPr>
        <p:txBody>
          <a:bodyPr>
            <a:normAutofit fontScale="92500" lnSpcReduction="20000"/>
          </a:bodyPr>
          <a:lstStyle/>
          <a:p>
            <a:pPr algn="l"/>
            <a:r>
              <a:rPr lang="en-US" dirty="0" smtClean="0"/>
              <a:t>By,</a:t>
            </a:r>
          </a:p>
          <a:p>
            <a:pPr algn="l"/>
            <a:endParaRPr lang="en-US" dirty="0" smtClean="0"/>
          </a:p>
          <a:p>
            <a:pPr algn="l"/>
            <a:r>
              <a:rPr lang="en-US" dirty="0" smtClean="0"/>
              <a:t>Shafiq Abubacker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6146" name="Picture 2"/>
          <p:cNvPicPr>
            <a:picLocks noChangeAspect="1" noChangeArrowheads="1"/>
          </p:cNvPicPr>
          <p:nvPr/>
        </p:nvPicPr>
        <p:blipFill>
          <a:blip r:embed="rId2"/>
          <a:srcRect/>
          <a:stretch>
            <a:fillRect/>
          </a:stretch>
        </p:blipFill>
        <p:spPr bwMode="auto">
          <a:xfrm>
            <a:off x="304800" y="1295400"/>
            <a:ext cx="8534400" cy="4972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7170" name="Picture 2"/>
          <p:cNvPicPr>
            <a:picLocks noChangeAspect="1" noChangeArrowheads="1"/>
          </p:cNvPicPr>
          <p:nvPr/>
        </p:nvPicPr>
        <p:blipFill>
          <a:blip r:embed="rId3"/>
          <a:srcRect/>
          <a:stretch>
            <a:fillRect/>
          </a:stretch>
        </p:blipFill>
        <p:spPr bwMode="auto">
          <a:xfrm>
            <a:off x="304800" y="1447800"/>
            <a:ext cx="8534400" cy="502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8194" name="Picture 2"/>
          <p:cNvPicPr>
            <a:picLocks noChangeAspect="1" noChangeArrowheads="1"/>
          </p:cNvPicPr>
          <p:nvPr/>
        </p:nvPicPr>
        <p:blipFill>
          <a:blip r:embed="rId2"/>
          <a:srcRect/>
          <a:stretch>
            <a:fillRect/>
          </a:stretch>
        </p:blipFill>
        <p:spPr bwMode="auto">
          <a:xfrm>
            <a:off x="304800" y="1371600"/>
            <a:ext cx="8534400" cy="5200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9218" name="Picture 2"/>
          <p:cNvPicPr>
            <a:picLocks noChangeAspect="1" noChangeArrowheads="1"/>
          </p:cNvPicPr>
          <p:nvPr/>
        </p:nvPicPr>
        <p:blipFill>
          <a:blip r:embed="rId2"/>
          <a:srcRect/>
          <a:stretch>
            <a:fillRect/>
          </a:stretch>
        </p:blipFill>
        <p:spPr bwMode="auto">
          <a:xfrm>
            <a:off x="381000" y="1019175"/>
            <a:ext cx="8458200" cy="5610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295400"/>
            <a:ext cx="8458200" cy="51435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1266" name="Picture 2"/>
          <p:cNvPicPr>
            <a:picLocks noChangeAspect="1" noChangeArrowheads="1"/>
          </p:cNvPicPr>
          <p:nvPr/>
        </p:nvPicPr>
        <p:blipFill>
          <a:blip r:embed="rId2"/>
          <a:srcRect/>
          <a:stretch>
            <a:fillRect/>
          </a:stretch>
        </p:blipFill>
        <p:spPr bwMode="auto">
          <a:xfrm>
            <a:off x="381000" y="1295400"/>
            <a:ext cx="8458199" cy="497681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2290" name="Picture 2"/>
          <p:cNvPicPr>
            <a:picLocks noChangeAspect="1" noChangeArrowheads="1"/>
          </p:cNvPicPr>
          <p:nvPr/>
        </p:nvPicPr>
        <p:blipFill>
          <a:blip r:embed="rId2"/>
          <a:srcRect/>
          <a:stretch>
            <a:fillRect/>
          </a:stretch>
        </p:blipFill>
        <p:spPr bwMode="auto">
          <a:xfrm>
            <a:off x="328613" y="1295399"/>
            <a:ext cx="8486775" cy="4752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3314" name="Picture 2"/>
          <p:cNvPicPr>
            <a:picLocks noChangeAspect="1" noChangeArrowheads="1"/>
          </p:cNvPicPr>
          <p:nvPr/>
        </p:nvPicPr>
        <p:blipFill>
          <a:blip r:embed="rId3"/>
          <a:srcRect/>
          <a:stretch>
            <a:fillRect/>
          </a:stretch>
        </p:blipFill>
        <p:spPr bwMode="auto">
          <a:xfrm>
            <a:off x="381000" y="1447799"/>
            <a:ext cx="8382000" cy="502920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183880" cy="762000"/>
          </a:xfrm>
        </p:spPr>
        <p:txBody>
          <a:bodyPr>
            <a:normAutofit/>
          </a:bodyPr>
          <a:lstStyle/>
          <a:p>
            <a:pPr algn="ctr"/>
            <a:r>
              <a:rPr lang="en-US" b="0" dirty="0" smtClean="0"/>
              <a:t>Hypothetical Statement </a:t>
            </a:r>
            <a:endParaRPr lang="en-US" dirty="0"/>
          </a:p>
        </p:txBody>
      </p:sp>
      <p:sp>
        <p:nvSpPr>
          <p:cNvPr id="3" name="Content Placeholder 2"/>
          <p:cNvSpPr>
            <a:spLocks noGrp="1"/>
          </p:cNvSpPr>
          <p:nvPr>
            <p:ph idx="1"/>
          </p:nvPr>
        </p:nvSpPr>
        <p:spPr>
          <a:xfrm>
            <a:off x="381000" y="2133600"/>
            <a:ext cx="3886200" cy="3886200"/>
          </a:xfrm>
          <a:solidFill>
            <a:schemeClr val="accent3">
              <a:lumMod val="20000"/>
              <a:lumOff val="80000"/>
            </a:schemeClr>
          </a:solidFill>
          <a:ln>
            <a:solidFill>
              <a:schemeClr val="accent1"/>
            </a:solidFill>
          </a:ln>
        </p:spPr>
        <p:txBody>
          <a:bodyPr>
            <a:noAutofit/>
          </a:bodyPr>
          <a:lstStyle/>
          <a:p>
            <a:pPr>
              <a:buNone/>
            </a:pPr>
            <a:r>
              <a:rPr lang="en-US" sz="1400" b="1" dirty="0" smtClean="0"/>
              <a:t>Hypothetical Statement 1:</a:t>
            </a:r>
            <a:endParaRPr lang="en-US" sz="1400" dirty="0" smtClean="0"/>
          </a:p>
          <a:p>
            <a:pPr lvl="1">
              <a:buNone/>
            </a:pPr>
            <a:r>
              <a:rPr lang="en-US" sz="1400" b="1" dirty="0" smtClean="0"/>
              <a:t>Statement:</a:t>
            </a:r>
            <a:r>
              <a:rPr lang="en-US" sz="1400" dirty="0" smtClean="0"/>
              <a:t> Investigating if there is a difference in mean unit price between orders placed before and after noon.</a:t>
            </a:r>
          </a:p>
          <a:p>
            <a:pPr lvl="1">
              <a:buNone/>
            </a:pPr>
            <a:r>
              <a:rPr lang="en-US" sz="1400" b="1" dirty="0" smtClean="0"/>
              <a:t>Test Procedure:</a:t>
            </a:r>
            <a:r>
              <a:rPr lang="en-US" sz="1400" dirty="0" smtClean="0"/>
              <a:t> Conducted a two-sample t-test on unit prices of orders before noon and after noon.</a:t>
            </a:r>
          </a:p>
          <a:p>
            <a:pPr lvl="1">
              <a:buNone/>
            </a:pPr>
            <a:r>
              <a:rPr lang="en-US" sz="1400" b="1" dirty="0" smtClean="0"/>
              <a:t>Interpretation:</a:t>
            </a:r>
            <a:r>
              <a:rPr lang="en-US" sz="1400" dirty="0" smtClean="0"/>
              <a:t> If p-value &lt; 0.05, we reject the null hypothesis and conclude a significant difference.</a:t>
            </a:r>
          </a:p>
          <a:p>
            <a:pPr lvl="1">
              <a:buNone/>
            </a:pPr>
            <a:r>
              <a:rPr lang="en-US" sz="1400" b="1" dirty="0" smtClean="0"/>
              <a:t>Result: </a:t>
            </a:r>
            <a:r>
              <a:rPr lang="en-US" sz="1400" dirty="0" smtClean="0"/>
              <a:t>We fail to reject the null hypothesis that there is no difference in mean unit price between orders placed before and after noon. (p &gt; 0.05)</a:t>
            </a:r>
            <a:endParaRPr lang="en-US" sz="1400" b="1" dirty="0" smtClean="0"/>
          </a:p>
        </p:txBody>
      </p:sp>
      <p:sp>
        <p:nvSpPr>
          <p:cNvPr id="4" name="TextBox 3"/>
          <p:cNvSpPr txBox="1"/>
          <p:nvPr/>
        </p:nvSpPr>
        <p:spPr>
          <a:xfrm>
            <a:off x="4572000" y="2133600"/>
            <a:ext cx="4114800" cy="3970318"/>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1" dirty="0" smtClean="0"/>
              <a:t>Hypothetical Statement 2:</a:t>
            </a:r>
            <a:endParaRPr lang="en-US" sz="1400" dirty="0" smtClean="0"/>
          </a:p>
          <a:p>
            <a:pPr lvl="1"/>
            <a:r>
              <a:rPr lang="en-US" sz="1400" b="1" dirty="0" smtClean="0"/>
              <a:t>Statement:</a:t>
            </a:r>
            <a:r>
              <a:rPr lang="en-US" sz="1400" dirty="0" smtClean="0"/>
              <a:t> Examining the difference in mean unit price between orders placed before and after noon.</a:t>
            </a:r>
          </a:p>
          <a:p>
            <a:pPr lvl="1"/>
            <a:endParaRPr lang="en-US" sz="1400" dirty="0" smtClean="0"/>
          </a:p>
          <a:p>
            <a:pPr lvl="1"/>
            <a:r>
              <a:rPr lang="en-US" sz="1400" b="1" dirty="0" smtClean="0"/>
              <a:t>Test Procedure:</a:t>
            </a:r>
            <a:r>
              <a:rPr lang="en-US" sz="1400" dirty="0" smtClean="0"/>
              <a:t> Employed a two-sample t-test on unit prices of orders before and after noon.</a:t>
            </a:r>
          </a:p>
          <a:p>
            <a:pPr lvl="1"/>
            <a:endParaRPr lang="en-US" sz="1400" dirty="0" smtClean="0"/>
          </a:p>
          <a:p>
            <a:pPr lvl="1"/>
            <a:r>
              <a:rPr lang="en-US" sz="1400" b="1" dirty="0" smtClean="0"/>
              <a:t>Interpretation:</a:t>
            </a:r>
            <a:r>
              <a:rPr lang="en-US" sz="1400" dirty="0" smtClean="0"/>
              <a:t> If p-value &lt; 0.05, we reject the null hypothesis and assert a significant difference.</a:t>
            </a:r>
          </a:p>
          <a:p>
            <a:pPr lvl="1"/>
            <a:endParaRPr lang="en-US" sz="1400" dirty="0" smtClean="0"/>
          </a:p>
          <a:p>
            <a:pPr lvl="1"/>
            <a:r>
              <a:rPr lang="en-US" sz="1400" b="1" dirty="0" err="1" smtClean="0"/>
              <a:t>Result:</a:t>
            </a:r>
            <a:r>
              <a:rPr lang="en-US" sz="1400" dirty="0" err="1" smtClean="0"/>
              <a:t>We</a:t>
            </a:r>
            <a:r>
              <a:rPr lang="en-US" sz="1400" dirty="0" smtClean="0"/>
              <a:t> fail to reject the null hypothesis that there is no difference in mean unit price between orders placed before and after noon. (p &gt; 0.05)</a:t>
            </a:r>
            <a:endParaRPr lang="en-US" dirty="0"/>
          </a:p>
        </p:txBody>
      </p:sp>
      <p:sp>
        <p:nvSpPr>
          <p:cNvPr id="5" name="TextBox 4"/>
          <p:cNvSpPr txBox="1"/>
          <p:nvPr/>
        </p:nvSpPr>
        <p:spPr>
          <a:xfrm>
            <a:off x="457200" y="1219200"/>
            <a:ext cx="8305800" cy="1107996"/>
          </a:xfrm>
          <a:prstGeom prst="rect">
            <a:avLst/>
          </a:prstGeom>
          <a:noFill/>
        </p:spPr>
        <p:txBody>
          <a:bodyPr wrap="square" rtlCol="0">
            <a:spAutoFit/>
          </a:bodyPr>
          <a:lstStyle/>
          <a:p>
            <a:r>
              <a:rPr lang="en-US" sz="1600" b="1" dirty="0" smtClean="0"/>
              <a:t>Statistical Test Used:</a:t>
            </a:r>
            <a:r>
              <a:rPr lang="en-US" sz="1600" dirty="0" smtClean="0"/>
              <a:t> Two-sample t-test Compares the means of two independent samples to assess if there is a significant difference between them.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183880" cy="1051560"/>
          </a:xfrm>
        </p:spPr>
        <p:txBody>
          <a:bodyPr>
            <a:normAutofit/>
          </a:bodyPr>
          <a:lstStyle/>
          <a:p>
            <a:pPr algn="ctr"/>
            <a:r>
              <a:rPr lang="en-US" sz="2400" i="1" dirty="0" smtClean="0"/>
              <a:t>Feature Engineering &amp; Data Pre-processing</a:t>
            </a:r>
            <a:br>
              <a:rPr lang="en-US" sz="2400" i="1" dirty="0" smtClean="0"/>
            </a:br>
            <a:r>
              <a:rPr lang="en-US" sz="2400" b="0" dirty="0" smtClean="0">
                <a:solidFill>
                  <a:schemeClr val="accent1">
                    <a:lumMod val="50000"/>
                  </a:schemeClr>
                </a:solidFill>
              </a:rPr>
              <a:t>Handling Missing Values</a:t>
            </a:r>
            <a:endParaRPr lang="en-US" sz="2400" dirty="0">
              <a:solidFill>
                <a:schemeClr val="accent1">
                  <a:lumMod val="50000"/>
                </a:schemeClr>
              </a:solidFill>
            </a:endParaRPr>
          </a:p>
        </p:txBody>
      </p:sp>
      <p:sp>
        <p:nvSpPr>
          <p:cNvPr id="3" name="Content Placeholder 2"/>
          <p:cNvSpPr>
            <a:spLocks noGrp="1"/>
          </p:cNvSpPr>
          <p:nvPr>
            <p:ph idx="1"/>
          </p:nvPr>
        </p:nvSpPr>
        <p:spPr>
          <a:xfrm>
            <a:off x="457200" y="1676400"/>
            <a:ext cx="8183880" cy="4187952"/>
          </a:xfrm>
        </p:spPr>
        <p:txBody>
          <a:bodyPr>
            <a:normAutofit fontScale="55000" lnSpcReduction="20000"/>
          </a:bodyPr>
          <a:lstStyle/>
          <a:p>
            <a:r>
              <a:rPr lang="en-US" b="1" dirty="0" smtClean="0"/>
              <a:t>Identification:</a:t>
            </a:r>
            <a:endParaRPr lang="en-US" dirty="0" smtClean="0"/>
          </a:p>
          <a:p>
            <a:pPr lvl="1"/>
            <a:r>
              <a:rPr lang="en-US" dirty="0" smtClean="0"/>
              <a:t>Initially, we identified missing values in the dataset using the </a:t>
            </a:r>
            <a:r>
              <a:rPr lang="en-US" dirty="0" err="1" smtClean="0"/>
              <a:t>isnull</a:t>
            </a:r>
            <a:r>
              <a:rPr lang="en-US" dirty="0" smtClean="0"/>
              <a:t>() function.</a:t>
            </a:r>
          </a:p>
          <a:p>
            <a:pPr lvl="1"/>
            <a:r>
              <a:rPr lang="en-US" dirty="0" smtClean="0"/>
              <a:t>The </a:t>
            </a:r>
            <a:r>
              <a:rPr lang="en-US" dirty="0" err="1" smtClean="0"/>
              <a:t>CustomerID</a:t>
            </a:r>
            <a:r>
              <a:rPr lang="en-US" dirty="0" smtClean="0"/>
              <a:t> column had a significant portion of missing values, accounting for approximately 25.16% of the data.</a:t>
            </a:r>
          </a:p>
          <a:p>
            <a:r>
              <a:rPr lang="en-US" b="1" dirty="0" smtClean="0"/>
              <a:t>Technique Used:</a:t>
            </a:r>
            <a:endParaRPr lang="en-US" dirty="0" smtClean="0"/>
          </a:p>
          <a:p>
            <a:pPr lvl="1"/>
            <a:r>
              <a:rPr lang="en-US" dirty="0" smtClean="0"/>
              <a:t>The missing values in the </a:t>
            </a:r>
            <a:r>
              <a:rPr lang="en-US" dirty="0" err="1" smtClean="0"/>
              <a:t>CustomerID</a:t>
            </a:r>
            <a:r>
              <a:rPr lang="en-US" dirty="0" smtClean="0"/>
              <a:t> column were addressed by removing the entire rows where the </a:t>
            </a:r>
            <a:r>
              <a:rPr lang="en-US" dirty="0" err="1" smtClean="0"/>
              <a:t>CustomerID</a:t>
            </a:r>
            <a:r>
              <a:rPr lang="en-US" dirty="0" smtClean="0"/>
              <a:t> is missing.</a:t>
            </a:r>
          </a:p>
          <a:p>
            <a:pPr lvl="1"/>
            <a:r>
              <a:rPr lang="en-US" dirty="0" smtClean="0"/>
              <a:t>This approach was chosen because the </a:t>
            </a:r>
            <a:r>
              <a:rPr lang="en-US" dirty="0" err="1" smtClean="0"/>
              <a:t>CustomerID</a:t>
            </a:r>
            <a:r>
              <a:rPr lang="en-US" dirty="0" smtClean="0"/>
              <a:t> is crucial for customer-specific analysis and segmentation, making rows without a </a:t>
            </a:r>
            <a:r>
              <a:rPr lang="en-US" dirty="0" err="1" smtClean="0"/>
              <a:t>CustomerID</a:t>
            </a:r>
            <a:r>
              <a:rPr lang="en-US" dirty="0" smtClean="0"/>
              <a:t> irrelevant for such analysis.</a:t>
            </a:r>
          </a:p>
          <a:p>
            <a:r>
              <a:rPr lang="en-US" b="1" dirty="0" smtClean="0"/>
              <a:t>Implementation:</a:t>
            </a:r>
            <a:endParaRPr lang="en-US" dirty="0" smtClean="0"/>
          </a:p>
          <a:p>
            <a:pPr lvl="1"/>
            <a:r>
              <a:rPr lang="en-US" dirty="0" smtClean="0"/>
              <a:t>After applying the removal technique, we checked the shape of the updated </a:t>
            </a:r>
            <a:r>
              <a:rPr lang="en-US" dirty="0" err="1" smtClean="0"/>
              <a:t>dataframe</a:t>
            </a:r>
            <a:r>
              <a:rPr lang="en-US" dirty="0" smtClean="0"/>
              <a:t> to ensure that missing values were properly handled.</a:t>
            </a:r>
          </a:p>
          <a:p>
            <a:pPr lvl="1"/>
            <a:r>
              <a:rPr lang="en-US" dirty="0" smtClean="0"/>
              <a:t>The dataset's shape was significantly reduced after removing rows with missing </a:t>
            </a:r>
            <a:r>
              <a:rPr lang="en-US" dirty="0" err="1" smtClean="0"/>
              <a:t>CustomerID</a:t>
            </a:r>
            <a:r>
              <a:rPr lang="en-US" dirty="0" smtClean="0"/>
              <a:t> values, demonstrating the effectiveness of this technique.</a:t>
            </a:r>
          </a:p>
          <a:p>
            <a:r>
              <a:rPr lang="en-US" b="1" dirty="0" smtClean="0"/>
              <a:t>Cancelled Orders Handling:</a:t>
            </a:r>
            <a:endParaRPr lang="en-US" dirty="0" smtClean="0"/>
          </a:p>
          <a:p>
            <a:pPr lvl="1"/>
            <a:r>
              <a:rPr lang="en-US" dirty="0" smtClean="0"/>
              <a:t>Additionally, we identified and removed rows representing cancelled orders from the dataset.</a:t>
            </a:r>
          </a:p>
          <a:p>
            <a:pPr lvl="1"/>
            <a:r>
              <a:rPr lang="en-US" dirty="0" smtClean="0"/>
              <a:t>Cancelled orders, typically denoted by negative quantities or an 'C' prefix in the </a:t>
            </a:r>
            <a:r>
              <a:rPr lang="en-US" dirty="0" err="1" smtClean="0"/>
              <a:t>InvoiceNo</a:t>
            </a:r>
            <a:r>
              <a:rPr lang="en-US" dirty="0" smtClean="0"/>
              <a:t> column, were deemed irrelevant for analysis as they may not represent actual sales transactions and could skew the analysis results.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a:bodyPr>
          <a:lstStyle/>
          <a:p>
            <a:pPr algn="ctr"/>
            <a:r>
              <a:rPr lang="en-US" dirty="0" smtClean="0"/>
              <a:t>Introduction</a:t>
            </a:r>
            <a:endParaRPr lang="en-US" dirty="0"/>
          </a:p>
        </p:txBody>
      </p:sp>
      <p:sp>
        <p:nvSpPr>
          <p:cNvPr id="3" name="Content Placeholder 2"/>
          <p:cNvSpPr>
            <a:spLocks noGrp="1"/>
          </p:cNvSpPr>
          <p:nvPr>
            <p:ph idx="1"/>
          </p:nvPr>
        </p:nvSpPr>
        <p:spPr>
          <a:xfrm>
            <a:off x="533400" y="1524000"/>
            <a:ext cx="8183880" cy="4876800"/>
          </a:xfrm>
        </p:spPr>
        <p:txBody>
          <a:bodyPr>
            <a:normAutofit fontScale="77500" lnSpcReduction="20000"/>
          </a:bodyPr>
          <a:lstStyle/>
          <a:p>
            <a:r>
              <a:rPr lang="en-US" dirty="0" smtClean="0"/>
              <a:t>The primary objective of this project is to identify major customer segments within a transnational dataset covering the period from 01/12/2010 to 09/12/2011.</a:t>
            </a:r>
          </a:p>
          <a:p>
            <a:pPr>
              <a:buNone/>
            </a:pPr>
            <a:endParaRPr lang="en-US" dirty="0" smtClean="0"/>
          </a:p>
          <a:p>
            <a:r>
              <a:rPr lang="en-US" dirty="0" smtClean="0"/>
              <a:t>The dataset contains 541,909 rows with 8 </a:t>
            </a:r>
            <a:r>
              <a:rPr lang="en-US" dirty="0" smtClean="0"/>
              <a:t>columns</a:t>
            </a:r>
            <a:r>
              <a:rPr lang="en-US" dirty="0" smtClean="0"/>
              <a:t>.</a:t>
            </a:r>
            <a:endParaRPr lang="en-US" dirty="0" smtClean="0"/>
          </a:p>
          <a:p>
            <a:endParaRPr lang="en-US" dirty="0" smtClean="0"/>
          </a:p>
          <a:p>
            <a:r>
              <a:rPr lang="en-US" dirty="0" smtClean="0"/>
              <a:t>The dataset pertains to a UK-based and registered non-store online retail company specializing in unique all-occasion gifts.</a:t>
            </a:r>
          </a:p>
          <a:p>
            <a:pPr>
              <a:buNone/>
            </a:pPr>
            <a:endParaRPr lang="en-US" dirty="0" smtClean="0"/>
          </a:p>
          <a:p>
            <a:r>
              <a:rPr lang="en-US" dirty="0" smtClean="0"/>
              <a:t>Understanding and segmenting customers based on their behavior and preferences is crucial for tailoring marketing strategies, enhancing customer satisfaction, and optimizing business operations.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183880" cy="838200"/>
          </a:xfrm>
        </p:spPr>
        <p:txBody>
          <a:bodyPr>
            <a:normAutofit/>
          </a:bodyPr>
          <a:lstStyle/>
          <a:p>
            <a:pPr algn="ctr"/>
            <a:r>
              <a:rPr lang="en-US" sz="2400" i="1" dirty="0" smtClean="0"/>
              <a:t>Feature Engineering &amp; Data Pre-processing</a:t>
            </a:r>
            <a:br>
              <a:rPr lang="en-US" sz="2400" i="1" dirty="0" smtClean="0"/>
            </a:br>
            <a:r>
              <a:rPr lang="en-US" sz="2400" b="0" dirty="0" smtClean="0">
                <a:solidFill>
                  <a:schemeClr val="accent1">
                    <a:lumMod val="50000"/>
                  </a:schemeClr>
                </a:solidFill>
              </a:rPr>
              <a:t>Handling Outliers</a:t>
            </a:r>
            <a:endParaRPr lang="en-US" sz="2400" dirty="0">
              <a:solidFill>
                <a:schemeClr val="accent1">
                  <a:lumMod val="50000"/>
                </a:schemeClr>
              </a:solidFill>
            </a:endParaRPr>
          </a:p>
        </p:txBody>
      </p:sp>
      <p:sp>
        <p:nvSpPr>
          <p:cNvPr id="3" name="Content Placeholder 2"/>
          <p:cNvSpPr>
            <a:spLocks noGrp="1"/>
          </p:cNvSpPr>
          <p:nvPr>
            <p:ph idx="1"/>
          </p:nvPr>
        </p:nvSpPr>
        <p:spPr>
          <a:xfrm>
            <a:off x="457200" y="1447800"/>
            <a:ext cx="8183880" cy="5029200"/>
          </a:xfrm>
        </p:spPr>
        <p:txBody>
          <a:bodyPr>
            <a:noAutofit/>
          </a:bodyPr>
          <a:lstStyle/>
          <a:p>
            <a:r>
              <a:rPr lang="en-US" sz="1350" b="1" dirty="0" smtClean="0"/>
              <a:t>Identification:</a:t>
            </a:r>
            <a:endParaRPr lang="en-US" sz="1350" dirty="0" smtClean="0"/>
          </a:p>
          <a:p>
            <a:pPr lvl="1"/>
            <a:r>
              <a:rPr lang="en-US" sz="1350" dirty="0" smtClean="0"/>
              <a:t>Outliers were identified by visualizing the distribution of Quantity and </a:t>
            </a:r>
            <a:r>
              <a:rPr lang="en-US" sz="1350" dirty="0" err="1" smtClean="0"/>
              <a:t>UnitPrice</a:t>
            </a:r>
            <a:r>
              <a:rPr lang="en-US" sz="1350" dirty="0" smtClean="0"/>
              <a:t> using density </a:t>
            </a:r>
            <a:r>
              <a:rPr lang="en-US" sz="1350" dirty="0" smtClean="0"/>
              <a:t>plots</a:t>
            </a:r>
            <a:r>
              <a:rPr lang="en-US" sz="1350" dirty="0" smtClean="0"/>
              <a:t>.</a:t>
            </a:r>
            <a:endParaRPr lang="en-US" sz="1350" dirty="0" smtClean="0"/>
          </a:p>
          <a:p>
            <a:r>
              <a:rPr lang="en-US" sz="1350" b="1" dirty="0" smtClean="0"/>
              <a:t>Outlier Treatment Technique:</a:t>
            </a:r>
            <a:endParaRPr lang="en-US" sz="1350" dirty="0" smtClean="0"/>
          </a:p>
          <a:p>
            <a:pPr lvl="1"/>
            <a:r>
              <a:rPr lang="en-US" sz="1350" dirty="0" err="1" smtClean="0"/>
              <a:t>Winsorization</a:t>
            </a:r>
            <a:r>
              <a:rPr lang="en-US" sz="1350" dirty="0" smtClean="0"/>
              <a:t> technique was applied to address outliers.</a:t>
            </a:r>
          </a:p>
          <a:p>
            <a:pPr lvl="1"/>
            <a:r>
              <a:rPr lang="en-US" sz="1350" dirty="0" err="1" smtClean="0"/>
              <a:t>Winsorization</a:t>
            </a:r>
            <a:r>
              <a:rPr lang="en-US" sz="1350" dirty="0" smtClean="0"/>
              <a:t> replaces extreme values in the dataset with less extreme values based on specified percentiles, thereby reducing the influence of outliers without removing them </a:t>
            </a:r>
            <a:r>
              <a:rPr lang="en-US" sz="1350" dirty="0" smtClean="0"/>
              <a:t>entirely.</a:t>
            </a:r>
          </a:p>
          <a:p>
            <a:r>
              <a:rPr lang="en-US" sz="1350" b="1" dirty="0" smtClean="0"/>
              <a:t>Reasons </a:t>
            </a:r>
            <a:r>
              <a:rPr lang="en-US" sz="1350" b="1" dirty="0" smtClean="0"/>
              <a:t>for Using </a:t>
            </a:r>
            <a:r>
              <a:rPr lang="en-US" sz="1350" b="1" dirty="0" err="1" smtClean="0"/>
              <a:t>Winsorization</a:t>
            </a:r>
            <a:r>
              <a:rPr lang="en-US" sz="1350" b="1" dirty="0" smtClean="0"/>
              <a:t>:</a:t>
            </a:r>
            <a:endParaRPr lang="en-US" sz="1350" dirty="0" smtClean="0"/>
          </a:p>
          <a:p>
            <a:pPr lvl="1"/>
            <a:r>
              <a:rPr lang="en-US" sz="1350" b="1" dirty="0" smtClean="0"/>
              <a:t>Data Preservation:</a:t>
            </a:r>
            <a:r>
              <a:rPr lang="en-US" sz="1350" dirty="0" smtClean="0"/>
              <a:t> </a:t>
            </a:r>
            <a:r>
              <a:rPr lang="en-US" sz="1350" dirty="0" err="1" smtClean="0"/>
              <a:t>Winsorization</a:t>
            </a:r>
            <a:r>
              <a:rPr lang="en-US" sz="1350" dirty="0" smtClean="0"/>
              <a:t> preserves the original data distribution by modifying extreme values, ensuring that the overall shape of the distribution remains intact.</a:t>
            </a:r>
          </a:p>
          <a:p>
            <a:pPr lvl="1"/>
            <a:r>
              <a:rPr lang="en-US" sz="1350" b="1" dirty="0" smtClean="0"/>
              <a:t>Robustness:</a:t>
            </a:r>
            <a:r>
              <a:rPr lang="en-US" sz="1350" dirty="0" smtClean="0"/>
              <a:t> </a:t>
            </a:r>
            <a:r>
              <a:rPr lang="en-US" sz="1350" dirty="0" err="1" smtClean="0"/>
              <a:t>Winsorization</a:t>
            </a:r>
            <a:r>
              <a:rPr lang="en-US" sz="1350" dirty="0" smtClean="0"/>
              <a:t> is a robust technique that is less sensitive to extreme values compared to other methods, maintaining data integrity.</a:t>
            </a:r>
          </a:p>
          <a:p>
            <a:pPr lvl="1"/>
            <a:r>
              <a:rPr lang="en-US" sz="1350" b="1" dirty="0" smtClean="0"/>
              <a:t>Applicability:</a:t>
            </a:r>
            <a:r>
              <a:rPr lang="en-US" sz="1350" dirty="0" smtClean="0"/>
              <a:t> </a:t>
            </a:r>
            <a:r>
              <a:rPr lang="en-US" sz="1350" dirty="0" err="1" smtClean="0"/>
              <a:t>Winsorization</a:t>
            </a:r>
            <a:r>
              <a:rPr lang="en-US" sz="1350" dirty="0" smtClean="0"/>
              <a:t> can be applied to various types of data distributions, making it a versatile technique for outlier treatment across different scenarios</a:t>
            </a:r>
            <a:r>
              <a:rPr lang="en-US" sz="1350" dirty="0" smtClean="0"/>
              <a:t>.</a:t>
            </a:r>
            <a:endParaRPr lang="en-US" sz="1350" dirty="0" smtClean="0"/>
          </a:p>
          <a:p>
            <a:r>
              <a:rPr lang="en-US" sz="1350" b="1" dirty="0" smtClean="0"/>
              <a:t>Summary:</a:t>
            </a:r>
            <a:endParaRPr lang="en-US" sz="1350" dirty="0" smtClean="0"/>
          </a:p>
          <a:p>
            <a:pPr>
              <a:buNone/>
            </a:pPr>
            <a:r>
              <a:rPr lang="en-US" sz="1350" dirty="0" smtClean="0"/>
              <a:t>Outliers were effectively treated using the </a:t>
            </a:r>
            <a:r>
              <a:rPr lang="en-US" sz="1350" dirty="0" err="1" smtClean="0"/>
              <a:t>Winsorization</a:t>
            </a:r>
            <a:r>
              <a:rPr lang="en-US" sz="1350" dirty="0" smtClean="0"/>
              <a:t> technique, ensuring data integrity and reliability for subsequent analysis and modeling tasks.</a:t>
            </a:r>
          </a:p>
          <a:p>
            <a:endParaRPr lang="en-US" sz="13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533400"/>
          </a:xfrm>
        </p:spPr>
        <p:txBody>
          <a:bodyPr>
            <a:normAutofit fontScale="90000"/>
          </a:bodyPr>
          <a:lstStyle/>
          <a:p>
            <a:pPr algn="ctr"/>
            <a:r>
              <a:rPr lang="en-US" b="0" dirty="0" smtClean="0"/>
              <a:t>Data Transformations</a:t>
            </a:r>
            <a:endParaRPr lang="en-US" dirty="0"/>
          </a:p>
        </p:txBody>
      </p:sp>
      <p:sp>
        <p:nvSpPr>
          <p:cNvPr id="3" name="Content Placeholder 2"/>
          <p:cNvSpPr>
            <a:spLocks noGrp="1"/>
          </p:cNvSpPr>
          <p:nvPr>
            <p:ph idx="1"/>
          </p:nvPr>
        </p:nvSpPr>
        <p:spPr>
          <a:xfrm>
            <a:off x="381000" y="914400"/>
            <a:ext cx="8183880" cy="5334000"/>
          </a:xfrm>
        </p:spPr>
        <p:txBody>
          <a:bodyPr>
            <a:normAutofit fontScale="55000" lnSpcReduction="20000"/>
          </a:bodyPr>
          <a:lstStyle/>
          <a:p>
            <a:r>
              <a:rPr lang="en-US" b="1" dirty="0" smtClean="0"/>
              <a:t>Feature Engineering:</a:t>
            </a:r>
            <a:endParaRPr lang="en-US" dirty="0" smtClean="0"/>
          </a:p>
          <a:p>
            <a:pPr lvl="1"/>
            <a:r>
              <a:rPr lang="en-US" dirty="0" smtClean="0"/>
              <a:t>Utilized RFM (</a:t>
            </a:r>
            <a:r>
              <a:rPr lang="en-US" dirty="0" err="1" smtClean="0"/>
              <a:t>Recency</a:t>
            </a:r>
            <a:r>
              <a:rPr lang="en-US" dirty="0" smtClean="0"/>
              <a:t>, Frequency, Monetary) analysis to create new features that capture important customer behavior metrics.</a:t>
            </a:r>
          </a:p>
          <a:p>
            <a:pPr lvl="1"/>
            <a:endParaRPr lang="en-US" dirty="0" smtClean="0"/>
          </a:p>
          <a:p>
            <a:pPr lvl="1"/>
            <a:r>
              <a:rPr lang="en-US" b="1" dirty="0" err="1" smtClean="0">
                <a:solidFill>
                  <a:schemeClr val="accent1">
                    <a:lumMod val="50000"/>
                  </a:schemeClr>
                </a:solidFill>
              </a:rPr>
              <a:t>Recency</a:t>
            </a:r>
            <a:r>
              <a:rPr lang="en-US" b="1" dirty="0" smtClean="0">
                <a:solidFill>
                  <a:schemeClr val="accent1">
                    <a:lumMod val="50000"/>
                  </a:schemeClr>
                </a:solidFill>
              </a:rPr>
              <a:t>:</a:t>
            </a:r>
            <a:r>
              <a:rPr lang="en-US" b="1" dirty="0" smtClean="0"/>
              <a:t> </a:t>
            </a:r>
            <a:r>
              <a:rPr lang="en-US" dirty="0" smtClean="0"/>
              <a:t>Measures how recently a customer made a purchase, providing insights into their engagement level.</a:t>
            </a:r>
          </a:p>
          <a:p>
            <a:pPr lvl="1"/>
            <a:endParaRPr lang="en-US" dirty="0" smtClean="0"/>
          </a:p>
          <a:p>
            <a:pPr lvl="1"/>
            <a:r>
              <a:rPr lang="en-US" b="1" dirty="0" smtClean="0">
                <a:solidFill>
                  <a:schemeClr val="accent1">
                    <a:lumMod val="50000"/>
                  </a:schemeClr>
                </a:solidFill>
              </a:rPr>
              <a:t>Frequency: </a:t>
            </a:r>
            <a:r>
              <a:rPr lang="en-US" dirty="0" smtClean="0"/>
              <a:t>Indicates how often a customer makes purchases, reflecting their loyalty and buying habits.</a:t>
            </a:r>
          </a:p>
          <a:p>
            <a:pPr lvl="1"/>
            <a:endParaRPr lang="en-US" dirty="0" smtClean="0"/>
          </a:p>
          <a:p>
            <a:pPr lvl="1"/>
            <a:r>
              <a:rPr lang="en-US" b="1" dirty="0" smtClean="0">
                <a:solidFill>
                  <a:schemeClr val="accent1">
                    <a:lumMod val="50000"/>
                  </a:schemeClr>
                </a:solidFill>
              </a:rPr>
              <a:t>Monetary Value: </a:t>
            </a:r>
            <a:r>
              <a:rPr lang="en-US" dirty="0" smtClean="0"/>
              <a:t>Represents the total amount of money spent by a customer, indicating their value to the business.</a:t>
            </a:r>
          </a:p>
          <a:p>
            <a:pPr lvl="1"/>
            <a:endParaRPr lang="en-US" dirty="0" smtClean="0"/>
          </a:p>
          <a:p>
            <a:r>
              <a:rPr lang="en-US" b="1" dirty="0" smtClean="0"/>
              <a:t>RFM Calculation:</a:t>
            </a:r>
            <a:endParaRPr lang="en-US" dirty="0" smtClean="0"/>
          </a:p>
          <a:p>
            <a:pPr lvl="1"/>
            <a:r>
              <a:rPr lang="en-US" dirty="0" smtClean="0"/>
              <a:t>Calculated </a:t>
            </a:r>
            <a:r>
              <a:rPr lang="en-US" dirty="0" err="1" smtClean="0"/>
              <a:t>recency</a:t>
            </a:r>
            <a:r>
              <a:rPr lang="en-US" dirty="0" smtClean="0"/>
              <a:t>, frequency, and monetary metrics for each customer based on their transaction history.</a:t>
            </a:r>
          </a:p>
          <a:p>
            <a:pPr lvl="1"/>
            <a:endParaRPr lang="en-US" dirty="0" smtClean="0"/>
          </a:p>
          <a:p>
            <a:pPr lvl="1"/>
            <a:r>
              <a:rPr lang="en-US" dirty="0" smtClean="0"/>
              <a:t>Grouped customers by their RFM metrics to segment them into different groups, enabling targeted marketing strategies.</a:t>
            </a:r>
          </a:p>
          <a:p>
            <a:pPr lvl="1"/>
            <a:endParaRPr lang="en-US" dirty="0" smtClean="0"/>
          </a:p>
          <a:p>
            <a:r>
              <a:rPr lang="en-US" b="1" dirty="0" smtClean="0"/>
              <a:t>Feature Selection:</a:t>
            </a:r>
            <a:endParaRPr lang="en-US" dirty="0" smtClean="0"/>
          </a:p>
          <a:p>
            <a:pPr lvl="1"/>
            <a:r>
              <a:rPr lang="en-US" dirty="0" smtClean="0"/>
              <a:t>Chose RFM metrics as features for analysis and modeling due to their relevance in understanding customer behavior and segmentation.</a:t>
            </a:r>
          </a:p>
          <a:p>
            <a:pPr lvl="1"/>
            <a:endParaRPr lang="en-US" dirty="0" smtClean="0"/>
          </a:p>
          <a:p>
            <a:pPr lvl="1"/>
            <a:r>
              <a:rPr lang="en-US" dirty="0" smtClean="0"/>
              <a:t>These features provide valuable insights into customer engagement, loyalty, and purchasing patterns, facilitating effective decision-making in marketing and sales.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533400"/>
          </a:xfrm>
        </p:spPr>
        <p:txBody>
          <a:bodyPr>
            <a:normAutofit fontScale="90000"/>
          </a:bodyPr>
          <a:lstStyle/>
          <a:p>
            <a:pPr algn="ctr"/>
            <a:r>
              <a:rPr lang="en-US" b="0" dirty="0" smtClean="0"/>
              <a:t>Data Scaling</a:t>
            </a:r>
            <a:endParaRPr lang="en-US" dirty="0"/>
          </a:p>
        </p:txBody>
      </p:sp>
      <p:sp>
        <p:nvSpPr>
          <p:cNvPr id="3" name="Content Placeholder 2"/>
          <p:cNvSpPr>
            <a:spLocks noGrp="1"/>
          </p:cNvSpPr>
          <p:nvPr>
            <p:ph idx="1"/>
          </p:nvPr>
        </p:nvSpPr>
        <p:spPr>
          <a:xfrm>
            <a:off x="381000" y="1066800"/>
            <a:ext cx="8382000" cy="5029200"/>
          </a:xfrm>
        </p:spPr>
        <p:txBody>
          <a:bodyPr>
            <a:normAutofit fontScale="70000" lnSpcReduction="20000"/>
          </a:bodyPr>
          <a:lstStyle/>
          <a:p>
            <a:r>
              <a:rPr lang="en-US" dirty="0" smtClean="0"/>
              <a:t>Utilized </a:t>
            </a:r>
            <a:r>
              <a:rPr lang="en-US" dirty="0" err="1" smtClean="0"/>
              <a:t>StandardScaler</a:t>
            </a:r>
            <a:r>
              <a:rPr lang="en-US" dirty="0" smtClean="0"/>
              <a:t> method to scale the data.</a:t>
            </a:r>
          </a:p>
          <a:p>
            <a:endParaRPr lang="en-US" dirty="0" smtClean="0"/>
          </a:p>
          <a:p>
            <a:r>
              <a:rPr lang="en-US" dirty="0" smtClean="0"/>
              <a:t>Standardization removes the mean and scales the data to unit variance.</a:t>
            </a:r>
          </a:p>
          <a:p>
            <a:endParaRPr lang="en-US" dirty="0" smtClean="0"/>
          </a:p>
          <a:p>
            <a:r>
              <a:rPr lang="en-US" dirty="0" smtClean="0"/>
              <a:t>Ensures that each feature has a mean of 0 and a standard deviation of 1.</a:t>
            </a:r>
          </a:p>
          <a:p>
            <a:endParaRPr lang="en-US" dirty="0" smtClean="0"/>
          </a:p>
          <a:p>
            <a:r>
              <a:rPr lang="en-US" dirty="0" smtClean="0"/>
              <a:t>Commonly used in machine learning to improve algorithm performance, </a:t>
            </a:r>
            <a:r>
              <a:rPr lang="en-US" dirty="0" smtClean="0"/>
              <a:t>particularly </a:t>
            </a:r>
            <a:r>
              <a:rPr lang="en-US" dirty="0" smtClean="0"/>
              <a:t>for methods like K-means clustering that rely on distance calculations.</a:t>
            </a:r>
          </a:p>
          <a:p>
            <a:endParaRPr lang="en-US" dirty="0" smtClean="0"/>
          </a:p>
          <a:p>
            <a:pPr>
              <a:buNone/>
            </a:pPr>
            <a:r>
              <a:rPr lang="en-US" dirty="0" smtClean="0"/>
              <a:t>   </a:t>
            </a:r>
            <a:r>
              <a:rPr lang="en-US" i="1" dirty="0" smtClean="0"/>
              <a:t>The data underwent scaling using the Standard </a:t>
            </a:r>
            <a:r>
              <a:rPr lang="en-US" i="1" dirty="0" err="1" smtClean="0"/>
              <a:t>Scaler</a:t>
            </a:r>
            <a:r>
              <a:rPr lang="en-US" i="1" dirty="0" smtClean="0"/>
              <a:t> method to standardize features and improve the performance of clustering algorithms such as K-means. This transformation ensures that features are on a comparable scale, enabling more accurate and reliable analysis and modeling.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8183880" cy="4568952"/>
          </a:xfrm>
        </p:spPr>
        <p:txBody>
          <a:bodyPr>
            <a:normAutofit fontScale="92500" lnSpcReduction="10000"/>
          </a:bodyPr>
          <a:lstStyle/>
          <a:p>
            <a:r>
              <a:rPr lang="en-US" dirty="0" smtClean="0"/>
              <a:t>K-Means clustering is a popular unsupervised machine learning algorithm used for clustering data into distinct groups based on similarities.</a:t>
            </a:r>
          </a:p>
          <a:p>
            <a:endParaRPr lang="en-US" dirty="0" smtClean="0"/>
          </a:p>
          <a:p>
            <a:r>
              <a:rPr lang="en-US" dirty="0" smtClean="0"/>
              <a:t>It partitions data into 'k' clusters, where each data point belongs to the cluster with the nearest mean.</a:t>
            </a:r>
          </a:p>
          <a:p>
            <a:endParaRPr lang="en-US" dirty="0" smtClean="0"/>
          </a:p>
          <a:p>
            <a:r>
              <a:rPr lang="en-US" dirty="0" smtClean="0"/>
              <a:t>K-Means is widely used for customer segmentation, anomaly detection, and image segmentation, among other applications.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8183880" cy="4568952"/>
          </a:xfrm>
        </p:spPr>
        <p:txBody>
          <a:bodyPr>
            <a:normAutofit fontScale="70000" lnSpcReduction="20000"/>
          </a:bodyPr>
          <a:lstStyle/>
          <a:p>
            <a:r>
              <a:rPr lang="en-US" dirty="0" smtClean="0"/>
              <a:t>The Silhouette Score is employed as the evaluation metric to assess the quality of clusters generated by the </a:t>
            </a:r>
            <a:r>
              <a:rPr lang="en-US" dirty="0" err="1" smtClean="0"/>
              <a:t>KMeans</a:t>
            </a:r>
            <a:r>
              <a:rPr lang="en-US" dirty="0" smtClean="0"/>
              <a:t> algorithm. This metric quantifies the cohesion and separation of data points within clusters, ranging from -1 to 1, with higher scores indicating better-defined clusters.</a:t>
            </a:r>
          </a:p>
          <a:p>
            <a:endParaRPr lang="en-US" dirty="0" smtClean="0"/>
          </a:p>
          <a:p>
            <a:r>
              <a:rPr lang="en-US" dirty="0" smtClean="0"/>
              <a:t>The code iterates over a range of potential cluster numbers, specifically from 2 to 15 clusters. For each number of clusters, </a:t>
            </a:r>
            <a:r>
              <a:rPr lang="en-US" dirty="0" err="1" smtClean="0"/>
              <a:t>KMeans</a:t>
            </a:r>
            <a:r>
              <a:rPr lang="en-US" dirty="0" smtClean="0"/>
              <a:t> clustering is applied, and the corresponding Silhouette Score is computed to gauge the clustering performance.</a:t>
            </a:r>
          </a:p>
          <a:p>
            <a:endParaRPr lang="en-US" dirty="0" smtClean="0"/>
          </a:p>
          <a:p>
            <a:r>
              <a:rPr lang="en-US" dirty="0" smtClean="0"/>
              <a:t>By analyzing the Silhouette Scores obtained for different numbers of clusters, the code assists in determining the optimal number of clusters for the dataset. This aids in selecting the most suitable clustering configuration that maximizes cluster coherence and separation.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5486400" cy="4568952"/>
          </a:xfrm>
        </p:spPr>
        <p:txBody>
          <a:bodyPr>
            <a:normAutofit fontScale="55000" lnSpcReduction="20000"/>
          </a:bodyPr>
          <a:lstStyle/>
          <a:p>
            <a:r>
              <a:rPr lang="en-US" b="1" dirty="0" smtClean="0"/>
              <a:t>Silhouette Score Method on </a:t>
            </a:r>
            <a:r>
              <a:rPr lang="en-US" b="1" dirty="0" err="1" smtClean="0"/>
              <a:t>Recency</a:t>
            </a:r>
            <a:r>
              <a:rPr lang="en-US" b="1" dirty="0" smtClean="0"/>
              <a:t> frequency and Monetary</a:t>
            </a:r>
          </a:p>
          <a:p>
            <a:endParaRPr lang="en-US" b="1" dirty="0" smtClean="0"/>
          </a:p>
          <a:p>
            <a:endParaRPr lang="en-US" b="1" dirty="0" smtClean="0"/>
          </a:p>
          <a:p>
            <a:pPr lvl="1"/>
            <a:r>
              <a:rPr lang="en-US" sz="2500" dirty="0" smtClean="0"/>
              <a:t>For </a:t>
            </a:r>
            <a:r>
              <a:rPr lang="en-US" sz="2500" dirty="0" err="1" smtClean="0"/>
              <a:t>n_clusters</a:t>
            </a:r>
            <a:r>
              <a:rPr lang="en-US" sz="2500" dirty="0" smtClean="0"/>
              <a:t> = 2, silhouette score is 0.4186</a:t>
            </a:r>
          </a:p>
          <a:p>
            <a:pPr lvl="1"/>
            <a:r>
              <a:rPr lang="en-US" sz="2500" dirty="0" smtClean="0"/>
              <a:t>For </a:t>
            </a:r>
            <a:r>
              <a:rPr lang="en-US" sz="2500" dirty="0" err="1" smtClean="0"/>
              <a:t>n_clusters</a:t>
            </a:r>
            <a:r>
              <a:rPr lang="en-US" sz="2500" dirty="0" smtClean="0"/>
              <a:t> = 3, silhouette score is 0.3419</a:t>
            </a:r>
          </a:p>
          <a:p>
            <a:pPr lvl="1"/>
            <a:r>
              <a:rPr lang="en-US" sz="2500" dirty="0" smtClean="0"/>
              <a:t>For </a:t>
            </a:r>
            <a:r>
              <a:rPr lang="en-US" sz="2500" dirty="0" err="1" smtClean="0"/>
              <a:t>n_clusters</a:t>
            </a:r>
            <a:r>
              <a:rPr lang="en-US" sz="2500" dirty="0" smtClean="0"/>
              <a:t> = 4, silhouette score is 0.3393</a:t>
            </a:r>
          </a:p>
          <a:p>
            <a:pPr lvl="1"/>
            <a:r>
              <a:rPr lang="en-US" sz="2500" dirty="0" smtClean="0"/>
              <a:t>For </a:t>
            </a:r>
            <a:r>
              <a:rPr lang="en-US" sz="2500" dirty="0" err="1" smtClean="0"/>
              <a:t>n_clusters</a:t>
            </a:r>
            <a:r>
              <a:rPr lang="en-US" sz="2500" dirty="0" smtClean="0"/>
              <a:t> = 5, silhouette score is 0.3485</a:t>
            </a:r>
          </a:p>
          <a:p>
            <a:pPr lvl="1"/>
            <a:r>
              <a:rPr lang="en-US" sz="2500" dirty="0" smtClean="0"/>
              <a:t>For </a:t>
            </a:r>
            <a:r>
              <a:rPr lang="en-US" sz="2500" dirty="0" err="1" smtClean="0"/>
              <a:t>n_clusters</a:t>
            </a:r>
            <a:r>
              <a:rPr lang="en-US" sz="2500" dirty="0" smtClean="0"/>
              <a:t> = 6, silhouette score is 0.3349</a:t>
            </a:r>
          </a:p>
          <a:p>
            <a:pPr lvl="1"/>
            <a:r>
              <a:rPr lang="en-US" sz="2500" dirty="0" smtClean="0"/>
              <a:t>For </a:t>
            </a:r>
            <a:r>
              <a:rPr lang="en-US" sz="2500" dirty="0" err="1" smtClean="0"/>
              <a:t>n_clusters</a:t>
            </a:r>
            <a:r>
              <a:rPr lang="en-US" sz="2500" dirty="0" smtClean="0"/>
              <a:t> = 7, silhouette score is 0.3379</a:t>
            </a:r>
          </a:p>
          <a:p>
            <a:pPr lvl="1"/>
            <a:r>
              <a:rPr lang="en-US" sz="2500" dirty="0" smtClean="0"/>
              <a:t>For </a:t>
            </a:r>
            <a:r>
              <a:rPr lang="en-US" sz="2500" dirty="0" err="1" smtClean="0"/>
              <a:t>n_clusters</a:t>
            </a:r>
            <a:r>
              <a:rPr lang="en-US" sz="2500" dirty="0" smtClean="0"/>
              <a:t> = 8, silhouette score is 0.3466</a:t>
            </a:r>
          </a:p>
          <a:p>
            <a:pPr lvl="1"/>
            <a:r>
              <a:rPr lang="en-US" sz="2500" dirty="0" smtClean="0"/>
              <a:t>For </a:t>
            </a:r>
            <a:r>
              <a:rPr lang="en-US" sz="2500" dirty="0" err="1" smtClean="0"/>
              <a:t>n_clusters</a:t>
            </a:r>
            <a:r>
              <a:rPr lang="en-US" sz="2500" dirty="0" smtClean="0"/>
              <a:t> = 9, silhouette score is 0.3409</a:t>
            </a:r>
          </a:p>
          <a:p>
            <a:pPr lvl="1"/>
            <a:r>
              <a:rPr lang="en-US" sz="2500" dirty="0" smtClean="0"/>
              <a:t>For </a:t>
            </a:r>
            <a:r>
              <a:rPr lang="en-US" sz="2500" dirty="0" err="1" smtClean="0"/>
              <a:t>n_clusters</a:t>
            </a:r>
            <a:r>
              <a:rPr lang="en-US" sz="2500" dirty="0" smtClean="0"/>
              <a:t> = 10, silhouette score is 0.3475</a:t>
            </a:r>
          </a:p>
          <a:p>
            <a:pPr lvl="1"/>
            <a:r>
              <a:rPr lang="en-US" sz="2500" dirty="0" smtClean="0"/>
              <a:t>For </a:t>
            </a:r>
            <a:r>
              <a:rPr lang="en-US" sz="2500" dirty="0" err="1" smtClean="0"/>
              <a:t>n_clusters</a:t>
            </a:r>
            <a:r>
              <a:rPr lang="en-US" sz="2500" dirty="0" smtClean="0"/>
              <a:t> = 11, silhouette score is 0.3513</a:t>
            </a:r>
          </a:p>
          <a:p>
            <a:pPr lvl="1"/>
            <a:r>
              <a:rPr lang="en-US" sz="2500" dirty="0" smtClean="0"/>
              <a:t>For </a:t>
            </a:r>
            <a:r>
              <a:rPr lang="en-US" sz="2500" dirty="0" err="1" smtClean="0"/>
              <a:t>n_clusters</a:t>
            </a:r>
            <a:r>
              <a:rPr lang="en-US" sz="2500" dirty="0" smtClean="0"/>
              <a:t> = 12, silhouette score is 0.3491</a:t>
            </a:r>
          </a:p>
          <a:p>
            <a:pPr lvl="1"/>
            <a:r>
              <a:rPr lang="en-US" sz="2500" dirty="0" smtClean="0"/>
              <a:t>For </a:t>
            </a:r>
            <a:r>
              <a:rPr lang="en-US" sz="2500" dirty="0" err="1" smtClean="0"/>
              <a:t>n_clusters</a:t>
            </a:r>
            <a:r>
              <a:rPr lang="en-US" sz="2500" dirty="0" smtClean="0"/>
              <a:t> = 13, silhouette score is 0.3462</a:t>
            </a:r>
          </a:p>
          <a:p>
            <a:pPr lvl="1"/>
            <a:r>
              <a:rPr lang="en-US" sz="2500" dirty="0" smtClean="0"/>
              <a:t>For </a:t>
            </a:r>
            <a:r>
              <a:rPr lang="en-US" sz="2500" dirty="0" err="1" smtClean="0"/>
              <a:t>n_clusters</a:t>
            </a:r>
            <a:r>
              <a:rPr lang="en-US" sz="2500" dirty="0" smtClean="0"/>
              <a:t> = 14, silhouette score is 0.3559</a:t>
            </a:r>
          </a:p>
          <a:p>
            <a:pPr lvl="1"/>
            <a:r>
              <a:rPr lang="en-US" sz="2500" dirty="0" smtClean="0"/>
              <a:t>For </a:t>
            </a:r>
            <a:r>
              <a:rPr lang="en-US" sz="2500" dirty="0" err="1" smtClean="0"/>
              <a:t>n_clusters</a:t>
            </a:r>
            <a:r>
              <a:rPr lang="en-US" sz="2500" dirty="0" smtClean="0"/>
              <a:t> = 15, silhouette score is 0.3522</a:t>
            </a:r>
            <a:endParaRPr lang="en-US" sz="2500" dirty="0"/>
          </a:p>
        </p:txBody>
      </p:sp>
      <p:sp>
        <p:nvSpPr>
          <p:cNvPr id="4" name="TextBox 3"/>
          <p:cNvSpPr txBox="1"/>
          <p:nvPr/>
        </p:nvSpPr>
        <p:spPr>
          <a:xfrm>
            <a:off x="5638800" y="2057400"/>
            <a:ext cx="29718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200" dirty="0" smtClean="0"/>
              <a:t>The Silhouette scores range from around 0.33 to </a:t>
            </a:r>
            <a:r>
              <a:rPr lang="en-US" sz="1200" dirty="0" smtClean="0"/>
              <a:t>0.41, </a:t>
            </a:r>
            <a:r>
              <a:rPr lang="en-US" sz="1200" dirty="0" smtClean="0"/>
              <a:t>indicating moderate cluster quality.</a:t>
            </a:r>
          </a:p>
          <a:p>
            <a:pPr>
              <a:buFont typeface="Arial" pitchFamily="34" charset="0"/>
              <a:buChar char="•"/>
            </a:pPr>
            <a:endParaRPr lang="en-US" sz="1200" dirty="0" smtClean="0"/>
          </a:p>
          <a:p>
            <a:pPr>
              <a:buFont typeface="Arial" pitchFamily="34" charset="0"/>
              <a:buChar char="•"/>
            </a:pPr>
            <a:r>
              <a:rPr lang="en-US" sz="1200" dirty="0" smtClean="0"/>
              <a:t>The scores suggest that while there is some clustering structure present, it may not be very distinct or well-separated.</a:t>
            </a:r>
          </a:p>
          <a:p>
            <a:pPr>
              <a:buFont typeface="Arial" pitchFamily="34" charset="0"/>
              <a:buChar char="•"/>
            </a:pPr>
            <a:endParaRPr lang="en-US" sz="1200" dirty="0" smtClean="0"/>
          </a:p>
          <a:p>
            <a:pPr>
              <a:buFont typeface="Arial" pitchFamily="34" charset="0"/>
              <a:buChar char="•"/>
            </a:pPr>
            <a:r>
              <a:rPr lang="en-US" sz="1200" dirty="0" smtClean="0"/>
              <a:t>Customers are segmented based on their </a:t>
            </a:r>
            <a:r>
              <a:rPr lang="en-US" sz="1200" dirty="0" err="1" smtClean="0"/>
              <a:t>recency</a:t>
            </a:r>
            <a:r>
              <a:rPr lang="en-US" sz="1200" dirty="0" smtClean="0"/>
              <a:t> of purchase and frequency of transactions.</a:t>
            </a:r>
          </a:p>
          <a:p>
            <a:pPr>
              <a:buFont typeface="Arial" pitchFamily="34" charset="0"/>
              <a:buChar char="•"/>
            </a:pPr>
            <a:endParaRPr lang="en-US" sz="1200" dirty="0" smtClean="0"/>
          </a:p>
          <a:p>
            <a:pPr>
              <a:buFont typeface="Arial" pitchFamily="34" charset="0"/>
              <a:buChar char="•"/>
            </a:pPr>
            <a:r>
              <a:rPr lang="en-US" sz="1200" dirty="0" smtClean="0"/>
              <a:t>This feature combination may not capture all dimensions of customer behavior, leading to less distinct clusters.</a:t>
            </a:r>
          </a:p>
          <a:p>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5181600" cy="4419600"/>
          </a:xfrm>
        </p:spPr>
        <p:txBody>
          <a:bodyPr>
            <a:normAutofit fontScale="55000" lnSpcReduction="20000"/>
          </a:bodyPr>
          <a:lstStyle/>
          <a:p>
            <a:r>
              <a:rPr lang="en-US" b="1" dirty="0" smtClean="0"/>
              <a:t>Silhouette Score Method on </a:t>
            </a:r>
            <a:r>
              <a:rPr lang="en-US" b="1" dirty="0" err="1" smtClean="0"/>
              <a:t>Recency</a:t>
            </a:r>
            <a:r>
              <a:rPr lang="en-US" b="1" dirty="0" smtClean="0"/>
              <a:t> and Monetary</a:t>
            </a:r>
          </a:p>
          <a:p>
            <a:endParaRPr lang="en-US" b="1" dirty="0" smtClean="0"/>
          </a:p>
          <a:p>
            <a:pPr lvl="1"/>
            <a:r>
              <a:rPr lang="en-US" sz="2500" dirty="0" smtClean="0"/>
              <a:t>For </a:t>
            </a:r>
            <a:r>
              <a:rPr lang="en-US" sz="2500" dirty="0" err="1" smtClean="0"/>
              <a:t>n_clusters</a:t>
            </a:r>
            <a:r>
              <a:rPr lang="en-US" sz="2500" dirty="0" smtClean="0"/>
              <a:t> = 2, silhouette score is 0.4244</a:t>
            </a:r>
          </a:p>
          <a:p>
            <a:pPr lvl="1"/>
            <a:r>
              <a:rPr lang="en-US" sz="2500" dirty="0" smtClean="0"/>
              <a:t>For </a:t>
            </a:r>
            <a:r>
              <a:rPr lang="en-US" sz="2500" dirty="0" err="1" smtClean="0"/>
              <a:t>n_clusters</a:t>
            </a:r>
            <a:r>
              <a:rPr lang="en-US" sz="2500" dirty="0" smtClean="0"/>
              <a:t> = 3, silhouette score is 0.3544</a:t>
            </a:r>
          </a:p>
          <a:p>
            <a:pPr lvl="1"/>
            <a:r>
              <a:rPr lang="en-US" sz="2500" dirty="0" smtClean="0"/>
              <a:t>For </a:t>
            </a:r>
            <a:r>
              <a:rPr lang="en-US" sz="2500" dirty="0" err="1" smtClean="0"/>
              <a:t>n_clusters</a:t>
            </a:r>
            <a:r>
              <a:rPr lang="en-US" sz="2500" dirty="0" smtClean="0"/>
              <a:t> = 4, silhouette score is 0.3275</a:t>
            </a:r>
          </a:p>
          <a:p>
            <a:pPr lvl="1"/>
            <a:r>
              <a:rPr lang="en-US" sz="2500" dirty="0" smtClean="0"/>
              <a:t>For </a:t>
            </a:r>
            <a:r>
              <a:rPr lang="en-US" sz="2500" dirty="0" err="1" smtClean="0"/>
              <a:t>n_clusters</a:t>
            </a:r>
            <a:r>
              <a:rPr lang="en-US" sz="2500" dirty="0" smtClean="0"/>
              <a:t> = 5, silhouette score is 0.3513</a:t>
            </a:r>
          </a:p>
          <a:p>
            <a:pPr lvl="1"/>
            <a:r>
              <a:rPr lang="en-US" sz="2500" dirty="0" smtClean="0"/>
              <a:t>For </a:t>
            </a:r>
            <a:r>
              <a:rPr lang="en-US" sz="2500" dirty="0" err="1" smtClean="0"/>
              <a:t>n_clusters</a:t>
            </a:r>
            <a:r>
              <a:rPr lang="en-US" sz="2500" dirty="0" smtClean="0"/>
              <a:t> = 6, silhouette score is 0.3324</a:t>
            </a:r>
          </a:p>
          <a:p>
            <a:pPr lvl="1"/>
            <a:r>
              <a:rPr lang="en-US" sz="2500" dirty="0" smtClean="0"/>
              <a:t>For </a:t>
            </a:r>
            <a:r>
              <a:rPr lang="en-US" sz="2500" dirty="0" err="1" smtClean="0"/>
              <a:t>n_clusters</a:t>
            </a:r>
            <a:r>
              <a:rPr lang="en-US" sz="2500" dirty="0" smtClean="0"/>
              <a:t> = 7, silhouette score is 0.3460</a:t>
            </a:r>
          </a:p>
          <a:p>
            <a:pPr lvl="1"/>
            <a:r>
              <a:rPr lang="en-US" sz="2500" dirty="0" smtClean="0"/>
              <a:t>For </a:t>
            </a:r>
            <a:r>
              <a:rPr lang="en-US" sz="2500" dirty="0" err="1" smtClean="0"/>
              <a:t>n_clusters</a:t>
            </a:r>
            <a:r>
              <a:rPr lang="en-US" sz="2500" dirty="0" smtClean="0"/>
              <a:t> = 8, silhouette score is 0.3467</a:t>
            </a:r>
          </a:p>
          <a:p>
            <a:pPr lvl="1"/>
            <a:r>
              <a:rPr lang="en-US" sz="2500" dirty="0" smtClean="0"/>
              <a:t>For </a:t>
            </a:r>
            <a:r>
              <a:rPr lang="en-US" sz="2500" dirty="0" err="1" smtClean="0"/>
              <a:t>n_clusters</a:t>
            </a:r>
            <a:r>
              <a:rPr lang="en-US" sz="2500" dirty="0" smtClean="0"/>
              <a:t> = 9, silhouette score is 0.3444</a:t>
            </a:r>
          </a:p>
          <a:p>
            <a:pPr lvl="1"/>
            <a:r>
              <a:rPr lang="en-US" sz="2500" dirty="0" smtClean="0"/>
              <a:t>For </a:t>
            </a:r>
            <a:r>
              <a:rPr lang="en-US" sz="2500" dirty="0" err="1" smtClean="0"/>
              <a:t>n_clusters</a:t>
            </a:r>
            <a:r>
              <a:rPr lang="en-US" sz="2500" dirty="0" smtClean="0"/>
              <a:t> = 10, silhouette score is 0.3485</a:t>
            </a:r>
          </a:p>
          <a:p>
            <a:pPr lvl="1"/>
            <a:r>
              <a:rPr lang="en-US" sz="2500" dirty="0" smtClean="0"/>
              <a:t>For </a:t>
            </a:r>
            <a:r>
              <a:rPr lang="en-US" sz="2500" dirty="0" err="1" smtClean="0"/>
              <a:t>n_clusters</a:t>
            </a:r>
            <a:r>
              <a:rPr lang="en-US" sz="2500" dirty="0" smtClean="0"/>
              <a:t> = 11, silhouette score is 0.3476</a:t>
            </a:r>
          </a:p>
          <a:p>
            <a:pPr lvl="1"/>
            <a:r>
              <a:rPr lang="en-US" sz="2500" dirty="0" smtClean="0"/>
              <a:t>For </a:t>
            </a:r>
            <a:r>
              <a:rPr lang="en-US" sz="2500" dirty="0" err="1" smtClean="0"/>
              <a:t>n_clusters</a:t>
            </a:r>
            <a:r>
              <a:rPr lang="en-US" sz="2500" dirty="0" smtClean="0"/>
              <a:t> = 12, silhouette score is 0.3457</a:t>
            </a:r>
          </a:p>
          <a:p>
            <a:pPr lvl="1"/>
            <a:r>
              <a:rPr lang="en-US" sz="2500" dirty="0" smtClean="0"/>
              <a:t>For </a:t>
            </a:r>
            <a:r>
              <a:rPr lang="en-US" sz="2500" dirty="0" err="1" smtClean="0"/>
              <a:t>n_clusters</a:t>
            </a:r>
            <a:r>
              <a:rPr lang="en-US" sz="2500" dirty="0" smtClean="0"/>
              <a:t> = 13, silhouette score is 0.3522</a:t>
            </a:r>
          </a:p>
          <a:p>
            <a:pPr lvl="1"/>
            <a:r>
              <a:rPr lang="en-US" sz="2500" dirty="0" smtClean="0"/>
              <a:t>For </a:t>
            </a:r>
            <a:r>
              <a:rPr lang="en-US" sz="2500" dirty="0" err="1" smtClean="0"/>
              <a:t>n_clusters</a:t>
            </a:r>
            <a:r>
              <a:rPr lang="en-US" sz="2500" dirty="0" smtClean="0"/>
              <a:t> = 14, silhouette score is 0.3555</a:t>
            </a:r>
          </a:p>
          <a:p>
            <a:pPr lvl="1"/>
            <a:r>
              <a:rPr lang="en-US" sz="2500" dirty="0" smtClean="0"/>
              <a:t>For </a:t>
            </a:r>
            <a:r>
              <a:rPr lang="en-US" sz="2500" dirty="0" err="1" smtClean="0"/>
              <a:t>n_clusters</a:t>
            </a:r>
            <a:r>
              <a:rPr lang="en-US" sz="2500" dirty="0" smtClean="0"/>
              <a:t> = 15, silhouette score is 0.3542</a:t>
            </a:r>
            <a:endParaRPr lang="en-US" sz="2500" dirty="0"/>
          </a:p>
        </p:txBody>
      </p:sp>
      <p:sp>
        <p:nvSpPr>
          <p:cNvPr id="5" name="TextBox 4"/>
          <p:cNvSpPr txBox="1"/>
          <p:nvPr/>
        </p:nvSpPr>
        <p:spPr>
          <a:xfrm>
            <a:off x="5410200" y="1447800"/>
            <a:ext cx="3048000" cy="44012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400" dirty="0" smtClean="0"/>
              <a:t>The Silhouette scores range from approximately 0.32 to </a:t>
            </a:r>
            <a:r>
              <a:rPr lang="en-US" sz="1400" dirty="0" smtClean="0"/>
              <a:t>0.42.</a:t>
            </a:r>
            <a:endParaRPr lang="en-US" sz="1400" dirty="0" smtClean="0"/>
          </a:p>
          <a:p>
            <a:pPr>
              <a:buFont typeface="Arial" pitchFamily="34" charset="0"/>
              <a:buChar char="•"/>
            </a:pPr>
            <a:endParaRPr lang="en-US" sz="1400" dirty="0" smtClean="0"/>
          </a:p>
          <a:p>
            <a:pPr>
              <a:buFont typeface="Arial" pitchFamily="34" charset="0"/>
              <a:buChar char="•"/>
            </a:pPr>
            <a:r>
              <a:rPr lang="en-US" sz="1400" dirty="0" smtClean="0"/>
              <a:t>Similar to the </a:t>
            </a:r>
            <a:r>
              <a:rPr lang="en-US" sz="1400" dirty="0" err="1" smtClean="0"/>
              <a:t>Recency</a:t>
            </a:r>
            <a:r>
              <a:rPr lang="en-US" sz="1400" dirty="0" smtClean="0"/>
              <a:t> &amp; Frequency features, the scores suggest moderate cluster quality.</a:t>
            </a:r>
          </a:p>
          <a:p>
            <a:pPr>
              <a:buFont typeface="Arial" pitchFamily="34" charset="0"/>
              <a:buChar char="•"/>
            </a:pPr>
            <a:endParaRPr lang="en-US" sz="1400" dirty="0" smtClean="0"/>
          </a:p>
          <a:p>
            <a:pPr>
              <a:buFont typeface="Arial" pitchFamily="34" charset="0"/>
              <a:buChar char="•"/>
            </a:pPr>
            <a:r>
              <a:rPr lang="en-US" sz="1400" dirty="0" smtClean="0"/>
              <a:t>Customers are segmented based on their </a:t>
            </a:r>
            <a:r>
              <a:rPr lang="en-US" sz="1400" dirty="0" err="1" smtClean="0"/>
              <a:t>recency</a:t>
            </a:r>
            <a:r>
              <a:rPr lang="en-US" sz="1400" dirty="0" smtClean="0"/>
              <a:t> of purchase and the monetary value of transactions.</a:t>
            </a:r>
          </a:p>
          <a:p>
            <a:pPr>
              <a:buFont typeface="Arial" pitchFamily="34" charset="0"/>
              <a:buChar char="•"/>
            </a:pPr>
            <a:endParaRPr lang="en-US" sz="1400" dirty="0" smtClean="0"/>
          </a:p>
          <a:p>
            <a:pPr>
              <a:buFont typeface="Arial" pitchFamily="34" charset="0"/>
              <a:buChar char="•"/>
            </a:pPr>
            <a:r>
              <a:rPr lang="en-US" sz="1400" dirty="0" smtClean="0"/>
              <a:t>While there is some clustering structure, it may not be as clear as desired, indicating potential overlap or mixed behavior among segments.</a:t>
            </a:r>
          </a:p>
          <a:p>
            <a:pPr>
              <a:buFont typeface="Arial" pitchFamily="34" charset="0"/>
              <a:buChar char="•"/>
            </a:pP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5334000" cy="4343400"/>
          </a:xfrm>
        </p:spPr>
        <p:txBody>
          <a:bodyPr>
            <a:normAutofit fontScale="62500" lnSpcReduction="20000"/>
          </a:bodyPr>
          <a:lstStyle/>
          <a:p>
            <a:r>
              <a:rPr lang="en-US" b="1" dirty="0" smtClean="0"/>
              <a:t>Silhouette Score Method on Frequency and Monetary</a:t>
            </a:r>
          </a:p>
          <a:p>
            <a:endParaRPr lang="en-US" b="1" dirty="0" smtClean="0"/>
          </a:p>
          <a:p>
            <a:pPr lvl="1"/>
            <a:r>
              <a:rPr lang="en-US" dirty="0" smtClean="0"/>
              <a:t>For </a:t>
            </a:r>
            <a:r>
              <a:rPr lang="en-US" dirty="0" err="1" smtClean="0"/>
              <a:t>n_clusters</a:t>
            </a:r>
            <a:r>
              <a:rPr lang="en-US" dirty="0" smtClean="0"/>
              <a:t> = 2, silhouette score is 0.5528 </a:t>
            </a:r>
          </a:p>
          <a:p>
            <a:pPr lvl="1"/>
            <a:r>
              <a:rPr lang="en-US" dirty="0" smtClean="0"/>
              <a:t>For </a:t>
            </a:r>
            <a:r>
              <a:rPr lang="en-US" dirty="0" err="1" smtClean="0"/>
              <a:t>n_clusters</a:t>
            </a:r>
            <a:r>
              <a:rPr lang="en-US" dirty="0" smtClean="0"/>
              <a:t> = 3, silhouette score is 0.5292 </a:t>
            </a:r>
          </a:p>
          <a:p>
            <a:pPr lvl="1"/>
            <a:r>
              <a:rPr lang="en-US" dirty="0" smtClean="0"/>
              <a:t>For </a:t>
            </a:r>
            <a:r>
              <a:rPr lang="en-US" dirty="0" err="1" smtClean="0"/>
              <a:t>n_clusters</a:t>
            </a:r>
            <a:r>
              <a:rPr lang="en-US" dirty="0" smtClean="0"/>
              <a:t> = 4, silhouette score is 0.5207 </a:t>
            </a:r>
          </a:p>
          <a:p>
            <a:pPr lvl="1"/>
            <a:r>
              <a:rPr lang="en-US" dirty="0" smtClean="0"/>
              <a:t>For </a:t>
            </a:r>
            <a:r>
              <a:rPr lang="en-US" dirty="0" err="1" smtClean="0"/>
              <a:t>n_clusters</a:t>
            </a:r>
            <a:r>
              <a:rPr lang="en-US" dirty="0" smtClean="0"/>
              <a:t> = 5, silhouette score is 0.5308 </a:t>
            </a:r>
          </a:p>
          <a:p>
            <a:pPr lvl="1"/>
            <a:r>
              <a:rPr lang="en-US" dirty="0" smtClean="0"/>
              <a:t>For </a:t>
            </a:r>
            <a:r>
              <a:rPr lang="en-US" dirty="0" err="1" smtClean="0"/>
              <a:t>n_clusters</a:t>
            </a:r>
            <a:r>
              <a:rPr lang="en-US" dirty="0" smtClean="0"/>
              <a:t> = 6, silhouette score is 0.5279 </a:t>
            </a:r>
          </a:p>
          <a:p>
            <a:pPr lvl="1"/>
            <a:r>
              <a:rPr lang="en-US" dirty="0" smtClean="0"/>
              <a:t>For </a:t>
            </a:r>
            <a:r>
              <a:rPr lang="en-US" dirty="0" err="1" smtClean="0"/>
              <a:t>n_clusters</a:t>
            </a:r>
            <a:r>
              <a:rPr lang="en-US" dirty="0" smtClean="0"/>
              <a:t> = 7, silhouette score is 0.5189 </a:t>
            </a:r>
          </a:p>
          <a:p>
            <a:pPr lvl="1"/>
            <a:r>
              <a:rPr lang="en-US" dirty="0" smtClean="0"/>
              <a:t>For </a:t>
            </a:r>
            <a:r>
              <a:rPr lang="en-US" dirty="0" err="1" smtClean="0"/>
              <a:t>n_clusters</a:t>
            </a:r>
            <a:r>
              <a:rPr lang="en-US" dirty="0" smtClean="0"/>
              <a:t> = 8, silhouette score is 0.5288 </a:t>
            </a:r>
          </a:p>
          <a:p>
            <a:pPr lvl="1"/>
            <a:r>
              <a:rPr lang="en-US" dirty="0" smtClean="0"/>
              <a:t>For </a:t>
            </a:r>
            <a:r>
              <a:rPr lang="en-US" dirty="0" err="1" smtClean="0"/>
              <a:t>n_clusters</a:t>
            </a:r>
            <a:r>
              <a:rPr lang="en-US" dirty="0" smtClean="0"/>
              <a:t> = 9, silhouette score is 0.5231 </a:t>
            </a:r>
          </a:p>
          <a:p>
            <a:pPr lvl="1"/>
            <a:r>
              <a:rPr lang="en-US" dirty="0" smtClean="0"/>
              <a:t>For </a:t>
            </a:r>
            <a:r>
              <a:rPr lang="en-US" dirty="0" err="1" smtClean="0"/>
              <a:t>n_clusters</a:t>
            </a:r>
            <a:r>
              <a:rPr lang="en-US" dirty="0" smtClean="0"/>
              <a:t> = 10, silhouette score is 0.5325 </a:t>
            </a:r>
          </a:p>
          <a:p>
            <a:pPr lvl="1"/>
            <a:r>
              <a:rPr lang="en-US" dirty="0" smtClean="0"/>
              <a:t>For </a:t>
            </a:r>
            <a:r>
              <a:rPr lang="en-US" dirty="0" err="1" smtClean="0"/>
              <a:t>n_clusters</a:t>
            </a:r>
            <a:r>
              <a:rPr lang="en-US" dirty="0" smtClean="0"/>
              <a:t> = 11, silhouette score is 0.5335 </a:t>
            </a:r>
          </a:p>
          <a:p>
            <a:pPr lvl="1"/>
            <a:r>
              <a:rPr lang="en-US" dirty="0" smtClean="0"/>
              <a:t>For </a:t>
            </a:r>
            <a:r>
              <a:rPr lang="en-US" dirty="0" err="1" smtClean="0"/>
              <a:t>n_clusters</a:t>
            </a:r>
            <a:r>
              <a:rPr lang="en-US" dirty="0" smtClean="0"/>
              <a:t> = 12, silhouette score is 0.5364 </a:t>
            </a:r>
          </a:p>
          <a:p>
            <a:pPr lvl="1"/>
            <a:r>
              <a:rPr lang="en-US" dirty="0" smtClean="0"/>
              <a:t>For </a:t>
            </a:r>
            <a:r>
              <a:rPr lang="en-US" dirty="0" err="1" smtClean="0"/>
              <a:t>n_clusters</a:t>
            </a:r>
            <a:r>
              <a:rPr lang="en-US" dirty="0" smtClean="0"/>
              <a:t> = 13, silhouette score is 0.5402 </a:t>
            </a:r>
          </a:p>
          <a:p>
            <a:pPr lvl="1"/>
            <a:r>
              <a:rPr lang="en-US" dirty="0" smtClean="0"/>
              <a:t>For </a:t>
            </a:r>
            <a:r>
              <a:rPr lang="en-US" dirty="0" err="1" smtClean="0"/>
              <a:t>n_clusters</a:t>
            </a:r>
            <a:r>
              <a:rPr lang="en-US" dirty="0" smtClean="0"/>
              <a:t> = 14, silhouette score is 0.5425 </a:t>
            </a:r>
          </a:p>
          <a:p>
            <a:pPr lvl="1"/>
            <a:r>
              <a:rPr lang="en-US" dirty="0" smtClean="0"/>
              <a:t>For </a:t>
            </a:r>
            <a:r>
              <a:rPr lang="en-US" dirty="0" err="1" smtClean="0"/>
              <a:t>n_clusters</a:t>
            </a:r>
            <a:r>
              <a:rPr lang="en-US" dirty="0" smtClean="0"/>
              <a:t> = 15, silhouette score is 0.5421</a:t>
            </a:r>
            <a:endParaRPr lang="en-US" dirty="0"/>
          </a:p>
        </p:txBody>
      </p:sp>
      <p:sp>
        <p:nvSpPr>
          <p:cNvPr id="4" name="TextBox 3"/>
          <p:cNvSpPr txBox="1"/>
          <p:nvPr/>
        </p:nvSpPr>
        <p:spPr>
          <a:xfrm>
            <a:off x="5791200" y="1981200"/>
            <a:ext cx="2895600" cy="35086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200" dirty="0" smtClean="0"/>
              <a:t>The Silhouette scores are notably higher, ranging from approximately 0.52 to </a:t>
            </a:r>
            <a:r>
              <a:rPr lang="en-US" sz="1200" dirty="0" smtClean="0"/>
              <a:t>0.55.</a:t>
            </a:r>
            <a:endParaRPr lang="en-US" sz="1200" dirty="0" smtClean="0"/>
          </a:p>
          <a:p>
            <a:pPr>
              <a:buFont typeface="Arial" pitchFamily="34" charset="0"/>
              <a:buChar char="•"/>
            </a:pPr>
            <a:endParaRPr lang="en-US" sz="1200" dirty="0" smtClean="0"/>
          </a:p>
          <a:p>
            <a:pPr>
              <a:buFont typeface="Arial" pitchFamily="34" charset="0"/>
              <a:buChar char="•"/>
            </a:pPr>
            <a:r>
              <a:rPr lang="en-US" sz="1200" dirty="0" smtClean="0"/>
              <a:t>These scores indicate better-defined clusters with higher cohesion and separation.</a:t>
            </a:r>
          </a:p>
          <a:p>
            <a:pPr>
              <a:buFont typeface="Arial" pitchFamily="34" charset="0"/>
              <a:buChar char="•"/>
            </a:pPr>
            <a:endParaRPr lang="en-US" sz="1200" dirty="0" smtClean="0"/>
          </a:p>
          <a:p>
            <a:pPr>
              <a:buFont typeface="Arial" pitchFamily="34" charset="0"/>
              <a:buChar char="•"/>
            </a:pPr>
            <a:r>
              <a:rPr lang="en-US" sz="1200" dirty="0" smtClean="0"/>
              <a:t>Customers are segmented based on their purchasing frequency and monetary spending.</a:t>
            </a:r>
          </a:p>
          <a:p>
            <a:pPr>
              <a:buFont typeface="Arial" pitchFamily="34" charset="0"/>
              <a:buChar char="•"/>
            </a:pPr>
            <a:endParaRPr lang="en-US" sz="1200" dirty="0" smtClean="0"/>
          </a:p>
          <a:p>
            <a:pPr>
              <a:buFont typeface="Arial" pitchFamily="34" charset="0"/>
              <a:buChar char="•"/>
            </a:pPr>
            <a:r>
              <a:rPr lang="en-US" sz="1200" dirty="0" smtClean="0"/>
              <a:t>This feature combination seems to capture more distinct patterns in customer behavior, resulting in clearer and more meaningful clusters.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457200" y="1752600"/>
            <a:ext cx="8183880" cy="4187952"/>
          </a:xfrm>
        </p:spPr>
        <p:txBody>
          <a:bodyPr>
            <a:normAutofit fontScale="62500" lnSpcReduction="20000"/>
          </a:bodyPr>
          <a:lstStyle/>
          <a:p>
            <a:r>
              <a:rPr lang="en-US" b="1" dirty="0" smtClean="0"/>
              <a:t>Elbow Method</a:t>
            </a:r>
          </a:p>
          <a:p>
            <a:endParaRPr lang="en-US" dirty="0" smtClean="0"/>
          </a:p>
          <a:p>
            <a:pPr lvl="1"/>
            <a:r>
              <a:rPr lang="en-US" dirty="0" smtClean="0"/>
              <a:t>The elbow method is a heuristic used to determine the optimal number of clusters in a dataset.</a:t>
            </a:r>
          </a:p>
          <a:p>
            <a:pPr lvl="1"/>
            <a:endParaRPr lang="en-US" dirty="0" smtClean="0"/>
          </a:p>
          <a:p>
            <a:pPr lvl="1"/>
            <a:r>
              <a:rPr lang="en-US" dirty="0" smtClean="0"/>
              <a:t>It is based on the premise that as the number of clusters increases, the within-cluster sum of squares (WCSS) decreases.</a:t>
            </a:r>
          </a:p>
          <a:p>
            <a:pPr lvl="1"/>
            <a:endParaRPr lang="en-US" dirty="0" smtClean="0"/>
          </a:p>
          <a:p>
            <a:pPr lvl="1"/>
            <a:r>
              <a:rPr lang="en-US" dirty="0" smtClean="0"/>
              <a:t>In the project, the elbow method was applied to determine the optimal number of clusters for customer segmentation.</a:t>
            </a:r>
          </a:p>
          <a:p>
            <a:pPr lvl="1"/>
            <a:endParaRPr lang="en-US" dirty="0" smtClean="0"/>
          </a:p>
          <a:p>
            <a:pPr lvl="1"/>
            <a:r>
              <a:rPr lang="en-US" dirty="0" smtClean="0"/>
              <a:t>With more clusters in K-means, the total distance within clusters (WCSS) drops steadily, creating a smoother curve.</a:t>
            </a:r>
          </a:p>
          <a:p>
            <a:pPr lvl="1"/>
            <a:endParaRPr lang="en-US" dirty="0" smtClean="0"/>
          </a:p>
          <a:p>
            <a:pPr lvl="1"/>
            <a:r>
              <a:rPr lang="en-US" dirty="0" smtClean="0"/>
              <a:t>The "elbow point" is the point on the curve where the rate of decrease in WCSS slows down significantly.</a:t>
            </a:r>
          </a:p>
          <a:p>
            <a:pPr lvl="1"/>
            <a:endParaRPr lang="en-US" dirty="0" smtClean="0"/>
          </a:p>
          <a:p>
            <a:pPr lvl="1"/>
            <a:r>
              <a:rPr lang="en-US" dirty="0" smtClean="0"/>
              <a:t>The optimal number of clusters is often chosen at the elbow point.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52600" y="381000"/>
            <a:ext cx="7010400" cy="1828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752600" y="2209800"/>
            <a:ext cx="7010400" cy="1981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752600" y="4191000"/>
            <a:ext cx="7010400" cy="1943100"/>
          </a:xfrm>
          <a:prstGeom prst="rect">
            <a:avLst/>
          </a:prstGeom>
          <a:noFill/>
          <a:ln w="9525">
            <a:noFill/>
            <a:miter lim="800000"/>
            <a:headEnd/>
            <a:tailEnd/>
          </a:ln>
          <a:effectLst/>
        </p:spPr>
      </p:pic>
      <p:sp>
        <p:nvSpPr>
          <p:cNvPr id="9" name="TextBox 8"/>
          <p:cNvSpPr txBox="1"/>
          <p:nvPr/>
        </p:nvSpPr>
        <p:spPr>
          <a:xfrm>
            <a:off x="2895600" y="0"/>
            <a:ext cx="3352800" cy="369332"/>
          </a:xfrm>
          <a:prstGeom prst="rect">
            <a:avLst/>
          </a:prstGeom>
          <a:noFill/>
        </p:spPr>
        <p:txBody>
          <a:bodyPr wrap="square" rtlCol="0">
            <a:spAutoFit/>
          </a:bodyPr>
          <a:lstStyle/>
          <a:p>
            <a:pPr algn="ctr"/>
            <a:r>
              <a:rPr lang="en-US" b="1" dirty="0" smtClean="0"/>
              <a:t>Finding Optimal k</a:t>
            </a:r>
            <a:endParaRPr lang="en-US" dirty="0"/>
          </a:p>
        </p:txBody>
      </p:sp>
      <p:sp>
        <p:nvSpPr>
          <p:cNvPr id="10" name="TextBox 9"/>
          <p:cNvSpPr txBox="1"/>
          <p:nvPr/>
        </p:nvSpPr>
        <p:spPr>
          <a:xfrm>
            <a:off x="457200" y="990600"/>
            <a:ext cx="1143000" cy="646331"/>
          </a:xfrm>
          <a:prstGeom prst="rect">
            <a:avLst/>
          </a:prstGeom>
          <a:noFill/>
        </p:spPr>
        <p:txBody>
          <a:bodyPr wrap="square" rtlCol="0">
            <a:spAutoFit/>
          </a:bodyPr>
          <a:lstStyle/>
          <a:p>
            <a:pPr algn="ctr"/>
            <a:r>
              <a:rPr lang="en-US" sz="1200" b="1" dirty="0" err="1" smtClean="0"/>
              <a:t>Recency</a:t>
            </a:r>
            <a:r>
              <a:rPr lang="en-US" sz="1200" b="1" dirty="0" smtClean="0"/>
              <a:t> </a:t>
            </a:r>
          </a:p>
          <a:p>
            <a:pPr algn="ctr"/>
            <a:r>
              <a:rPr lang="en-US" sz="1200" b="1" dirty="0" smtClean="0"/>
              <a:t>&amp; Frequency</a:t>
            </a:r>
            <a:endParaRPr lang="en-US" sz="1200" dirty="0"/>
          </a:p>
        </p:txBody>
      </p:sp>
      <p:sp>
        <p:nvSpPr>
          <p:cNvPr id="11" name="TextBox 10"/>
          <p:cNvSpPr txBox="1"/>
          <p:nvPr/>
        </p:nvSpPr>
        <p:spPr>
          <a:xfrm>
            <a:off x="457200" y="2819400"/>
            <a:ext cx="1143000" cy="646331"/>
          </a:xfrm>
          <a:prstGeom prst="rect">
            <a:avLst/>
          </a:prstGeom>
          <a:noFill/>
        </p:spPr>
        <p:txBody>
          <a:bodyPr wrap="square" rtlCol="0">
            <a:spAutoFit/>
          </a:bodyPr>
          <a:lstStyle/>
          <a:p>
            <a:pPr algn="ctr"/>
            <a:r>
              <a:rPr lang="en-US" sz="1200" b="1" dirty="0" err="1" smtClean="0"/>
              <a:t>Recency</a:t>
            </a:r>
            <a:r>
              <a:rPr lang="en-US" sz="1200" b="1" dirty="0" smtClean="0"/>
              <a:t> </a:t>
            </a:r>
          </a:p>
          <a:p>
            <a:pPr algn="ctr"/>
            <a:r>
              <a:rPr lang="en-US" sz="1200" b="1" dirty="0" smtClean="0"/>
              <a:t>&amp; Monetary</a:t>
            </a:r>
            <a:endParaRPr lang="en-US" sz="1200" dirty="0"/>
          </a:p>
        </p:txBody>
      </p:sp>
      <p:sp>
        <p:nvSpPr>
          <p:cNvPr id="12" name="TextBox 11"/>
          <p:cNvSpPr txBox="1"/>
          <p:nvPr/>
        </p:nvSpPr>
        <p:spPr>
          <a:xfrm>
            <a:off x="457200" y="4800600"/>
            <a:ext cx="1143000" cy="646331"/>
          </a:xfrm>
          <a:prstGeom prst="rect">
            <a:avLst/>
          </a:prstGeom>
          <a:noFill/>
        </p:spPr>
        <p:txBody>
          <a:bodyPr wrap="square" rtlCol="0">
            <a:spAutoFit/>
          </a:bodyPr>
          <a:lstStyle/>
          <a:p>
            <a:pPr algn="ctr"/>
            <a:r>
              <a:rPr lang="en-US" sz="1200" b="1" dirty="0" smtClean="0"/>
              <a:t>Frequency &amp; Monetary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83880" cy="579120"/>
          </a:xfrm>
        </p:spPr>
        <p:txBody>
          <a:bodyPr>
            <a:normAutofit fontScale="90000"/>
          </a:bodyPr>
          <a:lstStyle/>
          <a:p>
            <a:pPr algn="ctr"/>
            <a:r>
              <a:rPr lang="en-US" dirty="0" smtClean="0"/>
              <a:t>Project Workflow</a:t>
            </a:r>
            <a:endParaRPr lang="en-US" dirty="0"/>
          </a:p>
        </p:txBody>
      </p:sp>
      <p:sp>
        <p:nvSpPr>
          <p:cNvPr id="3" name="Content Placeholder 2"/>
          <p:cNvSpPr>
            <a:spLocks noGrp="1"/>
          </p:cNvSpPr>
          <p:nvPr>
            <p:ph idx="1"/>
          </p:nvPr>
        </p:nvSpPr>
        <p:spPr>
          <a:xfrm>
            <a:off x="457200" y="1295400"/>
            <a:ext cx="8183880" cy="4568952"/>
          </a:xfrm>
        </p:spPr>
        <p:txBody>
          <a:bodyPr>
            <a:normAutofit fontScale="92500" lnSpcReduction="20000"/>
          </a:bodyPr>
          <a:lstStyle/>
          <a:p>
            <a:r>
              <a:rPr lang="en-US" b="1" dirty="0" smtClean="0"/>
              <a:t>Data Preprocessing</a:t>
            </a:r>
          </a:p>
          <a:p>
            <a:endParaRPr lang="en-US" b="1" dirty="0" smtClean="0"/>
          </a:p>
          <a:p>
            <a:r>
              <a:rPr lang="en-US" b="1" dirty="0" smtClean="0"/>
              <a:t>Exploratory Data Analysis</a:t>
            </a:r>
          </a:p>
          <a:p>
            <a:endParaRPr lang="en-US" b="1" dirty="0" smtClean="0"/>
          </a:p>
          <a:p>
            <a:r>
              <a:rPr lang="en-US" b="1" dirty="0" smtClean="0"/>
              <a:t>Selection of Clustering Algorithms</a:t>
            </a:r>
          </a:p>
          <a:p>
            <a:endParaRPr lang="en-US" b="1" dirty="0" smtClean="0"/>
          </a:p>
          <a:p>
            <a:r>
              <a:rPr lang="en-US" b="1" dirty="0" smtClean="0"/>
              <a:t>Optimization of Clustering Parameters</a:t>
            </a:r>
          </a:p>
          <a:p>
            <a:endParaRPr lang="en-US" b="1" dirty="0" smtClean="0"/>
          </a:p>
          <a:p>
            <a:r>
              <a:rPr lang="en-US" b="1" dirty="0" smtClean="0"/>
              <a:t>Interpretation of Cluster Results</a:t>
            </a:r>
          </a:p>
          <a:p>
            <a:pPr>
              <a:buNone/>
            </a:pPr>
            <a:endParaRPr lang="en-US" b="1" dirty="0" smtClean="0"/>
          </a:p>
          <a:p>
            <a:r>
              <a:rPr lang="en-US" b="1" dirty="0" smtClean="0"/>
              <a:t>Actionable Insights and Recommendations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9906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457200" y="1447800"/>
            <a:ext cx="8229600" cy="4724400"/>
          </a:xfrm>
        </p:spPr>
        <p:txBody>
          <a:bodyPr>
            <a:normAutofit fontScale="55000" lnSpcReduction="20000"/>
          </a:bodyPr>
          <a:lstStyle/>
          <a:p>
            <a:r>
              <a:rPr lang="en-US" b="1" dirty="0" err="1" smtClean="0"/>
              <a:t>Recency</a:t>
            </a:r>
            <a:r>
              <a:rPr lang="en-US" b="1" dirty="0" smtClean="0"/>
              <a:t> and Frequency:</a:t>
            </a:r>
          </a:p>
          <a:p>
            <a:pPr lvl="1"/>
            <a:r>
              <a:rPr lang="en-US" dirty="0" smtClean="0"/>
              <a:t>This </a:t>
            </a:r>
            <a:r>
              <a:rPr lang="en-US" dirty="0" smtClean="0"/>
              <a:t>a clear elbow at k = 3, suggesting that three clusters might be optimal for segmenting customers based on these two features.</a:t>
            </a:r>
          </a:p>
          <a:p>
            <a:pPr lvl="1"/>
            <a:endParaRPr lang="en-US" dirty="0" smtClean="0"/>
          </a:p>
          <a:p>
            <a:pPr lvl="1"/>
            <a:r>
              <a:rPr lang="en-US" dirty="0" smtClean="0"/>
              <a:t>A smaller number of clusters (k = 3) for </a:t>
            </a:r>
            <a:r>
              <a:rPr lang="en-US" dirty="0" err="1" smtClean="0"/>
              <a:t>recency</a:t>
            </a:r>
            <a:r>
              <a:rPr lang="en-US" dirty="0" smtClean="0"/>
              <a:t> and frequency features implies that customers can be grouped into three distinct segments based on their recent purchase behavior and frequency of purchases.</a:t>
            </a:r>
          </a:p>
          <a:p>
            <a:endParaRPr lang="en-US" dirty="0" smtClean="0"/>
          </a:p>
          <a:p>
            <a:r>
              <a:rPr lang="en-US" b="1" dirty="0" err="1" smtClean="0"/>
              <a:t>Recency</a:t>
            </a:r>
            <a:r>
              <a:rPr lang="en-US" b="1" dirty="0" smtClean="0"/>
              <a:t> and Monetary:</a:t>
            </a:r>
          </a:p>
          <a:p>
            <a:pPr lvl="1"/>
            <a:r>
              <a:rPr lang="en-US" dirty="0" smtClean="0"/>
              <a:t>The elbow occurs at k = 10, indicating that segmenting customers into ten clusters might be appropriate for this feature combination.</a:t>
            </a:r>
          </a:p>
          <a:p>
            <a:pPr lvl="1"/>
            <a:endParaRPr lang="en-US" dirty="0" smtClean="0"/>
          </a:p>
          <a:p>
            <a:pPr lvl="1"/>
            <a:r>
              <a:rPr lang="en-US" dirty="0" smtClean="0"/>
              <a:t>A larger number of clusters (k = 10) for </a:t>
            </a:r>
            <a:r>
              <a:rPr lang="en-US" dirty="0" err="1" smtClean="0"/>
              <a:t>recency</a:t>
            </a:r>
            <a:r>
              <a:rPr lang="en-US" dirty="0" smtClean="0"/>
              <a:t> and monetary features suggests a finer segmentation, possibly capturing variations in customers' purchasing patterns and monetary value.</a:t>
            </a:r>
          </a:p>
          <a:p>
            <a:pPr lvl="1"/>
            <a:endParaRPr lang="en-US" dirty="0" smtClean="0"/>
          </a:p>
          <a:p>
            <a:r>
              <a:rPr lang="en-US" b="1" dirty="0" smtClean="0"/>
              <a:t>Frequency and Monetary:</a:t>
            </a:r>
          </a:p>
          <a:p>
            <a:pPr lvl="1"/>
            <a:r>
              <a:rPr lang="en-US" dirty="0" smtClean="0"/>
              <a:t>There is a less distinct elbow. The elbow occurs at k = 3 or k = 9, suggesting that either three or nine clusters could be considered.</a:t>
            </a:r>
          </a:p>
          <a:p>
            <a:pPr lvl="1"/>
            <a:endParaRPr lang="en-US" dirty="0" smtClean="0"/>
          </a:p>
          <a:p>
            <a:pPr lvl="1"/>
            <a:r>
              <a:rPr lang="en-US" dirty="0" smtClean="0"/>
              <a:t>The less distinct elbow for frequency and monetary features indicates some ambiguity in determining the optimal number of clusters. Further analysis or domain knowledge might be needed to finalize the clustering strategy.</a:t>
            </a:r>
          </a:p>
          <a:p>
            <a:endParaRPr lang="en-US" dirty="0" smtClean="0"/>
          </a:p>
          <a:p>
            <a:pPr lvl="1"/>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DBSCAN</a:t>
            </a:r>
            <a:endParaRPr lang="en-US" dirty="0"/>
          </a:p>
        </p:txBody>
      </p:sp>
      <p:sp>
        <p:nvSpPr>
          <p:cNvPr id="3" name="Content Placeholder 2"/>
          <p:cNvSpPr>
            <a:spLocks noGrp="1"/>
          </p:cNvSpPr>
          <p:nvPr>
            <p:ph idx="1"/>
          </p:nvPr>
        </p:nvSpPr>
        <p:spPr>
          <a:xfrm>
            <a:off x="457200" y="1600200"/>
            <a:ext cx="8183880" cy="4416552"/>
          </a:xfrm>
        </p:spPr>
        <p:txBody>
          <a:bodyPr>
            <a:normAutofit fontScale="55000" lnSpcReduction="20000"/>
          </a:bodyPr>
          <a:lstStyle/>
          <a:p>
            <a:r>
              <a:rPr lang="en-US" b="1" dirty="0" smtClean="0"/>
              <a:t>DBSCAN</a:t>
            </a:r>
            <a:r>
              <a:rPr lang="en-US" dirty="0" smtClean="0"/>
              <a:t> (Density-Based Spatial Clustering of Applications with Noise) is a density-based clustering algorithm.</a:t>
            </a:r>
          </a:p>
          <a:p>
            <a:endParaRPr lang="en-US" dirty="0" smtClean="0"/>
          </a:p>
          <a:p>
            <a:r>
              <a:rPr lang="en-US" dirty="0" smtClean="0"/>
              <a:t>Unlike K-means, DBSCAN does not require the number of clusters as input. Instead, it groups together closely packed points based on two parameters: epsilon (ε), which defines the radius of the neighborhood around a point, and </a:t>
            </a:r>
            <a:r>
              <a:rPr lang="en-US" dirty="0" err="1" smtClean="0"/>
              <a:t>min_samples</a:t>
            </a:r>
            <a:r>
              <a:rPr lang="en-US" dirty="0" smtClean="0"/>
              <a:t>, which specifies the minimum number of points required to form a dense region (cluster).</a:t>
            </a:r>
          </a:p>
          <a:p>
            <a:endParaRPr lang="en-US" dirty="0" smtClean="0"/>
          </a:p>
          <a:p>
            <a:r>
              <a:rPr lang="en-US" dirty="0" smtClean="0"/>
              <a:t>DBSCAN is effective in identifying clusters of arbitrary shapes and sizes, making it suitable for datasets with complex geometric structures. </a:t>
            </a:r>
          </a:p>
          <a:p>
            <a:pPr>
              <a:buNone/>
            </a:pPr>
            <a:endParaRPr lang="en-US" dirty="0" smtClean="0"/>
          </a:p>
          <a:p>
            <a:r>
              <a:rPr lang="en-US" dirty="0" smtClean="0"/>
              <a:t>DBSCAN can be used to identify groups of customers with similar purchase behaviors or preferences.</a:t>
            </a:r>
          </a:p>
          <a:p>
            <a:endParaRPr lang="en-US" dirty="0" smtClean="0"/>
          </a:p>
          <a:p>
            <a:r>
              <a:rPr lang="en-US" dirty="0" smtClean="0"/>
              <a:t>It is particularly useful when the clusters exhibit varying densities or irregular shapes, as DBSCAN can adapt to such structures.</a:t>
            </a:r>
          </a:p>
          <a:p>
            <a:endParaRPr lang="en-US" dirty="0" smtClean="0"/>
          </a:p>
          <a:p>
            <a:r>
              <a:rPr lang="en-US" dirty="0" smtClean="0"/>
              <a:t>By identifying dense regions of customers, DBSCAN can help businesses uncover meaningful segments for targeted marketing strategies or personalized </a:t>
            </a:r>
            <a:r>
              <a:rPr lang="en-US" dirty="0" err="1" smtClean="0"/>
              <a:t>recommendatio</a:t>
            </a:r>
            <a:endParaRPr lang="en-US" dirty="0" smtClean="0"/>
          </a:p>
          <a:p>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 DBSCAN</a:t>
            </a:r>
            <a:endParaRPr lang="en-US" dirty="0"/>
          </a:p>
        </p:txBody>
      </p:sp>
      <p:sp>
        <p:nvSpPr>
          <p:cNvPr id="6" name="TextBox 5"/>
          <p:cNvSpPr txBox="1"/>
          <p:nvPr/>
        </p:nvSpPr>
        <p:spPr>
          <a:xfrm>
            <a:off x="4876800" y="2057400"/>
            <a:ext cx="3886200" cy="307776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u="sng" dirty="0" err="1" smtClean="0"/>
              <a:t>Recency</a:t>
            </a:r>
            <a:r>
              <a:rPr lang="en-US" sz="1600" b="1" u="sng" dirty="0" smtClean="0"/>
              <a:t> VS Frequency</a:t>
            </a:r>
          </a:p>
          <a:p>
            <a:pPr algn="ctr"/>
            <a:endParaRPr lang="en-US" sz="1600" b="1" dirty="0" smtClean="0"/>
          </a:p>
          <a:p>
            <a:pPr>
              <a:buFont typeface="Arial" pitchFamily="34" charset="0"/>
              <a:buChar char="•"/>
            </a:pPr>
            <a:r>
              <a:rPr lang="en-US" sz="1600" dirty="0" smtClean="0"/>
              <a:t>The cluster primarily consists of customers with high </a:t>
            </a:r>
            <a:r>
              <a:rPr lang="en-US" sz="1600" dirty="0" err="1" smtClean="0"/>
              <a:t>recency</a:t>
            </a:r>
            <a:r>
              <a:rPr lang="en-US" sz="1600" dirty="0" smtClean="0"/>
              <a:t> (frequent purchases) and varying frequency levels. </a:t>
            </a:r>
          </a:p>
          <a:p>
            <a:pPr>
              <a:buFont typeface="Arial" pitchFamily="34" charset="0"/>
              <a:buChar char="•"/>
            </a:pPr>
            <a:endParaRPr lang="en-US" sz="1600" dirty="0" smtClean="0"/>
          </a:p>
          <a:p>
            <a:pPr>
              <a:buFont typeface="Arial" pitchFamily="34" charset="0"/>
              <a:buChar char="•"/>
            </a:pPr>
            <a:r>
              <a:rPr lang="en-US" sz="1600" dirty="0" smtClean="0"/>
              <a:t>It potentially represents loyal customers who make purchases regularly, regardless of the purchase interval.</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381000" y="1524000"/>
            <a:ext cx="4495800" cy="442334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 DBSCAN</a:t>
            </a:r>
            <a:endParaRPr lang="en-US" dirty="0"/>
          </a:p>
        </p:txBody>
      </p:sp>
      <p:sp>
        <p:nvSpPr>
          <p:cNvPr id="6" name="TextBox 5"/>
          <p:cNvSpPr txBox="1"/>
          <p:nvPr/>
        </p:nvSpPr>
        <p:spPr>
          <a:xfrm>
            <a:off x="4953000" y="2286000"/>
            <a:ext cx="37338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err="1" smtClean="0"/>
              <a:t>Recency</a:t>
            </a:r>
            <a:r>
              <a:rPr lang="en-US" sz="1600" b="1" dirty="0" smtClean="0"/>
              <a:t> VS Monetary</a:t>
            </a:r>
          </a:p>
          <a:p>
            <a:pPr algn="ctr"/>
            <a:endParaRPr lang="en-US" sz="1600" b="1" dirty="0" smtClean="0"/>
          </a:p>
          <a:p>
            <a:pPr>
              <a:buFont typeface="Arial" pitchFamily="34" charset="0"/>
              <a:buChar char="•"/>
            </a:pPr>
            <a:r>
              <a:rPr lang="en-US" sz="1600" dirty="0" smtClean="0"/>
              <a:t>This cluster mainly consists of customers with low </a:t>
            </a:r>
            <a:r>
              <a:rPr lang="en-US" sz="1600" dirty="0" err="1" smtClean="0"/>
              <a:t>recency</a:t>
            </a:r>
            <a:r>
              <a:rPr lang="en-US" sz="1600" dirty="0" smtClean="0"/>
              <a:t> (less frequent purchases) and potentially lower frequency as well. </a:t>
            </a:r>
          </a:p>
          <a:p>
            <a:pPr>
              <a:buFont typeface="Arial" pitchFamily="34" charset="0"/>
              <a:buChar char="•"/>
            </a:pPr>
            <a:endParaRPr lang="en-US" sz="1600" dirty="0" smtClean="0"/>
          </a:p>
          <a:p>
            <a:pPr>
              <a:buFont typeface="Arial" pitchFamily="34" charset="0"/>
              <a:buChar char="•"/>
            </a:pPr>
            <a:r>
              <a:rPr lang="en-US" sz="1600" dirty="0" smtClean="0"/>
              <a:t>It could represent infrequent or lapsed customers who rarely make purchases.</a:t>
            </a:r>
            <a:endParaRPr lang="en-US" sz="1600" b="1" dirty="0" smtClean="0"/>
          </a:p>
          <a:p>
            <a:pPr algn="ctr"/>
            <a:endParaRPr lang="en-US" sz="1600" b="1" dirty="0" smtClean="0"/>
          </a:p>
        </p:txBody>
      </p:sp>
      <p:pic>
        <p:nvPicPr>
          <p:cNvPr id="3074" name="Picture 2"/>
          <p:cNvPicPr>
            <a:picLocks noChangeAspect="1" noChangeArrowheads="1"/>
          </p:cNvPicPr>
          <p:nvPr/>
        </p:nvPicPr>
        <p:blipFill>
          <a:blip r:embed="rId2"/>
          <a:srcRect/>
          <a:stretch>
            <a:fillRect/>
          </a:stretch>
        </p:blipFill>
        <p:spPr bwMode="auto">
          <a:xfrm>
            <a:off x="381000" y="1524000"/>
            <a:ext cx="4495800" cy="43910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pPr algn="ctr"/>
            <a:r>
              <a:rPr lang="en-US" dirty="0" smtClean="0"/>
              <a:t>ML Model Implementation</a:t>
            </a:r>
            <a:br>
              <a:rPr lang="en-US" dirty="0" smtClean="0"/>
            </a:br>
            <a:r>
              <a:rPr lang="en-US" dirty="0" err="1" smtClean="0"/>
              <a:t>Hierarchial</a:t>
            </a:r>
            <a:r>
              <a:rPr lang="en-US" dirty="0" smtClean="0"/>
              <a:t> Clustering</a:t>
            </a:r>
            <a:endParaRPr lang="en-US" dirty="0"/>
          </a:p>
        </p:txBody>
      </p:sp>
      <p:sp>
        <p:nvSpPr>
          <p:cNvPr id="3" name="Content Placeholder 2"/>
          <p:cNvSpPr>
            <a:spLocks noGrp="1"/>
          </p:cNvSpPr>
          <p:nvPr>
            <p:ph idx="1"/>
          </p:nvPr>
        </p:nvSpPr>
        <p:spPr>
          <a:xfrm>
            <a:off x="228600" y="1676400"/>
            <a:ext cx="8183880" cy="4340352"/>
          </a:xfrm>
        </p:spPr>
        <p:txBody>
          <a:bodyPr>
            <a:normAutofit fontScale="70000" lnSpcReduction="20000"/>
          </a:bodyPr>
          <a:lstStyle/>
          <a:p>
            <a:r>
              <a:rPr lang="en-US" dirty="0" smtClean="0"/>
              <a:t>Hierarchical clustering is a method of cluster analysis that builds a hierarchy of clusters. It seeks to group similar data points into clusters based on their distances or similarities.</a:t>
            </a:r>
          </a:p>
          <a:p>
            <a:endParaRPr lang="en-US" dirty="0" smtClean="0"/>
          </a:p>
          <a:p>
            <a:r>
              <a:rPr lang="en-US" dirty="0" smtClean="0"/>
              <a:t>One of the key visualizations in hierarchical clustering is the </a:t>
            </a:r>
            <a:r>
              <a:rPr lang="en-US" dirty="0" err="1" smtClean="0"/>
              <a:t>dendrogram</a:t>
            </a:r>
            <a:r>
              <a:rPr lang="en-US" dirty="0" smtClean="0"/>
              <a:t>, which represents the merging process of clusters.</a:t>
            </a:r>
          </a:p>
          <a:p>
            <a:endParaRPr lang="en-US" dirty="0" smtClean="0"/>
          </a:p>
          <a:p>
            <a:r>
              <a:rPr lang="en-US" dirty="0" smtClean="0"/>
              <a:t>The </a:t>
            </a:r>
            <a:r>
              <a:rPr lang="en-US" dirty="0" err="1" smtClean="0"/>
              <a:t>dendrogram</a:t>
            </a:r>
            <a:r>
              <a:rPr lang="en-US" dirty="0" smtClean="0"/>
              <a:t> displays the hierarchy of clusters and illustrates the order in which clusters are merged or split.</a:t>
            </a:r>
          </a:p>
          <a:p>
            <a:endParaRPr lang="en-US" dirty="0" smtClean="0"/>
          </a:p>
          <a:p>
            <a:r>
              <a:rPr lang="en-US" dirty="0" smtClean="0"/>
              <a:t>It allows analysts to visualize the relationships between clusters and helps in determining the optimal number of clusters by observing the structure of the </a:t>
            </a:r>
            <a:r>
              <a:rPr lang="en-US" dirty="0" err="1" smtClean="0"/>
              <a:t>dendrogram</a:t>
            </a:r>
            <a:r>
              <a:rPr lang="en-US" dirty="0" smtClean="0"/>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 </a:t>
            </a:r>
            <a:r>
              <a:rPr lang="en-US" dirty="0" err="1" smtClean="0"/>
              <a:t>Hierarchial</a:t>
            </a:r>
            <a:r>
              <a:rPr lang="en-US" dirty="0" smtClean="0"/>
              <a:t> Clustering</a:t>
            </a:r>
            <a:endParaRPr lang="en-US" dirty="0"/>
          </a:p>
        </p:txBody>
      </p:sp>
      <p:pic>
        <p:nvPicPr>
          <p:cNvPr id="4098" name="Picture 2"/>
          <p:cNvPicPr>
            <a:picLocks noChangeAspect="1" noChangeArrowheads="1"/>
          </p:cNvPicPr>
          <p:nvPr/>
        </p:nvPicPr>
        <p:blipFill>
          <a:blip r:embed="rId2"/>
          <a:srcRect/>
          <a:stretch>
            <a:fillRect/>
          </a:stretch>
        </p:blipFill>
        <p:spPr bwMode="auto">
          <a:xfrm>
            <a:off x="304800" y="1524000"/>
            <a:ext cx="5638800" cy="4498585"/>
          </a:xfrm>
          <a:prstGeom prst="rect">
            <a:avLst/>
          </a:prstGeom>
          <a:noFill/>
          <a:ln w="9525">
            <a:noFill/>
            <a:miter lim="800000"/>
            <a:headEnd/>
            <a:tailEnd/>
          </a:ln>
          <a:effectLst/>
        </p:spPr>
      </p:pic>
      <p:sp>
        <p:nvSpPr>
          <p:cNvPr id="7" name="TextBox 6"/>
          <p:cNvSpPr txBox="1"/>
          <p:nvPr/>
        </p:nvSpPr>
        <p:spPr>
          <a:xfrm>
            <a:off x="5943600" y="1600200"/>
            <a:ext cx="2743200" cy="418576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400" dirty="0" smtClean="0"/>
              <a:t>The </a:t>
            </a:r>
            <a:r>
              <a:rPr lang="en-US" sz="1400" dirty="0" err="1" smtClean="0"/>
              <a:t>dendrogram</a:t>
            </a:r>
            <a:r>
              <a:rPr lang="en-US" sz="1400" dirty="0" smtClean="0"/>
              <a:t> displays several branches, indicating multiple potential </a:t>
            </a:r>
            <a:r>
              <a:rPr lang="en-US" sz="1400" dirty="0" err="1" smtClean="0"/>
              <a:t>clusterings</a:t>
            </a:r>
            <a:r>
              <a:rPr lang="en-US" sz="1400" dirty="0" smtClean="0"/>
              <a:t> of customers based on their </a:t>
            </a:r>
            <a:r>
              <a:rPr lang="en-US" sz="1400" dirty="0" err="1" smtClean="0"/>
              <a:t>recency</a:t>
            </a:r>
            <a:r>
              <a:rPr lang="en-US" sz="1400" dirty="0" smtClean="0"/>
              <a:t> and frequency behaviors.</a:t>
            </a:r>
          </a:p>
          <a:p>
            <a:pPr>
              <a:buFont typeface="Arial" pitchFamily="34" charset="0"/>
              <a:buChar char="•"/>
            </a:pPr>
            <a:endParaRPr lang="en-US" sz="1400" dirty="0" smtClean="0"/>
          </a:p>
          <a:p>
            <a:pPr>
              <a:buFont typeface="Arial" pitchFamily="34" charset="0"/>
              <a:buChar char="•"/>
            </a:pPr>
            <a:r>
              <a:rPr lang="en-US" sz="1400" dirty="0" smtClean="0"/>
              <a:t>The vertical axis represents the </a:t>
            </a:r>
            <a:r>
              <a:rPr lang="en-US" sz="1400" b="1" dirty="0" smtClean="0"/>
              <a:t>Euclidean distances</a:t>
            </a:r>
            <a:r>
              <a:rPr lang="en-US" sz="1400" dirty="0" smtClean="0"/>
              <a:t> between clusters, with higher values signifying larger dissimilarity.</a:t>
            </a:r>
          </a:p>
          <a:p>
            <a:pPr>
              <a:buFont typeface="Arial" pitchFamily="34" charset="0"/>
              <a:buChar char="•"/>
            </a:pPr>
            <a:endParaRPr lang="en-US" sz="1400" dirty="0" smtClean="0"/>
          </a:p>
          <a:p>
            <a:pPr>
              <a:buFont typeface="Arial" pitchFamily="34" charset="0"/>
              <a:buChar char="•"/>
            </a:pPr>
            <a:r>
              <a:rPr lang="en-US" sz="1400" dirty="0" smtClean="0"/>
              <a:t>Shorter branch lengths suggest closer relationships between clusters, while longer branches indicate more distinct clusters.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83880" cy="609600"/>
          </a:xfrm>
        </p:spPr>
        <p:txBody>
          <a:bodyPr>
            <a:normAutofit fontScale="90000"/>
          </a:bodyPr>
          <a:lstStyle/>
          <a:p>
            <a:pPr algn="ctr"/>
            <a:r>
              <a:rPr lang="en-US" dirty="0" err="1" smtClean="0"/>
              <a:t>Contd</a:t>
            </a:r>
            <a:r>
              <a:rPr lang="en-US" dirty="0" smtClean="0"/>
              <a:t>…</a:t>
            </a:r>
            <a:endParaRPr lang="en-US" dirty="0"/>
          </a:p>
        </p:txBody>
      </p:sp>
      <p:sp>
        <p:nvSpPr>
          <p:cNvPr id="3" name="Content Placeholder 2"/>
          <p:cNvSpPr>
            <a:spLocks noGrp="1"/>
          </p:cNvSpPr>
          <p:nvPr>
            <p:ph idx="1"/>
          </p:nvPr>
        </p:nvSpPr>
        <p:spPr>
          <a:xfrm>
            <a:off x="381000" y="1143000"/>
            <a:ext cx="8183880" cy="4873752"/>
          </a:xfrm>
        </p:spPr>
        <p:txBody>
          <a:bodyPr>
            <a:normAutofit fontScale="55000" lnSpcReduction="20000"/>
          </a:bodyPr>
          <a:lstStyle/>
          <a:p>
            <a:pPr>
              <a:buNone/>
            </a:pPr>
            <a:r>
              <a:rPr lang="en-US" sz="5100" b="1" dirty="0" smtClean="0"/>
              <a:t>Insights:</a:t>
            </a:r>
          </a:p>
          <a:p>
            <a:endParaRPr lang="en-US" dirty="0" smtClean="0"/>
          </a:p>
          <a:p>
            <a:r>
              <a:rPr lang="en-US" b="1" dirty="0" smtClean="0"/>
              <a:t>Two main customer groups:</a:t>
            </a:r>
            <a:r>
              <a:rPr lang="en-US" dirty="0" smtClean="0"/>
              <a:t> The initial split separates customers into two main groups:</a:t>
            </a:r>
          </a:p>
          <a:p>
            <a:endParaRPr lang="en-US" dirty="0" smtClean="0"/>
          </a:p>
          <a:p>
            <a:pPr lvl="1"/>
            <a:r>
              <a:rPr lang="en-US" b="1" dirty="0" smtClean="0"/>
              <a:t>Group 1 (left side):</a:t>
            </a:r>
            <a:r>
              <a:rPr lang="en-US" dirty="0" smtClean="0"/>
              <a:t> This group seems to contain customers with </a:t>
            </a:r>
            <a:r>
              <a:rPr lang="en-US" b="1" dirty="0" smtClean="0"/>
              <a:t>more similar </a:t>
            </a:r>
            <a:r>
              <a:rPr lang="en-US" b="1" dirty="0" err="1" smtClean="0"/>
              <a:t>recency</a:t>
            </a:r>
            <a:r>
              <a:rPr lang="en-US" b="1" dirty="0" smtClean="0"/>
              <a:t> and frequency patterns</a:t>
            </a:r>
            <a:r>
              <a:rPr lang="en-US" dirty="0" smtClean="0"/>
              <a:t>, potentially representing </a:t>
            </a:r>
            <a:r>
              <a:rPr lang="en-US" b="1" dirty="0" smtClean="0"/>
              <a:t>more frequent or regular buyers</a:t>
            </a:r>
            <a:r>
              <a:rPr lang="en-US" dirty="0" smtClean="0"/>
              <a:t>.</a:t>
            </a:r>
          </a:p>
          <a:p>
            <a:pPr lvl="1"/>
            <a:endParaRPr lang="en-US" dirty="0" smtClean="0"/>
          </a:p>
          <a:p>
            <a:pPr lvl="1"/>
            <a:r>
              <a:rPr lang="en-US" b="1" dirty="0" smtClean="0"/>
              <a:t>Group 2 (right side):</a:t>
            </a:r>
            <a:r>
              <a:rPr lang="en-US" dirty="0" smtClean="0"/>
              <a:t> This group encompasses customers with </a:t>
            </a:r>
            <a:r>
              <a:rPr lang="en-US" b="1" dirty="0" smtClean="0"/>
              <a:t>more diverse </a:t>
            </a:r>
            <a:r>
              <a:rPr lang="en-US" b="1" dirty="0" err="1" smtClean="0"/>
              <a:t>recency</a:t>
            </a:r>
            <a:r>
              <a:rPr lang="en-US" b="1" dirty="0" smtClean="0"/>
              <a:t> and frequency behaviors</a:t>
            </a:r>
            <a:r>
              <a:rPr lang="en-US" dirty="0" smtClean="0"/>
              <a:t>, potentially including </a:t>
            </a:r>
            <a:r>
              <a:rPr lang="en-US" b="1" dirty="0" smtClean="0"/>
              <a:t>infrequent or irregular buyers</a:t>
            </a:r>
            <a:r>
              <a:rPr lang="en-US" dirty="0" smtClean="0"/>
              <a:t>.</a:t>
            </a:r>
          </a:p>
          <a:p>
            <a:pPr lvl="1"/>
            <a:endParaRPr lang="en-US" dirty="0" smtClean="0"/>
          </a:p>
          <a:p>
            <a:r>
              <a:rPr lang="en-US" b="1" dirty="0" smtClean="0"/>
              <a:t>Sub-clusters within groups:</a:t>
            </a:r>
            <a:r>
              <a:rPr lang="en-US" dirty="0" smtClean="0"/>
              <a:t> Further sub-divisions within each group reveal smaller clusters with potentially more nuanced differences in </a:t>
            </a:r>
            <a:r>
              <a:rPr lang="en-US" dirty="0" err="1" smtClean="0"/>
              <a:t>recency</a:t>
            </a:r>
            <a:r>
              <a:rPr lang="en-US" dirty="0" smtClean="0"/>
              <a:t> and frequency. </a:t>
            </a:r>
          </a:p>
          <a:p>
            <a:pPr lvl="1">
              <a:buNone/>
            </a:pPr>
            <a:r>
              <a:rPr lang="en-US" dirty="0" smtClean="0"/>
              <a:t>For example:</a:t>
            </a:r>
          </a:p>
          <a:p>
            <a:pPr lvl="1">
              <a:buNone/>
            </a:pPr>
            <a:endParaRPr lang="en-US" dirty="0" smtClean="0"/>
          </a:p>
          <a:p>
            <a:pPr lvl="1">
              <a:buNone/>
            </a:pPr>
            <a:r>
              <a:rPr lang="en-US" b="1" dirty="0" smtClean="0"/>
              <a:t>Within Group 1:</a:t>
            </a:r>
            <a:r>
              <a:rPr lang="en-US" dirty="0" smtClean="0"/>
              <a:t> There might be a cluster of </a:t>
            </a:r>
            <a:r>
              <a:rPr lang="en-US" b="1" dirty="0" smtClean="0"/>
              <a:t>highly frequent buyers</a:t>
            </a:r>
            <a:r>
              <a:rPr lang="en-US" dirty="0" smtClean="0"/>
              <a:t> and another of </a:t>
            </a:r>
            <a:r>
              <a:rPr lang="en-US" b="1" dirty="0" smtClean="0"/>
              <a:t>moderately frequent buyers</a:t>
            </a:r>
            <a:r>
              <a:rPr lang="en-US" dirty="0" smtClean="0"/>
              <a:t>.</a:t>
            </a:r>
          </a:p>
          <a:p>
            <a:pPr lvl="1">
              <a:buNone/>
            </a:pPr>
            <a:endParaRPr lang="en-US" dirty="0" smtClean="0"/>
          </a:p>
          <a:p>
            <a:pPr lvl="1">
              <a:buNone/>
            </a:pPr>
            <a:r>
              <a:rPr lang="en-US" b="1" dirty="0" smtClean="0"/>
              <a:t>Within Group 2:</a:t>
            </a:r>
            <a:r>
              <a:rPr lang="en-US" dirty="0" smtClean="0"/>
              <a:t> There could be clusters of </a:t>
            </a:r>
            <a:r>
              <a:rPr lang="en-US" b="1" dirty="0" smtClean="0"/>
              <a:t>infrequent buyers</a:t>
            </a:r>
            <a:r>
              <a:rPr lang="en-US" dirty="0" smtClean="0"/>
              <a:t> with varying levels of </a:t>
            </a:r>
            <a:r>
              <a:rPr lang="en-US" dirty="0" err="1" smtClean="0"/>
              <a:t>recency</a:t>
            </a:r>
            <a:r>
              <a:rPr lang="en-US" dirty="0" smtClean="0"/>
              <a:t>.</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609600"/>
          </a:xfrm>
        </p:spPr>
        <p:txBody>
          <a:bodyPr>
            <a:normAutofit fontScale="90000"/>
          </a:bodyPr>
          <a:lstStyle/>
          <a:p>
            <a:pPr algn="ctr"/>
            <a:r>
              <a:rPr lang="en-US" dirty="0" smtClean="0"/>
              <a:t>Metric Scores</a:t>
            </a:r>
            <a:endParaRPr lang="en-US" dirty="0"/>
          </a:p>
        </p:txBody>
      </p:sp>
      <p:pic>
        <p:nvPicPr>
          <p:cNvPr id="5122" name="Picture 2"/>
          <p:cNvPicPr>
            <a:picLocks noChangeAspect="1" noChangeArrowheads="1"/>
          </p:cNvPicPr>
          <p:nvPr/>
        </p:nvPicPr>
        <p:blipFill>
          <a:blip r:embed="rId2"/>
          <a:srcRect/>
          <a:stretch>
            <a:fillRect/>
          </a:stretch>
        </p:blipFill>
        <p:spPr bwMode="auto">
          <a:xfrm>
            <a:off x="381000" y="1295400"/>
            <a:ext cx="8382000" cy="2895600"/>
          </a:xfrm>
          <a:prstGeom prst="rect">
            <a:avLst/>
          </a:prstGeom>
          <a:noFill/>
          <a:ln w="9525">
            <a:noFill/>
            <a:miter lim="800000"/>
            <a:headEnd/>
            <a:tailEnd/>
          </a:ln>
          <a:effectLst/>
        </p:spPr>
      </p:pic>
      <p:sp>
        <p:nvSpPr>
          <p:cNvPr id="5" name="TextBox 4"/>
          <p:cNvSpPr txBox="1"/>
          <p:nvPr/>
        </p:nvSpPr>
        <p:spPr>
          <a:xfrm>
            <a:off x="457200" y="4343400"/>
            <a:ext cx="82296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Based on these metrics, the best cluster would be to use K-Means with 2 clusters obtained through either Silhouette Score or the Elbow Method, as it provides consistent results across all feature combinations and is widely used for its simplicity and effectiveness in clustering tasks.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533400"/>
          </a:xfrm>
        </p:spPr>
        <p:txBody>
          <a:bodyPr>
            <a:normAutofit fontScale="90000"/>
          </a:bodyPr>
          <a:lstStyle/>
          <a:p>
            <a:pPr algn="ctr"/>
            <a:r>
              <a:rPr lang="en-US" dirty="0" smtClean="0"/>
              <a:t>Conclusion</a:t>
            </a:r>
            <a:endParaRPr lang="en-US" dirty="0"/>
          </a:p>
        </p:txBody>
      </p:sp>
      <p:sp>
        <p:nvSpPr>
          <p:cNvPr id="3" name="Content Placeholder 2"/>
          <p:cNvSpPr>
            <a:spLocks noGrp="1"/>
          </p:cNvSpPr>
          <p:nvPr>
            <p:ph idx="1"/>
          </p:nvPr>
        </p:nvSpPr>
        <p:spPr>
          <a:xfrm>
            <a:off x="457200" y="1143000"/>
            <a:ext cx="8183880" cy="5029200"/>
          </a:xfrm>
        </p:spPr>
        <p:txBody>
          <a:bodyPr>
            <a:normAutofit fontScale="55000" lnSpcReduction="20000"/>
          </a:bodyPr>
          <a:lstStyle/>
          <a:p>
            <a:r>
              <a:rPr lang="en-US" sz="2900" dirty="0" smtClean="0"/>
              <a:t>*   Customer segmentation is a crucial aspect of retail business strategy, enabling personalized marketing and enhanced customer experiences.</a:t>
            </a:r>
          </a:p>
          <a:p>
            <a:r>
              <a:rPr lang="en-US" sz="2900" dirty="0" smtClean="0"/>
              <a:t/>
            </a:r>
            <a:br>
              <a:rPr lang="en-US" sz="2900" dirty="0" smtClean="0"/>
            </a:br>
            <a:r>
              <a:rPr lang="en-US" sz="2900" dirty="0" smtClean="0"/>
              <a:t>*   Through exploratory data analysis (EDA), we gained insights into customer purchasing behavior, including top-selling products, customer demographics, and peak sales periods.</a:t>
            </a:r>
          </a:p>
          <a:p>
            <a:r>
              <a:rPr lang="en-US" sz="2900" dirty="0" smtClean="0"/>
              <a:t/>
            </a:r>
            <a:br>
              <a:rPr lang="en-US" sz="2900" dirty="0" smtClean="0"/>
            </a:br>
            <a:r>
              <a:rPr lang="en-US" sz="2900" dirty="0" smtClean="0"/>
              <a:t>*   Utilizing machine learning techniques such as K-Means clustering, we segmented customers based on their </a:t>
            </a:r>
            <a:r>
              <a:rPr lang="en-US" sz="2900" dirty="0" err="1" smtClean="0"/>
              <a:t>recency</a:t>
            </a:r>
            <a:r>
              <a:rPr lang="en-US" sz="2900" dirty="0" smtClean="0"/>
              <a:t>, frequency, and monetary value of purchases.</a:t>
            </a:r>
          </a:p>
          <a:p>
            <a:r>
              <a:rPr lang="en-US" sz="2900" dirty="0" smtClean="0"/>
              <a:t/>
            </a:r>
            <a:br>
              <a:rPr lang="en-US" sz="2900" dirty="0" smtClean="0"/>
            </a:br>
            <a:r>
              <a:rPr lang="en-US" sz="2900" dirty="0" smtClean="0"/>
              <a:t>*   The optimal number of clusters, determined through metrics like Silhouette Score and the Elbow Method, allowed us to effectively group customers into distinct segments.</a:t>
            </a:r>
          </a:p>
          <a:p>
            <a:r>
              <a:rPr lang="en-US" sz="2900" dirty="0" smtClean="0"/>
              <a:t/>
            </a:r>
            <a:br>
              <a:rPr lang="en-US" sz="2900" dirty="0" smtClean="0"/>
            </a:br>
            <a:r>
              <a:rPr lang="en-US" sz="2900" dirty="0" smtClean="0"/>
              <a:t>*   By leveraging clustering algorithms, businesses can tailor marketing campaigns, improve customer retention, and optimize product recommendations to meet the diverse needs of different customer segments.</a:t>
            </a:r>
          </a:p>
          <a:p>
            <a:r>
              <a:rPr lang="en-US" sz="2900" dirty="0" smtClean="0"/>
              <a:t/>
            </a:r>
            <a:br>
              <a:rPr lang="en-US" sz="2900" dirty="0" smtClean="0"/>
            </a:br>
            <a:r>
              <a:rPr lang="en-US" sz="2900" dirty="0" smtClean="0"/>
              <a:t>*   Overall, this project demonstrates the value of data-driven approaches in understanding customer behavior and driving business growth in the retail sector.</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838200"/>
          </a:xfrm>
        </p:spPr>
        <p:txBody>
          <a:bodyPr>
            <a:normAutofit fontScale="90000"/>
          </a:bodyPr>
          <a:lstStyle/>
          <a:p>
            <a:pPr algn="ctr"/>
            <a:r>
              <a:rPr lang="en-US" dirty="0" smtClean="0"/>
              <a:t>Actionable Insights and Recommendations</a:t>
            </a:r>
            <a:endParaRPr lang="en-US" dirty="0"/>
          </a:p>
        </p:txBody>
      </p:sp>
      <p:sp>
        <p:nvSpPr>
          <p:cNvPr id="3" name="Content Placeholder 2"/>
          <p:cNvSpPr>
            <a:spLocks noGrp="1"/>
          </p:cNvSpPr>
          <p:nvPr>
            <p:ph idx="1"/>
          </p:nvPr>
        </p:nvSpPr>
        <p:spPr>
          <a:xfrm>
            <a:off x="457200" y="1676400"/>
            <a:ext cx="8183880" cy="4187952"/>
          </a:xfrm>
        </p:spPr>
        <p:txBody>
          <a:bodyPr>
            <a:normAutofit fontScale="55000" lnSpcReduction="20000"/>
          </a:bodyPr>
          <a:lstStyle/>
          <a:p>
            <a:r>
              <a:rPr lang="en-US" b="1" dirty="0" smtClean="0"/>
              <a:t>Customer Segmentation</a:t>
            </a:r>
            <a:r>
              <a:rPr lang="en-US" dirty="0" smtClean="0"/>
              <a:t>: Utilize the identified clusters to segment customers based on their purchasing behavior, </a:t>
            </a:r>
            <a:r>
              <a:rPr lang="en-US" dirty="0" err="1" smtClean="0"/>
              <a:t>recency</a:t>
            </a:r>
            <a:r>
              <a:rPr lang="en-US" dirty="0" smtClean="0"/>
              <a:t>, and monetary value. Tailor marketing strategies, promotions, and communication channels to better meet the needs and preferences of each segment.</a:t>
            </a:r>
          </a:p>
          <a:p>
            <a:endParaRPr lang="en-US" dirty="0" smtClean="0"/>
          </a:p>
          <a:p>
            <a:r>
              <a:rPr lang="en-US" b="1" dirty="0" smtClean="0"/>
              <a:t>Retention Strategies</a:t>
            </a:r>
            <a:r>
              <a:rPr lang="en-US" dirty="0" smtClean="0"/>
              <a:t>: Identify high-value customer segments with high </a:t>
            </a:r>
            <a:r>
              <a:rPr lang="en-US" dirty="0" err="1" smtClean="0"/>
              <a:t>recency</a:t>
            </a:r>
            <a:r>
              <a:rPr lang="en-US" dirty="0" smtClean="0"/>
              <a:t> and monetary value. Implement targeted retention strategies, such as loyalty programs, personalized offers, and exceptional customer service, to retain these valuable customers and encourage repeat purchases.</a:t>
            </a:r>
          </a:p>
          <a:p>
            <a:endParaRPr lang="en-US" dirty="0" smtClean="0"/>
          </a:p>
          <a:p>
            <a:r>
              <a:rPr lang="en-US" b="1" dirty="0" smtClean="0"/>
              <a:t>Acquisition Channels</a:t>
            </a:r>
            <a:r>
              <a:rPr lang="en-US" dirty="0" smtClean="0"/>
              <a:t>: Analyze the characteristics of different customer segments to understand which acquisition channels are most effective for each segment. Allocate marketing budgets more efficiently by investing in channels that yield higher conversion rates and customer lifetime value.</a:t>
            </a:r>
          </a:p>
          <a:p>
            <a:endParaRPr lang="en-US" dirty="0" smtClean="0"/>
          </a:p>
          <a:p>
            <a:r>
              <a:rPr lang="en-US" b="1" dirty="0" smtClean="0"/>
              <a:t>Product Recommendations</a:t>
            </a:r>
            <a:r>
              <a:rPr lang="en-US" dirty="0" smtClean="0"/>
              <a:t>: Leverage customer segmentation to provide personalized product recommendations and cross-selling opportunities. Use insights from cluster analysis to understand which products are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83880" cy="579120"/>
          </a:xfrm>
        </p:spPr>
        <p:txBody>
          <a:bodyPr>
            <a:normAutofit fontScale="90000"/>
          </a:bodyPr>
          <a:lstStyle/>
          <a:p>
            <a:pPr algn="ctr"/>
            <a:r>
              <a:rPr lang="en-US" dirty="0" smtClean="0"/>
              <a:t>Data Overview</a:t>
            </a:r>
            <a:endParaRPr lang="en-US" dirty="0"/>
          </a:p>
        </p:txBody>
      </p:sp>
      <p:sp>
        <p:nvSpPr>
          <p:cNvPr id="3" name="Content Placeholder 2"/>
          <p:cNvSpPr>
            <a:spLocks noGrp="1"/>
          </p:cNvSpPr>
          <p:nvPr>
            <p:ph idx="1"/>
          </p:nvPr>
        </p:nvSpPr>
        <p:spPr>
          <a:xfrm>
            <a:off x="457200" y="1143000"/>
            <a:ext cx="4572000" cy="4876800"/>
          </a:xfrm>
          <a:ln>
            <a:solidFill>
              <a:schemeClr val="tx1"/>
            </a:solidFill>
          </a:ln>
        </p:spPr>
        <p:txBody>
          <a:bodyPr>
            <a:noAutofit/>
          </a:bodyPr>
          <a:lstStyle/>
          <a:p>
            <a:r>
              <a:rPr lang="en-US" sz="1250" b="1" dirty="0" err="1" smtClean="0"/>
              <a:t>InvoiceNo</a:t>
            </a:r>
            <a:r>
              <a:rPr lang="en-US" sz="1250" b="1" dirty="0" smtClean="0"/>
              <a:t>: </a:t>
            </a:r>
            <a:r>
              <a:rPr lang="en-US" sz="1250" dirty="0" smtClean="0"/>
              <a:t>A unique identifier for each transaction or invoice.</a:t>
            </a:r>
          </a:p>
          <a:p>
            <a:endParaRPr lang="en-US" sz="1250" dirty="0" smtClean="0"/>
          </a:p>
          <a:p>
            <a:r>
              <a:rPr lang="en-US" sz="1250" b="1" dirty="0" err="1" smtClean="0"/>
              <a:t>StockCode</a:t>
            </a:r>
            <a:r>
              <a:rPr lang="en-US" sz="1250" b="1" dirty="0" smtClean="0"/>
              <a:t>: </a:t>
            </a:r>
            <a:r>
              <a:rPr lang="en-US" sz="1250" dirty="0" smtClean="0"/>
              <a:t>A unique identifier for each product or item.</a:t>
            </a:r>
          </a:p>
          <a:p>
            <a:endParaRPr lang="en-US" sz="1250" dirty="0" smtClean="0"/>
          </a:p>
          <a:p>
            <a:r>
              <a:rPr lang="en-US" sz="1250" b="1" dirty="0" smtClean="0"/>
              <a:t>Description: </a:t>
            </a:r>
            <a:r>
              <a:rPr lang="en-US" sz="1250" dirty="0" smtClean="0"/>
              <a:t>A textual description of the product.</a:t>
            </a:r>
          </a:p>
          <a:p>
            <a:endParaRPr lang="en-US" sz="1250" dirty="0" smtClean="0"/>
          </a:p>
          <a:p>
            <a:r>
              <a:rPr lang="en-US" sz="1250" b="1" dirty="0" smtClean="0"/>
              <a:t>Quantity: </a:t>
            </a:r>
            <a:r>
              <a:rPr lang="en-US" sz="1250" dirty="0" smtClean="0"/>
              <a:t>The quantity of each product sold in the </a:t>
            </a:r>
          </a:p>
          <a:p>
            <a:pPr>
              <a:buNone/>
            </a:pPr>
            <a:endParaRPr lang="en-US" sz="1250" dirty="0" smtClean="0"/>
          </a:p>
          <a:p>
            <a:r>
              <a:rPr lang="en-US" sz="1250" b="1" dirty="0" err="1" smtClean="0"/>
              <a:t>InvoiceDate</a:t>
            </a:r>
            <a:r>
              <a:rPr lang="en-US" sz="1250" b="1" dirty="0" smtClean="0"/>
              <a:t>: </a:t>
            </a:r>
            <a:r>
              <a:rPr lang="en-US" sz="1250" dirty="0" smtClean="0"/>
              <a:t>The date and time when the transaction occurred.</a:t>
            </a:r>
          </a:p>
          <a:p>
            <a:endParaRPr lang="en-US" sz="1250" dirty="0" smtClean="0"/>
          </a:p>
          <a:p>
            <a:r>
              <a:rPr lang="en-US" sz="1250" b="1" dirty="0" err="1" smtClean="0"/>
              <a:t>UnitPrice</a:t>
            </a:r>
            <a:r>
              <a:rPr lang="en-US" sz="1250" b="1" dirty="0" smtClean="0"/>
              <a:t>: </a:t>
            </a:r>
            <a:r>
              <a:rPr lang="en-US" sz="1250" dirty="0" smtClean="0"/>
              <a:t>The unit price of each product.</a:t>
            </a:r>
          </a:p>
          <a:p>
            <a:endParaRPr lang="en-US" sz="1250" dirty="0" smtClean="0"/>
          </a:p>
          <a:p>
            <a:r>
              <a:rPr lang="en-US" sz="1250" b="1" dirty="0" err="1" smtClean="0"/>
              <a:t>CustomerID</a:t>
            </a:r>
            <a:r>
              <a:rPr lang="en-US" sz="1250" b="1" dirty="0" smtClean="0"/>
              <a:t>: </a:t>
            </a:r>
            <a:r>
              <a:rPr lang="en-US" sz="1250" dirty="0" smtClean="0"/>
              <a:t>A unique identifier for each customer.</a:t>
            </a:r>
          </a:p>
          <a:p>
            <a:endParaRPr lang="en-US" sz="1250" dirty="0" smtClean="0"/>
          </a:p>
          <a:p>
            <a:r>
              <a:rPr lang="en-US" sz="1250" b="1" dirty="0" smtClean="0"/>
              <a:t>Country: </a:t>
            </a:r>
            <a:r>
              <a:rPr lang="en-US" sz="1250" dirty="0" smtClean="0"/>
              <a:t>The country where the transaction took place.</a:t>
            </a:r>
            <a:endParaRPr lang="en-US" sz="1250" dirty="0"/>
          </a:p>
        </p:txBody>
      </p:sp>
      <p:sp>
        <p:nvSpPr>
          <p:cNvPr id="4" name="TextBox 3"/>
          <p:cNvSpPr txBox="1"/>
          <p:nvPr/>
        </p:nvSpPr>
        <p:spPr>
          <a:xfrm>
            <a:off x="5029200" y="1981200"/>
            <a:ext cx="3733800" cy="2539157"/>
          </a:xfrm>
          <a:prstGeom prst="rect">
            <a:avLst/>
          </a:prstGeom>
          <a:noFill/>
          <a:ln>
            <a:solidFill>
              <a:schemeClr val="tx1"/>
            </a:solidFill>
          </a:ln>
        </p:spPr>
        <p:txBody>
          <a:bodyPr wrap="square" rtlCol="0">
            <a:spAutoFit/>
          </a:bodyPr>
          <a:lstStyle/>
          <a:p>
            <a:r>
              <a:rPr lang="en-US" b="1" dirty="0"/>
              <a:t>Data Types:</a:t>
            </a:r>
          </a:p>
          <a:p>
            <a:pPr lvl="1"/>
            <a:r>
              <a:rPr lang="en-US" sz="1500" b="1" dirty="0"/>
              <a:t>Integer:</a:t>
            </a:r>
            <a:r>
              <a:rPr lang="en-US" sz="1500" dirty="0"/>
              <a:t> </a:t>
            </a:r>
            <a:r>
              <a:rPr lang="en-US" sz="1500" dirty="0" smtClean="0"/>
              <a:t> Quantity</a:t>
            </a:r>
          </a:p>
          <a:p>
            <a:pPr lvl="1"/>
            <a:endParaRPr lang="en-US" sz="1500" dirty="0"/>
          </a:p>
          <a:p>
            <a:pPr lvl="1"/>
            <a:r>
              <a:rPr lang="en-US" sz="1500" b="1" dirty="0"/>
              <a:t>Float:</a:t>
            </a:r>
            <a:r>
              <a:rPr lang="en-US" sz="1500" dirty="0"/>
              <a:t> </a:t>
            </a:r>
            <a:r>
              <a:rPr lang="en-US" sz="1500" dirty="0" smtClean="0"/>
              <a:t> </a:t>
            </a:r>
            <a:r>
              <a:rPr lang="en-US" sz="1500" dirty="0" err="1" smtClean="0"/>
              <a:t>UnitPrice</a:t>
            </a:r>
            <a:r>
              <a:rPr lang="en-US" sz="1500" dirty="0" smtClean="0"/>
              <a:t>, </a:t>
            </a:r>
            <a:r>
              <a:rPr lang="en-US" sz="1500" dirty="0" err="1" smtClean="0"/>
              <a:t>CustomerID</a:t>
            </a:r>
            <a:r>
              <a:rPr lang="en-US" sz="1500" dirty="0" smtClean="0"/>
              <a:t> </a:t>
            </a:r>
          </a:p>
          <a:p>
            <a:pPr lvl="1"/>
            <a:endParaRPr lang="en-US" sz="1500" dirty="0"/>
          </a:p>
          <a:p>
            <a:pPr lvl="1"/>
            <a:r>
              <a:rPr lang="en-US" sz="1500" b="1" dirty="0"/>
              <a:t>Object:</a:t>
            </a:r>
            <a:r>
              <a:rPr lang="en-US" sz="1500" dirty="0"/>
              <a:t> </a:t>
            </a:r>
            <a:r>
              <a:rPr lang="en-US" sz="1500" dirty="0" smtClean="0"/>
              <a:t> </a:t>
            </a:r>
            <a:r>
              <a:rPr lang="en-US" sz="1500" dirty="0" err="1" smtClean="0"/>
              <a:t>InvoiceNo</a:t>
            </a:r>
            <a:r>
              <a:rPr lang="en-US" sz="1500" dirty="0" smtClean="0"/>
              <a:t>, </a:t>
            </a:r>
            <a:r>
              <a:rPr lang="en-US" sz="1500" dirty="0" err="1" smtClean="0"/>
              <a:t>StockCode</a:t>
            </a:r>
            <a:r>
              <a:rPr lang="en-US" sz="1500" dirty="0" smtClean="0"/>
              <a:t>, Description, Country</a:t>
            </a:r>
          </a:p>
          <a:p>
            <a:pPr lvl="1"/>
            <a:endParaRPr lang="en-US" sz="1500" dirty="0" smtClean="0"/>
          </a:p>
          <a:p>
            <a:pPr lvl="1"/>
            <a:r>
              <a:rPr lang="en-US" sz="1500" b="1" dirty="0" err="1" smtClean="0"/>
              <a:t>DateTime</a:t>
            </a:r>
            <a:r>
              <a:rPr lang="en-US" sz="1500" b="1" dirty="0" smtClean="0"/>
              <a:t>: </a:t>
            </a:r>
            <a:r>
              <a:rPr lang="en-US" sz="1600" dirty="0" err="1" smtClean="0"/>
              <a:t>InvoiceDate</a:t>
            </a:r>
            <a:r>
              <a:rPr lang="en-US" sz="1600" dirty="0" smtClean="0"/>
              <a:t> </a:t>
            </a:r>
            <a:endParaRPr lang="en-US" sz="1500" b="1"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183880" cy="1051560"/>
          </a:xfrm>
        </p:spPr>
        <p:txBody>
          <a:bodyPr/>
          <a:lstStyle/>
          <a:p>
            <a:pPr algn="ctr"/>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183880" cy="609600"/>
          </a:xfrm>
        </p:spPr>
        <p:txBody>
          <a:bodyPr>
            <a:normAutofit fontScale="90000"/>
          </a:bodyPr>
          <a:lstStyle/>
          <a:p>
            <a:pPr algn="ctr"/>
            <a:r>
              <a:rPr lang="en-US" dirty="0" smtClean="0"/>
              <a:t>Data Wrangling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2695575" cy="1781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019800" y="1447800"/>
            <a:ext cx="2543175" cy="1400175"/>
          </a:xfrm>
          <a:prstGeom prst="rect">
            <a:avLst/>
          </a:prstGeom>
          <a:noFill/>
          <a:ln w="9525">
            <a:noFill/>
            <a:miter lim="800000"/>
            <a:headEnd/>
            <a:tailEnd/>
          </a:ln>
          <a:effectLst/>
        </p:spPr>
      </p:pic>
      <p:sp>
        <p:nvSpPr>
          <p:cNvPr id="7" name="TextBox 6"/>
          <p:cNvSpPr txBox="1"/>
          <p:nvPr/>
        </p:nvSpPr>
        <p:spPr>
          <a:xfrm>
            <a:off x="3657600" y="1676400"/>
            <a:ext cx="1905000" cy="1015663"/>
          </a:xfrm>
          <a:prstGeom prst="rect">
            <a:avLst/>
          </a:prstGeom>
          <a:solidFill>
            <a:schemeClr val="bg2">
              <a:lumMod val="75000"/>
            </a:schemeClr>
          </a:solidFill>
          <a:ln>
            <a:solidFill>
              <a:schemeClr val="tx1"/>
            </a:solidFill>
          </a:ln>
        </p:spPr>
        <p:txBody>
          <a:bodyPr wrap="square" rtlCol="0">
            <a:spAutoFit/>
          </a:bodyPr>
          <a:lstStyle/>
          <a:p>
            <a:r>
              <a:rPr lang="en-US" sz="1200" dirty="0" smtClean="0"/>
              <a:t>Removed all rows with missing values in the </a:t>
            </a:r>
            <a:r>
              <a:rPr lang="en-US" sz="1200" dirty="0" err="1" smtClean="0"/>
              <a:t>CustomerID</a:t>
            </a:r>
            <a:r>
              <a:rPr lang="en-US" sz="1200" dirty="0" smtClean="0"/>
              <a:t> column using the </a:t>
            </a:r>
            <a:r>
              <a:rPr lang="en-US" sz="1200" dirty="0" err="1" smtClean="0"/>
              <a:t>dropna</a:t>
            </a:r>
            <a:r>
              <a:rPr lang="en-US" sz="1200" dirty="0" smtClean="0"/>
              <a:t>() function.</a:t>
            </a:r>
            <a:endParaRPr lang="en-US" sz="1200" dirty="0"/>
          </a:p>
        </p:txBody>
      </p:sp>
      <p:sp>
        <p:nvSpPr>
          <p:cNvPr id="8" name="Right Arrow 7"/>
          <p:cNvSpPr/>
          <p:nvPr/>
        </p:nvSpPr>
        <p:spPr>
          <a:xfrm>
            <a:off x="3200400" y="2057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562600" y="2057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3400" y="3962400"/>
            <a:ext cx="8153400" cy="1477328"/>
          </a:xfrm>
          <a:prstGeom prst="rect">
            <a:avLst/>
          </a:prstGeom>
          <a:noFill/>
        </p:spPr>
        <p:txBody>
          <a:bodyPr wrap="square" rtlCol="0">
            <a:spAutoFit/>
          </a:bodyPr>
          <a:lstStyle/>
          <a:p>
            <a:pPr>
              <a:buFont typeface="Arial" pitchFamily="34" charset="0"/>
              <a:buChar char="•"/>
            </a:pPr>
            <a:r>
              <a:rPr lang="en-US" dirty="0" smtClean="0"/>
              <a:t> There are 5268 duplicate values in the dataset which has been removed </a:t>
            </a:r>
            <a:r>
              <a:rPr lang="en-US" dirty="0" smtClean="0"/>
              <a:t>from </a:t>
            </a:r>
            <a:r>
              <a:rPr lang="en-US" dirty="0" smtClean="0"/>
              <a:t>the dataset using the </a:t>
            </a:r>
            <a:r>
              <a:rPr lang="en-US" dirty="0" err="1" smtClean="0"/>
              <a:t>drop_duplicates</a:t>
            </a:r>
            <a:r>
              <a:rPr lang="en-US" dirty="0" smtClean="0"/>
              <a:t>() function.</a:t>
            </a:r>
          </a:p>
          <a:p>
            <a:endParaRPr lang="en-US" dirty="0" smtClean="0"/>
          </a:p>
          <a:p>
            <a:pPr>
              <a:buFont typeface="Arial" pitchFamily="34" charset="0"/>
              <a:buChar char="•"/>
            </a:pPr>
            <a:r>
              <a:rPr lang="en-US" dirty="0" smtClean="0"/>
              <a:t>Extracted the year, month, day, and hour components from the '</a:t>
            </a:r>
            <a:r>
              <a:rPr lang="en-US" dirty="0" err="1" smtClean="0"/>
              <a:t>InvoiceDate</a:t>
            </a:r>
            <a:r>
              <a:rPr lang="en-US" dirty="0" smtClean="0"/>
              <a:t>' column.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sp>
        <p:nvSpPr>
          <p:cNvPr id="3" name="Content Placeholder 2"/>
          <p:cNvSpPr>
            <a:spLocks noGrp="1"/>
          </p:cNvSpPr>
          <p:nvPr>
            <p:ph idx="1"/>
          </p:nvPr>
        </p:nvSpPr>
        <p:spPr>
          <a:xfrm>
            <a:off x="304800" y="1295400"/>
            <a:ext cx="8564880" cy="4721352"/>
          </a:xfrm>
        </p:spPr>
        <p:txBody>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381000" y="1371600"/>
            <a:ext cx="8381999" cy="4724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626582"/>
            <a:ext cx="8382000" cy="439321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4098" name="Picture 2"/>
          <p:cNvPicPr>
            <a:picLocks noChangeAspect="1" noChangeArrowheads="1"/>
          </p:cNvPicPr>
          <p:nvPr/>
        </p:nvPicPr>
        <p:blipFill>
          <a:blip r:embed="rId2"/>
          <a:srcRect/>
          <a:stretch>
            <a:fillRect/>
          </a:stretch>
        </p:blipFill>
        <p:spPr bwMode="auto">
          <a:xfrm>
            <a:off x="304800" y="1295400"/>
            <a:ext cx="8534400" cy="49577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5122" name="Picture 2"/>
          <p:cNvPicPr>
            <a:picLocks noChangeAspect="1" noChangeArrowheads="1"/>
          </p:cNvPicPr>
          <p:nvPr/>
        </p:nvPicPr>
        <p:blipFill>
          <a:blip r:embed="rId2"/>
          <a:srcRect/>
          <a:stretch>
            <a:fillRect/>
          </a:stretch>
        </p:blipFill>
        <p:spPr bwMode="auto">
          <a:xfrm>
            <a:off x="381000" y="1295400"/>
            <a:ext cx="8382000" cy="53054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1497</TotalTime>
  <Words>2785</Words>
  <Application>Microsoft Office PowerPoint</Application>
  <PresentationFormat>On-screen Show (4:3)</PresentationFormat>
  <Paragraphs>329</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Aspect</vt:lpstr>
      <vt:lpstr>Online Retail Customer Segmentation </vt:lpstr>
      <vt:lpstr>Introduction</vt:lpstr>
      <vt:lpstr>Project Workflow</vt:lpstr>
      <vt:lpstr>Data Overview</vt:lpstr>
      <vt:lpstr>Data Wrangling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Hypothetical Statement </vt:lpstr>
      <vt:lpstr>Feature Engineering &amp; Data Pre-processing Handling Missing Values</vt:lpstr>
      <vt:lpstr>Feature Engineering &amp; Data Pre-processing Handling Outliers</vt:lpstr>
      <vt:lpstr>Data Transformations</vt:lpstr>
      <vt:lpstr>Data Scaling</vt:lpstr>
      <vt:lpstr>ML Model Implementation  K-Means Clustering </vt:lpstr>
      <vt:lpstr>ML Model Implementation  K-Means Clustering </vt:lpstr>
      <vt:lpstr>ML Model Implementation  K-Means Clustering </vt:lpstr>
      <vt:lpstr>ML Model Implementation  K-Means Clustering </vt:lpstr>
      <vt:lpstr>ML Model Implementation  K-Means Clustering </vt:lpstr>
      <vt:lpstr>ML Model Implementation  K-Means Clustering </vt:lpstr>
      <vt:lpstr>Slide 29</vt:lpstr>
      <vt:lpstr>ML Model Implementation  K-Means Clustering </vt:lpstr>
      <vt:lpstr>ML Model Implementation  DBSCAN</vt:lpstr>
      <vt:lpstr>ML Model Implementation   DBSCAN</vt:lpstr>
      <vt:lpstr>ML Model Implementation   DBSCAN</vt:lpstr>
      <vt:lpstr>ML Model Implementation Hierarchial Clustering</vt:lpstr>
      <vt:lpstr>ML Model Implementation   Hierarchial Clustering</vt:lpstr>
      <vt:lpstr>Contd…</vt:lpstr>
      <vt:lpstr>Metric Scores</vt:lpstr>
      <vt:lpstr>Conclusion</vt:lpstr>
      <vt:lpstr>Actionable Insights and Recommendations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Shafiq Abubacker</dc:creator>
  <cp:lastModifiedBy>Shafiq</cp:lastModifiedBy>
  <cp:revision>186</cp:revision>
  <dcterms:created xsi:type="dcterms:W3CDTF">2024-02-10T04:57:37Z</dcterms:created>
  <dcterms:modified xsi:type="dcterms:W3CDTF">2024-02-15T15:33:38Z</dcterms:modified>
</cp:coreProperties>
</file>