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</p:sldMasterIdLst>
  <p:notesMasterIdLst>
    <p:notesMasterId r:id="rId21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69" r:id="rId12"/>
    <p:sldId id="272" r:id="rId13"/>
    <p:sldId id="281" r:id="rId14"/>
    <p:sldId id="278" r:id="rId15"/>
    <p:sldId id="279" r:id="rId16"/>
    <p:sldId id="283" r:id="rId17"/>
    <p:sldId id="284" r:id="rId18"/>
    <p:sldId id="28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20F79-3616-45B5-B4D1-80B18B1C5D9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087E-7A99-4C17-83F4-43DB9FF05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087E-7A99-4C17-83F4-43DB9FF05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7087E-7A99-4C17-83F4-43DB9FF05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8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5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0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2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2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6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6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4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8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7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6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7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7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68176AA-6ABB-42D2-BAA5-DF4BE41DD6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DCBBEF-9DA8-4640-A1BB-B1C671FE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7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6" Type="http://schemas.microsoft.com/office/2007/relationships/hdphoto" Target="../media/hdphoto4.wdp"/><Relationship Id="rId5" Type="http://schemas.openxmlformats.org/officeDocument/2006/relationships/image" Target="../media/image34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18B64-C00C-4D50-A946-38C239EC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SAP                    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REST API 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73847-73BC-4F71-AFA5-0A89D0616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By</a:t>
            </a:r>
          </a:p>
          <a:p>
            <a:r>
              <a:rPr lang="en-US" sz="2000">
                <a:solidFill>
                  <a:srgbClr val="080808"/>
                </a:solidFill>
              </a:rPr>
              <a:t>Rajkamal Kewlani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005C2-31F2-4CC1-A106-0A1E3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A3C6EC-542C-4454-95BE-A09CEFD2BCE9}"/>
              </a:ext>
            </a:extLst>
          </p:cNvPr>
          <p:cNvSpPr txBox="1"/>
          <p:nvPr/>
        </p:nvSpPr>
        <p:spPr>
          <a:xfrm>
            <a:off x="450165" y="773723"/>
            <a:ext cx="37701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/>
              <a:t>The REST API service has to be created under a particular node which will be found under the section “Virtual Hosts/Services”, in the second half of the screen.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FontTx/>
              <a:buAutoNum type="arabicPeriod" startAt="4"/>
            </a:pPr>
            <a:r>
              <a:rPr lang="en-IN" dirty="0"/>
              <a:t>Navigate through the path – “</a:t>
            </a:r>
            <a:r>
              <a:rPr lang="en-IN" i="1" dirty="0" err="1"/>
              <a:t>default_host</a:t>
            </a:r>
            <a:r>
              <a:rPr lang="en-IN" i="1" dirty="0"/>
              <a:t>-&gt;SAP-&gt;</a:t>
            </a:r>
            <a:r>
              <a:rPr lang="en-IN" i="1" dirty="0" err="1"/>
              <a:t>bc</a:t>
            </a:r>
            <a:r>
              <a:rPr lang="en-IN" dirty="0"/>
              <a:t>”</a:t>
            </a:r>
          </a:p>
          <a:p>
            <a:pPr marL="342900" indent="-342900">
              <a:buFontTx/>
              <a:buAutoNum type="arabicPeriod" startAt="4"/>
            </a:pPr>
            <a:endParaRPr lang="en-IN" dirty="0"/>
          </a:p>
          <a:p>
            <a:pPr marL="342900" indent="-342900">
              <a:buFontTx/>
              <a:buAutoNum type="arabicPeriod" startAt="4"/>
            </a:pPr>
            <a:endParaRPr lang="en-IN" dirty="0"/>
          </a:p>
          <a:p>
            <a:pPr marL="342900" indent="-342900">
              <a:buFontTx/>
              <a:buAutoNum type="arabicPeriod" startAt="4"/>
            </a:pPr>
            <a:endParaRPr lang="en-IN" dirty="0"/>
          </a:p>
          <a:p>
            <a:pPr marL="342900" indent="-342900">
              <a:buFontTx/>
              <a:buAutoNum type="arabicPeriod" startAt="4"/>
            </a:pPr>
            <a:r>
              <a:rPr lang="en-IN" dirty="0"/>
              <a:t>Right-click on host “</a:t>
            </a:r>
            <a:r>
              <a:rPr lang="en-IN" dirty="0" err="1"/>
              <a:t>bc</a:t>
            </a:r>
            <a:r>
              <a:rPr lang="en-IN" dirty="0"/>
              <a:t>” and select New Sub-Element and click on “New Sub-Element” as shown in the third screenshot.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BFF92-4774-4B46-B936-203553550376}"/>
              </a:ext>
            </a:extLst>
          </p:cNvPr>
          <p:cNvPicPr/>
          <p:nvPr/>
        </p:nvPicPr>
        <p:blipFill rotWithShape="1">
          <a:blip r:embed="rId3"/>
          <a:srcRect b="7804"/>
          <a:stretch/>
        </p:blipFill>
        <p:spPr>
          <a:xfrm>
            <a:off x="5293776" y="663279"/>
            <a:ext cx="6101055" cy="3199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B762-1BB5-48FF-AA03-1D0A375700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7680" y="4005377"/>
            <a:ext cx="250317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9BC5E-E17E-468B-9160-EC31D87ED347}"/>
              </a:ext>
            </a:extLst>
          </p:cNvPr>
          <p:cNvPicPr/>
          <p:nvPr/>
        </p:nvPicPr>
        <p:blipFill rotWithShape="1">
          <a:blip r:embed="rId5"/>
          <a:srcRect t="26578" r="69754" b="28790"/>
          <a:stretch/>
        </p:blipFill>
        <p:spPr bwMode="auto">
          <a:xfrm>
            <a:off x="8358373" y="4005376"/>
            <a:ext cx="3036247" cy="266700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086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D5980E-7B40-44F0-860B-B831BB45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F2F85-E9DF-4318-AE8B-E7C24E5840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5473" y="389775"/>
            <a:ext cx="3892762" cy="2853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D10432-E07A-4811-9007-75C8C03E8FFA}"/>
              </a:ext>
            </a:extLst>
          </p:cNvPr>
          <p:cNvSpPr txBox="1"/>
          <p:nvPr/>
        </p:nvSpPr>
        <p:spPr>
          <a:xfrm>
            <a:off x="393895" y="647114"/>
            <a:ext cx="3967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7. Click on the green tick for the</a:t>
            </a:r>
          </a:p>
          <a:p>
            <a:r>
              <a:rPr lang="en-US" dirty="0"/>
              <a:t>    message which shows up on the</a:t>
            </a:r>
          </a:p>
          <a:p>
            <a:r>
              <a:rPr lang="en-US" dirty="0"/>
              <a:t>    next screen.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On the next screen, give a suitable </a:t>
            </a:r>
          </a:p>
          <a:p>
            <a:r>
              <a:rPr lang="en-US" dirty="0"/>
              <a:t>    name for the Service request element </a:t>
            </a:r>
          </a:p>
          <a:p>
            <a:r>
              <a:rPr lang="en-US" dirty="0"/>
              <a:t>    that needs to created. Let the other</a:t>
            </a:r>
          </a:p>
          <a:p>
            <a:r>
              <a:rPr lang="en-US" dirty="0"/>
              <a:t>    options on the screen remain the </a:t>
            </a:r>
          </a:p>
          <a:p>
            <a:r>
              <a:rPr lang="en-US" dirty="0"/>
              <a:t>    same and click on the green tick.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E6361-C52D-4523-ACA4-B932052AF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998020" y="3429000"/>
            <a:ext cx="5880792" cy="3230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44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9BBF7C-2A89-45CC-983F-FD83667B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075DA-FBAD-499B-B8AD-1188011A5DCD}"/>
              </a:ext>
            </a:extLst>
          </p:cNvPr>
          <p:cNvSpPr txBox="1"/>
          <p:nvPr/>
        </p:nvSpPr>
        <p:spPr>
          <a:xfrm>
            <a:off x="343603" y="762807"/>
            <a:ext cx="3967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9. On the next screen, in Description 1 </a:t>
            </a:r>
          </a:p>
          <a:p>
            <a:r>
              <a:rPr lang="en-US" dirty="0"/>
              <a:t>    field, give a suitable description for </a:t>
            </a:r>
          </a:p>
          <a:p>
            <a:r>
              <a:rPr lang="en-US" dirty="0"/>
              <a:t>    the service to be created.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 Under the Handler List tab, assign </a:t>
            </a:r>
          </a:p>
          <a:p>
            <a:r>
              <a:rPr lang="en-US" dirty="0"/>
              <a:t>      the Handler class created in the first </a:t>
            </a:r>
          </a:p>
          <a:p>
            <a:r>
              <a:rPr lang="en-US" dirty="0"/>
              <a:t>      step of this process. The API service </a:t>
            </a:r>
          </a:p>
          <a:p>
            <a:r>
              <a:rPr lang="en-US" dirty="0"/>
              <a:t>      requires this important parameter.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57EEA-4BE3-4DB4-B092-158E9C14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25" y="418587"/>
            <a:ext cx="5727675" cy="271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65067-4681-42C9-B6A0-E290E2C8F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223" y="3671668"/>
            <a:ext cx="5727675" cy="2903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61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4C68E8-854C-4E01-A777-1A2EE701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B83DB6-FF20-4F68-BA0A-ED529B001110}"/>
              </a:ext>
            </a:extLst>
          </p:cNvPr>
          <p:cNvSpPr txBox="1"/>
          <p:nvPr/>
        </p:nvSpPr>
        <p:spPr>
          <a:xfrm>
            <a:off x="338677" y="661182"/>
            <a:ext cx="39444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An optional input is to mention the </a:t>
            </a:r>
          </a:p>
          <a:p>
            <a:r>
              <a:rPr lang="en-US" dirty="0"/>
              <a:t>       Logon Data, if a particular user is to </a:t>
            </a:r>
          </a:p>
          <a:p>
            <a:r>
              <a:rPr lang="en-US" dirty="0"/>
              <a:t>       be restricted to Login through the </a:t>
            </a:r>
          </a:p>
          <a:p>
            <a:r>
              <a:rPr lang="en-US" dirty="0"/>
              <a:t>       REST API.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12. Next, Click on the Save button. </a:t>
            </a:r>
          </a:p>
          <a:p>
            <a:r>
              <a:rPr lang="en-US" dirty="0"/>
              <a:t>       Then click back button, to navigate </a:t>
            </a:r>
          </a:p>
          <a:p>
            <a:r>
              <a:rPr lang="en-US" dirty="0"/>
              <a:t>       back to the previous screen showing </a:t>
            </a:r>
          </a:p>
          <a:p>
            <a:r>
              <a:rPr lang="en-US" dirty="0"/>
              <a:t>       the service save under the </a:t>
            </a:r>
          </a:p>
          <a:p>
            <a:r>
              <a:rPr lang="en-US" dirty="0"/>
              <a:t>      designated path.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13. The Service will appear greyed out. </a:t>
            </a:r>
          </a:p>
          <a:p>
            <a:r>
              <a:rPr lang="en-US" dirty="0"/>
              <a:t>       Right click on the Service name and </a:t>
            </a:r>
          </a:p>
          <a:p>
            <a:r>
              <a:rPr lang="en-US" dirty="0"/>
              <a:t>      choose the option “Activate Service”.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5101C0-0FB8-45FB-ABAF-0272ED77F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0561" y="3685373"/>
            <a:ext cx="2419350" cy="2977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A885E1-92CF-40D1-9E3E-DBCA88C08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8922" y="3634121"/>
            <a:ext cx="3133636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1F6571-5134-44BB-AF1A-E329C9A4B5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032"/>
          <a:stretch/>
        </p:blipFill>
        <p:spPr>
          <a:xfrm>
            <a:off x="5350561" y="335522"/>
            <a:ext cx="5848350" cy="29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36B60-5725-4C2B-84AA-1FFC6A2C2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7C160-0025-4BF6-BA34-44F2DE3A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4183" y="327513"/>
            <a:ext cx="507682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B65F3-C695-4C76-AE5F-F2293D061927}"/>
              </a:ext>
            </a:extLst>
          </p:cNvPr>
          <p:cNvSpPr txBox="1"/>
          <p:nvPr/>
        </p:nvSpPr>
        <p:spPr>
          <a:xfrm>
            <a:off x="528131" y="1171067"/>
            <a:ext cx="37701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Click  the first “Yes” option, </a:t>
            </a:r>
          </a:p>
          <a:p>
            <a:r>
              <a:rPr lang="en-US" dirty="0"/>
              <a:t>       to activate the 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15. Next step is to get the REST UPI </a:t>
            </a:r>
          </a:p>
          <a:p>
            <a:r>
              <a:rPr lang="en-US" dirty="0"/>
              <a:t>      URL for this Service created. For </a:t>
            </a:r>
          </a:p>
          <a:p>
            <a:r>
              <a:rPr lang="en-US" dirty="0"/>
              <a:t>      that, again right click on the </a:t>
            </a:r>
          </a:p>
          <a:p>
            <a:r>
              <a:rPr lang="en-US" dirty="0"/>
              <a:t>      service and this time click on </a:t>
            </a:r>
          </a:p>
          <a:p>
            <a:r>
              <a:rPr lang="en-US" dirty="0"/>
              <a:t>     “Test Service”.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57930-560B-44D7-9082-75A6BD66C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0108" y="2593824"/>
            <a:ext cx="3157183" cy="3975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93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36B60-5725-4C2B-84AA-1FFC6A2C2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B65F3-C695-4C76-AE5F-F2293D061927}"/>
              </a:ext>
            </a:extLst>
          </p:cNvPr>
          <p:cNvSpPr txBox="1"/>
          <p:nvPr/>
        </p:nvSpPr>
        <p:spPr>
          <a:xfrm>
            <a:off x="528131" y="861578"/>
            <a:ext cx="37701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The required URL will be shown.</a:t>
            </a:r>
          </a:p>
          <a:p>
            <a:r>
              <a:rPr lang="en-US" dirty="0"/>
              <a:t>       Kindly make a note of the REST</a:t>
            </a:r>
          </a:p>
          <a:p>
            <a:r>
              <a:rPr lang="en-US" dirty="0"/>
              <a:t>       API URL, which then can be </a:t>
            </a:r>
          </a:p>
          <a:p>
            <a:r>
              <a:rPr lang="en-US" dirty="0"/>
              <a:t>       shared with the open-source </a:t>
            </a:r>
          </a:p>
          <a:p>
            <a:r>
              <a:rPr lang="en-US" dirty="0"/>
              <a:t>       developer. Then Click on</a:t>
            </a:r>
          </a:p>
          <a:p>
            <a:r>
              <a:rPr lang="en-US" dirty="0"/>
              <a:t>       “Remember My Decision” and </a:t>
            </a:r>
          </a:p>
          <a:p>
            <a:r>
              <a:rPr lang="en-US" dirty="0"/>
              <a:t>       then click the “Allow” button.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17. The browser opens up the URL as </a:t>
            </a:r>
          </a:p>
          <a:p>
            <a:r>
              <a:rPr lang="en-US" dirty="0"/>
              <a:t>      seen in the screenshot. But here,  </a:t>
            </a:r>
          </a:p>
          <a:p>
            <a:r>
              <a:rPr lang="en-US" dirty="0"/>
              <a:t>      we do not get any response, since </a:t>
            </a:r>
          </a:p>
          <a:p>
            <a:r>
              <a:rPr lang="en-US" dirty="0"/>
              <a:t>      no parameters were passed. </a:t>
            </a:r>
          </a:p>
          <a:p>
            <a:r>
              <a:rPr lang="en-US" dirty="0"/>
              <a:t>      This is not the best practice to test  </a:t>
            </a:r>
          </a:p>
          <a:p>
            <a:r>
              <a:rPr lang="en-US" dirty="0"/>
              <a:t>      the REST API service. Therefore,   </a:t>
            </a:r>
          </a:p>
          <a:p>
            <a:r>
              <a:rPr lang="en-US" dirty="0"/>
              <a:t>      the POSTMAN app is used to test </a:t>
            </a:r>
          </a:p>
          <a:p>
            <a:r>
              <a:rPr lang="en-US" dirty="0"/>
              <a:t>      the service.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07F38-2E7F-4496-9457-F5196F57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96" y="249409"/>
            <a:ext cx="4600575" cy="1800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77D4A-5F9A-4209-8E06-9386A89C1E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089"/>
          <a:stretch/>
        </p:blipFill>
        <p:spPr>
          <a:xfrm>
            <a:off x="5220426" y="2693523"/>
            <a:ext cx="6429375" cy="39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8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36B60-5725-4C2B-84AA-1FFC6A2C2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B65F3-C695-4C76-AE5F-F2293D061927}"/>
              </a:ext>
            </a:extLst>
          </p:cNvPr>
          <p:cNvSpPr txBox="1"/>
          <p:nvPr/>
        </p:nvSpPr>
        <p:spPr>
          <a:xfrm>
            <a:off x="528131" y="861578"/>
            <a:ext cx="37701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 Open the POSTMAN app and click </a:t>
            </a:r>
          </a:p>
          <a:p>
            <a:r>
              <a:rPr lang="en-US" dirty="0"/>
              <a:t>       on “ New Tab” option under the </a:t>
            </a:r>
          </a:p>
          <a:p>
            <a:r>
              <a:rPr lang="en-US" dirty="0"/>
              <a:t>       File menu.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19. Choose the “POST” method and </a:t>
            </a:r>
          </a:p>
          <a:p>
            <a:r>
              <a:rPr lang="en-US" dirty="0"/>
              <a:t>      paste the URL for testing and </a:t>
            </a:r>
          </a:p>
          <a:p>
            <a:r>
              <a:rPr lang="en-US" dirty="0"/>
              <a:t>      paste the JSON input in the Body </a:t>
            </a:r>
          </a:p>
          <a:p>
            <a:r>
              <a:rPr lang="en-US" dirty="0"/>
              <a:t>      section. Then click the “Send”</a:t>
            </a:r>
          </a:p>
          <a:p>
            <a:r>
              <a:rPr lang="en-US" dirty="0"/>
              <a:t>      button to send the request to the </a:t>
            </a:r>
          </a:p>
          <a:p>
            <a:r>
              <a:rPr lang="en-US" dirty="0"/>
              <a:t>      server.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EC809-03A5-4543-A881-0B6FEEDC4B95}"/>
              </a:ext>
            </a:extLst>
          </p:cNvPr>
          <p:cNvPicPr/>
          <p:nvPr/>
        </p:nvPicPr>
        <p:blipFill rotWithShape="1">
          <a:blip r:embed="rId3"/>
          <a:srcRect l="11322" r="3013" b="16151"/>
          <a:stretch/>
        </p:blipFill>
        <p:spPr bwMode="auto">
          <a:xfrm>
            <a:off x="5126184" y="326000"/>
            <a:ext cx="6268647" cy="2768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34E16-7110-4FE8-8247-DFD01174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84" y="3558762"/>
            <a:ext cx="6268647" cy="27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5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FCAF8-707F-4703-8590-74EBE23ED550}"/>
              </a:ext>
            </a:extLst>
          </p:cNvPr>
          <p:cNvSpPr txBox="1"/>
          <p:nvPr/>
        </p:nvSpPr>
        <p:spPr>
          <a:xfrm>
            <a:off x="443725" y="412061"/>
            <a:ext cx="11316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18. The required result get displayed in the Response field of the Postman app, as per the selected </a:t>
            </a:r>
          </a:p>
          <a:p>
            <a:r>
              <a:rPr lang="en-US" sz="2200" dirty="0"/>
              <a:t>       output format.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414C1-EF06-418B-9EF6-7E2C8C034637}"/>
              </a:ext>
            </a:extLst>
          </p:cNvPr>
          <p:cNvPicPr/>
          <p:nvPr/>
        </p:nvPicPr>
        <p:blipFill rotWithShape="1">
          <a:blip r:embed="rId2"/>
          <a:srcRect t="51921"/>
          <a:stretch/>
        </p:blipFill>
        <p:spPr>
          <a:xfrm>
            <a:off x="2363372" y="2038387"/>
            <a:ext cx="6423074" cy="27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2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FB228-A145-4E98-95D2-2C45B0DE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8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CA1CD8-E3E7-4ADB-AA9F-B0F9F880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83499C-2AB1-43D9-A765-B52DCCCF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04" y="344557"/>
            <a:ext cx="3801423" cy="11109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STEP 1 :</a:t>
            </a:r>
            <a:br>
              <a:rPr lang="en-US" sz="2400" b="1" u="sng" dirty="0">
                <a:solidFill>
                  <a:schemeClr val="tx1"/>
                </a:solidFill>
              </a:rPr>
            </a:br>
            <a:r>
              <a:rPr lang="en-US" sz="2400" b="1" u="sng" dirty="0">
                <a:solidFill>
                  <a:schemeClr val="tx1"/>
                </a:solidFill>
              </a:rPr>
              <a:t>Create REST Handler Class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C3BB8-93CA-4EE3-8BD6-1F87EA7D39F4}"/>
              </a:ext>
            </a:extLst>
          </p:cNvPr>
          <p:cNvSpPr txBox="1"/>
          <p:nvPr/>
        </p:nvSpPr>
        <p:spPr>
          <a:xfrm>
            <a:off x="343689" y="1693231"/>
            <a:ext cx="406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 TCODE SE24, create a new Class Handler</a:t>
            </a:r>
          </a:p>
          <a:p>
            <a:r>
              <a:rPr lang="en-US" dirty="0"/>
              <a:t>       ZICM_REACT_INPUT_CL_HANDLER.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Choose the Class radio button and click on the Green tick to navigate to the next screen. 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Write a suitable Description, then choose the Class Type as “Usual ABAP Class” and tick the checkbox “FINAL”. Click “Save” to navigate to next screen.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CBFBD-78FF-46FA-8F8E-B2362D024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46"/>
          <a:stretch/>
        </p:blipFill>
        <p:spPr>
          <a:xfrm>
            <a:off x="5420739" y="426315"/>
            <a:ext cx="4756485" cy="17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7EBE9-B475-434D-A546-7AAE46E27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8" b="4789"/>
          <a:stretch/>
        </p:blipFill>
        <p:spPr>
          <a:xfrm>
            <a:off x="5829562" y="4031782"/>
            <a:ext cx="3901180" cy="2692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930CA-C741-43A4-85D6-EB93C26F8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4" r="10894" b="11981"/>
          <a:stretch/>
        </p:blipFill>
        <p:spPr>
          <a:xfrm>
            <a:off x="5383080" y="2307879"/>
            <a:ext cx="4794144" cy="1590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25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6CE3FD-3AF1-469A-B1ED-C57073781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366F4-73E8-4F04-A2C6-0A78E7F93A08}"/>
              </a:ext>
            </a:extLst>
          </p:cNvPr>
          <p:cNvSpPr txBox="1"/>
          <p:nvPr/>
        </p:nvSpPr>
        <p:spPr>
          <a:xfrm>
            <a:off x="148345" y="715617"/>
            <a:ext cx="404191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4. Choose a suitable package for the   </a:t>
            </a:r>
          </a:p>
          <a:p>
            <a:r>
              <a:rPr lang="en-US" dirty="0"/>
              <a:t>    Class Handler and create a new TR for   </a:t>
            </a:r>
          </a:p>
          <a:p>
            <a:r>
              <a:rPr lang="en-US" dirty="0"/>
              <a:t>    the same.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Click on “Change” button for the Class </a:t>
            </a:r>
          </a:p>
          <a:p>
            <a:r>
              <a:rPr lang="en-US" dirty="0"/>
              <a:t>    Handler.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Under “Interfaces” tab of the Class </a:t>
            </a:r>
          </a:p>
          <a:p>
            <a:r>
              <a:rPr lang="en-US" dirty="0"/>
              <a:t>    Handler, assign the Interface name as </a:t>
            </a:r>
          </a:p>
          <a:p>
            <a:r>
              <a:rPr lang="en-US" dirty="0"/>
              <a:t>    “IF_HTTP_EXTENSION”.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CF5B8-3A39-4093-99DF-E745027E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77" y="127862"/>
            <a:ext cx="3348499" cy="2204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6B267-EE35-4CFE-8B07-BBF3310DF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15"/>
          <a:stretch/>
        </p:blipFill>
        <p:spPr>
          <a:xfrm>
            <a:off x="8693373" y="249870"/>
            <a:ext cx="3348499" cy="205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27595-E758-4786-9909-CFEF77E22C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5" b="18440"/>
          <a:stretch/>
        </p:blipFill>
        <p:spPr>
          <a:xfrm>
            <a:off x="6096000" y="2478988"/>
            <a:ext cx="3521123" cy="1867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B20B7-3CD8-4357-904C-8ED82B4E2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764" y="4525570"/>
            <a:ext cx="6743700" cy="2082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59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624D06-F4F2-4304-A126-4436F2B36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16830-1DC9-4655-96AE-3237A0D48121}"/>
              </a:ext>
            </a:extLst>
          </p:cNvPr>
          <p:cNvSpPr txBox="1"/>
          <p:nvPr/>
        </p:nvSpPr>
        <p:spPr>
          <a:xfrm>
            <a:off x="231912" y="967409"/>
            <a:ext cx="4190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Click on the tab “Methods” and you’ll </a:t>
            </a:r>
          </a:p>
          <a:p>
            <a:r>
              <a:rPr lang="en-US" dirty="0"/>
              <a:t>    see the a method has been added with  </a:t>
            </a:r>
          </a:p>
          <a:p>
            <a:r>
              <a:rPr lang="en-US" dirty="0"/>
              <a:t>    the name</a:t>
            </a:r>
          </a:p>
          <a:p>
            <a:r>
              <a:rPr lang="en-US" dirty="0"/>
              <a:t>    IF_HTTP_EXTENSION~HANDLE_REQUEST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Double-click on the method </a:t>
            </a:r>
          </a:p>
          <a:p>
            <a:r>
              <a:rPr lang="en-US" dirty="0"/>
              <a:t>    “HANDLE-REQUEST”, to start with </a:t>
            </a:r>
          </a:p>
          <a:p>
            <a:r>
              <a:rPr lang="en-US" dirty="0"/>
              <a:t>    the redefinition of the method for the </a:t>
            </a:r>
          </a:p>
          <a:p>
            <a:r>
              <a:rPr lang="en-US" dirty="0"/>
              <a:t>    REST API call.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7C83B-A168-49BE-A9BD-1B934FDB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180" y="380519"/>
            <a:ext cx="6644244" cy="2485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F8EB6-C956-4A2E-93A2-E959424E4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179" y="3201709"/>
            <a:ext cx="6644245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41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CC7F6D-8184-4BD5-9342-13B0715B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05"/>
            <a:ext cx="12192000" cy="684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3EC620-3DF4-499A-99E8-60E82662409A}"/>
              </a:ext>
            </a:extLst>
          </p:cNvPr>
          <p:cNvSpPr txBox="1"/>
          <p:nvPr/>
        </p:nvSpPr>
        <p:spPr>
          <a:xfrm>
            <a:off x="132523" y="304315"/>
            <a:ext cx="43269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  At first, the data declaration is done </a:t>
            </a:r>
          </a:p>
          <a:p>
            <a:r>
              <a:rPr lang="en-US" dirty="0"/>
              <a:t>      for the RFC which needs to be called. </a:t>
            </a:r>
          </a:p>
          <a:p>
            <a:r>
              <a:rPr lang="en-US" dirty="0"/>
              <a:t>      In this screenshot, the RFC input is a </a:t>
            </a:r>
          </a:p>
          <a:p>
            <a:r>
              <a:rPr lang="en-US" dirty="0"/>
              <a:t>      structure “ls_input” and the RFC </a:t>
            </a:r>
          </a:p>
          <a:p>
            <a:r>
              <a:rPr lang="en-US" dirty="0"/>
              <a:t>      output is a table type “lt_ouput”.</a:t>
            </a:r>
          </a:p>
          <a:p>
            <a:endParaRPr lang="en-US" dirty="0"/>
          </a:p>
          <a:p>
            <a:r>
              <a:rPr lang="en-US" dirty="0"/>
              <a:t>10. The next step is to declare string </a:t>
            </a:r>
          </a:p>
          <a:p>
            <a:r>
              <a:rPr lang="en-US" dirty="0"/>
              <a:t>      variables for the URL of the REST API. </a:t>
            </a:r>
          </a:p>
          <a:p>
            <a:r>
              <a:rPr lang="en-US" dirty="0"/>
              <a:t>      The “</a:t>
            </a:r>
            <a:r>
              <a:rPr lang="en-US" dirty="0" err="1"/>
              <a:t>lv_path</a:t>
            </a:r>
            <a:r>
              <a:rPr lang="en-US" dirty="0"/>
              <a:t>” string reads the input      </a:t>
            </a:r>
          </a:p>
          <a:p>
            <a:r>
              <a:rPr lang="en-US" dirty="0"/>
              <a:t>      parameters of the request and the  </a:t>
            </a:r>
          </a:p>
          <a:p>
            <a:r>
              <a:rPr lang="en-US" dirty="0"/>
              <a:t>      “</a:t>
            </a:r>
            <a:r>
              <a:rPr lang="en-US" dirty="0" err="1"/>
              <a:t>lv_response_data</a:t>
            </a:r>
            <a:r>
              <a:rPr lang="en-US" dirty="0"/>
              <a:t>” string stores </a:t>
            </a:r>
          </a:p>
          <a:p>
            <a:r>
              <a:rPr lang="en-US" dirty="0"/>
              <a:t>      the output parameters to be sent</a:t>
            </a:r>
          </a:p>
          <a:p>
            <a:r>
              <a:rPr lang="en-US" dirty="0"/>
              <a:t>      back to the calling application.</a:t>
            </a:r>
          </a:p>
          <a:p>
            <a:endParaRPr lang="en-US" dirty="0"/>
          </a:p>
          <a:p>
            <a:r>
              <a:rPr lang="en-US" dirty="0"/>
              <a:t>11. The next step is to read the JSON input</a:t>
            </a:r>
          </a:p>
          <a:p>
            <a:r>
              <a:rPr lang="en-US" dirty="0"/>
              <a:t>       from the calling application.        </a:t>
            </a:r>
          </a:p>
          <a:p>
            <a:r>
              <a:rPr lang="en-US" dirty="0"/>
              <a:t>      The “lv_origin” parameter reads the </a:t>
            </a:r>
          </a:p>
          <a:p>
            <a:r>
              <a:rPr lang="en-US" dirty="0"/>
              <a:t>      domain origin of the request. The   </a:t>
            </a:r>
          </a:p>
          <a:p>
            <a:r>
              <a:rPr lang="en-US" dirty="0"/>
              <a:t>      “lv_path” reads the body of the </a:t>
            </a:r>
          </a:p>
          <a:p>
            <a:r>
              <a:rPr lang="en-US" dirty="0"/>
              <a:t>       request by the calling application,</a:t>
            </a:r>
          </a:p>
          <a:p>
            <a:r>
              <a:rPr lang="en-US" dirty="0"/>
              <a:t>       in JSON format.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D1B14-E2F0-4220-9D48-19B467C4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379" y="226014"/>
            <a:ext cx="6308811" cy="303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FD0AA4-78AF-4CD7-8B87-0997D1EF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79" y="4311257"/>
            <a:ext cx="6308812" cy="18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692461-B11E-4D5C-8BD2-37095A8EC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CBDBD-95F0-4F09-809B-FF2610759DAE}"/>
              </a:ext>
            </a:extLst>
          </p:cNvPr>
          <p:cNvSpPr txBox="1"/>
          <p:nvPr/>
        </p:nvSpPr>
        <p:spPr>
          <a:xfrm>
            <a:off x="286655" y="480736"/>
            <a:ext cx="406026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Now convert the JSON input to  </a:t>
            </a:r>
          </a:p>
          <a:p>
            <a:r>
              <a:rPr lang="en-US" dirty="0"/>
              <a:t>      ABAP, by calling the method </a:t>
            </a:r>
          </a:p>
          <a:p>
            <a:r>
              <a:rPr lang="en-US" dirty="0"/>
              <a:t>      “CL_FDT_JSON=&gt;JSON_TO_DATA “. </a:t>
            </a:r>
          </a:p>
          <a:p>
            <a:r>
              <a:rPr lang="en-US" dirty="0"/>
              <a:t>      The converted input value is stored </a:t>
            </a:r>
          </a:p>
          <a:p>
            <a:r>
              <a:rPr lang="en-US" dirty="0"/>
              <a:t>      in the input structure of the RFC that </a:t>
            </a:r>
          </a:p>
          <a:p>
            <a:r>
              <a:rPr lang="en-US" dirty="0"/>
              <a:t>      needs to be called, later in the code.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13. Next, the response header is </a:t>
            </a:r>
          </a:p>
          <a:p>
            <a:r>
              <a:rPr lang="en-US" dirty="0"/>
              <a:t>      populated with two imported Header  </a:t>
            </a:r>
          </a:p>
          <a:p>
            <a:r>
              <a:rPr lang="en-US" dirty="0"/>
              <a:t>      filed values for CORS policy (as shown  </a:t>
            </a:r>
          </a:p>
          <a:p>
            <a:r>
              <a:rPr lang="en-US" dirty="0"/>
              <a:t>      in the screenshot), which will allow  </a:t>
            </a:r>
          </a:p>
          <a:p>
            <a:r>
              <a:rPr lang="en-US" dirty="0"/>
              <a:t>      access of SAP REST API from the </a:t>
            </a:r>
          </a:p>
          <a:p>
            <a:r>
              <a:rPr lang="en-US" dirty="0"/>
              <a:t>      client-end web browsers,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500" dirty="0"/>
              <a:t>Note: Cross-Origin Resource Sharing (</a:t>
            </a:r>
            <a:r>
              <a:rPr lang="en-US" sz="1500" b="1" dirty="0"/>
              <a:t>CORS</a:t>
            </a:r>
            <a:r>
              <a:rPr lang="en-US" sz="1500" dirty="0"/>
              <a:t>) is a mechanism that uses additional HTTP headers to tell browsers to give a web application running at one origin, access to selected resources from a different origin.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604D42-141B-4E03-B390-95081CF2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13" y="512995"/>
            <a:ext cx="6345649" cy="1945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1EF61-8754-4223-9684-BEF176C82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" t="10998"/>
          <a:stretch/>
        </p:blipFill>
        <p:spPr>
          <a:xfrm>
            <a:off x="5342434" y="3319975"/>
            <a:ext cx="6328827" cy="2959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688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351C80-9E41-45C0-BC9B-3B4ABDE9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AE510-4B21-4AE4-A6ED-8FE290C3A205}"/>
              </a:ext>
            </a:extLst>
          </p:cNvPr>
          <p:cNvSpPr txBox="1"/>
          <p:nvPr/>
        </p:nvSpPr>
        <p:spPr>
          <a:xfrm>
            <a:off x="393894" y="492365"/>
            <a:ext cx="3798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If the </a:t>
            </a:r>
            <a:r>
              <a:rPr lang="en-US" dirty="0" err="1"/>
              <a:t>the</a:t>
            </a:r>
            <a:r>
              <a:rPr lang="en-US" dirty="0"/>
              <a:t> input is initial, a status   </a:t>
            </a:r>
          </a:p>
          <a:p>
            <a:r>
              <a:rPr lang="en-US" dirty="0"/>
              <a:t>      code is set in the response </a:t>
            </a:r>
          </a:p>
          <a:p>
            <a:r>
              <a:rPr lang="en-US" dirty="0"/>
              <a:t>      structure as code =“404” and </a:t>
            </a:r>
          </a:p>
          <a:p>
            <a:r>
              <a:rPr lang="en-US" dirty="0"/>
              <a:t>      reason = “Empty parameters are </a:t>
            </a:r>
          </a:p>
          <a:p>
            <a:r>
              <a:rPr lang="en-US" dirty="0"/>
              <a:t>      not allowed”.</a:t>
            </a:r>
          </a:p>
          <a:p>
            <a:r>
              <a:rPr lang="en-US" dirty="0"/>
              <a:t>      The data filed in the response   </a:t>
            </a:r>
          </a:p>
          <a:p>
            <a:r>
              <a:rPr lang="en-US" dirty="0"/>
              <a:t>      structure is populated with a  </a:t>
            </a:r>
          </a:p>
          <a:p>
            <a:r>
              <a:rPr lang="en-US" dirty="0"/>
              <a:t>      suitable message such as </a:t>
            </a:r>
          </a:p>
          <a:p>
            <a:r>
              <a:rPr lang="en-US" dirty="0"/>
              <a:t>      “There  are one of more missing </a:t>
            </a:r>
          </a:p>
          <a:p>
            <a:r>
              <a:rPr lang="en-US" dirty="0"/>
              <a:t>      parameters”. Then the “EXIT” </a:t>
            </a:r>
          </a:p>
          <a:p>
            <a:r>
              <a:rPr lang="en-US" dirty="0"/>
              <a:t>      statement is written to send the </a:t>
            </a:r>
          </a:p>
          <a:p>
            <a:r>
              <a:rPr lang="en-US" dirty="0"/>
              <a:t>      control back to the API calling </a:t>
            </a:r>
          </a:p>
          <a:p>
            <a:r>
              <a:rPr lang="en-US" dirty="0"/>
              <a:t>      source.</a:t>
            </a:r>
          </a:p>
          <a:p>
            <a:endParaRPr lang="en-US" dirty="0"/>
          </a:p>
          <a:p>
            <a:r>
              <a:rPr lang="en-US" dirty="0"/>
              <a:t>15. For the ELSE part of the condition,</a:t>
            </a:r>
          </a:p>
          <a:p>
            <a:r>
              <a:rPr lang="en-US" dirty="0"/>
              <a:t>       the RFC call is made and the  </a:t>
            </a:r>
          </a:p>
          <a:p>
            <a:r>
              <a:rPr lang="en-US" dirty="0"/>
              <a:t>      “ls_input” structure is passed to  </a:t>
            </a:r>
          </a:p>
          <a:p>
            <a:r>
              <a:rPr lang="en-US" dirty="0"/>
              <a:t>       the EXPORTING parameter. The </a:t>
            </a:r>
          </a:p>
          <a:p>
            <a:r>
              <a:rPr lang="en-US" dirty="0"/>
              <a:t>      “lt_ouput” custom table stores the </a:t>
            </a:r>
          </a:p>
          <a:p>
            <a:r>
              <a:rPr lang="en-US" dirty="0"/>
              <a:t>      IMPORTING parameter of the RFC.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EEAA0-3269-4D0F-8B3A-913277156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26" r="55155"/>
          <a:stretch/>
        </p:blipFill>
        <p:spPr>
          <a:xfrm>
            <a:off x="5048198" y="3987297"/>
            <a:ext cx="6571723" cy="2393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10BA0-C28A-4AA0-8CF3-8CE071217E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573"/>
          <a:stretch/>
        </p:blipFill>
        <p:spPr>
          <a:xfrm>
            <a:off x="4927794" y="970667"/>
            <a:ext cx="6692127" cy="19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203779-1B9C-4232-8B94-26883D7BE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7DD57-203D-4023-AD84-759F1494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865" y="213251"/>
            <a:ext cx="6005966" cy="2939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164DC-96B0-400C-BBA1-B03D94F98ED0}"/>
              </a:ext>
            </a:extLst>
          </p:cNvPr>
          <p:cNvSpPr txBox="1"/>
          <p:nvPr/>
        </p:nvSpPr>
        <p:spPr>
          <a:xfrm>
            <a:off x="450166" y="647114"/>
            <a:ext cx="39670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Next step in the Handler method </a:t>
            </a:r>
          </a:p>
          <a:p>
            <a:r>
              <a:rPr lang="en-US" dirty="0"/>
              <a:t>       code, is to convert the RFC response </a:t>
            </a:r>
          </a:p>
          <a:p>
            <a:r>
              <a:rPr lang="en-US" dirty="0"/>
              <a:t>       to JSON format.</a:t>
            </a:r>
          </a:p>
          <a:p>
            <a:endParaRPr lang="en-US" dirty="0"/>
          </a:p>
          <a:p>
            <a:r>
              <a:rPr lang="en-US" dirty="0"/>
              <a:t>17. Then the Response header field </a:t>
            </a:r>
          </a:p>
          <a:p>
            <a:r>
              <a:rPr lang="en-US" dirty="0"/>
              <a:t>      “Content type” is set to display JSON </a:t>
            </a:r>
          </a:p>
          <a:p>
            <a:r>
              <a:rPr lang="en-US" dirty="0"/>
              <a:t>      output with value =“application/json; </a:t>
            </a:r>
          </a:p>
          <a:p>
            <a:r>
              <a:rPr lang="en-US" dirty="0"/>
              <a:t>      charset=UTF-8’.</a:t>
            </a:r>
          </a:p>
          <a:p>
            <a:endParaRPr lang="en-US" dirty="0"/>
          </a:p>
          <a:p>
            <a:r>
              <a:rPr lang="en-US" dirty="0"/>
              <a:t>18. The JSON response is set in the </a:t>
            </a:r>
          </a:p>
          <a:p>
            <a:r>
              <a:rPr lang="en-US" dirty="0"/>
              <a:t>       Response structure, to be sent  </a:t>
            </a:r>
          </a:p>
          <a:p>
            <a:r>
              <a:rPr lang="en-US" dirty="0"/>
              <a:t>      through the REST API.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19. Next, Save and Activate the Handler </a:t>
            </a:r>
          </a:p>
          <a:p>
            <a:r>
              <a:rPr lang="en-US" dirty="0"/>
              <a:t>       method. Select all the objects   </a:t>
            </a:r>
          </a:p>
          <a:p>
            <a:r>
              <a:rPr lang="en-US" dirty="0"/>
              <a:t>      displayed in the Inactive objects </a:t>
            </a:r>
          </a:p>
          <a:p>
            <a:r>
              <a:rPr lang="en-US" dirty="0"/>
              <a:t>      screen and click the green tick.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7D93B-A758-4BCE-8F04-1741DC68D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865" y="3429000"/>
            <a:ext cx="6005966" cy="30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864A3F-8DB4-4E25-BB0F-2B09DCF47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"/>
            <a:ext cx="12192000" cy="6849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90CC70-7E34-4845-AFF6-3AF905C88883}"/>
              </a:ext>
            </a:extLst>
          </p:cNvPr>
          <p:cNvSpPr txBox="1">
            <a:spLocks/>
          </p:cNvSpPr>
          <p:nvPr/>
        </p:nvSpPr>
        <p:spPr>
          <a:xfrm>
            <a:off x="263304" y="344557"/>
            <a:ext cx="3801423" cy="11109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/>
              <a:t>STEP 2 :</a:t>
            </a:r>
            <a:br>
              <a:rPr lang="en-US" sz="2400" b="1" u="sng" dirty="0"/>
            </a:br>
            <a:r>
              <a:rPr lang="en-US" sz="2800" b="1" u="sng" dirty="0"/>
              <a:t>Create ICF Node</a:t>
            </a:r>
            <a:br>
              <a:rPr lang="en-US" sz="2400" b="1" u="sng" dirty="0"/>
            </a:b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B0930-621F-460C-9371-7EA73F4B0AE5}"/>
              </a:ext>
            </a:extLst>
          </p:cNvPr>
          <p:cNvSpPr txBox="1"/>
          <p:nvPr/>
        </p:nvSpPr>
        <p:spPr>
          <a:xfrm>
            <a:off x="263304" y="1455497"/>
            <a:ext cx="36848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Type in the TCODE /</a:t>
            </a:r>
            <a:r>
              <a:rPr lang="en-US" dirty="0" err="1"/>
              <a:t>nSICF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The following screen will be as shown in the second screenshot. Click on the Execute button.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third screenshot shows the next screen that will appear. This screen is used to create the REST API service.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sz="1400" u="sng" dirty="0"/>
              <a:t>Note</a:t>
            </a:r>
            <a:r>
              <a:rPr lang="en-US" sz="1400" dirty="0"/>
              <a:t>: The SAP transaction SICF is used to maintain services for HTTP communication in the SAP System, using the Internet Communication Manager (ICM) and the Internet Communication Framework (ICF).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4D34D-FB6F-4402-85D4-5BDE3A1C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30" y="1455497"/>
            <a:ext cx="2083882" cy="1110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C86888-72CD-43D0-9C98-B262E115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917" y="288286"/>
            <a:ext cx="4349742" cy="3374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B0852E-A388-4FDE-A545-5473DD64C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567" y="3887485"/>
            <a:ext cx="6626092" cy="2723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57308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1088</TotalTime>
  <Words>1377</Words>
  <Application>Microsoft Office PowerPoint</Application>
  <PresentationFormat>Widescreen</PresentationFormat>
  <Paragraphs>251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Mesh</vt:lpstr>
      <vt:lpstr>SAP                     REST API  DEVELOPMENT</vt:lpstr>
      <vt:lpstr>STEP 1 : Create REST Handler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TO SAP RFC FROM A JAVA WEB APPLICATION</dc:title>
  <dc:creator>Jeffrey Arimboor</dc:creator>
  <cp:lastModifiedBy>Rajkamal1 Kewlani</cp:lastModifiedBy>
  <cp:revision>149</cp:revision>
  <dcterms:created xsi:type="dcterms:W3CDTF">2020-01-30T07:48:39Z</dcterms:created>
  <dcterms:modified xsi:type="dcterms:W3CDTF">2020-08-24T16:24:38Z</dcterms:modified>
</cp:coreProperties>
</file>