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70" r:id="rId9"/>
    <p:sldId id="261" r:id="rId10"/>
    <p:sldId id="263" r:id="rId11"/>
    <p:sldId id="262" r:id="rId12"/>
    <p:sldId id="264" r:id="rId13"/>
    <p:sldId id="266"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01" d="100"/>
          <a:sy n="101" d="100"/>
        </p:scale>
        <p:origin x="26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322018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136331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79632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738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156017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4DE8666C-6299-4640-BCBA-0D84AE8D9791}" type="datetimeFigureOut">
              <a:rPr lang="en-MY" smtClean="0"/>
              <a:t>20/2/2021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375753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4DE8666C-6299-4640-BCBA-0D84AE8D9791}" type="datetimeFigureOut">
              <a:rPr lang="en-MY" smtClean="0"/>
              <a:t>20/2/2021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902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4DE8666C-6299-4640-BCBA-0D84AE8D9791}" type="datetimeFigureOut">
              <a:rPr lang="en-MY" smtClean="0"/>
              <a:t>20/2/2021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60168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8666C-6299-4640-BCBA-0D84AE8D9791}" type="datetimeFigureOut">
              <a:rPr lang="en-MY" smtClean="0"/>
              <a:t>20/2/2021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43621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8666C-6299-4640-BCBA-0D84AE8D9791}" type="datetimeFigureOut">
              <a:rPr lang="en-MY" smtClean="0"/>
              <a:t>20/2/2021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3084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8666C-6299-4640-BCBA-0D84AE8D9791}" type="datetimeFigureOut">
              <a:rPr lang="en-MY" smtClean="0"/>
              <a:t>20/2/2021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63246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8666C-6299-4640-BCBA-0D84AE8D9791}" type="datetimeFigureOut">
              <a:rPr lang="en-MY" smtClean="0"/>
              <a:t>20/2/2021</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AA9EB-50F7-4588-8B3D-94A46BFA65FA}" type="slidenum">
              <a:rPr lang="en-MY" smtClean="0"/>
              <a:t>‹#›</a:t>
            </a:fld>
            <a:endParaRPr lang="en-MY"/>
          </a:p>
        </p:txBody>
      </p:sp>
    </p:spTree>
    <p:extLst>
      <p:ext uri="{BB962C8B-B14F-4D97-AF65-F5344CB8AC3E}">
        <p14:creationId xmlns:p14="http://schemas.microsoft.com/office/powerpoint/2010/main" val="1173245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ocalhost:8888/notebooks/Coursera_Capstone/Week5/Week5-The%20Battle%20of%20Neighbourhood-Week2.ipynb#The-Battle-of-Neighbourhoods-Week-2-|-Exploring-Good-Places-at-Scarborough-Town-in-Toront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solidFill>
                  <a:schemeClr val="accent1">
                    <a:lumMod val="75000"/>
                  </a:schemeClr>
                </a:solidFill>
              </a:rPr>
              <a:t>Capstone Project</a:t>
            </a:r>
            <a:br>
              <a:rPr lang="en-US" sz="4800" b="1" dirty="0" smtClean="0">
                <a:solidFill>
                  <a:schemeClr val="accent1">
                    <a:lumMod val="75000"/>
                  </a:schemeClr>
                </a:solidFill>
              </a:rPr>
            </a:br>
            <a:r>
              <a:rPr lang="en-US" sz="4800" b="1" dirty="0" smtClean="0">
                <a:solidFill>
                  <a:schemeClr val="accent1">
                    <a:lumMod val="75000"/>
                  </a:schemeClr>
                </a:solidFill>
              </a:rPr>
              <a:t>The Battle of Neighbourhoods</a:t>
            </a:r>
            <a:br>
              <a:rPr lang="en-US" sz="4800" b="1" dirty="0" smtClean="0">
                <a:solidFill>
                  <a:schemeClr val="accent1">
                    <a:lumMod val="75000"/>
                  </a:schemeClr>
                </a:solidFill>
              </a:rPr>
            </a:br>
            <a:r>
              <a:rPr lang="en-US" sz="4800" b="1" dirty="0" smtClean="0">
                <a:solidFill>
                  <a:schemeClr val="accent1">
                    <a:lumMod val="75000"/>
                  </a:schemeClr>
                </a:solidFill>
              </a:rPr>
              <a:t>(Week2)</a:t>
            </a:r>
            <a:endParaRPr lang="en-MY" sz="4800" b="1" dirty="0">
              <a:solidFill>
                <a:schemeClr val="accent1">
                  <a:lumMod val="75000"/>
                </a:schemeClr>
              </a:solidFill>
            </a:endParaRPr>
          </a:p>
        </p:txBody>
      </p:sp>
      <p:sp>
        <p:nvSpPr>
          <p:cNvPr id="3" name="Subtitle 2"/>
          <p:cNvSpPr>
            <a:spLocks noGrp="1"/>
          </p:cNvSpPr>
          <p:nvPr>
            <p:ph type="subTitle" idx="1"/>
          </p:nvPr>
        </p:nvSpPr>
        <p:spPr/>
        <p:txBody>
          <a:bodyPr>
            <a:normAutofit/>
          </a:bodyPr>
          <a:lstStyle/>
          <a:p>
            <a:r>
              <a:rPr lang="en-MY" sz="2800" b="1" dirty="0"/>
              <a:t>Exploring Good Places at </a:t>
            </a:r>
            <a:r>
              <a:rPr lang="en-MY" sz="2800" b="1"/>
              <a:t>Scarborough </a:t>
            </a:r>
            <a:r>
              <a:rPr lang="en-MY" sz="2800" b="1" smtClean="0"/>
              <a:t>in </a:t>
            </a:r>
            <a:r>
              <a:rPr lang="en-MY" sz="2800" b="1" dirty="0"/>
              <a:t>Toronto</a:t>
            </a:r>
            <a:r>
              <a:rPr lang="en-MY" sz="2800" b="1" dirty="0" smtClean="0">
                <a:hlinkClick r:id="rId2"/>
              </a:rPr>
              <a:t>¶</a:t>
            </a:r>
            <a:endParaRPr lang="en-MY" sz="2800" b="1" dirty="0" smtClean="0"/>
          </a:p>
          <a:p>
            <a:r>
              <a:rPr lang="en-US" sz="2800" b="1" dirty="0" smtClean="0"/>
              <a:t>By Shafiq Alias</a:t>
            </a:r>
            <a:endParaRPr lang="en-MY" sz="2800" b="1" dirty="0"/>
          </a:p>
        </p:txBody>
      </p:sp>
    </p:spTree>
    <p:extLst>
      <p:ext uri="{BB962C8B-B14F-4D97-AF65-F5344CB8AC3E}">
        <p14:creationId xmlns:p14="http://schemas.microsoft.com/office/powerpoint/2010/main" val="3793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698750"/>
            <a:ext cx="10515600" cy="1325563"/>
          </a:xfrm>
        </p:spPr>
        <p:txBody>
          <a:bodyPr>
            <a:normAutofit fontScale="90000"/>
          </a:bodyPr>
          <a:lstStyle/>
          <a:p>
            <a:pPr algn="ctr"/>
            <a:r>
              <a:rPr lang="en-US" sz="9800" b="1" dirty="0" smtClean="0">
                <a:solidFill>
                  <a:schemeClr val="accent1">
                    <a:lumMod val="75000"/>
                  </a:schemeClr>
                </a:solidFill>
              </a:rPr>
              <a:t>RESULTS</a:t>
            </a:r>
            <a:endParaRPr lang="en-MY" b="1" dirty="0">
              <a:solidFill>
                <a:schemeClr val="accent1">
                  <a:lumMod val="75000"/>
                </a:schemeClr>
              </a:solidFill>
            </a:endParaRPr>
          </a:p>
        </p:txBody>
      </p:sp>
    </p:spTree>
    <p:extLst>
      <p:ext uri="{BB962C8B-B14F-4D97-AF65-F5344CB8AC3E}">
        <p14:creationId xmlns:p14="http://schemas.microsoft.com/office/powerpoint/2010/main" val="110248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solidFill>
                  <a:schemeClr val="accent1">
                    <a:lumMod val="75000"/>
                  </a:schemeClr>
                </a:solidFill>
              </a:rPr>
              <a:t>Map of Clusters in Scarborough</a:t>
            </a:r>
            <a:endParaRPr lang="en-MY" dirty="0">
              <a:solidFill>
                <a:schemeClr val="accent1">
                  <a:lumMod val="75000"/>
                </a:schemeClr>
              </a:solidFill>
            </a:endParaRPr>
          </a:p>
        </p:txBody>
      </p:sp>
      <p:pic>
        <p:nvPicPr>
          <p:cNvPr id="6" name="Picture 5"/>
          <p:cNvPicPr>
            <a:picLocks noChangeAspect="1"/>
          </p:cNvPicPr>
          <p:nvPr/>
        </p:nvPicPr>
        <p:blipFill rotWithShape="1">
          <a:blip r:embed="rId2"/>
          <a:srcRect l="672" t="14842" r="57116" b="26581"/>
          <a:stretch/>
        </p:blipFill>
        <p:spPr>
          <a:xfrm>
            <a:off x="2429607" y="1690688"/>
            <a:ext cx="7675685" cy="4493510"/>
          </a:xfrm>
          <a:prstGeom prst="rect">
            <a:avLst/>
          </a:prstGeom>
        </p:spPr>
      </p:pic>
    </p:spTree>
    <p:extLst>
      <p:ext uri="{BB962C8B-B14F-4D97-AF65-F5344CB8AC3E}">
        <p14:creationId xmlns:p14="http://schemas.microsoft.com/office/powerpoint/2010/main" val="296425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Average Housing Price</a:t>
            </a:r>
            <a:endParaRPr lang="en-MY" sz="4000" b="1" dirty="0">
              <a:solidFill>
                <a:schemeClr val="accent1">
                  <a:lumMod val="75000"/>
                </a:schemeClr>
              </a:solidFill>
            </a:endParaRPr>
          </a:p>
        </p:txBody>
      </p:sp>
      <p:pic>
        <p:nvPicPr>
          <p:cNvPr id="5" name="Picture 4"/>
          <p:cNvPicPr>
            <a:picLocks noChangeAspect="1"/>
          </p:cNvPicPr>
          <p:nvPr/>
        </p:nvPicPr>
        <p:blipFill rotWithShape="1">
          <a:blip r:embed="rId2"/>
          <a:srcRect l="36132" t="20503" r="30277" b="4737"/>
          <a:stretch/>
        </p:blipFill>
        <p:spPr>
          <a:xfrm>
            <a:off x="5524405" y="365125"/>
            <a:ext cx="6580658" cy="6178550"/>
          </a:xfrm>
          <a:prstGeom prst="rect">
            <a:avLst/>
          </a:prstGeom>
        </p:spPr>
      </p:pic>
    </p:spTree>
    <p:extLst>
      <p:ext uri="{BB962C8B-B14F-4D97-AF65-F5344CB8AC3E}">
        <p14:creationId xmlns:p14="http://schemas.microsoft.com/office/powerpoint/2010/main" val="230969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Top School Rating</a:t>
            </a:r>
            <a:endParaRPr lang="en-MY" b="1" dirty="0">
              <a:solidFill>
                <a:schemeClr val="accent1">
                  <a:lumMod val="75000"/>
                </a:schemeClr>
              </a:solidFill>
            </a:endParaRPr>
          </a:p>
        </p:txBody>
      </p:sp>
      <p:pic>
        <p:nvPicPr>
          <p:cNvPr id="5" name="Picture 4"/>
          <p:cNvPicPr>
            <a:picLocks noChangeAspect="1"/>
          </p:cNvPicPr>
          <p:nvPr/>
        </p:nvPicPr>
        <p:blipFill rotWithShape="1">
          <a:blip r:embed="rId2"/>
          <a:srcRect l="37355" t="18258" r="32053" b="8854"/>
          <a:stretch/>
        </p:blipFill>
        <p:spPr>
          <a:xfrm>
            <a:off x="5308232" y="365125"/>
            <a:ext cx="6445617" cy="6478884"/>
          </a:xfrm>
          <a:prstGeom prst="rect">
            <a:avLst/>
          </a:prstGeom>
        </p:spPr>
      </p:pic>
    </p:spTree>
    <p:extLst>
      <p:ext uri="{BB962C8B-B14F-4D97-AF65-F5344CB8AC3E}">
        <p14:creationId xmlns:p14="http://schemas.microsoft.com/office/powerpoint/2010/main" val="253492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Discussion</a:t>
            </a:r>
            <a:endParaRPr lang="en-MY"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MY" dirty="0" smtClean="0"/>
              <a:t>Problem Which Tried to Solve:</a:t>
            </a:r>
          </a:p>
          <a:p>
            <a:r>
              <a:rPr lang="en-MY" dirty="0" smtClean="0"/>
              <a:t>The major purpose of this project, is to suggest a better </a:t>
            </a:r>
            <a:r>
              <a:rPr lang="en-MY" dirty="0" err="1" smtClean="0"/>
              <a:t>neighborhood</a:t>
            </a:r>
            <a:r>
              <a:rPr lang="en-MY" dirty="0" smtClean="0"/>
              <a:t> in a new city for the person who are </a:t>
            </a:r>
            <a:r>
              <a:rPr lang="en-MY" dirty="0" err="1" smtClean="0"/>
              <a:t>shiffting</a:t>
            </a:r>
            <a:r>
              <a:rPr lang="en-MY" dirty="0" smtClean="0"/>
              <a:t> there. Social presence in society in terms of like minded people. Connectivity to the airport, bus stand, city </a:t>
            </a:r>
            <a:r>
              <a:rPr lang="en-MY" dirty="0" err="1" smtClean="0"/>
              <a:t>center</a:t>
            </a:r>
            <a:r>
              <a:rPr lang="en-MY" dirty="0" smtClean="0"/>
              <a:t>, markets and other daily needs things nearby.</a:t>
            </a:r>
          </a:p>
          <a:p>
            <a:endParaRPr lang="en-MY" dirty="0" smtClean="0"/>
          </a:p>
          <a:p>
            <a:r>
              <a:rPr lang="en-MY" dirty="0" smtClean="0"/>
              <a:t>1. Sorted list of house in terms of housing prices in a ascending or descending order</a:t>
            </a:r>
          </a:p>
          <a:p>
            <a:r>
              <a:rPr lang="en-MY" dirty="0" smtClean="0"/>
              <a:t>2. Sorted list of schools in terms of location, fees, rating and reviews</a:t>
            </a:r>
          </a:p>
          <a:p>
            <a:endParaRPr lang="en-MY" dirty="0"/>
          </a:p>
        </p:txBody>
      </p:sp>
    </p:spTree>
    <p:extLst>
      <p:ext uri="{BB962C8B-B14F-4D97-AF65-F5344CB8AC3E}">
        <p14:creationId xmlns:p14="http://schemas.microsoft.com/office/powerpoint/2010/main" val="61899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Conclusion</a:t>
            </a:r>
            <a:endParaRPr lang="en-MY" b="1" dirty="0">
              <a:solidFill>
                <a:schemeClr val="accent1">
                  <a:lumMod val="75000"/>
                </a:schemeClr>
              </a:solidFill>
            </a:endParaRPr>
          </a:p>
        </p:txBody>
      </p:sp>
      <p:sp>
        <p:nvSpPr>
          <p:cNvPr id="3" name="Content Placeholder 2"/>
          <p:cNvSpPr>
            <a:spLocks noGrp="1"/>
          </p:cNvSpPr>
          <p:nvPr>
            <p:ph idx="1"/>
          </p:nvPr>
        </p:nvSpPr>
        <p:spPr/>
        <p:txBody>
          <a:bodyPr>
            <a:normAutofit fontScale="92500"/>
          </a:bodyPr>
          <a:lstStyle/>
          <a:p>
            <a:r>
              <a:rPr lang="en-MY" dirty="0" smtClean="0"/>
              <a:t>In this project, using k-means cluster algorithm I separated the </a:t>
            </a:r>
            <a:r>
              <a:rPr lang="en-MY" dirty="0" err="1" smtClean="0"/>
              <a:t>neighborhood</a:t>
            </a:r>
            <a:r>
              <a:rPr lang="en-MY" dirty="0" smtClean="0"/>
              <a:t> into 10(Ten) different clusters and for 103 different latitude and </a:t>
            </a:r>
            <a:r>
              <a:rPr lang="en-MY" dirty="0" err="1" smtClean="0"/>
              <a:t>logitude</a:t>
            </a:r>
            <a:r>
              <a:rPr lang="en-MY" dirty="0" smtClean="0"/>
              <a:t> from dataset, which have very-similar neighbourhoods around them. Using the charts above results presented to a particular </a:t>
            </a:r>
            <a:r>
              <a:rPr lang="en-MY" dirty="0" err="1" smtClean="0"/>
              <a:t>neighborhood</a:t>
            </a:r>
            <a:r>
              <a:rPr lang="en-MY" dirty="0" smtClean="0"/>
              <a:t> based on average house prices and school rating have been made.</a:t>
            </a:r>
          </a:p>
          <a:p>
            <a:r>
              <a:rPr lang="en-MY" dirty="0" smtClean="0"/>
              <a:t>This project has shown me a practical application to resolve a real situation that has impacting personal and financial impact using Data Science tools.</a:t>
            </a:r>
          </a:p>
          <a:p>
            <a:r>
              <a:rPr lang="en-MY" dirty="0" smtClean="0"/>
              <a:t>The mapping with Folium is a very powerful technique to consolidate information and make the analysis and decision better with confidence.</a:t>
            </a:r>
            <a:endParaRPr lang="en-MY" dirty="0"/>
          </a:p>
        </p:txBody>
      </p:sp>
    </p:spTree>
    <p:extLst>
      <p:ext uri="{BB962C8B-B14F-4D97-AF65-F5344CB8AC3E}">
        <p14:creationId xmlns:p14="http://schemas.microsoft.com/office/powerpoint/2010/main" val="75342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Introduction</a:t>
            </a:r>
            <a:endParaRPr lang="en-MY" b="1" dirty="0">
              <a:solidFill>
                <a:schemeClr val="accent1">
                  <a:lumMod val="75000"/>
                </a:schemeClr>
              </a:solidFill>
            </a:endParaRPr>
          </a:p>
        </p:txBody>
      </p:sp>
      <p:sp>
        <p:nvSpPr>
          <p:cNvPr id="3" name="Content Placeholder 2"/>
          <p:cNvSpPr>
            <a:spLocks noGrp="1"/>
          </p:cNvSpPr>
          <p:nvPr>
            <p:ph idx="1"/>
          </p:nvPr>
        </p:nvSpPr>
        <p:spPr/>
        <p:txBody>
          <a:bodyPr>
            <a:normAutofit fontScale="62500" lnSpcReduction="20000"/>
          </a:bodyPr>
          <a:lstStyle/>
          <a:p>
            <a:r>
              <a:rPr lang="en-MY" dirty="0" smtClean="0"/>
              <a:t>This initiative aims to help individuals discover better facilities in their neighbourhood. It can help individuals make wise and successful choices about choosing great neighbourhoods from numbers in Scarborough, </a:t>
            </a:r>
            <a:r>
              <a:rPr lang="en-MY" dirty="0" err="1" smtClean="0"/>
              <a:t>Toranto</a:t>
            </a:r>
            <a:r>
              <a:rPr lang="en-MY" dirty="0" smtClean="0"/>
              <a:t>, from other neighbourhoods.</a:t>
            </a:r>
          </a:p>
          <a:p>
            <a:endParaRPr lang="en-MY" dirty="0" smtClean="0"/>
          </a:p>
          <a:p>
            <a:r>
              <a:rPr lang="en-MY" dirty="0" smtClean="0"/>
              <a:t>Lots of people are migrating to various states of Canada and needed lots of research for good housing prices and reputation schools for their children. This project is for those people who are looking for better neighbourhoods. For ease of accessing to Cafe, School, Super market, medical shops, grocery shops, mall, theatre, hospital, like minded people, etc.</a:t>
            </a:r>
          </a:p>
          <a:p>
            <a:endParaRPr lang="en-MY" dirty="0" smtClean="0"/>
          </a:p>
          <a:p>
            <a:r>
              <a:rPr lang="en-MY" dirty="0" smtClean="0"/>
              <a:t>This undertaking is aimed to create an evaluation of functions for a people migrating to Scarborough to look a first-class neighbourhood as a comparative evaluation among neighbourhoods. The capabilities encompass median housing price and better faculty in keeping with ratings, crime fees of that specific region, road connectivity, weather conditions, top management for emergency, water resources each fresh and waste water and excrement conveyed in sewers and recreational facilities.</a:t>
            </a:r>
          </a:p>
          <a:p>
            <a:endParaRPr lang="en-MY" dirty="0" smtClean="0"/>
          </a:p>
          <a:p>
            <a:r>
              <a:rPr lang="en-MY" dirty="0" smtClean="0"/>
              <a:t>This will help people to get awareness of the area and neighbourhood before moving to a new city, state, country or place for their work or to start a new fresh life.</a:t>
            </a:r>
            <a:endParaRPr lang="en-MY" dirty="0"/>
          </a:p>
        </p:txBody>
      </p:sp>
    </p:spTree>
    <p:extLst>
      <p:ext uri="{BB962C8B-B14F-4D97-AF65-F5344CB8AC3E}">
        <p14:creationId xmlns:p14="http://schemas.microsoft.com/office/powerpoint/2010/main" val="23473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solidFill>
                  <a:schemeClr val="accent1">
                    <a:lumMod val="75000"/>
                  </a:schemeClr>
                </a:solidFill>
              </a:rPr>
              <a:t>Problem Statement</a:t>
            </a:r>
            <a:endParaRPr lang="en-MY"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MY" dirty="0" smtClean="0"/>
              <a:t>The major purpose of this project, is to suggest a better neighbourhood in a new city for the person who are shifting there. Social presence in society in terms of like minded people. Connectivity to the airport, bus stand, city centre, markets and other daily needs things nearby.</a:t>
            </a:r>
          </a:p>
          <a:p>
            <a:endParaRPr lang="en-MY" dirty="0" smtClean="0"/>
          </a:p>
          <a:p>
            <a:r>
              <a:rPr lang="en-MY" dirty="0" smtClean="0"/>
              <a:t>1. Sorted list of house in terms of housing prices in a ascending or descending order</a:t>
            </a:r>
          </a:p>
          <a:p>
            <a:r>
              <a:rPr lang="en-MY" dirty="0" smtClean="0"/>
              <a:t>2. Sorted list of schools in terms of location, fees, rating and reviews</a:t>
            </a:r>
            <a:endParaRPr lang="en-MY" dirty="0"/>
          </a:p>
        </p:txBody>
      </p:sp>
    </p:spTree>
    <p:extLst>
      <p:ext uri="{BB962C8B-B14F-4D97-AF65-F5344CB8AC3E}">
        <p14:creationId xmlns:p14="http://schemas.microsoft.com/office/powerpoint/2010/main" val="173264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solidFill>
                  <a:schemeClr val="accent1">
                    <a:lumMod val="75000"/>
                  </a:schemeClr>
                </a:solidFill>
              </a:rPr>
              <a:t>The City Location</a:t>
            </a:r>
            <a:endParaRPr lang="en-MY"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MY" dirty="0" smtClean="0"/>
              <a:t>Scarborough is a popular destination for new immigrants in Canada to reside. Therefore, it is perhaps the most assorted and multicultural zones in the Greater Toronto Area, being home to different strict gatherings and spots of love. In spite of the fact that movement has become a hotly debated issue in the course of recent years with more governments looking for additional limitations on settlers and outcasts, the overall pattern of migration into Canada has been one of on the ascent.</a:t>
            </a:r>
            <a:endParaRPr lang="en-MY" dirty="0"/>
          </a:p>
        </p:txBody>
      </p:sp>
    </p:spTree>
    <p:extLst>
      <p:ext uri="{BB962C8B-B14F-4D97-AF65-F5344CB8AC3E}">
        <p14:creationId xmlns:p14="http://schemas.microsoft.com/office/powerpoint/2010/main" val="385438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Data</a:t>
            </a:r>
            <a:endParaRPr lang="en-MY" b="1" dirty="0">
              <a:solidFill>
                <a:schemeClr val="accent1">
                  <a:lumMod val="75000"/>
                </a:schemeClr>
              </a:solidFill>
            </a:endParaRPr>
          </a:p>
        </p:txBody>
      </p:sp>
      <p:sp>
        <p:nvSpPr>
          <p:cNvPr id="5" name="Rectangle 2"/>
          <p:cNvSpPr>
            <a:spLocks noGrp="1" noChangeArrowheads="1"/>
          </p:cNvSpPr>
          <p:nvPr>
            <p:ph idx="1"/>
          </p:nvPr>
        </p:nvSpPr>
        <p:spPr bwMode="auto">
          <a:xfrm>
            <a:off x="583301" y="1613566"/>
            <a:ext cx="10689579" cy="4152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Helvetica Neue"/>
              </a:rPr>
              <a:t>Source of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Data Link: </a:t>
            </a:r>
            <a:r>
              <a:rPr kumimoji="0" lang="en-US" altLang="en-US" sz="1100" b="0" i="0" u="sng" strike="noStrike" cap="none" normalizeH="0" baseline="0" dirty="0" smtClean="0">
                <a:ln>
                  <a:noFill/>
                </a:ln>
                <a:solidFill>
                  <a:srgbClr val="296EAA"/>
                </a:solidFill>
                <a:effectLst/>
                <a:latin typeface="Helvetica Neue"/>
                <a:hlinkClick r:id="rId2"/>
              </a:rPr>
              <a:t>https://en.wikipedia.org/wiki/List_of_postal_codes_of_Canada:_M</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Will use Scarborough dataset which we scrapped from </a:t>
            </a:r>
            <a:r>
              <a:rPr kumimoji="0" lang="en-US" altLang="en-US" sz="1100" b="0" i="0" u="none" strike="noStrike" cap="none" normalizeH="0" baseline="0" dirty="0" err="1" smtClean="0">
                <a:ln>
                  <a:noFill/>
                </a:ln>
                <a:solidFill>
                  <a:srgbClr val="000000"/>
                </a:solidFill>
                <a:effectLst/>
                <a:latin typeface="Helvetica Neue"/>
              </a:rPr>
              <a:t>wikipedia</a:t>
            </a:r>
            <a:r>
              <a:rPr kumimoji="0" lang="en-US" altLang="en-US" sz="1100" b="0" i="0" u="none" strike="noStrike" cap="none" normalizeH="0" baseline="0" dirty="0" smtClean="0">
                <a:ln>
                  <a:noFill/>
                </a:ln>
                <a:solidFill>
                  <a:srgbClr val="000000"/>
                </a:solidFill>
                <a:effectLst/>
                <a:latin typeface="Helvetica Neue"/>
              </a:rPr>
              <a:t> on Week 3. Dataset consisting of latitude and longitude, zip codes.</a:t>
            </a:r>
            <a:endParaRPr kumimoji="0" lang="en-US" altLang="en-US" sz="20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Helvetica Neue"/>
              </a:rPr>
              <a:t>Foursquare API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We will require information about various scenes in various neighborhoods of that particular precinct.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To acquire that data we will utilize "Foursquare" locational data. Foursquare is an area information supplier with data pretty much all way of settings and occasions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inside a territory of interest. Such data incorporates setting names, areas, menus and even photographs. All things considered, the foursquare area stage will 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utilized as the sole information source since all the expressed required data can be gotten through the API. The API Client ID and Client Secret can be obtained from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the Foursquare website </a:t>
            </a:r>
            <a:r>
              <a:rPr kumimoji="0" lang="en-US" altLang="en-US" sz="1100" b="0" i="0" u="sng" strike="noStrike" cap="none" normalizeH="0" baseline="0" dirty="0" smtClean="0">
                <a:ln>
                  <a:noFill/>
                </a:ln>
                <a:solidFill>
                  <a:srgbClr val="296EAA"/>
                </a:solidFill>
                <a:effectLst/>
                <a:latin typeface="Helvetica Neue"/>
                <a:hlinkClick r:id="rId3"/>
              </a:rPr>
              <a:t>https://foursquare.com/</a:t>
            </a:r>
            <a:r>
              <a:rPr kumimoji="0" lang="en-US" altLang="en-US" sz="1100" b="0" i="0" u="none" strike="noStrike" cap="none" normalizeH="0" baseline="0" dirty="0" smtClean="0">
                <a:ln>
                  <a:noFill/>
                </a:ln>
                <a:solidFill>
                  <a:srgbClr val="000000"/>
                </a:solidFill>
                <a:effectLst/>
                <a:latin typeface="Helvetica Neue"/>
              </a:rPr>
              <a:t> with a registered developer account.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After finding the list of neighborhoods, we then connect to the Foursquare API to gather information about venues inside each and every neighborhood.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For each neighborhood, we have chosen the radius to be 100 meter.</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Helvetica Neue"/>
              </a:rPr>
              <a:t>The data retrieved from Foursquare contained information of venues within a specified distance of the longitude and latitude of the postcodes. The information obtained per venue as follows:</a:t>
            </a:r>
            <a:endPar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Neighborhood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Neighborhood Latitude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Neighborhood Longitude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Venue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of the venue e.g. the name of a store or restaurant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Venue Latitude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Venue Longitude 8. Venue Category</a:t>
            </a:r>
            <a:r>
              <a:rPr kumimoji="0" lang="en-US" altLang="en-US" sz="8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2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3. Methodology</a:t>
            </a:r>
            <a:endParaRPr lang="en-MY"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MY" b="1" dirty="0"/>
              <a:t>Clustering Approach:</a:t>
            </a:r>
          </a:p>
          <a:p>
            <a:r>
              <a:rPr lang="en-MY" dirty="0"/>
              <a:t>To compare the similarities of two cities, we decided to explore </a:t>
            </a:r>
            <a:r>
              <a:rPr lang="en-MY" dirty="0" smtClean="0"/>
              <a:t>neighbourhoods, </a:t>
            </a:r>
            <a:r>
              <a:rPr lang="en-MY" dirty="0"/>
              <a:t>segment them, and group them into clusters to find similar </a:t>
            </a:r>
            <a:r>
              <a:rPr lang="en-MY" dirty="0" smtClean="0"/>
              <a:t>neighbourhoods </a:t>
            </a:r>
            <a:r>
              <a:rPr lang="en-MY" dirty="0"/>
              <a:t>in a big city like New York and Toronto. To be able to do that, we need to cluster data which is a form of unsupervised machine learning: k-means clustering algorithm.</a:t>
            </a:r>
          </a:p>
          <a:p>
            <a:endParaRPr lang="en-MY" dirty="0"/>
          </a:p>
        </p:txBody>
      </p:sp>
    </p:spTree>
    <p:extLst>
      <p:ext uri="{BB962C8B-B14F-4D97-AF65-F5344CB8AC3E}">
        <p14:creationId xmlns:p14="http://schemas.microsoft.com/office/powerpoint/2010/main" val="273353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solidFill>
                  <a:schemeClr val="accent1">
                    <a:lumMod val="75000"/>
                  </a:schemeClr>
                </a:solidFill>
              </a:rPr>
              <a:t>Using K-Means Clustering Approach</a:t>
            </a:r>
            <a:endParaRPr lang="en-MY" dirty="0">
              <a:solidFill>
                <a:schemeClr val="accent1">
                  <a:lumMod val="75000"/>
                </a:schemeClr>
              </a:solidFill>
            </a:endParaRPr>
          </a:p>
        </p:txBody>
      </p:sp>
      <p:pic>
        <p:nvPicPr>
          <p:cNvPr id="4" name="Picture 3"/>
          <p:cNvPicPr>
            <a:picLocks noChangeAspect="1"/>
          </p:cNvPicPr>
          <p:nvPr/>
        </p:nvPicPr>
        <p:blipFill rotWithShape="1">
          <a:blip r:embed="rId2"/>
          <a:srcRect l="23654" t="24872" r="23077" b="14729"/>
          <a:stretch/>
        </p:blipFill>
        <p:spPr>
          <a:xfrm>
            <a:off x="1047380" y="1500555"/>
            <a:ext cx="10097240" cy="4829907"/>
          </a:xfrm>
          <a:prstGeom prst="rect">
            <a:avLst/>
          </a:prstGeom>
        </p:spPr>
      </p:pic>
    </p:spTree>
    <p:extLst>
      <p:ext uri="{BB962C8B-B14F-4D97-AF65-F5344CB8AC3E}">
        <p14:creationId xmlns:p14="http://schemas.microsoft.com/office/powerpoint/2010/main" val="90194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solidFill>
                  <a:schemeClr val="accent1">
                    <a:lumMod val="75000"/>
                  </a:schemeClr>
                </a:solidFill>
              </a:rPr>
              <a:t>Most Common venues near </a:t>
            </a:r>
            <a:r>
              <a:rPr lang="en-MY" b="1" dirty="0" smtClean="0">
                <a:solidFill>
                  <a:schemeClr val="accent1">
                    <a:lumMod val="75000"/>
                  </a:schemeClr>
                </a:solidFill>
              </a:rPr>
              <a:t>Neighbourhood</a:t>
            </a:r>
            <a:endParaRPr lang="en-MY" dirty="0">
              <a:solidFill>
                <a:schemeClr val="accent1">
                  <a:lumMod val="75000"/>
                </a:schemeClr>
              </a:solidFill>
            </a:endParaRPr>
          </a:p>
        </p:txBody>
      </p:sp>
      <p:pic>
        <p:nvPicPr>
          <p:cNvPr id="4" name="Picture 3"/>
          <p:cNvPicPr>
            <a:picLocks noChangeAspect="1"/>
          </p:cNvPicPr>
          <p:nvPr/>
        </p:nvPicPr>
        <p:blipFill rotWithShape="1">
          <a:blip r:embed="rId2"/>
          <a:srcRect l="30288" t="21681" r="26057" b="10170"/>
          <a:stretch/>
        </p:blipFill>
        <p:spPr>
          <a:xfrm>
            <a:off x="1992922" y="1494667"/>
            <a:ext cx="7596554" cy="5003017"/>
          </a:xfrm>
          <a:prstGeom prst="rect">
            <a:avLst/>
          </a:prstGeom>
        </p:spPr>
      </p:pic>
    </p:spTree>
    <p:extLst>
      <p:ext uri="{BB962C8B-B14F-4D97-AF65-F5344CB8AC3E}">
        <p14:creationId xmlns:p14="http://schemas.microsoft.com/office/powerpoint/2010/main" val="151742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Tools &amp; Library</a:t>
            </a:r>
            <a:endParaRPr lang="en-MY" b="1" dirty="0">
              <a:solidFill>
                <a:schemeClr val="accent1">
                  <a:lumMod val="75000"/>
                </a:schemeClr>
              </a:solidFill>
            </a:endParaRPr>
          </a:p>
        </p:txBody>
      </p:sp>
      <p:sp>
        <p:nvSpPr>
          <p:cNvPr id="3" name="Content Placeholder 2"/>
          <p:cNvSpPr>
            <a:spLocks noGrp="1"/>
          </p:cNvSpPr>
          <p:nvPr>
            <p:ph idx="1"/>
          </p:nvPr>
        </p:nvSpPr>
        <p:spPr>
          <a:xfrm>
            <a:off x="838200" y="1473200"/>
            <a:ext cx="10515600" cy="4351338"/>
          </a:xfrm>
        </p:spPr>
        <p:txBody>
          <a:bodyPr>
            <a:noAutofit/>
          </a:bodyPr>
          <a:lstStyle/>
          <a:p>
            <a:pPr marL="0" indent="0">
              <a:buNone/>
            </a:pPr>
            <a:endParaRPr lang="en-MY" sz="1400" dirty="0" smtClean="0"/>
          </a:p>
          <a:p>
            <a:r>
              <a:rPr lang="en-MY" sz="1400" dirty="0" smtClean="0"/>
              <a:t>&gt; Pandas: For creating and manipulating </a:t>
            </a:r>
            <a:r>
              <a:rPr lang="en-MY" sz="1400" dirty="0" err="1" smtClean="0"/>
              <a:t>dataframes</a:t>
            </a:r>
            <a:r>
              <a:rPr lang="en-MY" sz="1400" dirty="0" smtClean="0"/>
              <a:t>.</a:t>
            </a:r>
          </a:p>
          <a:p>
            <a:r>
              <a:rPr lang="en-MY" sz="1400" dirty="0" smtClean="0"/>
              <a:t>&gt;</a:t>
            </a:r>
          </a:p>
          <a:p>
            <a:r>
              <a:rPr lang="en-MY" sz="1400" dirty="0" smtClean="0"/>
              <a:t>&gt; Folium: Python visualization library would be used to visualize the </a:t>
            </a:r>
            <a:r>
              <a:rPr lang="en-MY" sz="1400" dirty="0" err="1" smtClean="0"/>
              <a:t>neighborhoods</a:t>
            </a:r>
            <a:r>
              <a:rPr lang="en-MY" sz="1400" dirty="0" smtClean="0"/>
              <a:t> cluster distribution of using interactive leaflet map.</a:t>
            </a:r>
          </a:p>
          <a:p>
            <a:r>
              <a:rPr lang="en-MY" sz="1400" dirty="0" smtClean="0"/>
              <a:t>&gt; </a:t>
            </a:r>
          </a:p>
          <a:p>
            <a:r>
              <a:rPr lang="en-MY" sz="1400" dirty="0" smtClean="0"/>
              <a:t>&gt; </a:t>
            </a:r>
            <a:r>
              <a:rPr lang="en-MY" sz="1400" dirty="0" err="1" smtClean="0"/>
              <a:t>Scikit</a:t>
            </a:r>
            <a:r>
              <a:rPr lang="en-MY" sz="1400" dirty="0" smtClean="0"/>
              <a:t> Learn: For importing k-means clustering.</a:t>
            </a:r>
          </a:p>
          <a:p>
            <a:r>
              <a:rPr lang="en-MY" sz="1400" dirty="0" smtClean="0"/>
              <a:t>&gt;</a:t>
            </a:r>
          </a:p>
          <a:p>
            <a:r>
              <a:rPr lang="en-MY" sz="1400" dirty="0" smtClean="0"/>
              <a:t>&gt; JSON: Library to handle JSON files.</a:t>
            </a:r>
          </a:p>
          <a:p>
            <a:r>
              <a:rPr lang="en-MY" sz="1400" dirty="0" smtClean="0"/>
              <a:t>&gt;</a:t>
            </a:r>
          </a:p>
          <a:p>
            <a:r>
              <a:rPr lang="en-MY" sz="1400" dirty="0" smtClean="0"/>
              <a:t>&gt; XML: To separate data from presentation and XML stores data in plain text format.</a:t>
            </a:r>
          </a:p>
          <a:p>
            <a:r>
              <a:rPr lang="en-MY" sz="1400" dirty="0" smtClean="0"/>
              <a:t>&gt; </a:t>
            </a:r>
          </a:p>
          <a:p>
            <a:r>
              <a:rPr lang="en-MY" sz="1400" dirty="0" smtClean="0"/>
              <a:t>&gt; Geocoder: To retrieve Location Data.</a:t>
            </a:r>
          </a:p>
          <a:p>
            <a:r>
              <a:rPr lang="en-MY" sz="1400" dirty="0" smtClean="0"/>
              <a:t>&gt; </a:t>
            </a:r>
          </a:p>
          <a:p>
            <a:r>
              <a:rPr lang="en-MY" sz="1400" dirty="0" smtClean="0"/>
              <a:t>&gt; Beautiful Soup and Requests: To scrap and library to handle http requests.</a:t>
            </a:r>
          </a:p>
          <a:p>
            <a:r>
              <a:rPr lang="en-MY" sz="1400" dirty="0" smtClean="0"/>
              <a:t>&gt; </a:t>
            </a:r>
          </a:p>
          <a:p>
            <a:r>
              <a:rPr lang="en-MY" sz="1400" dirty="0" smtClean="0"/>
              <a:t>&gt; </a:t>
            </a:r>
            <a:r>
              <a:rPr lang="en-MY" sz="1400" dirty="0" err="1" smtClean="0"/>
              <a:t>Matplotlib</a:t>
            </a:r>
            <a:r>
              <a:rPr lang="en-MY" sz="1400" dirty="0" smtClean="0"/>
              <a:t>: Python Plotting Module.</a:t>
            </a:r>
            <a:endParaRPr lang="en-MY" sz="1400" dirty="0"/>
          </a:p>
        </p:txBody>
      </p:sp>
    </p:spTree>
    <p:extLst>
      <p:ext uri="{BB962C8B-B14F-4D97-AF65-F5344CB8AC3E}">
        <p14:creationId xmlns:p14="http://schemas.microsoft.com/office/powerpoint/2010/main" val="210346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811</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Helvetica Neue</vt:lpstr>
      <vt:lpstr>Office Theme</vt:lpstr>
      <vt:lpstr>Capstone Project The Battle of Neighbourhoods (Week2)</vt:lpstr>
      <vt:lpstr>Introduction</vt:lpstr>
      <vt:lpstr>Problem Statement</vt:lpstr>
      <vt:lpstr>The City Location</vt:lpstr>
      <vt:lpstr>Data</vt:lpstr>
      <vt:lpstr>3. Methodology</vt:lpstr>
      <vt:lpstr>Using K-Means Clustering Approach</vt:lpstr>
      <vt:lpstr>Most Common venues near Neighbourhood</vt:lpstr>
      <vt:lpstr>Tools &amp; Library</vt:lpstr>
      <vt:lpstr>RESULTS</vt:lpstr>
      <vt:lpstr>Map of Clusters in Scarborough</vt:lpstr>
      <vt:lpstr>Average Housing Price</vt:lpstr>
      <vt:lpstr>Top School Rating</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(Week2)</dc:title>
  <dc:creator>Shafiq Alias</dc:creator>
  <cp:lastModifiedBy>Shafiq Alias</cp:lastModifiedBy>
  <cp:revision>10</cp:revision>
  <dcterms:created xsi:type="dcterms:W3CDTF">2021-02-20T01:22:16Z</dcterms:created>
  <dcterms:modified xsi:type="dcterms:W3CDTF">2021-02-20T03:50:45Z</dcterms:modified>
</cp:coreProperties>
</file>