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79CAE-4C9A-4D5E-A0AA-B6E8E15C0E4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9CAE-4C9A-4D5E-A0AA-B6E8E15C0E4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9CAE-4C9A-4D5E-A0AA-B6E8E15C0E4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9CAE-4C9A-4D5E-A0AA-B6E8E15C0E4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79CAE-4C9A-4D5E-A0AA-B6E8E15C0E44}"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79CAE-4C9A-4D5E-A0AA-B6E8E15C0E44}"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79CAE-4C9A-4D5E-A0AA-B6E8E15C0E44}"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79CAE-4C9A-4D5E-A0AA-B6E8E15C0E44}"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79CAE-4C9A-4D5E-A0AA-B6E8E15C0E44}"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9CAE-4C9A-4D5E-A0AA-B6E8E15C0E44}"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9CAE-4C9A-4D5E-A0AA-B6E8E15C0E44}"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73922-0947-4FCF-971F-6BDA9070DC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79CAE-4C9A-4D5E-A0AA-B6E8E15C0E44}"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73922-0947-4FCF-971F-6BDA9070DC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COLOR THEORY</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38100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uLnTx/>
                <a:uFillTx/>
                <a:latin typeface="+mj-lt"/>
                <a:ea typeface="+mj-ea"/>
                <a:cs typeface="+mj-cs"/>
              </a:rPr>
              <a:t>Fonts Family</a:t>
            </a:r>
            <a:endParaRPr kumimoji="0" lang="en-US" sz="3600" b="1" i="0" u="none" strike="noStrike" kern="1200" cap="none" spc="0" normalizeH="0" baseline="0" noProof="0" dirty="0">
              <a:ln>
                <a:noFill/>
              </a:ln>
              <a:solidFill>
                <a:srgbClr val="FF0000"/>
              </a:solidFill>
              <a:effectLst/>
              <a:uLnTx/>
              <a:uFillTx/>
              <a:latin typeface="+mj-lt"/>
              <a:ea typeface="+mj-ea"/>
              <a:cs typeface="+mj-cs"/>
            </a:endParaRPr>
          </a:p>
        </p:txBody>
      </p:sp>
      <p:sp>
        <p:nvSpPr>
          <p:cNvPr id="5" name="Content Placeholder 2"/>
          <p:cNvSpPr txBox="1">
            <a:spLocks/>
          </p:cNvSpPr>
          <p:nvPr/>
        </p:nvSpPr>
        <p:spPr>
          <a:xfrm>
            <a:off x="228600" y="1066800"/>
            <a:ext cx="8686800" cy="137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Font Family is the submenu</a:t>
            </a:r>
            <a:r>
              <a:rPr kumimoji="0" lang="en-US" sz="2400" b="0" i="0" u="none" strike="noStrike" kern="1200" cap="none" spc="0" normalizeH="0" noProof="0" dirty="0" smtClean="0">
                <a:ln>
                  <a:noFill/>
                </a:ln>
                <a:solidFill>
                  <a:schemeClr val="tx1"/>
                </a:solidFill>
                <a:effectLst/>
                <a:uLnTx/>
                <a:uFillTx/>
                <a:latin typeface="+mn-lt"/>
                <a:ea typeface="+mn-ea"/>
                <a:cs typeface="+mn-cs"/>
              </a:rPr>
              <a:t> of font </a:t>
            </a:r>
            <a:r>
              <a:rPr lang="en-US" sz="2400" dirty="0" err="1" smtClean="0"/>
              <a:t>Type</a:t>
            </a:r>
            <a:r>
              <a:rPr lang="en-US" sz="2400" dirty="0" err="1" smtClean="0"/>
              <a:t>F</a:t>
            </a:r>
            <a:r>
              <a:rPr kumimoji="0" lang="en-US" sz="2400" b="0" i="0" u="none" strike="noStrike" kern="1200" cap="none" spc="0" normalizeH="0" noProof="0" dirty="0" smtClean="0">
                <a:ln>
                  <a:noFill/>
                </a:ln>
                <a:solidFill>
                  <a:schemeClr val="tx1"/>
                </a:solidFill>
                <a:effectLst/>
                <a:uLnTx/>
                <a:uFillTx/>
                <a:latin typeface="+mn-lt"/>
                <a:ea typeface="+mn-ea"/>
                <a:cs typeface="+mn-cs"/>
              </a:rPr>
              <a:t>ace which include fonts of different weight/styles i-e bold, italic, underline, black etc.</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434" name="Picture 2"/>
          <p:cNvPicPr>
            <a:picLocks noChangeAspect="1" noChangeArrowheads="1"/>
          </p:cNvPicPr>
          <p:nvPr/>
        </p:nvPicPr>
        <p:blipFill>
          <a:blip r:embed="rId2"/>
          <a:srcRect l="12500" t="17708" r="16406" b="17708"/>
          <a:stretch>
            <a:fillRect/>
          </a:stretch>
        </p:blipFill>
        <p:spPr bwMode="auto">
          <a:xfrm>
            <a:off x="1295400" y="2209800"/>
            <a:ext cx="6172200" cy="420523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438400"/>
            <a:ext cx="4800600" cy="2286000"/>
          </a:xfrm>
        </p:spPr>
        <p:txBody>
          <a:bodyPr>
            <a:normAutofit/>
          </a:bodyPr>
          <a:lstStyle/>
          <a:p>
            <a:pPr>
              <a:buNone/>
            </a:pPr>
            <a:r>
              <a:rPr lang="en-US" sz="6600" b="1" dirty="0" smtClean="0"/>
              <a:t>THANK YOU</a:t>
            </a:r>
            <a:endParaRPr lang="en-US"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68963"/>
          </a:xfrm>
        </p:spPr>
        <p:txBody>
          <a:bodyPr/>
          <a:lstStyle/>
          <a:p>
            <a:r>
              <a:rPr lang="en-US" b="1" dirty="0" smtClean="0">
                <a:solidFill>
                  <a:srgbClr val="FF0000"/>
                </a:solidFill>
              </a:rPr>
              <a:t>What is Color?</a:t>
            </a:r>
          </a:p>
          <a:p>
            <a:pPr>
              <a:buNone/>
            </a:pPr>
            <a:r>
              <a:rPr lang="en-US" sz="2800" dirty="0" smtClean="0"/>
              <a:t>    </a:t>
            </a:r>
            <a:r>
              <a:rPr lang="en-US" sz="2800" dirty="0"/>
              <a:t>Color is </a:t>
            </a:r>
            <a:r>
              <a:rPr lang="en-US" sz="2800" b="1" dirty="0"/>
              <a:t>a basic element of art that involves light</a:t>
            </a:r>
            <a:r>
              <a:rPr lang="en-US" sz="2800" dirty="0"/>
              <a:t>. It is produced when light waves </a:t>
            </a:r>
            <a:r>
              <a:rPr lang="en-US" sz="2800" dirty="0" smtClean="0"/>
              <a:t>strike </a:t>
            </a:r>
            <a:r>
              <a:rPr lang="en-US" sz="2800" dirty="0"/>
              <a:t>an object and are reflected into our eyes</a:t>
            </a:r>
            <a:r>
              <a:rPr lang="en-US" sz="2800" dirty="0" smtClean="0"/>
              <a:t>.</a:t>
            </a:r>
          </a:p>
          <a:p>
            <a:r>
              <a:rPr lang="en-US" b="1" dirty="0" smtClean="0">
                <a:solidFill>
                  <a:srgbClr val="FF0000"/>
                </a:solidFill>
              </a:rPr>
              <a:t>Importance of Colors?</a:t>
            </a:r>
          </a:p>
          <a:p>
            <a:pPr>
              <a:buNone/>
            </a:pPr>
            <a:r>
              <a:rPr lang="en-US" sz="2800" dirty="0" smtClean="0"/>
              <a:t>	Colour </a:t>
            </a:r>
            <a:r>
              <a:rPr lang="en-US" sz="2800" dirty="0"/>
              <a:t>plays an important role in our lives. </a:t>
            </a:r>
            <a:r>
              <a:rPr lang="en-US" sz="2800" b="1" dirty="0" smtClean="0"/>
              <a:t>Colors </a:t>
            </a:r>
            <a:r>
              <a:rPr lang="en-US" sz="2800" b="1" dirty="0"/>
              <a:t>can change moods, reduce or increase tensions, cause excitement, and sometimes have a soothing effect on a tired </a:t>
            </a:r>
            <a:r>
              <a:rPr lang="en-US" sz="2800" b="1" dirty="0" smtClean="0"/>
              <a:t>person.</a:t>
            </a: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5643" t="36292" r="14716" b="40857"/>
          <a:stretch>
            <a:fillRect/>
          </a:stretch>
        </p:blipFill>
        <p:spPr bwMode="auto">
          <a:xfrm>
            <a:off x="618564" y="2819400"/>
            <a:ext cx="8144436" cy="1752600"/>
          </a:xfrm>
          <a:prstGeom prst="rect">
            <a:avLst/>
          </a:prstGeom>
          <a:noFill/>
          <a:ln w="9525">
            <a:noFill/>
            <a:miter lim="800000"/>
            <a:headEnd/>
            <a:tailEnd/>
          </a:ln>
          <a:effectLst/>
        </p:spPr>
      </p:pic>
      <p:sp>
        <p:nvSpPr>
          <p:cNvPr id="4" name="TextBox 3"/>
          <p:cNvSpPr txBox="1"/>
          <p:nvPr/>
        </p:nvSpPr>
        <p:spPr>
          <a:xfrm>
            <a:off x="533400" y="1752600"/>
            <a:ext cx="3581400" cy="584775"/>
          </a:xfrm>
          <a:prstGeom prst="rect">
            <a:avLst/>
          </a:prstGeom>
          <a:noFill/>
        </p:spPr>
        <p:txBody>
          <a:bodyPr wrap="square" rtlCol="0">
            <a:spAutoFit/>
          </a:bodyPr>
          <a:lstStyle/>
          <a:p>
            <a:r>
              <a:rPr lang="en-US" sz="3200" b="1" dirty="0" smtClean="0">
                <a:solidFill>
                  <a:srgbClr val="FF0000"/>
                </a:solidFill>
              </a:rPr>
              <a:t>Color Associations</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39225"/>
            <a:ext cx="4114800" cy="584775"/>
          </a:xfrm>
          <a:prstGeom prst="rect">
            <a:avLst/>
          </a:prstGeom>
          <a:noFill/>
        </p:spPr>
        <p:txBody>
          <a:bodyPr wrap="square" rtlCol="0">
            <a:spAutoFit/>
          </a:bodyPr>
          <a:lstStyle/>
          <a:p>
            <a:r>
              <a:rPr lang="en-US" sz="3200" b="1" dirty="0" smtClean="0">
                <a:solidFill>
                  <a:srgbClr val="FF0000"/>
                </a:solidFill>
              </a:rPr>
              <a:t>RGB Colors</a:t>
            </a:r>
            <a:endParaRPr lang="en-US" sz="3200" b="1" dirty="0">
              <a:solidFill>
                <a:srgbClr val="FF0000"/>
              </a:solidFill>
            </a:endParaRPr>
          </a:p>
        </p:txBody>
      </p:sp>
      <p:sp>
        <p:nvSpPr>
          <p:cNvPr id="5" name="Content Placeholder 4"/>
          <p:cNvSpPr>
            <a:spLocks noGrp="1"/>
          </p:cNvSpPr>
          <p:nvPr>
            <p:ph idx="1"/>
          </p:nvPr>
        </p:nvSpPr>
        <p:spPr>
          <a:xfrm>
            <a:off x="381000" y="1828800"/>
            <a:ext cx="8229600" cy="4267200"/>
          </a:xfrm>
        </p:spPr>
        <p:txBody>
          <a:bodyPr>
            <a:normAutofit/>
          </a:bodyPr>
          <a:lstStyle/>
          <a:p>
            <a:r>
              <a:rPr lang="en-US" sz="2800" b="1" dirty="0" smtClean="0"/>
              <a:t>RGB denotes </a:t>
            </a:r>
            <a:r>
              <a:rPr lang="en-US" sz="2800" b="1" dirty="0" smtClean="0"/>
              <a:t>(</a:t>
            </a:r>
            <a:r>
              <a:rPr lang="en-US" sz="2800" b="1" dirty="0" smtClean="0">
                <a:solidFill>
                  <a:srgbClr val="FF0000"/>
                </a:solidFill>
              </a:rPr>
              <a:t>red</a:t>
            </a:r>
            <a:r>
              <a:rPr lang="en-US" sz="2800" b="1" dirty="0" smtClean="0"/>
              <a:t>, </a:t>
            </a:r>
            <a:r>
              <a:rPr lang="en-US" sz="2800" b="1" dirty="0" smtClean="0">
                <a:solidFill>
                  <a:srgbClr val="00B050"/>
                </a:solidFill>
              </a:rPr>
              <a:t>green</a:t>
            </a:r>
            <a:r>
              <a:rPr lang="en-US" sz="2800" b="1" dirty="0" smtClean="0"/>
              <a:t> and </a:t>
            </a:r>
            <a:r>
              <a:rPr lang="en-US" sz="2800" b="1" dirty="0" smtClean="0">
                <a:solidFill>
                  <a:srgbClr val="00B0F0"/>
                </a:solidFill>
              </a:rPr>
              <a:t>blue</a:t>
            </a:r>
            <a:r>
              <a:rPr lang="en-US" sz="2800" b="1" dirty="0" smtClean="0"/>
              <a:t>)</a:t>
            </a:r>
            <a:endParaRPr lang="en-US" sz="2800" b="1" dirty="0" smtClean="0"/>
          </a:p>
          <a:p>
            <a:r>
              <a:rPr lang="en-US" sz="2400" dirty="0" smtClean="0"/>
              <a:t>RGB </a:t>
            </a:r>
            <a:r>
              <a:rPr lang="en-US" sz="2400" dirty="0" smtClean="0"/>
              <a:t>refers </a:t>
            </a:r>
            <a:r>
              <a:rPr lang="en-US" sz="2400" dirty="0" smtClean="0"/>
              <a:t>to a system representing the colors used on a digital display screen. Red, green and blue can be combined in various proportions to obtain any color in the visible spectrum.</a:t>
            </a:r>
          </a:p>
          <a:p>
            <a:r>
              <a:rPr lang="en-US" sz="2800" dirty="0" smtClean="0"/>
              <a:t>The RGB model uses 8 </a:t>
            </a:r>
            <a:r>
              <a:rPr lang="en-US" sz="2800" dirty="0" smtClean="0"/>
              <a:t>bits</a:t>
            </a:r>
            <a:r>
              <a:rPr lang="en-US" sz="2800" dirty="0" smtClean="0"/>
              <a:t> </a:t>
            </a:r>
            <a:r>
              <a:rPr lang="en-US" sz="2800" dirty="0" smtClean="0"/>
              <a:t>each </a:t>
            </a:r>
            <a:r>
              <a:rPr lang="en-US" sz="2800" dirty="0" smtClean="0"/>
              <a:t>for red, green and blue </a:t>
            </a:r>
            <a:r>
              <a:rPr lang="en-US" sz="2800" dirty="0" smtClean="0"/>
              <a:t>colors. </a:t>
            </a:r>
            <a:r>
              <a:rPr lang="en-US" sz="2800" dirty="0" smtClean="0"/>
              <a:t>Each color also has values ranging from 0 to 255. This translates into millions of </a:t>
            </a:r>
            <a:r>
              <a:rPr lang="en-US" sz="2800" dirty="0" smtClean="0"/>
              <a:t>colors.</a:t>
            </a:r>
          </a:p>
          <a:p>
            <a:r>
              <a:rPr lang="en-US" sz="2800" dirty="0" smtClean="0"/>
              <a:t>16,777,216 </a:t>
            </a:r>
            <a:r>
              <a:rPr lang="en-US" sz="2800" dirty="0" smtClean="0"/>
              <a:t>possible colors to be precise</a:t>
            </a:r>
            <a:r>
              <a:rPr lang="en-US" sz="2800" dirty="0" smtClean="0"/>
              <a:t>.</a:t>
            </a:r>
            <a:endParaRPr lang="en-US" sz="2800" dirty="0" smtClean="0"/>
          </a:p>
          <a:p>
            <a:pPr>
              <a:buNone/>
            </a:pPr>
            <a:endParaRPr lang="en-US" dirty="0"/>
          </a:p>
        </p:txBody>
      </p:sp>
      <p:sp>
        <p:nvSpPr>
          <p:cNvPr id="2050" name="AutoShape 2"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dell\Desktop\The_three_primary_colors_of_RGB_Color_Model_(Red,_Green,_Blue).png"/>
          <p:cNvPicPr>
            <a:picLocks noChangeAspect="1" noChangeArrowheads="1"/>
          </p:cNvPicPr>
          <p:nvPr/>
        </p:nvPicPr>
        <p:blipFill>
          <a:blip r:embed="rId2" cstate="print"/>
          <a:srcRect/>
          <a:stretch>
            <a:fillRect/>
          </a:stretch>
        </p:blipFill>
        <p:spPr bwMode="auto">
          <a:xfrm>
            <a:off x="6172200" y="0"/>
            <a:ext cx="2362199" cy="2362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77225"/>
            <a:ext cx="4114800" cy="584775"/>
          </a:xfrm>
          <a:prstGeom prst="rect">
            <a:avLst/>
          </a:prstGeom>
          <a:noFill/>
        </p:spPr>
        <p:txBody>
          <a:bodyPr wrap="square" rtlCol="0">
            <a:spAutoFit/>
          </a:bodyPr>
          <a:lstStyle/>
          <a:p>
            <a:r>
              <a:rPr lang="en-US" sz="3200" b="1" dirty="0" smtClean="0">
                <a:solidFill>
                  <a:srgbClr val="FF0000"/>
                </a:solidFill>
              </a:rPr>
              <a:t>HEX Code Colors</a:t>
            </a:r>
            <a:endParaRPr lang="en-US" sz="3200" b="1" dirty="0">
              <a:solidFill>
                <a:srgbClr val="FF0000"/>
              </a:solidFill>
            </a:endParaRPr>
          </a:p>
        </p:txBody>
      </p:sp>
      <p:sp>
        <p:nvSpPr>
          <p:cNvPr id="5" name="Content Placeholder 4"/>
          <p:cNvSpPr>
            <a:spLocks noGrp="1"/>
          </p:cNvSpPr>
          <p:nvPr>
            <p:ph idx="1"/>
          </p:nvPr>
        </p:nvSpPr>
        <p:spPr>
          <a:xfrm>
            <a:off x="381000" y="762000"/>
            <a:ext cx="8229600" cy="5715000"/>
          </a:xfrm>
        </p:spPr>
        <p:txBody>
          <a:bodyPr>
            <a:normAutofit fontScale="85000" lnSpcReduction="20000"/>
          </a:bodyPr>
          <a:lstStyle/>
          <a:p>
            <a:r>
              <a:rPr lang="en-US" sz="2800" dirty="0" smtClean="0"/>
              <a:t>A </a:t>
            </a:r>
            <a:r>
              <a:rPr lang="en-US" sz="2800" dirty="0" smtClean="0"/>
              <a:t>hex code color </a:t>
            </a:r>
            <a:r>
              <a:rPr lang="en-US" sz="2800" dirty="0" smtClean="0"/>
              <a:t>is a hexadecimal way to represent a color in RGB format by combining three </a:t>
            </a:r>
            <a:r>
              <a:rPr lang="en-US" sz="2800" dirty="0" smtClean="0"/>
              <a:t>values </a:t>
            </a:r>
            <a:r>
              <a:rPr lang="en-US" sz="2800" dirty="0" smtClean="0"/>
              <a:t>the amounts of red, green and blue in a particular shade of color</a:t>
            </a:r>
            <a:r>
              <a:rPr lang="en-US" sz="2800" dirty="0" smtClean="0"/>
              <a:t>. </a:t>
            </a:r>
          </a:p>
          <a:p>
            <a:r>
              <a:rPr lang="en-US" sz="2800" dirty="0" smtClean="0"/>
              <a:t>Hex color codes start with a pound sign or </a:t>
            </a:r>
            <a:r>
              <a:rPr lang="en-US" sz="2800" dirty="0" err="1" smtClean="0"/>
              <a:t>hashtag</a:t>
            </a:r>
            <a:r>
              <a:rPr lang="en-US" sz="2800" dirty="0" smtClean="0"/>
              <a:t> (#) and are followed by six letters and/or </a:t>
            </a:r>
            <a:r>
              <a:rPr lang="en-US" sz="2800" dirty="0" smtClean="0"/>
              <a:t>numbers. </a:t>
            </a:r>
            <a:r>
              <a:rPr lang="en-US" sz="2800" dirty="0" smtClean="0"/>
              <a:t>The first two letters/numbers refer to red, the next two refer to green, and the last two refer to blue. The color values are defined in values between 00 and FF (instead of from 0 to 255 in RGB).</a:t>
            </a:r>
          </a:p>
          <a:p>
            <a:r>
              <a:rPr lang="en-US" sz="2800" dirty="0" smtClean="0"/>
              <a:t>Numbers are used when the value is 1-9. Letters are used when the value is higher than 9. For example:</a:t>
            </a:r>
          </a:p>
          <a:p>
            <a:r>
              <a:rPr lang="en-US" sz="2800" dirty="0" smtClean="0"/>
              <a:t>A=10, B=11, C=12, D=13, E=14, F=15</a:t>
            </a:r>
          </a:p>
          <a:p>
            <a:endParaRPr lang="en-US" sz="2800" dirty="0" smtClean="0"/>
          </a:p>
          <a:p>
            <a:pPr>
              <a:buNone/>
            </a:pPr>
            <a:r>
              <a:rPr lang="en-US" sz="2800" b="1" dirty="0" smtClean="0">
                <a:solidFill>
                  <a:srgbClr val="FF0000"/>
                </a:solidFill>
              </a:rPr>
              <a:t>To get a hexadecimal color, follow these three steps:</a:t>
            </a:r>
          </a:p>
          <a:p>
            <a:r>
              <a:rPr lang="en-US" sz="2800" dirty="0" smtClean="0"/>
              <a:t>Multiply the first number by 16.</a:t>
            </a:r>
          </a:p>
          <a:p>
            <a:r>
              <a:rPr lang="en-US" sz="2800" dirty="0" smtClean="0"/>
              <a:t>Multiply the second number by 1.</a:t>
            </a:r>
          </a:p>
          <a:p>
            <a:r>
              <a:rPr lang="en-US" sz="2800" dirty="0" smtClean="0"/>
              <a:t>Add the two totals together. </a:t>
            </a:r>
          </a:p>
          <a:p>
            <a:pPr>
              <a:buNone/>
            </a:pPr>
            <a:endParaRPr lang="en-US" sz="2800" dirty="0" smtClean="0"/>
          </a:p>
        </p:txBody>
      </p:sp>
      <p:sp>
        <p:nvSpPr>
          <p:cNvPr id="2050" name="AutoShape 2"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10625"/>
            <a:ext cx="4114800" cy="584775"/>
          </a:xfrm>
          <a:prstGeom prst="rect">
            <a:avLst/>
          </a:prstGeom>
          <a:noFill/>
        </p:spPr>
        <p:txBody>
          <a:bodyPr wrap="square" rtlCol="0">
            <a:spAutoFit/>
          </a:bodyPr>
          <a:lstStyle/>
          <a:p>
            <a:r>
              <a:rPr lang="en-US" sz="3200" b="1" dirty="0" smtClean="0">
                <a:solidFill>
                  <a:srgbClr val="FF0000"/>
                </a:solidFill>
              </a:rPr>
              <a:t>HSL Colors</a:t>
            </a:r>
            <a:endParaRPr lang="en-US" sz="3200" b="1" dirty="0">
              <a:solidFill>
                <a:srgbClr val="FF0000"/>
              </a:solidFill>
            </a:endParaRPr>
          </a:p>
        </p:txBody>
      </p:sp>
      <p:sp>
        <p:nvSpPr>
          <p:cNvPr id="5" name="Content Placeholder 4"/>
          <p:cNvSpPr>
            <a:spLocks noGrp="1"/>
          </p:cNvSpPr>
          <p:nvPr>
            <p:ph idx="1"/>
          </p:nvPr>
        </p:nvSpPr>
        <p:spPr>
          <a:xfrm>
            <a:off x="381000" y="1295400"/>
            <a:ext cx="8229600" cy="5715000"/>
          </a:xfrm>
        </p:spPr>
        <p:txBody>
          <a:bodyPr>
            <a:normAutofit/>
          </a:bodyPr>
          <a:lstStyle/>
          <a:p>
            <a:r>
              <a:rPr lang="en-US" sz="2400" dirty="0" smtClean="0"/>
              <a:t>HSL stands for Hue, Saturation and Lightness</a:t>
            </a:r>
            <a:endParaRPr lang="en-US" sz="2400" dirty="0" smtClean="0"/>
          </a:p>
          <a:p>
            <a:r>
              <a:rPr lang="en-US" sz="2400" dirty="0" smtClean="0"/>
              <a:t>Hue </a:t>
            </a:r>
            <a:r>
              <a:rPr lang="en-US" sz="2400" dirty="0" smtClean="0"/>
              <a:t>is a degree on the color wheel from 0 to 360. 0 is red, 120 is green, and 240 is blue.</a:t>
            </a:r>
          </a:p>
          <a:p>
            <a:r>
              <a:rPr lang="en-US" sz="2400" dirty="0" smtClean="0"/>
              <a:t>Saturation is a </a:t>
            </a:r>
            <a:r>
              <a:rPr lang="en-US" sz="2400" dirty="0" smtClean="0"/>
              <a:t>addition of gray color in any color. </a:t>
            </a:r>
            <a:r>
              <a:rPr lang="en-US" sz="2400" dirty="0" smtClean="0"/>
              <a:t>0% </a:t>
            </a:r>
            <a:r>
              <a:rPr lang="en-US" sz="2400" dirty="0" smtClean="0"/>
              <a:t>is completely gray you can no longer see the color, </a:t>
            </a:r>
            <a:r>
              <a:rPr lang="en-US" sz="2400" dirty="0" smtClean="0"/>
              <a:t>50% is 50% gray, but you can still see the </a:t>
            </a:r>
            <a:r>
              <a:rPr lang="en-US" sz="2400" dirty="0" smtClean="0"/>
              <a:t>color and </a:t>
            </a:r>
            <a:r>
              <a:rPr lang="en-US" sz="2400" dirty="0" smtClean="0"/>
              <a:t>100% is </a:t>
            </a:r>
            <a:r>
              <a:rPr lang="en-US" sz="2400" dirty="0" smtClean="0"/>
              <a:t>pure color, no shades of gray.</a:t>
            </a:r>
            <a:endParaRPr lang="en-US" sz="2400" dirty="0" smtClean="0"/>
          </a:p>
          <a:p>
            <a:r>
              <a:rPr lang="en-US" sz="2400" dirty="0" smtClean="0"/>
              <a:t>Lightness is </a:t>
            </a:r>
            <a:r>
              <a:rPr lang="en-US" sz="2400" dirty="0" smtClean="0"/>
              <a:t>a addition of white color in any color. </a:t>
            </a:r>
            <a:r>
              <a:rPr lang="en-US" sz="2400" dirty="0" smtClean="0"/>
              <a:t>0</a:t>
            </a:r>
            <a:r>
              <a:rPr lang="en-US" sz="2400" dirty="0" smtClean="0"/>
              <a:t>% Lightness shows the black color, 50% is the normal value for any color whereas 100% lightness show the white color. </a:t>
            </a:r>
            <a:endParaRPr lang="en-US" sz="2400" dirty="0" smtClean="0"/>
          </a:p>
        </p:txBody>
      </p:sp>
      <p:sp>
        <p:nvSpPr>
          <p:cNvPr id="2050" name="AutoShape 2"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
            <a:ext cx="4114800" cy="584775"/>
          </a:xfrm>
          <a:prstGeom prst="rect">
            <a:avLst/>
          </a:prstGeom>
          <a:noFill/>
        </p:spPr>
        <p:txBody>
          <a:bodyPr wrap="square" rtlCol="0">
            <a:spAutoFit/>
          </a:bodyPr>
          <a:lstStyle/>
          <a:p>
            <a:r>
              <a:rPr lang="en-US" sz="3200" b="1" dirty="0" smtClean="0">
                <a:solidFill>
                  <a:srgbClr val="FF0000"/>
                </a:solidFill>
              </a:rPr>
              <a:t>HSLA Colors</a:t>
            </a:r>
            <a:endParaRPr lang="en-US" sz="3200" b="1" dirty="0">
              <a:solidFill>
                <a:srgbClr val="FF0000"/>
              </a:solidFill>
            </a:endParaRPr>
          </a:p>
        </p:txBody>
      </p:sp>
      <p:sp>
        <p:nvSpPr>
          <p:cNvPr id="5" name="Content Placeholder 4"/>
          <p:cNvSpPr>
            <a:spLocks noGrp="1"/>
          </p:cNvSpPr>
          <p:nvPr>
            <p:ph idx="1"/>
          </p:nvPr>
        </p:nvSpPr>
        <p:spPr>
          <a:xfrm>
            <a:off x="381000" y="609600"/>
            <a:ext cx="8229600" cy="2057400"/>
          </a:xfrm>
        </p:spPr>
        <p:txBody>
          <a:bodyPr>
            <a:normAutofit lnSpcReduction="10000"/>
          </a:bodyPr>
          <a:lstStyle/>
          <a:p>
            <a:r>
              <a:rPr lang="en-US" sz="2400" dirty="0" smtClean="0"/>
              <a:t>HSLA colors are the abbreviation of Hue, Saturation and Lightness with Alpha(Opacity). This opacity is the transparency of the color.</a:t>
            </a:r>
          </a:p>
          <a:p>
            <a:r>
              <a:rPr lang="en-US" sz="2400" dirty="0" smtClean="0"/>
              <a:t>The value of transparency ranges from 0 to 1. </a:t>
            </a:r>
          </a:p>
          <a:p>
            <a:r>
              <a:rPr lang="en-US" sz="2400" dirty="0" smtClean="0"/>
              <a:t>0 is the transparent and 1 is opaque.</a:t>
            </a:r>
            <a:endParaRPr lang="en-US" sz="2400" dirty="0" smtClean="0"/>
          </a:p>
        </p:txBody>
      </p:sp>
      <p:sp>
        <p:nvSpPr>
          <p:cNvPr id="2050" name="AutoShape 2"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What is RGB Color? – Nix Sensor Lt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533400" y="2514600"/>
            <a:ext cx="4114800" cy="584775"/>
          </a:xfrm>
          <a:prstGeom prst="rect">
            <a:avLst/>
          </a:prstGeom>
          <a:noFill/>
        </p:spPr>
        <p:txBody>
          <a:bodyPr wrap="square" rtlCol="0">
            <a:spAutoFit/>
          </a:bodyPr>
          <a:lstStyle/>
          <a:p>
            <a:r>
              <a:rPr lang="en-US" sz="3200" b="1" dirty="0" smtClean="0">
                <a:solidFill>
                  <a:srgbClr val="FF0000"/>
                </a:solidFill>
              </a:rPr>
              <a:t>Brightness</a:t>
            </a:r>
            <a:endParaRPr lang="en-US" sz="3200" b="1" dirty="0">
              <a:solidFill>
                <a:srgbClr val="FF0000"/>
              </a:solidFill>
            </a:endParaRPr>
          </a:p>
        </p:txBody>
      </p:sp>
      <p:sp>
        <p:nvSpPr>
          <p:cNvPr id="7" name="Content Placeholder 4"/>
          <p:cNvSpPr txBox="1">
            <a:spLocks/>
          </p:cNvSpPr>
          <p:nvPr/>
        </p:nvSpPr>
        <p:spPr>
          <a:xfrm>
            <a:off x="381000" y="3048000"/>
            <a:ext cx="8229600" cy="16002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400" dirty="0" smtClean="0"/>
              <a:t>Brightness refers to how much light </a:t>
            </a:r>
            <a:r>
              <a:rPr lang="en-US" sz="2400" i="1" dirty="0" smtClean="0"/>
              <a:t>appears to shine</a:t>
            </a:r>
            <a:r>
              <a:rPr lang="en-US" sz="2400" dirty="0" smtClean="0"/>
              <a:t> from something. This is a different perception than </a:t>
            </a:r>
            <a:r>
              <a:rPr lang="en-US" sz="2400" dirty="0" smtClean="0"/>
              <a:t>lightness, Brightness include the factor of shining whereas lighting doesn’t.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extBox 8"/>
          <p:cNvSpPr txBox="1"/>
          <p:nvPr/>
        </p:nvSpPr>
        <p:spPr>
          <a:xfrm>
            <a:off x="533400" y="4572000"/>
            <a:ext cx="4114800" cy="584775"/>
          </a:xfrm>
          <a:prstGeom prst="rect">
            <a:avLst/>
          </a:prstGeom>
          <a:noFill/>
        </p:spPr>
        <p:txBody>
          <a:bodyPr wrap="square" rtlCol="0">
            <a:spAutoFit/>
          </a:bodyPr>
          <a:lstStyle/>
          <a:p>
            <a:r>
              <a:rPr lang="en-US" sz="3200" b="1" dirty="0" smtClean="0">
                <a:solidFill>
                  <a:srgbClr val="FF0000"/>
                </a:solidFill>
              </a:rPr>
              <a:t>Contrast</a:t>
            </a:r>
            <a:endParaRPr lang="en-US" sz="3200" b="1" dirty="0">
              <a:solidFill>
                <a:srgbClr val="FF0000"/>
              </a:solidFill>
            </a:endParaRPr>
          </a:p>
        </p:txBody>
      </p:sp>
      <p:sp>
        <p:nvSpPr>
          <p:cNvPr id="10" name="Content Placeholder 4"/>
          <p:cNvSpPr txBox="1">
            <a:spLocks/>
          </p:cNvSpPr>
          <p:nvPr/>
        </p:nvSpPr>
        <p:spPr>
          <a:xfrm>
            <a:off x="304800" y="5029200"/>
            <a:ext cx="8229600" cy="10668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2400" dirty="0" smtClean="0"/>
              <a:t>contrast </a:t>
            </a:r>
            <a:r>
              <a:rPr lang="en-US" sz="2400" dirty="0" smtClean="0"/>
              <a:t>is the</a:t>
            </a:r>
            <a:r>
              <a:rPr lang="en-US" sz="2400" dirty="0" smtClean="0"/>
              <a:t> difference between dark and light </a:t>
            </a:r>
            <a:r>
              <a:rPr lang="en-US" sz="2400" dirty="0" smtClean="0"/>
              <a:t>colors or</a:t>
            </a:r>
            <a:r>
              <a:rPr lang="en-US" sz="2400" dirty="0" smtClean="0"/>
              <a:t> dark and light </a:t>
            </a:r>
            <a:r>
              <a:rPr lang="en-US" sz="2400" dirty="0" smtClean="0"/>
              <a:t>areas OR it is determined </a:t>
            </a:r>
            <a:r>
              <a:rPr lang="en-US" sz="2400" dirty="0" smtClean="0"/>
              <a:t>by the difference in the colour and brightness of the object and other objects within the same field of view.</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FONTS THEORY</a:t>
            </a:r>
            <a:endParaRPr lang="en-US" sz="6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1600" cy="1143000"/>
          </a:xfrm>
        </p:spPr>
        <p:txBody>
          <a:bodyPr>
            <a:normAutofit/>
          </a:bodyPr>
          <a:lstStyle/>
          <a:p>
            <a:pPr algn="l"/>
            <a:r>
              <a:rPr lang="en-US" sz="3600" b="1" dirty="0" smtClean="0">
                <a:solidFill>
                  <a:srgbClr val="FF0000"/>
                </a:solidFill>
              </a:rPr>
              <a:t>Fonts</a:t>
            </a:r>
            <a:endParaRPr lang="en-US" sz="3600" b="1" dirty="0">
              <a:solidFill>
                <a:srgbClr val="FF0000"/>
              </a:solidFill>
            </a:endParaRPr>
          </a:p>
        </p:txBody>
      </p:sp>
      <p:sp>
        <p:nvSpPr>
          <p:cNvPr id="3" name="Content Placeholder 2"/>
          <p:cNvSpPr>
            <a:spLocks noGrp="1"/>
          </p:cNvSpPr>
          <p:nvPr>
            <p:ph idx="1"/>
          </p:nvPr>
        </p:nvSpPr>
        <p:spPr>
          <a:xfrm>
            <a:off x="228600" y="1143001"/>
            <a:ext cx="8686800" cy="1600199"/>
          </a:xfrm>
        </p:spPr>
        <p:txBody>
          <a:bodyPr>
            <a:normAutofit/>
          </a:bodyPr>
          <a:lstStyle/>
          <a:p>
            <a:r>
              <a:rPr lang="en-US" sz="2400" dirty="0" smtClean="0"/>
              <a:t>Fonts </a:t>
            </a:r>
            <a:r>
              <a:rPr lang="en-US" sz="2400" dirty="0" smtClean="0"/>
              <a:t>are</a:t>
            </a:r>
            <a:r>
              <a:rPr lang="en-US" sz="2400" dirty="0" smtClean="0"/>
              <a:t> </a:t>
            </a:r>
            <a:r>
              <a:rPr lang="en-US" sz="2400" dirty="0" smtClean="0"/>
              <a:t>the </a:t>
            </a:r>
            <a:r>
              <a:rPr lang="en-US" sz="2400" dirty="0" smtClean="0"/>
              <a:t>styles for writing</a:t>
            </a:r>
            <a:r>
              <a:rPr lang="en-US" sz="2400" dirty="0" smtClean="0"/>
              <a:t> something these are the key </a:t>
            </a:r>
            <a:r>
              <a:rPr lang="en-US" sz="2400" dirty="0" smtClean="0"/>
              <a:t>part of every </a:t>
            </a:r>
            <a:r>
              <a:rPr lang="en-US" sz="2400" dirty="0" smtClean="0"/>
              <a:t>design. </a:t>
            </a:r>
            <a:r>
              <a:rPr lang="en-US" sz="2400" dirty="0" smtClean="0"/>
              <a:t>In fact, they are such an essential element that they can </a:t>
            </a:r>
            <a:r>
              <a:rPr lang="en-US" sz="2400" dirty="0" smtClean="0"/>
              <a:t>make any design </a:t>
            </a:r>
            <a:r>
              <a:rPr lang="en-US" sz="2400" dirty="0" smtClean="0"/>
              <a:t>look great or completely ruin a perfect design</a:t>
            </a:r>
            <a:r>
              <a:rPr lang="en-US" sz="2400" dirty="0" smtClean="0"/>
              <a:t>.</a:t>
            </a:r>
          </a:p>
          <a:p>
            <a:endParaRPr lang="en-US" sz="2400" dirty="0" smtClean="0"/>
          </a:p>
        </p:txBody>
      </p:sp>
      <p:sp>
        <p:nvSpPr>
          <p:cNvPr id="4" name="Title 1"/>
          <p:cNvSpPr txBox="1">
            <a:spLocks/>
          </p:cNvSpPr>
          <p:nvPr/>
        </p:nvSpPr>
        <p:spPr>
          <a:xfrm>
            <a:off x="457200" y="2438400"/>
            <a:ext cx="38100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uLnTx/>
                <a:uFillTx/>
                <a:latin typeface="+mj-lt"/>
                <a:ea typeface="+mj-ea"/>
                <a:cs typeface="+mj-cs"/>
              </a:rPr>
              <a:t>Fonts </a:t>
            </a:r>
            <a:r>
              <a:rPr kumimoji="0" lang="en-US" sz="3600" b="1" i="0" u="none" strike="noStrike" kern="1200" cap="none" spc="0" normalizeH="0" baseline="0" noProof="0" dirty="0" err="1" smtClean="0">
                <a:ln>
                  <a:noFill/>
                </a:ln>
                <a:solidFill>
                  <a:srgbClr val="FF0000"/>
                </a:solidFill>
                <a:effectLst/>
                <a:uLnTx/>
                <a:uFillTx/>
                <a:latin typeface="+mj-lt"/>
                <a:ea typeface="+mj-ea"/>
                <a:cs typeface="+mj-cs"/>
              </a:rPr>
              <a:t>TypeFace</a:t>
            </a:r>
            <a:endParaRPr kumimoji="0" lang="en-US" sz="3600" b="1" i="0" u="none" strike="noStrike" kern="1200" cap="none" spc="0" normalizeH="0" baseline="0" noProof="0" dirty="0">
              <a:ln>
                <a:noFill/>
              </a:ln>
              <a:solidFill>
                <a:srgbClr val="FF0000"/>
              </a:solidFill>
              <a:effectLst/>
              <a:uLnTx/>
              <a:uFillTx/>
              <a:latin typeface="+mj-lt"/>
              <a:ea typeface="+mj-ea"/>
              <a:cs typeface="+mj-cs"/>
            </a:endParaRPr>
          </a:p>
        </p:txBody>
      </p:sp>
      <p:sp>
        <p:nvSpPr>
          <p:cNvPr id="5" name="Content Placeholder 2"/>
          <p:cNvSpPr txBox="1">
            <a:spLocks/>
          </p:cNvSpPr>
          <p:nvPr/>
        </p:nvSpPr>
        <p:spPr>
          <a:xfrm>
            <a:off x="228600" y="3352800"/>
            <a:ext cx="89154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Font typeface</a:t>
            </a:r>
            <a:r>
              <a:rPr kumimoji="0" lang="en-US" sz="2400" b="0" i="0" u="none" strike="noStrike" kern="1200" cap="none" spc="0" normalizeH="0" noProof="0" dirty="0" smtClean="0">
                <a:ln>
                  <a:noFill/>
                </a:ln>
                <a:solidFill>
                  <a:schemeClr val="tx1"/>
                </a:solidFill>
                <a:effectLst/>
                <a:uLnTx/>
                <a:uFillTx/>
                <a:latin typeface="+mn-lt"/>
                <a:ea typeface="+mn-ea"/>
                <a:cs typeface="+mn-cs"/>
              </a:rPr>
              <a:t> is a general term which includes the font family follow with the name of font typeface.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There are different types of font </a:t>
            </a:r>
            <a:r>
              <a:rPr kumimoji="0" lang="en-US" sz="2400" b="0" i="0" u="none" strike="noStrike" kern="1200" cap="none" spc="0" normalizeH="0" noProof="0" dirty="0" err="1" smtClean="0">
                <a:ln>
                  <a:noFill/>
                </a:ln>
                <a:solidFill>
                  <a:schemeClr val="tx1"/>
                </a:solidFill>
                <a:effectLst/>
                <a:uLnTx/>
                <a:uFillTx/>
                <a:latin typeface="+mn-lt"/>
                <a:ea typeface="+mn-ea"/>
                <a:cs typeface="+mn-cs"/>
              </a:rPr>
              <a:t>TypeFace</a:t>
            </a:r>
            <a:r>
              <a:rPr lang="en-US" sz="2400" dirty="0" smtClean="0"/>
              <a:t> </a:t>
            </a:r>
            <a:r>
              <a:rPr lang="en-US" sz="2400" dirty="0" smtClean="0"/>
              <a:t>some of them are</a:t>
            </a:r>
          </a:p>
          <a:p>
            <a:pPr marL="914400" lvl="1" indent="-457200">
              <a:spcBef>
                <a:spcPct val="20000"/>
              </a:spcBef>
              <a:buFont typeface="+mj-lt"/>
              <a:buAutoNum type="arabicPeriod"/>
            </a:pPr>
            <a:r>
              <a:rPr lang="en-US" sz="2000" b="1" dirty="0" smtClean="0"/>
              <a:t>Serif: </a:t>
            </a:r>
            <a:r>
              <a:rPr lang="en-US" sz="2000" dirty="0" smtClean="0"/>
              <a:t>Fonts that contain some extra portion at ends</a:t>
            </a:r>
          </a:p>
          <a:p>
            <a:pPr marL="914400" lvl="1" indent="-457200">
              <a:spcBef>
                <a:spcPct val="20000"/>
              </a:spcBef>
              <a:buFont typeface="+mj-lt"/>
              <a:buAutoNum type="arabicPeriod"/>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Sans</a:t>
            </a:r>
            <a:r>
              <a:rPr kumimoji="0" lang="en-US" sz="2000" b="1" i="0" u="none" strike="noStrike" kern="1200" cap="none" spc="0" normalizeH="0" noProof="0" dirty="0" smtClean="0">
                <a:ln>
                  <a:noFill/>
                </a:ln>
                <a:solidFill>
                  <a:schemeClr val="tx1"/>
                </a:solidFill>
                <a:effectLst/>
                <a:uLnTx/>
                <a:uFillTx/>
                <a:latin typeface="+mn-lt"/>
                <a:ea typeface="+mn-ea"/>
                <a:cs typeface="+mn-cs"/>
              </a:rPr>
              <a:t> Serif: </a:t>
            </a:r>
            <a:r>
              <a:rPr kumimoji="0" lang="en-US" sz="2000" b="0" i="0" u="none" strike="noStrike" kern="1200" cap="none" spc="0" normalizeH="0" noProof="0" dirty="0" smtClean="0">
                <a:ln>
                  <a:noFill/>
                </a:ln>
                <a:solidFill>
                  <a:schemeClr val="tx1"/>
                </a:solidFill>
                <a:effectLst/>
                <a:uLnTx/>
                <a:uFillTx/>
                <a:latin typeface="+mn-lt"/>
                <a:ea typeface="+mn-ea"/>
                <a:cs typeface="+mn-cs"/>
              </a:rPr>
              <a:t>Fonts that do not contain some extra portion at end.</a:t>
            </a:r>
          </a:p>
          <a:p>
            <a:pPr marL="914400" lvl="1" indent="-457200">
              <a:spcBef>
                <a:spcPct val="20000"/>
              </a:spcBef>
              <a:buFont typeface="+mj-lt"/>
              <a:buAutoNum type="arabicPeriod"/>
            </a:pPr>
            <a:r>
              <a:rPr kumimoji="0" lang="en-US" sz="2000" b="1" i="0" u="none" strike="noStrike" kern="1200" cap="none" spc="0" normalizeH="0" noProof="0" dirty="0" smtClean="0">
                <a:ln>
                  <a:noFill/>
                </a:ln>
                <a:solidFill>
                  <a:schemeClr val="tx1"/>
                </a:solidFill>
                <a:effectLst/>
                <a:uLnTx/>
                <a:uFillTx/>
                <a:latin typeface="+mn-lt"/>
                <a:ea typeface="+mn-ea"/>
                <a:cs typeface="+mn-cs"/>
              </a:rPr>
              <a:t>Script : </a:t>
            </a:r>
            <a:r>
              <a:rPr kumimoji="0" lang="en-US" sz="2000" i="0" u="none" strike="noStrike" kern="1200" cap="none" spc="0" normalizeH="0" noProof="0" dirty="0" smtClean="0">
                <a:ln>
                  <a:noFill/>
                </a:ln>
                <a:solidFill>
                  <a:schemeClr val="tx1"/>
                </a:solidFill>
                <a:effectLst/>
                <a:uLnTx/>
                <a:uFillTx/>
                <a:latin typeface="+mn-lt"/>
                <a:ea typeface="+mn-ea"/>
                <a:cs typeface="+mn-cs"/>
              </a:rPr>
              <a:t>These fonts are like traditional </a:t>
            </a:r>
            <a:r>
              <a:rPr kumimoji="0" lang="en-US" sz="2000" i="0" u="none" strike="noStrike" kern="1200" cap="none" spc="0" normalizeH="0" noProof="0" dirty="0" err="1" smtClean="0">
                <a:ln>
                  <a:noFill/>
                </a:ln>
                <a:solidFill>
                  <a:schemeClr val="tx1"/>
                </a:solidFill>
                <a:effectLst/>
                <a:uLnTx/>
                <a:uFillTx/>
                <a:latin typeface="+mn-lt"/>
                <a:ea typeface="+mn-ea"/>
                <a:cs typeface="+mn-cs"/>
              </a:rPr>
              <a:t>handwritting</a:t>
            </a:r>
            <a:r>
              <a:rPr lang="en-US" sz="2000" dirty="0" smtClean="0"/>
              <a:t>.</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542</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COLOR THEORY</vt:lpstr>
      <vt:lpstr>Slide 2</vt:lpstr>
      <vt:lpstr>Slide 3</vt:lpstr>
      <vt:lpstr>Slide 4</vt:lpstr>
      <vt:lpstr>Slide 5</vt:lpstr>
      <vt:lpstr>Slide 6</vt:lpstr>
      <vt:lpstr>Slide 7</vt:lpstr>
      <vt:lpstr>FONTS THEORY</vt:lpstr>
      <vt:lpstr>Fonts</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THEORY</dc:title>
  <dc:creator>dell</dc:creator>
  <cp:lastModifiedBy>dell</cp:lastModifiedBy>
  <cp:revision>34</cp:revision>
  <dcterms:created xsi:type="dcterms:W3CDTF">2023-01-14T13:37:35Z</dcterms:created>
  <dcterms:modified xsi:type="dcterms:W3CDTF">2023-01-14T16:18:50Z</dcterms:modified>
</cp:coreProperties>
</file>