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02851-33C0-4232-B698-3821E8FFBB2B}" type="datetimeFigureOut">
              <a:rPr lang="en-MY" smtClean="0"/>
              <a:t>21/2/2025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F7178-10E6-4B08-A988-6735E72E9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349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V (b) 123.25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V (b) 123.25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68629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B83E9-F436-6DB1-3CA9-89D6AC023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C33A0B-0327-7BE4-C7E8-18990EC64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FEB7EDD-CFBD-8840-88B5-F8F54A701C4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1.35×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MY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2.16×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MY" dirty="0"/>
                  <a:t>; 0V]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FEB7EDD-CFBD-8840-88B5-F8F54A701C4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1.35×10^8 𝑁𝐶^(−1)</a:t>
                </a:r>
                <a:r>
                  <a:rPr lang="en-MY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2.16×10^(−11) 𝑁</a:t>
                </a:r>
                <a:r>
                  <a:rPr lang="en-MY" dirty="0"/>
                  <a:t>; 0V]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D70AA-49C1-22D8-5C57-DADE006CF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17078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]0.864𝑁 towards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, −1.58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MY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MY" dirty="0"/>
                  <a:t>𝑁𝐶−1, 69.2 𝑘𝑉]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]0.864𝑁 towards </a:t>
                </a:r>
                <a:r>
                  <a:rPr lang="en-US" b="0" i="0">
                    <a:latin typeface="Cambria Math" panose="02040503050406030204" pitchFamily="18" charset="0"/>
                  </a:rPr>
                  <a:t>𝑞_1</a:t>
                </a:r>
                <a:r>
                  <a:rPr lang="en-MY" dirty="0"/>
                  <a:t>, −1.58 × </a:t>
                </a:r>
                <a:r>
                  <a:rPr lang="en-MY" i="0" dirty="0">
                    <a:latin typeface="Cambria Math" panose="02040503050406030204" pitchFamily="18" charset="0"/>
                  </a:rPr>
                  <a:t>10^6</a:t>
                </a:r>
                <a:r>
                  <a:rPr lang="en-MY" dirty="0"/>
                  <a:t>𝑁𝐶−1, 69.2 𝑘𝑉]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2807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1BC9A-F9B9-5F83-6BF6-45872BD0A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AE4E3-AE4D-95D6-570B-1536AFA03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07A3EEA7-8E95-34B2-E63F-29EE4F5E1E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−696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MY" dirty="0"/>
                  <a:t>, 27.8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MY" dirty="0"/>
                  <a:t>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07A3EEA7-8E95-34B2-E63F-29EE4F5E1E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−696𝑉</a:t>
                </a:r>
                <a:r>
                  <a:rPr lang="en-MY" dirty="0"/>
                  <a:t>, 27.8</a:t>
                </a:r>
                <a:r>
                  <a:rPr lang="en-US" b="0" i="0">
                    <a:latin typeface="Cambria Math" panose="02040503050406030204" pitchFamily="18" charset="0"/>
                  </a:rPr>
                  <a:t>𝜇𝐽</a:t>
                </a:r>
                <a:r>
                  <a:rPr lang="en-MY" dirty="0"/>
                  <a:t>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60B0-83CA-C7C3-1E2D-72012F24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3497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93A79-B4CB-A900-FDA5-01361E280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AC9271-BD5C-7822-2A51-402F8A9069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B8A37E2A-5E9C-3BE7-6A88-9053EC032F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1.2×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1.32×10^15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  <a:endParaRPr lang="en-MY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B8A37E2A-5E9C-3BE7-6A88-9053EC032FB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1.2×10^(−15) 𝑁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1.32×10^15𝑚𝑠^(−2)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127A-8AF7-F6BC-091C-B30BB2EC0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1101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238FD-9C94-8626-4486-C87DEBF67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11AFCD-CD54-1F3E-0255-594DCCA4C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69439B6B-F9F5-35DD-EE07-D5AA3C5E315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−837.18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𝑚𝐽</m:t>
                    </m:r>
                  </m:oMath>
                </a14:m>
                <a:r>
                  <a:rPr lang="en-US" dirty="0"/>
                  <a:t>]</a:t>
                </a:r>
                <a:endParaRPr lang="en-MY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69439B6B-F9F5-35DD-EE07-D5AA3C5E315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−837.18𝑉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1.67𝑚𝐽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C699C-2C99-C47F-6523-6EA40F034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2331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10759-8350-0401-7A9C-7B87BFA96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9D423-1D68-FB6E-303A-F3FA2F75D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A442380-DE18-C031-AD66-7F6EC446FBB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6.19 ×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37.31°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𝑎𝑏𝑜𝑣𝑒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US" dirty="0"/>
                  <a:t>]</a:t>
                </a:r>
                <a:endParaRPr lang="en-MY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A442380-DE18-C031-AD66-7F6EC446FBB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𝐹 = 6.19 × 10^3  𝑁 , 𝜃 = 37.31° 𝑎𝑏𝑜𝑣𝑒 𝑥 − 𝑎𝑥𝑖𝑠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DD02F-1F07-F169-4316-D7E80BCA7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4815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70AFD-3ADC-F409-07AA-A163BD7C4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B2D506-ECE5-5602-F8C1-9AE934533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ED0DE68-845E-F55C-045B-DC0A9ACA753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1.52 ×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]</a:t>
                </a:r>
                <a:endParaRPr lang="en-MY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ED0DE68-845E-F55C-045B-DC0A9ACA753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i="0">
                    <a:latin typeface="Cambria Math" panose="02040503050406030204" pitchFamily="18" charset="0"/>
                  </a:rPr>
                  <a:t>1.52 × 10</a:t>
                </a:r>
                <a:r>
                  <a:rPr lang="en-US" b="0" i="0">
                    <a:latin typeface="Cambria Math" panose="02040503050406030204" pitchFamily="18" charset="0"/>
                  </a:rPr>
                  <a:t>^</a:t>
                </a:r>
                <a:r>
                  <a:rPr lang="en-US" i="0">
                    <a:latin typeface="Cambria Math" panose="02040503050406030204" pitchFamily="18" charset="0"/>
                  </a:rPr>
                  <a:t>6 𝑉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EC1EF-0EC0-10A3-F57E-7552189BD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6564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D5EDB-CCBD-0EE1-FEBA-4FCDC37BA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652D2A-7979-7B33-088E-1508A44E1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A6BDE8A-75F3-257F-A326-E122BB4A2DE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7.2 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]</a:t>
                </a:r>
                <a:endParaRPr lang="en-MY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A6BDE8A-75F3-257F-A326-E122BB4A2DE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3.6𝑁</a:t>
                </a:r>
                <a:r>
                  <a:rPr lang="en-US" dirty="0"/>
                  <a:t>; </a:t>
                </a:r>
                <a:r>
                  <a:rPr lang="en-US" b="0" i="0">
                    <a:latin typeface="Cambria Math" panose="02040503050406030204" pitchFamily="18" charset="0"/>
                  </a:rPr>
                  <a:t>7.2 𝜇𝐶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BEE3B-898B-D343-28C7-0C05591CB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0625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18151-35E7-036E-9FAF-5CDAD2CAB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1E86BF-7F7C-F30D-0C8B-804E02A4E5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A70330BA-FB0B-332C-61C4-56D99BCC39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13.06×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]</a:t>
                </a:r>
                <a:endParaRPr lang="en-MY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A70330BA-FB0B-332C-61C4-56D99BCC398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13.06×10^7  𝑁𝐶^(−1)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EF1E5-146E-5BB9-7DB9-C1D7402FFB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573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21/2/2025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240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21/2/2025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21/2/2025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829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21/2/2025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537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21/2/2025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383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21/2/2025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005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21/2/2025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151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21/2/2025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078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21/2/2025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574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21/2/2025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530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21/2/2025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12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018E-1D6F-4112-AB1F-E258A5F3D156}" type="datetimeFigureOut">
              <a:rPr lang="en-MY" smtClean="0"/>
              <a:t>21/2/2025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70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589333-C34D-0088-18DB-FC4DC442E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20" y="391035"/>
            <a:ext cx="8888360" cy="47485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CECF94-B6F8-C99B-FEA4-94DED9638893}"/>
                  </a:ext>
                </a:extLst>
              </p:cNvPr>
              <p:cNvSpPr txBox="1"/>
              <p:nvPr/>
            </p:nvSpPr>
            <p:spPr>
              <a:xfrm>
                <a:off x="3229897" y="5250115"/>
                <a:ext cx="6167283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>
                    <a:latin typeface="Liberation Serif" panose="02020603050405020304" pitchFamily="18" charset="0"/>
                  </a:rPr>
                  <a:t>[</a:t>
                </a:r>
                <a:r>
                  <a:rPr lang="pt-BR" b="1" dirty="0">
                    <a:latin typeface="Liberation Serif" panose="02020603050405020304" pitchFamily="18" charset="0"/>
                  </a:rPr>
                  <a:t>(a) −2.42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pt-BR" b="1" dirty="0">
                    <a:latin typeface="Liberation Serif" panose="02020603050405020304" pitchFamily="18" charset="0"/>
                  </a:rPr>
                  <a:t> V (b) 123.25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pt-BR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pt-BR" b="1" dirty="0">
                    <a:latin typeface="Liberation Serif" panose="02020603050405020304" pitchFamily="18" charset="0"/>
                  </a:rPr>
                  <a:t> N C−1, −75.1°</a:t>
                </a:r>
                <a:r>
                  <a:rPr lang="en-US" b="1" dirty="0">
                    <a:latin typeface="Liberation Serif" panose="02020603050405020304" pitchFamily="18" charset="0"/>
                  </a:rPr>
                  <a:t>]</a:t>
                </a:r>
                <a:endParaRPr lang="en-MY" b="1" dirty="0">
                  <a:latin typeface="Liberation Serif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CECF94-B6F8-C99B-FEA4-94DED9638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897" y="5250115"/>
                <a:ext cx="6167283" cy="375552"/>
              </a:xfrm>
              <a:prstGeom prst="rect">
                <a:avLst/>
              </a:prstGeom>
              <a:blipFill>
                <a:blip r:embed="rId4"/>
                <a:stretch>
                  <a:fillRect t="-6452" r="-791" b="-2419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19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0FA63-1CD3-57E4-EEDB-E58AEF0A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379F6-E8F9-2019-006D-634523C4B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8" y="231196"/>
            <a:ext cx="8224684" cy="51567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DDA5F7-0E8B-16FA-169D-F4D83D113719}"/>
                  </a:ext>
                </a:extLst>
              </p:cNvPr>
              <p:cNvSpPr txBox="1"/>
              <p:nvPr/>
            </p:nvSpPr>
            <p:spPr>
              <a:xfrm>
                <a:off x="4109884" y="5377970"/>
                <a:ext cx="495545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MY" b="1" dirty="0"/>
                  <a:t>;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MY" b="1" dirty="0"/>
                  <a:t>; 0V]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DDA5F7-0E8B-16FA-169D-F4D83D113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884" y="5377970"/>
                <a:ext cx="4955458" cy="375552"/>
              </a:xfrm>
              <a:prstGeom prst="rect">
                <a:avLst/>
              </a:prstGeom>
              <a:blipFill>
                <a:blip r:embed="rId4"/>
                <a:stretch>
                  <a:fillRect t="-6452" r="-1107" b="-2419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10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15A35D-07A7-2A79-DD35-9B5284B2F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65" y="150723"/>
            <a:ext cx="8342670" cy="48457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607CAC-A3FF-140E-4901-9637D5CF1B03}"/>
                  </a:ext>
                </a:extLst>
              </p:cNvPr>
              <p:cNvSpPr txBox="1"/>
              <p:nvPr/>
            </p:nvSpPr>
            <p:spPr>
              <a:xfrm>
                <a:off x="4542503" y="5117380"/>
                <a:ext cx="495545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MY" b="1" dirty="0">
                    <a:latin typeface="Liberation Serif" panose="02020603050405020304" pitchFamily="18" charset="0"/>
                    <a:cs typeface="Leelawadee UI Semilight" panose="020B0402040204020203" pitchFamily="34" charset="-34"/>
                  </a:rPr>
                  <a:t>[0.864𝑁 towards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MY" b="1" dirty="0">
                    <a:latin typeface="Liberation Serif" panose="02020603050405020304" pitchFamily="18" charset="0"/>
                    <a:cs typeface="Leelawadee UI Semilight" panose="020B0402040204020203" pitchFamily="34" charset="-34"/>
                  </a:rPr>
                  <a:t>, −1.58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1" i="1" dirty="0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MY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MY" b="1" dirty="0">
                    <a:latin typeface="Liberation Serif" panose="02020603050405020304" pitchFamily="18" charset="0"/>
                    <a:cs typeface="Leelawadee UI Semilight" panose="020B0402040204020203" pitchFamily="34" charset="-34"/>
                  </a:rPr>
                  <a:t>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MY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MY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MY" b="1" dirty="0">
                    <a:latin typeface="Liberation Serif" panose="02020603050405020304" pitchFamily="18" charset="0"/>
                    <a:cs typeface="Leelawadee UI Semilight" panose="020B0402040204020203" pitchFamily="34" charset="-34"/>
                  </a:rPr>
                  <a:t>, 69.2 𝑘𝑉]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607CAC-A3FF-140E-4901-9637D5CF1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503" y="5117380"/>
                <a:ext cx="4955458" cy="375552"/>
              </a:xfrm>
              <a:prstGeom prst="rect">
                <a:avLst/>
              </a:prstGeom>
              <a:blipFill>
                <a:blip r:embed="rId4"/>
                <a:stretch>
                  <a:fillRect t="-8065" r="-1107" b="-2419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7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CE301-3986-FB5E-D812-58419D65F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8F77C-4A27-B12B-C4F1-62CE3B671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32235"/>
            <a:ext cx="8077200" cy="47546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25652E-760A-FD93-C965-7F50871EE35B}"/>
                  </a:ext>
                </a:extLst>
              </p:cNvPr>
              <p:cNvSpPr txBox="1"/>
              <p:nvPr/>
            </p:nvSpPr>
            <p:spPr>
              <a:xfrm>
                <a:off x="4036142" y="5186901"/>
                <a:ext cx="49554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>
                    <a:latin typeface="Liberation Serif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𝟔𝟗𝟔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MY" b="1" dirty="0">
                    <a:latin typeface="Liberation Serif" panose="02020603050405020304" pitchFamily="18" charset="0"/>
                  </a:rPr>
                  <a:t>, 27.8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MY" b="1" dirty="0">
                    <a:latin typeface="Liberation Serif" panose="02020603050405020304" pitchFamily="18" charset="0"/>
                  </a:rPr>
                  <a:t>]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25652E-760A-FD93-C965-7F50871E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142" y="5186901"/>
                <a:ext cx="4955458" cy="369332"/>
              </a:xfrm>
              <a:prstGeom prst="rect">
                <a:avLst/>
              </a:prstGeom>
              <a:blipFill>
                <a:blip r:embed="rId4"/>
                <a:stretch>
                  <a:fillRect t="-10000" r="-1107" b="-2666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35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C43F3-ABF0-E039-0DD5-8BDCD0367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7E0AF-D2DB-728A-E7BC-F2E8B2B6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5" y="1386348"/>
            <a:ext cx="9351330" cy="18435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250F8-DFEF-0733-E588-628469980048}"/>
                  </a:ext>
                </a:extLst>
              </p:cNvPr>
              <p:cNvSpPr txBox="1"/>
              <p:nvPr/>
            </p:nvSpPr>
            <p:spPr>
              <a:xfrm>
                <a:off x="4673207" y="3399502"/>
                <a:ext cx="4955458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b="1" dirty="0"/>
                  <a:t>;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𝟏𝟓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]</a:t>
                </a:r>
                <a:endParaRPr lang="en-MY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250F8-DFEF-0733-E588-62846998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207" y="3399502"/>
                <a:ext cx="4955458" cy="379656"/>
              </a:xfrm>
              <a:prstGeom prst="rect">
                <a:avLst/>
              </a:prstGeom>
              <a:blipFill>
                <a:blip r:embed="rId4"/>
                <a:stretch>
                  <a:fillRect t="-6452" r="-984" b="-2580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56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CEA0B-C1E6-C5C7-F2FA-761E3C1F5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BC5C1-DD42-E481-1222-234494BA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7" y="485201"/>
            <a:ext cx="8549146" cy="3852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4D5052-39FC-D6CB-A494-FC275E644530}"/>
                  </a:ext>
                </a:extLst>
              </p:cNvPr>
              <p:cNvSpPr txBox="1"/>
              <p:nvPr/>
            </p:nvSpPr>
            <p:spPr>
              <a:xfrm>
                <a:off x="4272115" y="4468451"/>
                <a:ext cx="49554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𝟖𝟑𝟕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;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𝒎𝑱</m:t>
                    </m:r>
                  </m:oMath>
                </a14:m>
                <a:r>
                  <a:rPr lang="en-US" b="1" dirty="0"/>
                  <a:t>]</a:t>
                </a:r>
                <a:endParaRPr lang="en-MY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4D5052-39FC-D6CB-A494-FC275E644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15" y="4468451"/>
                <a:ext cx="4955458" cy="369332"/>
              </a:xfrm>
              <a:prstGeom prst="rect">
                <a:avLst/>
              </a:prstGeom>
              <a:blipFill>
                <a:blip r:embed="rId4"/>
                <a:stretch>
                  <a:fillRect t="-8197" r="-984" b="-245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78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2C46F-D328-C610-6867-7085F6F7B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18A5AA-4BB1-811E-2A9A-3D5A29CC3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59" y="371470"/>
            <a:ext cx="8224682" cy="42862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55D63-2ACB-799A-8978-32040A44639A}"/>
                  </a:ext>
                </a:extLst>
              </p:cNvPr>
              <p:cNvSpPr txBox="1"/>
              <p:nvPr/>
            </p:nvSpPr>
            <p:spPr>
              <a:xfrm>
                <a:off x="3136488" y="4657730"/>
                <a:ext cx="5928853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°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𝒂𝒃𝒐𝒗𝒆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𝒂𝒙𝒊𝒔</m:t>
                    </m:r>
                  </m:oMath>
                </a14:m>
                <a:r>
                  <a:rPr lang="en-US" b="1" dirty="0"/>
                  <a:t>]</a:t>
                </a:r>
                <a:endParaRPr lang="en-MY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55D63-2ACB-799A-8978-32040A446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88" y="4657730"/>
                <a:ext cx="5928853" cy="375552"/>
              </a:xfrm>
              <a:prstGeom prst="rect">
                <a:avLst/>
              </a:prstGeom>
              <a:blipFill>
                <a:blip r:embed="rId4"/>
                <a:stretch>
                  <a:fillRect t="-6452" r="-823" b="-2419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39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D35A2-388C-3540-4F1A-7EE0B8EB5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A600A-4CC1-8CDE-19A2-9B9DC47F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85" y="457200"/>
            <a:ext cx="8822430" cy="38788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0B5755-BFBF-29EB-45DC-F3DE48F4BEA8}"/>
                  </a:ext>
                </a:extLst>
              </p:cNvPr>
              <p:cNvSpPr txBox="1"/>
              <p:nvPr/>
            </p:nvSpPr>
            <p:spPr>
              <a:xfrm>
                <a:off x="4408757" y="4148250"/>
                <a:ext cx="495545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×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b="1" dirty="0"/>
                  <a:t>]</a:t>
                </a:r>
                <a:endParaRPr lang="en-MY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0B5755-BFBF-29EB-45DC-F3DE48F4B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57" y="4148250"/>
                <a:ext cx="4955458" cy="375552"/>
              </a:xfrm>
              <a:prstGeom prst="rect">
                <a:avLst/>
              </a:prstGeom>
              <a:blipFill>
                <a:blip r:embed="rId4"/>
                <a:stretch>
                  <a:fillRect t="-6452" r="-1107" b="-2419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688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A289F-BF1E-D398-B733-CD39F5CD4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937A54-9171-9A71-3D0B-EDC965C3A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0" y="619432"/>
            <a:ext cx="8657520" cy="32888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EE090C-12C0-A42B-6B64-6784A5AE1F99}"/>
                  </a:ext>
                </a:extLst>
              </p:cNvPr>
              <p:cNvSpPr txBox="1"/>
              <p:nvPr/>
            </p:nvSpPr>
            <p:spPr>
              <a:xfrm>
                <a:off x="4326302" y="3908322"/>
                <a:ext cx="49554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b="1" dirty="0"/>
                  <a:t>;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]</a:t>
                </a:r>
                <a:endParaRPr lang="en-MY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EE090C-12C0-A42B-6B64-6784A5AE1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02" y="3908322"/>
                <a:ext cx="4955458" cy="369332"/>
              </a:xfrm>
              <a:prstGeom prst="rect">
                <a:avLst/>
              </a:prstGeom>
              <a:blipFill>
                <a:blip r:embed="rId4"/>
                <a:stretch>
                  <a:fillRect t="-8197" r="-984" b="-2459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56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FC110-4EE1-7976-BE48-181129DD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866F0-04C7-42B9-D7AB-64825796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65" y="457272"/>
            <a:ext cx="8342670" cy="43211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013AA-5E54-B667-9E09-A0ECB7DA7D1B}"/>
                  </a:ext>
                </a:extLst>
              </p:cNvPr>
              <p:cNvSpPr txBox="1"/>
              <p:nvPr/>
            </p:nvSpPr>
            <p:spPr>
              <a:xfrm>
                <a:off x="4168877" y="4778406"/>
                <a:ext cx="495545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/>
                  <a:t>]</a:t>
                </a:r>
                <a:endParaRPr lang="en-MY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1013AA-5E54-B667-9E09-A0ECB7DA7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877" y="4778406"/>
                <a:ext cx="4955458" cy="375552"/>
              </a:xfrm>
              <a:prstGeom prst="rect">
                <a:avLst/>
              </a:prstGeom>
              <a:blipFill>
                <a:blip r:embed="rId4"/>
                <a:stretch>
                  <a:fillRect t="-8197" r="-984" b="-2623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662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</TotalTime>
  <Words>268</Words>
  <Application>Microsoft Office PowerPoint</Application>
  <PresentationFormat>A4 Paper (210x297 mm)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Liberation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Shafiq</dc:creator>
  <cp:lastModifiedBy>Shafiq</cp:lastModifiedBy>
  <cp:revision>2</cp:revision>
  <dcterms:created xsi:type="dcterms:W3CDTF">2025-02-21T04:56:56Z</dcterms:created>
  <dcterms:modified xsi:type="dcterms:W3CDTF">2025-02-21T06:28:22Z</dcterms:modified>
</cp:coreProperties>
</file>