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9" r:id="rId3"/>
    <p:sldId id="258" r:id="rId4"/>
    <p:sldId id="267" r:id="rId5"/>
    <p:sldId id="265" r:id="rId6"/>
    <p:sldId id="263" r:id="rId7"/>
    <p:sldId id="260" r:id="rId8"/>
    <p:sldId id="262" r:id="rId9"/>
    <p:sldId id="264" r:id="rId10"/>
    <p:sldId id="269" r:id="rId11"/>
    <p:sldId id="270" r:id="rId12"/>
    <p:sldId id="271" r:id="rId13"/>
    <p:sldId id="268" r:id="rId14"/>
    <p:sldId id="266" r:id="rId15"/>
    <p:sldId id="272" r:id="rId16"/>
    <p:sldId id="273" r:id="rId17"/>
    <p:sldId id="274" r:id="rId18"/>
    <p:sldId id="275" r:id="rId19"/>
    <p:sldId id="276" r:id="rId20"/>
    <p:sldId id="277" r:id="rId21"/>
    <p:sldId id="278" r:id="rId2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E7F0D6D-EABE-4EEA-968B-AC07FADD4A47}">
          <p14:sldIdLst>
            <p14:sldId id="256"/>
            <p14:sldId id="259"/>
            <p14:sldId id="258"/>
          </p14:sldIdLst>
        </p14:section>
        <p14:section name="Simulator" id="{26140468-059D-4D4D-8D7C-ED11D20F9E85}">
          <p14:sldIdLst>
            <p14:sldId id="267"/>
            <p14:sldId id="265"/>
            <p14:sldId id="263"/>
            <p14:sldId id="260"/>
            <p14:sldId id="262"/>
            <p14:sldId id="264"/>
            <p14:sldId id="269"/>
            <p14:sldId id="270"/>
            <p14:sldId id="271"/>
          </p14:sldIdLst>
        </p14:section>
        <p14:section name="Physical" id="{834A9F91-F9A0-45DA-A302-577B1F92AEFF}">
          <p14:sldIdLst>
            <p14:sldId id="268"/>
            <p14:sldId id="266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34" autoAdjust="0"/>
  </p:normalViewPr>
  <p:slideViewPr>
    <p:cSldViewPr snapToGrid="0">
      <p:cViewPr varScale="1">
        <p:scale>
          <a:sx n="63" d="100"/>
          <a:sy n="63" d="100"/>
        </p:scale>
        <p:origin x="14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AA1C9-F644-429C-8583-2FF98D758CD0}" type="datetimeFigureOut">
              <a:rPr lang="en-MY" smtClean="0"/>
              <a:t>21/12/2022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D4DCF-D17D-4DBD-9194-1F925C9C6E6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312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 err="1"/>
              <a:t>Jawatankuasa</a:t>
            </a:r>
            <a:r>
              <a:rPr lang="en-MY" dirty="0"/>
              <a:t> </a:t>
            </a:r>
            <a:r>
              <a:rPr lang="en-MY" dirty="0" err="1"/>
              <a:t>Peraturan</a:t>
            </a:r>
            <a:r>
              <a:rPr lang="en-MY" dirty="0"/>
              <a:t> &amp; </a:t>
            </a:r>
            <a:r>
              <a:rPr lang="en-MY" dirty="0" err="1"/>
              <a:t>Pertandingan</a:t>
            </a:r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2039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85489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7986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15053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097570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019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8 best pilots to next stage (single knockout)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5434723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81325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61698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5429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19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3588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845537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20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277339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21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3137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667649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86771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1799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093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latin typeface="Liberation Serif" panose="02020603050405020304" pitchFamily="18" charset="0"/>
              </a:rPr>
              <a:t>Time attack refers to the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73230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8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55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>
              <a:latin typeface="Liberation Serif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D4DCF-D17D-4DBD-9194-1F925C9C6E6B}" type="slidenum">
              <a:rPr lang="en-MY" smtClean="0"/>
              <a:t>9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24236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78895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47529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0871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9492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8286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64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4799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7957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62416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917830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21/12/2022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MY"/>
              <a:t>JK P&amp;P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5103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21/12/2022</a:t>
            </a:r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MY"/>
              <a:t>JK P&amp;P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6C02E-5E7B-461D-9EC6-0AD5D5B1DEC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3514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package" Target="../embeddings/Microsoft_Excel_Worksheet.xlsx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81ADD5F-140A-A585-36F2-178F151F3A66}"/>
              </a:ext>
            </a:extLst>
          </p:cNvPr>
          <p:cNvSpPr/>
          <p:nvPr/>
        </p:nvSpPr>
        <p:spPr>
          <a:xfrm>
            <a:off x="4020457" y="3381338"/>
            <a:ext cx="1865084" cy="1164505"/>
          </a:xfrm>
          <a:prstGeom prst="roundRect">
            <a:avLst>
              <a:gd name="adj" fmla="val 32005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52C8DA-FEDA-1966-6878-2444CEC5F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413" y="3381338"/>
            <a:ext cx="1477173" cy="11645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83F6EE-20D2-0D7C-C2FA-51288A92FDAE}"/>
              </a:ext>
            </a:extLst>
          </p:cNvPr>
          <p:cNvSpPr txBox="1"/>
          <p:nvPr/>
        </p:nvSpPr>
        <p:spPr>
          <a:xfrm>
            <a:off x="1308398" y="2670580"/>
            <a:ext cx="72892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 err="1">
                <a:latin typeface="Liberation Serif" panose="02020603050405020304" pitchFamily="18" charset="0"/>
              </a:rPr>
              <a:t>Jawatankuasa</a:t>
            </a:r>
            <a:r>
              <a:rPr lang="en-MY" sz="3200" dirty="0">
                <a:latin typeface="Liberation Serif" panose="02020603050405020304" pitchFamily="18" charset="0"/>
              </a:rPr>
              <a:t> </a:t>
            </a:r>
            <a:r>
              <a:rPr lang="en-MY" sz="3200" dirty="0" err="1">
                <a:latin typeface="Liberation Serif" panose="02020603050405020304" pitchFamily="18" charset="0"/>
              </a:rPr>
              <a:t>Peraturan</a:t>
            </a:r>
            <a:r>
              <a:rPr lang="en-MY" sz="3200" dirty="0">
                <a:latin typeface="Liberation Serif" panose="02020603050405020304" pitchFamily="18" charset="0"/>
              </a:rPr>
              <a:t> &amp; </a:t>
            </a:r>
            <a:r>
              <a:rPr lang="en-MY" sz="3200" dirty="0" err="1">
                <a:latin typeface="Liberation Serif" panose="02020603050405020304" pitchFamily="18" charset="0"/>
              </a:rPr>
              <a:t>Pertandingan</a:t>
            </a:r>
            <a:endParaRPr lang="en-MY" sz="3200" dirty="0">
              <a:latin typeface="Liberation Serif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11C857-59B5-A8C8-4A3C-3B97DFFDD351}"/>
              </a:ext>
            </a:extLst>
          </p:cNvPr>
          <p:cNvSpPr txBox="1"/>
          <p:nvPr/>
        </p:nvSpPr>
        <p:spPr>
          <a:xfrm>
            <a:off x="1308398" y="1962694"/>
            <a:ext cx="72892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4000" dirty="0" err="1">
                <a:latin typeface="Liberation Serif" panose="02020603050405020304" pitchFamily="18" charset="0"/>
              </a:rPr>
              <a:t>Perincian</a:t>
            </a:r>
            <a:r>
              <a:rPr lang="en-MY" sz="4000" dirty="0">
                <a:latin typeface="Liberation Serif" panose="02020603050405020304" pitchFamily="18" charset="0"/>
              </a:rPr>
              <a:t> </a:t>
            </a:r>
            <a:r>
              <a:rPr lang="en-MY" sz="4000" dirty="0" err="1">
                <a:latin typeface="Liberation Serif" panose="02020603050405020304" pitchFamily="18" charset="0"/>
              </a:rPr>
              <a:t>Keperluan</a:t>
            </a:r>
            <a:r>
              <a:rPr lang="en-MY" sz="4000" dirty="0">
                <a:latin typeface="Liberation Serif" panose="02020603050405020304" pitchFamily="18" charset="0"/>
              </a:rPr>
              <a:t> </a:t>
            </a:r>
            <a:r>
              <a:rPr lang="en-MY" sz="4000" dirty="0" err="1">
                <a:latin typeface="Liberation Serif" panose="02020603050405020304" pitchFamily="18" charset="0"/>
              </a:rPr>
              <a:t>Jawatankuasa</a:t>
            </a:r>
            <a:endParaRPr lang="en-MY" sz="4000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570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4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All 4 as time keepers.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 on shift at one time.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volunteers will we need?</a:t>
            </a:r>
          </a:p>
        </p:txBody>
      </p:sp>
    </p:spTree>
    <p:extLst>
      <p:ext uri="{BB962C8B-B14F-4D97-AF65-F5344CB8AC3E}">
        <p14:creationId xmlns:p14="http://schemas.microsoft.com/office/powerpoint/2010/main" val="33700673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4 </a:t>
            </a:r>
            <a:r>
              <a:rPr lang="en-MY" sz="2800" dirty="0">
                <a:latin typeface="Liberation Serif" panose="02020603050405020304" pitchFamily="18" charset="0"/>
              </a:rPr>
              <a:t>out of 8 of the pilot’s timed run will be summed.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Smallest sum ranks first, largest sum ranks last.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000" dirty="0">
                <a:latin typeface="Liberation Serif" panose="02020603050405020304" pitchFamily="18" charset="0"/>
              </a:rPr>
              <a:t>In the event of pilots having less than 4 timed races, their ranks will be grouped according to their number of timed races.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are the times judged?</a:t>
            </a:r>
          </a:p>
        </p:txBody>
      </p:sp>
    </p:spTree>
    <p:extLst>
      <p:ext uri="{BB962C8B-B14F-4D97-AF65-F5344CB8AC3E}">
        <p14:creationId xmlns:p14="http://schemas.microsoft.com/office/powerpoint/2010/main" val="166837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Can I have an example?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55862AF6-0F13-27D5-4849-E0DE62B765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3533601"/>
              </p:ext>
            </p:extLst>
          </p:nvPr>
        </p:nvGraphicFramePr>
        <p:xfrm>
          <a:off x="1977334" y="1128035"/>
          <a:ext cx="5951332" cy="4598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4819520" imgH="3724391" progId="Excel.Sheet.12">
                  <p:embed/>
                </p:oleObj>
              </mc:Choice>
              <mc:Fallback>
                <p:oleObj name="Worksheet" r:id="rId4" imgW="4819520" imgH="372439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77334" y="1128035"/>
                        <a:ext cx="5951332" cy="4598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630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272111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>
                <a:latin typeface="Liberation Serif" panose="02020603050405020304" pitchFamily="18" charset="0"/>
              </a:rPr>
              <a:t>On Physical Races</a:t>
            </a:r>
          </a:p>
        </p:txBody>
      </p:sp>
    </p:spTree>
    <p:extLst>
      <p:ext uri="{BB962C8B-B14F-4D97-AF65-F5344CB8AC3E}">
        <p14:creationId xmlns:p14="http://schemas.microsoft.com/office/powerpoint/2010/main" val="10386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574780"/>
                <a:ext cx="8640000" cy="3970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Assisted by </a:t>
                </a:r>
                <a:r>
                  <a:rPr lang="en-MY" sz="2800" b="1" u="sng" dirty="0">
                    <a:latin typeface="Liberation Serif" panose="02020603050405020304" pitchFamily="18" charset="0"/>
                  </a:rPr>
                  <a:t>Petra Flyers Racing Club (PFRC)</a:t>
                </a:r>
                <a:r>
                  <a:rPr lang="en-MY" sz="2800" dirty="0">
                    <a:latin typeface="Liberation Serif" panose="02020603050405020304" pitchFamily="18" charset="0"/>
                  </a:rPr>
                  <a:t> </a:t>
                </a: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10-15 helpers).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Partial sponsorship by Drone for Speed on timing system.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LED track built by PFRC, raw materials provided by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KMSw</a:t>
                </a:r>
                <a:r>
                  <a:rPr lang="en-MY" sz="2800" dirty="0">
                    <a:latin typeface="Liberation Serif" panose="02020603050405020304" pitchFamily="18" charset="0"/>
                  </a:rPr>
                  <a:t>.</a:t>
                </a:r>
              </a:p>
              <a:p>
                <a:pPr algn="just"/>
                <a:endParaRPr lang="en-MY" sz="2800" dirty="0">
                  <a:latin typeface="Liberation Serif" panose="02020603050405020304" pitchFamily="18" charset="0"/>
                </a:endParaRPr>
              </a:p>
              <a:p>
                <a:pPr algn="just"/>
                <a:r>
                  <a:rPr lang="en-MY" sz="2800" dirty="0">
                    <a:latin typeface="Liberation Serif" panose="02020603050405020304" pitchFamily="18" charset="0"/>
                  </a:rPr>
                  <a:t>Netting – Vendor to provide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574780"/>
                <a:ext cx="8640000" cy="3970318"/>
              </a:xfrm>
              <a:prstGeom prst="rect">
                <a:avLst/>
              </a:prstGeom>
              <a:blipFill>
                <a:blip r:embed="rId4"/>
                <a:stretch>
                  <a:fillRect l="-1482" t="-1534" r="-1411" b="-322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General Info</a:t>
            </a:r>
          </a:p>
        </p:txBody>
      </p:sp>
    </p:spTree>
    <p:extLst>
      <p:ext uri="{BB962C8B-B14F-4D97-AF65-F5344CB8AC3E}">
        <p14:creationId xmlns:p14="http://schemas.microsoft.com/office/powerpoint/2010/main" val="1340922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4DA61-95DE-3465-CE7A-1836A3FFC8A4}"/>
              </a:ext>
            </a:extLst>
          </p:cNvPr>
          <p:cNvSpPr/>
          <p:nvPr/>
        </p:nvSpPr>
        <p:spPr>
          <a:xfrm>
            <a:off x="419640" y="2332629"/>
            <a:ext cx="2225040" cy="165475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600" dirty="0">
                <a:solidFill>
                  <a:srgbClr val="002060"/>
                </a:solidFill>
              </a:rPr>
              <a:t>Similarity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Will the run of the races be the same for closed and open category?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7D2B88-E9D4-73BE-01E2-359C302B9649}"/>
              </a:ext>
            </a:extLst>
          </p:cNvPr>
          <p:cNvSpPr/>
          <p:nvPr/>
        </p:nvSpPr>
        <p:spPr>
          <a:xfrm>
            <a:off x="419640" y="3987385"/>
            <a:ext cx="222504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3200" dirty="0">
                <a:solidFill>
                  <a:srgbClr val="002060"/>
                </a:solidFill>
              </a:rPr>
              <a:t>Differences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030C8F-6EC9-D282-1AD5-BF320F2058CC}"/>
              </a:ext>
            </a:extLst>
          </p:cNvPr>
          <p:cNvSpPr/>
          <p:nvPr/>
        </p:nvSpPr>
        <p:spPr>
          <a:xfrm>
            <a:off x="5745480" y="1620478"/>
            <a:ext cx="3100800" cy="7121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</a:rPr>
              <a:t>Closed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B1EE86-A311-A6C1-9E23-494DB6551925}"/>
              </a:ext>
            </a:extLst>
          </p:cNvPr>
          <p:cNvSpPr/>
          <p:nvPr/>
        </p:nvSpPr>
        <p:spPr>
          <a:xfrm>
            <a:off x="2644680" y="1620479"/>
            <a:ext cx="3100800" cy="71214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Y" sz="4000" dirty="0">
                <a:solidFill>
                  <a:srgbClr val="002060"/>
                </a:solidFill>
              </a:rPr>
              <a:t>Open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84102A-2C6A-2A55-21E5-D69476DB3305}"/>
              </a:ext>
            </a:extLst>
          </p:cNvPr>
          <p:cNvSpPr/>
          <p:nvPr/>
        </p:nvSpPr>
        <p:spPr>
          <a:xfrm>
            <a:off x="2644680" y="2332234"/>
            <a:ext cx="6201600" cy="165475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195A45-D34A-E17E-B01A-5D84FF361DEF}"/>
              </a:ext>
            </a:extLst>
          </p:cNvPr>
          <p:cNvSpPr/>
          <p:nvPr/>
        </p:nvSpPr>
        <p:spPr>
          <a:xfrm>
            <a:off x="2644680" y="3987385"/>
            <a:ext cx="310080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5ADA1C-9813-D214-7739-E85FF84FEFE2}"/>
              </a:ext>
            </a:extLst>
          </p:cNvPr>
          <p:cNvSpPr/>
          <p:nvPr/>
        </p:nvSpPr>
        <p:spPr>
          <a:xfrm>
            <a:off x="5745480" y="3986989"/>
            <a:ext cx="3100800" cy="1361480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75BD63-EDDA-BC41-09F6-E7D0E98428BF}"/>
              </a:ext>
            </a:extLst>
          </p:cNvPr>
          <p:cNvSpPr txBox="1"/>
          <p:nvPr/>
        </p:nvSpPr>
        <p:spPr>
          <a:xfrm>
            <a:off x="2644680" y="2361708"/>
            <a:ext cx="6201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2 control practices per pilot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6 heats per pilot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MY" sz="2400" dirty="0">
                <a:latin typeface="Liberation Serif" panose="02020603050405020304" pitchFamily="18" charset="0"/>
              </a:rPr>
              <a:t>Pilot’s 4 best runs to be considered for next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8975019-689A-4536-4748-1F6A3D2A096F}"/>
              </a:ext>
            </a:extLst>
          </p:cNvPr>
          <p:cNvSpPr txBox="1"/>
          <p:nvPr/>
        </p:nvSpPr>
        <p:spPr>
          <a:xfrm>
            <a:off x="2644680" y="4219398"/>
            <a:ext cx="31008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latin typeface="Liberation Serif" panose="02020603050405020304" pitchFamily="18" charset="0"/>
              </a:rPr>
              <a:t>8 best pilots to next stage (single knockout)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66FA12-CE85-CB1E-BED0-B60BE13B4B78}"/>
              </a:ext>
            </a:extLst>
          </p:cNvPr>
          <p:cNvSpPr txBox="1"/>
          <p:nvPr/>
        </p:nvSpPr>
        <p:spPr>
          <a:xfrm>
            <a:off x="5745480" y="4098244"/>
            <a:ext cx="3100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400" dirty="0">
                <a:latin typeface="Liberation Serif" panose="02020603050405020304" pitchFamily="18" charset="0"/>
              </a:rPr>
              <a:t>16 best pilots to next stage (double knockout)</a:t>
            </a:r>
          </a:p>
        </p:txBody>
      </p:sp>
    </p:spTree>
    <p:extLst>
      <p:ext uri="{BB962C8B-B14F-4D97-AF65-F5344CB8AC3E}">
        <p14:creationId xmlns:p14="http://schemas.microsoft.com/office/powerpoint/2010/main" val="2618209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8</a:t>
            </a:r>
            <a:r>
              <a:rPr lang="en-MY" sz="2800" dirty="0">
                <a:latin typeface="Liberation Serif" panose="02020603050405020304" pitchFamily="18" charset="0"/>
              </a:rPr>
              <a:t>.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4 will be assigned as track martials, to handle drones in the track.  </a:t>
            </a:r>
          </a:p>
          <a:p>
            <a:pPr algn="just"/>
            <a:endParaRPr lang="en-MY" sz="2800" dirty="0">
              <a:latin typeface="Liberation Serif" panose="02020603050405020304" pitchFamily="18" charset="0"/>
            </a:endParaRP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4 will be assigned as mini secretariat, to manage pilots in the waiting area.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volunteers will we need?</a:t>
            </a:r>
          </a:p>
        </p:txBody>
      </p:sp>
    </p:spTree>
    <p:extLst>
      <p:ext uri="{BB962C8B-B14F-4D97-AF65-F5344CB8AC3E}">
        <p14:creationId xmlns:p14="http://schemas.microsoft.com/office/powerpoint/2010/main" val="18298164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Track Martials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VIP (should they attend)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JK </a:t>
            </a:r>
            <a:r>
              <a:rPr lang="en-MY" sz="2800" dirty="0" err="1">
                <a:latin typeface="Liberation Serif" panose="02020603050405020304" pitchFamily="18" charset="0"/>
              </a:rPr>
              <a:t>Dronatrix</a:t>
            </a:r>
            <a:endParaRPr lang="en-MY" sz="2800" dirty="0">
              <a:latin typeface="Liberation Serif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Racing Pilots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Next-in-turn Pilots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will be inside the race building?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FAC78E-E44F-3114-5431-1183F9CCA16C}"/>
              </a:ext>
            </a:extLst>
          </p:cNvPr>
          <p:cNvSpPr txBox="1"/>
          <p:nvPr/>
        </p:nvSpPr>
        <p:spPr>
          <a:xfrm>
            <a:off x="633000" y="426829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MY" sz="2000" dirty="0">
                <a:latin typeface="Liberation Serif" panose="02020603050405020304" pitchFamily="18" charset="0"/>
              </a:rPr>
              <a:t>As there will not be a spectator area, we would like to request for a TV to be provided on the outside of the building for spectators.</a:t>
            </a:r>
          </a:p>
        </p:txBody>
      </p:sp>
    </p:spTree>
    <p:extLst>
      <p:ext uri="{BB962C8B-B14F-4D97-AF65-F5344CB8AC3E}">
        <p14:creationId xmlns:p14="http://schemas.microsoft.com/office/powerpoint/2010/main" val="42151679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Prizes are not included in the original paperwork. 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It is requested that the following be the prizes to be awarded: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What are the prizes like?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509282B-FA40-1BF1-AA2E-3EB108BE6A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25039"/>
              </p:ext>
            </p:extLst>
          </p:nvPr>
        </p:nvGraphicFramePr>
        <p:xfrm>
          <a:off x="2804160" y="2684950"/>
          <a:ext cx="4297680" cy="3034348"/>
        </p:xfrm>
        <a:graphic>
          <a:graphicData uri="http://schemas.openxmlformats.org/drawingml/2006/table">
            <a:tbl>
              <a:tblPr/>
              <a:tblGrid>
                <a:gridCol w="2378591">
                  <a:extLst>
                    <a:ext uri="{9D8B030D-6E8A-4147-A177-3AD203B41FA5}">
                      <a16:colId xmlns:a16="http://schemas.microsoft.com/office/drawing/2014/main" val="1677617959"/>
                    </a:ext>
                  </a:extLst>
                </a:gridCol>
                <a:gridCol w="1919089">
                  <a:extLst>
                    <a:ext uri="{9D8B030D-6E8A-4147-A177-3AD203B41FA5}">
                      <a16:colId xmlns:a16="http://schemas.microsoft.com/office/drawing/2014/main" val="17463384"/>
                    </a:ext>
                  </a:extLst>
                </a:gridCol>
              </a:tblGrid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Ranks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Prize (RM)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2895320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First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1000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4450763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Second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700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417611"/>
                  </a:ext>
                </a:extLst>
              </a:tr>
              <a:tr h="497434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Third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638668"/>
                  </a:ext>
                </a:extLst>
              </a:tr>
              <a:tr h="522306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Fourth Place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300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4914884"/>
                  </a:ext>
                </a:extLst>
              </a:tr>
              <a:tr h="522306"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Total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MY" sz="32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2500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50040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615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Schedule Overview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8D2EC0-2E34-B805-69B4-3CC43084C4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0162382"/>
              </p:ext>
            </p:extLst>
          </p:nvPr>
        </p:nvGraphicFramePr>
        <p:xfrm>
          <a:off x="845820" y="1543605"/>
          <a:ext cx="8214360" cy="3770790"/>
        </p:xfrm>
        <a:graphic>
          <a:graphicData uri="http://schemas.openxmlformats.org/drawingml/2006/table">
            <a:tbl>
              <a:tblPr/>
              <a:tblGrid>
                <a:gridCol w="1279122">
                  <a:extLst>
                    <a:ext uri="{9D8B030D-6E8A-4147-A177-3AD203B41FA5}">
                      <a16:colId xmlns:a16="http://schemas.microsoft.com/office/drawing/2014/main" val="1073891120"/>
                    </a:ext>
                  </a:extLst>
                </a:gridCol>
                <a:gridCol w="3017928">
                  <a:extLst>
                    <a:ext uri="{9D8B030D-6E8A-4147-A177-3AD203B41FA5}">
                      <a16:colId xmlns:a16="http://schemas.microsoft.com/office/drawing/2014/main" val="683891626"/>
                    </a:ext>
                  </a:extLst>
                </a:gridCol>
                <a:gridCol w="3917310">
                  <a:extLst>
                    <a:ext uri="{9D8B030D-6E8A-4147-A177-3AD203B41FA5}">
                      <a16:colId xmlns:a16="http://schemas.microsoft.com/office/drawing/2014/main" val="1066775882"/>
                    </a:ext>
                  </a:extLst>
                </a:gridCol>
              </a:tblGrid>
              <a:tr h="4780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Open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Closed 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45165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No Race Day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for Physical &amp; Simulator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664296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Heats for Physical &amp; Simulator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9082327"/>
                  </a:ext>
                </a:extLst>
              </a:tr>
              <a:tr h="938204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Double knockout stage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Semi final for physical race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3483239"/>
                  </a:ext>
                </a:extLst>
              </a:tr>
              <a:tr h="478089">
                <a:tc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Closing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MY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Liberation Serif" panose="02020603050405020304" pitchFamily="18" charset="0"/>
                        </a:rPr>
                        <a:t>Final Races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M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23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193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177985"/>
            <a:ext cx="8640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2800" dirty="0">
                <a:latin typeface="Liberation Serif" panose="02020603050405020304" pitchFamily="18" charset="0"/>
              </a:rPr>
              <a:t>3 categories: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Open Group - Physical Race 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Closed* Group - Physical Race</a:t>
            </a:r>
          </a:p>
          <a:p>
            <a:pPr marL="285750" indent="-285750">
              <a:buFont typeface="+mj-lt"/>
              <a:buAutoNum type="romanUcPeriod"/>
            </a:pPr>
            <a:r>
              <a:rPr lang="en-MY" sz="2800" dirty="0">
                <a:latin typeface="Liberation Serif" panose="02020603050405020304" pitchFamily="18" charset="0"/>
              </a:rPr>
              <a:t> Closed* Group - Simulator Race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can join what?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86958-354B-DAB3-3CDA-45DFB99799CE}"/>
              </a:ext>
            </a:extLst>
          </p:cNvPr>
          <p:cNvSpPr txBox="1"/>
          <p:nvPr/>
        </p:nvSpPr>
        <p:spPr>
          <a:xfrm>
            <a:off x="280760" y="5574676"/>
            <a:ext cx="3681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latin typeface="Liberation Serif" panose="02020603050405020304" pitchFamily="18" charset="0"/>
              </a:rPr>
              <a:t>*Closed Group refers to participation by Matriculation students only. </a:t>
            </a:r>
          </a:p>
        </p:txBody>
      </p:sp>
    </p:spTree>
    <p:extLst>
      <p:ext uri="{BB962C8B-B14F-4D97-AF65-F5344CB8AC3E}">
        <p14:creationId xmlns:p14="http://schemas.microsoft.com/office/powerpoint/2010/main" val="678777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Physical Races Venue Layout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4C39F27-5577-6F1B-7619-4577CC6BA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259566"/>
            <a:ext cx="8382000" cy="433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08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Simulator Races Venue Layout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FA9DE46-5C75-5D7A-D2B5-C06FCF634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64" y="1089801"/>
            <a:ext cx="6989464" cy="467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170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800" dirty="0">
                    <a:latin typeface="Liberation Serif" panose="02020603050405020304" pitchFamily="18" charset="0"/>
                  </a:rPr>
                  <a:t>Physical Races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Mr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Fauzi</a:t>
                </a:r>
                <a:r>
                  <a:rPr lang="en-MY" sz="2800" dirty="0">
                    <a:latin typeface="Liberation Serif" panose="02020603050405020304" pitchFamily="18" charset="0"/>
                  </a:rPr>
                  <a:t> &amp; Mr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Faridzamani</a:t>
                </a:r>
                <a:endParaRPr lang="en-MY" sz="2800" dirty="0">
                  <a:latin typeface="Liberation Serif" panose="02020603050405020304" pitchFamily="18" charset="0"/>
                </a:endParaRPr>
              </a:p>
              <a:p>
                <a:r>
                  <a:rPr lang="en-MY" sz="2800" dirty="0">
                    <a:latin typeface="Liberation Serif" panose="02020603050405020304" pitchFamily="18" charset="0"/>
                  </a:rPr>
                  <a:t>Simulator Races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Mr Shafiq &amp; Madam </a:t>
                </a:r>
                <a:r>
                  <a:rPr lang="en-MY" sz="2800" dirty="0" err="1">
                    <a:latin typeface="Liberation Serif" panose="02020603050405020304" pitchFamily="18" charset="0"/>
                  </a:rPr>
                  <a:t>Hamsiah</a:t>
                </a:r>
                <a:endParaRPr lang="en-MY" sz="2800" dirty="0">
                  <a:latin typeface="Liberation Serif" panose="02020603050405020304" pitchFamily="18" charset="0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blipFill>
                <a:blip r:embed="rId4"/>
                <a:stretch>
                  <a:fillRect l="-1482" t="-6369" b="-165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Who will be in charge?</a:t>
            </a:r>
          </a:p>
        </p:txBody>
      </p:sp>
    </p:spTree>
    <p:extLst>
      <p:ext uri="{BB962C8B-B14F-4D97-AF65-F5344CB8AC3E}">
        <p14:creationId xmlns:p14="http://schemas.microsoft.com/office/powerpoint/2010/main" val="2777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2721114"/>
            <a:ext cx="8640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4000" dirty="0">
                <a:latin typeface="Liberation Serif" panose="02020603050405020304" pitchFamily="18" charset="0"/>
              </a:rPr>
              <a:t>On Simulator Races</a:t>
            </a:r>
          </a:p>
        </p:txBody>
      </p:sp>
    </p:spTree>
    <p:extLst>
      <p:ext uri="{BB962C8B-B14F-4D97-AF65-F5344CB8AC3E}">
        <p14:creationId xmlns:p14="http://schemas.microsoft.com/office/powerpoint/2010/main" val="3116398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30.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 pilots per participating college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many pilots are we expecting?</a:t>
            </a:r>
          </a:p>
        </p:txBody>
      </p:sp>
    </p:spTree>
    <p:extLst>
      <p:ext uri="{BB962C8B-B14F-4D97-AF65-F5344CB8AC3E}">
        <p14:creationId xmlns:p14="http://schemas.microsoft.com/office/powerpoint/2010/main" val="78279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449997"/>
            <a:ext cx="8640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2* PC stations in the CENTEXS game room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What facility will we have to run our races?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B86958-354B-DAB3-3CDA-45DFB99799CE}"/>
              </a:ext>
            </a:extLst>
          </p:cNvPr>
          <p:cNvSpPr txBox="1"/>
          <p:nvPr/>
        </p:nvSpPr>
        <p:spPr>
          <a:xfrm>
            <a:off x="280760" y="5574676"/>
            <a:ext cx="36816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MY" sz="1600" dirty="0">
                <a:latin typeface="Liberation Serif" panose="02020603050405020304" pitchFamily="18" charset="0"/>
              </a:rPr>
              <a:t>*This will depend our collaborators as it will be a shared facility.</a:t>
            </a:r>
          </a:p>
        </p:txBody>
      </p:sp>
    </p:spTree>
    <p:extLst>
      <p:ext uri="{BB962C8B-B14F-4D97-AF65-F5344CB8AC3E}">
        <p14:creationId xmlns:p14="http://schemas.microsoft.com/office/powerpoint/2010/main" val="1545879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/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MY" sz="2800" dirty="0">
                    <a:latin typeface="Liberation Serif" panose="02020603050405020304" pitchFamily="18" charset="0"/>
                  </a:rPr>
                  <a:t>Format </a:t>
                </a:r>
                <a14:m>
                  <m:oMath xmlns:m="http://schemas.openxmlformats.org/officeDocument/2006/math">
                    <m:r>
                      <a:rPr lang="en-MY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MY" sz="2800" dirty="0">
                    <a:latin typeface="Liberation Serif" panose="02020603050405020304" pitchFamily="18" charset="0"/>
                  </a:rPr>
                  <a:t> Time attack!</a:t>
                </a:r>
              </a:p>
              <a:p>
                <a:r>
                  <a:rPr lang="en-MY" sz="2800" dirty="0">
                    <a:latin typeface="Liberation Serif" panose="02020603050405020304" pitchFamily="18" charset="0"/>
                  </a:rPr>
                  <a:t>Coupon system in taking turns to race. 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9236699-BE1B-39D6-3A34-81AC63423E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00" y="1258238"/>
                <a:ext cx="8640000" cy="954107"/>
              </a:xfrm>
              <a:prstGeom prst="rect">
                <a:avLst/>
              </a:prstGeom>
              <a:blipFill>
                <a:blip r:embed="rId4"/>
                <a:stretch>
                  <a:fillRect l="-1482" t="-6369" b="-16561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will the simulator race be conducted?</a:t>
            </a:r>
          </a:p>
        </p:txBody>
      </p:sp>
    </p:spTree>
    <p:extLst>
      <p:ext uri="{BB962C8B-B14F-4D97-AF65-F5344CB8AC3E}">
        <p14:creationId xmlns:p14="http://schemas.microsoft.com/office/powerpoint/2010/main" val="2941974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258238"/>
            <a:ext cx="8640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Every pilot will be provided with 8 coupons.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The coupons allows them to have 1 timed run.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After each coupon usage, the pilot will be asked to re-join the queue from the back.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As a baseline, 1 slot will be allocated for each pilot everyday for the 3 days. 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MY" sz="2800" dirty="0">
                <a:latin typeface="Liberation Serif" panose="02020603050405020304" pitchFamily="18" charset="0"/>
              </a:rPr>
              <a:t>The number of coupons they choose to use every slot will be at their disposal.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How does the coupon system work?</a:t>
            </a:r>
          </a:p>
        </p:txBody>
      </p:sp>
    </p:spTree>
    <p:extLst>
      <p:ext uri="{BB962C8B-B14F-4D97-AF65-F5344CB8AC3E}">
        <p14:creationId xmlns:p14="http://schemas.microsoft.com/office/powerpoint/2010/main" val="765535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2492491-2382-4E96-DC9F-1D83650899FC}"/>
              </a:ext>
            </a:extLst>
          </p:cNvPr>
          <p:cNvSpPr/>
          <p:nvPr/>
        </p:nvSpPr>
        <p:spPr>
          <a:xfrm>
            <a:off x="175364" y="6289654"/>
            <a:ext cx="9555272" cy="431823"/>
          </a:xfrm>
          <a:prstGeom prst="roundRect">
            <a:avLst>
              <a:gd name="adj" fmla="val 50000"/>
            </a:avLst>
          </a:prstGeom>
          <a:solidFill>
            <a:srgbClr val="CC99FF"/>
          </a:solidFill>
          <a:ln>
            <a:solidFill>
              <a:srgbClr val="CC99FF"/>
            </a:solidFill>
          </a:ln>
          <a:effectLst>
            <a:outerShdw blurRad="228600" dist="38100" dir="2700000" algn="tl" rotWithShape="0">
              <a:srgbClr val="FF33CC">
                <a:alpha val="73725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3B41C5-B46B-3582-6CD1-EE4E754C20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3128" y="5444472"/>
            <a:ext cx="1072112" cy="84518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236699-BE1B-39D6-3A34-81AC63423E11}"/>
              </a:ext>
            </a:extLst>
          </p:cNvPr>
          <p:cNvSpPr txBox="1"/>
          <p:nvPr/>
        </p:nvSpPr>
        <p:spPr>
          <a:xfrm>
            <a:off x="633000" y="1574780"/>
            <a:ext cx="8640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MY" sz="2800" b="1" u="sng" dirty="0">
                <a:latin typeface="Liberation Serif" panose="02020603050405020304" pitchFamily="18" charset="0"/>
              </a:rPr>
              <a:t>No.</a:t>
            </a:r>
          </a:p>
          <a:p>
            <a:pPr algn="just"/>
            <a:r>
              <a:rPr lang="en-MY" sz="2800" dirty="0">
                <a:latin typeface="Liberation Serif" panose="02020603050405020304" pitchFamily="18" charset="0"/>
              </a:rPr>
              <a:t>Calibrations are fixed and equal for all pilots.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E1006A-C63D-3D43-7243-17A24DD5779E}"/>
              </a:ext>
            </a:extLst>
          </p:cNvPr>
          <p:cNvSpPr txBox="1"/>
          <p:nvPr/>
        </p:nvSpPr>
        <p:spPr>
          <a:xfrm>
            <a:off x="633000" y="543260"/>
            <a:ext cx="8640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MY" sz="3200" dirty="0">
                <a:latin typeface="Liberation Serif" panose="02020603050405020304" pitchFamily="18" charset="0"/>
              </a:rPr>
              <a:t>Will the pilots have the liberty to change the settings in the races?</a:t>
            </a:r>
          </a:p>
        </p:txBody>
      </p:sp>
    </p:spTree>
    <p:extLst>
      <p:ext uri="{BB962C8B-B14F-4D97-AF65-F5344CB8AC3E}">
        <p14:creationId xmlns:p14="http://schemas.microsoft.com/office/powerpoint/2010/main" val="1170249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658</Words>
  <Application>Microsoft Office PowerPoint</Application>
  <PresentationFormat>A4 Paper (210x297 mm)</PresentationFormat>
  <Paragraphs>131</Paragraphs>
  <Slides>21</Slides>
  <Notes>21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Liberation Serif</vt:lpstr>
      <vt:lpstr>Office Theme</vt:lpstr>
      <vt:lpstr>Microsoft Excel 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ShafiqR</dc:creator>
  <cp:lastModifiedBy>ShafiqR</cp:lastModifiedBy>
  <cp:revision>1</cp:revision>
  <dcterms:created xsi:type="dcterms:W3CDTF">2022-12-21T14:41:34Z</dcterms:created>
  <dcterms:modified xsi:type="dcterms:W3CDTF">2022-12-21T16:50:37Z</dcterms:modified>
</cp:coreProperties>
</file>