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257" r:id="rId3"/>
    <p:sldId id="276" r:id="rId4"/>
    <p:sldId id="275" r:id="rId5"/>
    <p:sldId id="277" r:id="rId6"/>
    <p:sldId id="264" r:id="rId7"/>
    <p:sldId id="279" r:id="rId8"/>
    <p:sldId id="278" r:id="rId9"/>
    <p:sldId id="280" r:id="rId10"/>
    <p:sldId id="282" r:id="rId11"/>
    <p:sldId id="283" r:id="rId12"/>
    <p:sldId id="281" r:id="rId13"/>
    <p:sldId id="265" r:id="rId14"/>
    <p:sldId id="284" r:id="rId15"/>
    <p:sldId id="266" r:id="rId16"/>
    <p:sldId id="287" r:id="rId17"/>
    <p:sldId id="285" r:id="rId18"/>
    <p:sldId id="288" r:id="rId19"/>
    <p:sldId id="286" r:id="rId20"/>
    <p:sldId id="267" r:id="rId21"/>
    <p:sldId id="301" r:id="rId22"/>
    <p:sldId id="258" r:id="rId23"/>
    <p:sldId id="289" r:id="rId24"/>
    <p:sldId id="290" r:id="rId25"/>
    <p:sldId id="292" r:id="rId26"/>
    <p:sldId id="291" r:id="rId27"/>
    <p:sldId id="293" r:id="rId28"/>
    <p:sldId id="294" r:id="rId29"/>
    <p:sldId id="268" r:id="rId30"/>
    <p:sldId id="295" r:id="rId31"/>
    <p:sldId id="270" r:id="rId32"/>
    <p:sldId id="296" r:id="rId33"/>
    <p:sldId id="272" r:id="rId34"/>
    <p:sldId id="297" r:id="rId35"/>
    <p:sldId id="273" r:id="rId36"/>
    <p:sldId id="274" r:id="rId37"/>
    <p:sldId id="298" r:id="rId38"/>
    <p:sldId id="271" r:id="rId39"/>
    <p:sldId id="299" r:id="rId40"/>
    <p:sldId id="300" r:id="rId41"/>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681" autoAdjust="0"/>
  </p:normalViewPr>
  <p:slideViewPr>
    <p:cSldViewPr snapToGrid="0" snapToObjects="1">
      <p:cViewPr varScale="1">
        <p:scale>
          <a:sx n="48" d="100"/>
          <a:sy n="48" d="100"/>
        </p:scale>
        <p:origin x="1818" y="54"/>
      </p:cViewPr>
      <p:guideLst>
        <p:guide orient="horz" pos="2160"/>
        <p:guide pos="31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B45A1D-30BE-49EB-A053-42DCE36CF144}" type="datetimeFigureOut">
              <a:rPr lang="en-US" smtClean="0"/>
              <a:t>3/13/2025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4BE07A-7055-4D46-96FC-86B733B13D13}" type="slidenum">
              <a:rPr lang="en-US" smtClean="0"/>
              <a:t>‹#›</a:t>
            </a:fld>
            <a:endParaRPr lang="en-US"/>
          </a:p>
        </p:txBody>
      </p:sp>
    </p:spTree>
    <p:extLst>
      <p:ext uri="{BB962C8B-B14F-4D97-AF65-F5344CB8AC3E}">
        <p14:creationId xmlns:p14="http://schemas.microsoft.com/office/powerpoint/2010/main" val="2921132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E0D51-2E76-C252-D5FC-E1970A4FDF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0BC1A2-D8CF-5A75-8B56-4231DB7A15E9}"/>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66A3E91F-6A5A-A7AD-69CE-6BCD3CA5D8AA}"/>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B11E6367-2C7B-C565-B0B0-54F15EF4A1DE}"/>
              </a:ext>
            </a:extLst>
          </p:cNvPr>
          <p:cNvSpPr>
            <a:spLocks noGrp="1"/>
          </p:cNvSpPr>
          <p:nvPr>
            <p:ph type="sldNum" sz="quarter" idx="5"/>
          </p:nvPr>
        </p:nvSpPr>
        <p:spPr/>
        <p:txBody>
          <a:bodyPr/>
          <a:lstStyle/>
          <a:p>
            <a:fld id="{594BE07A-7055-4D46-96FC-86B733B13D13}" type="slidenum">
              <a:rPr lang="en-US" smtClean="0"/>
              <a:t>5</a:t>
            </a:fld>
            <a:endParaRPr lang="en-US"/>
          </a:p>
        </p:txBody>
      </p:sp>
    </p:spTree>
    <p:extLst>
      <p:ext uri="{BB962C8B-B14F-4D97-AF65-F5344CB8AC3E}">
        <p14:creationId xmlns:p14="http://schemas.microsoft.com/office/powerpoint/2010/main" val="11755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478E9-507D-8A83-CF48-FCDE866AE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238A3F-7217-25A8-D047-EA70B2E05268}"/>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4E123F9B-7332-3CCD-C5E9-B511B4E316E1}"/>
              </a:ext>
            </a:extLst>
          </p:cNvPr>
          <p:cNvSpPr>
            <a:spLocks noGrp="1"/>
          </p:cNvSpPr>
          <p:nvPr>
            <p:ph type="body" idx="1"/>
          </p:nvPr>
        </p:nvSpPr>
        <p:spPr/>
        <p:txBody>
          <a:bodyPr/>
          <a:lstStyle/>
          <a:p>
            <a:r>
              <a:rPr lang="en-US" sz="1800" dirty="0">
                <a:latin typeface="Liberation Serif" panose="02020603050405020304" pitchFamily="18" charset="0"/>
                <a:ea typeface="Liberation Serif" panose="02020603050405020304" pitchFamily="18" charset="0"/>
                <a:cs typeface="Liberation Serif" panose="02020603050405020304" pitchFamily="18" charset="0"/>
              </a:rPr>
              <a:t>Abu Mas`ud Al-Badri, who said: The Messenger of Allah (peace and blessings be upon him) said: "A man's Salah is not valid until he straightens his back in bowing and prostration." </a:t>
            </a:r>
          </a:p>
          <a:p>
            <a:endParaRPr lang="en-US" sz="180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US" sz="1800" dirty="0">
                <a:latin typeface="Liberation Serif" panose="02020603050405020304" pitchFamily="18" charset="0"/>
                <a:ea typeface="Liberation Serif" panose="02020603050405020304" pitchFamily="18" charset="0"/>
                <a:cs typeface="Liberation Serif" panose="02020603050405020304" pitchFamily="18" charset="0"/>
              </a:rPr>
              <a:t>Reported by Abu Dawud (855), At-</a:t>
            </a:r>
            <a:r>
              <a:rPr lang="en-US" sz="1800" dirty="0" err="1">
                <a:latin typeface="Liberation Serif" panose="02020603050405020304" pitchFamily="18" charset="0"/>
                <a:ea typeface="Liberation Serif" panose="02020603050405020304" pitchFamily="18" charset="0"/>
                <a:cs typeface="Liberation Serif" panose="02020603050405020304" pitchFamily="18" charset="0"/>
              </a:rPr>
              <a:t>Tirmidhi</a:t>
            </a:r>
            <a:r>
              <a:rPr lang="en-US" sz="1800" dirty="0">
                <a:latin typeface="Liberation Serif" panose="02020603050405020304" pitchFamily="18" charset="0"/>
                <a:ea typeface="Liberation Serif" panose="02020603050405020304" pitchFamily="18" charset="0"/>
                <a:cs typeface="Liberation Serif" panose="02020603050405020304" pitchFamily="18" charset="0"/>
              </a:rPr>
              <a:t> (265) who said it is sound and authentic, An-</a:t>
            </a:r>
            <a:r>
              <a:rPr lang="en-US" sz="1800" dirty="0" err="1">
                <a:latin typeface="Liberation Serif" panose="02020603050405020304" pitchFamily="18" charset="0"/>
                <a:ea typeface="Liberation Serif" panose="02020603050405020304" pitchFamily="18" charset="0"/>
                <a:cs typeface="Liberation Serif" panose="02020603050405020304" pitchFamily="18" charset="0"/>
              </a:rPr>
              <a:t>Nasa’i</a:t>
            </a:r>
            <a:r>
              <a:rPr lang="en-US" sz="1800" dirty="0">
                <a:latin typeface="Liberation Serif" panose="02020603050405020304" pitchFamily="18" charset="0"/>
                <a:ea typeface="Liberation Serif" panose="02020603050405020304" pitchFamily="18" charset="0"/>
                <a:cs typeface="Liberation Serif" panose="02020603050405020304" pitchFamily="18" charset="0"/>
              </a:rPr>
              <a:t> (1027), and Ibn Majah (870).</a:t>
            </a:r>
          </a:p>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2A993B-7780-2E51-D4AE-804E2E8C5072}"/>
              </a:ext>
            </a:extLst>
          </p:cNvPr>
          <p:cNvSpPr>
            <a:spLocks noGrp="1"/>
          </p:cNvSpPr>
          <p:nvPr>
            <p:ph type="sldNum" sz="quarter" idx="5"/>
          </p:nvPr>
        </p:nvSpPr>
        <p:spPr/>
        <p:txBody>
          <a:bodyPr/>
          <a:lstStyle/>
          <a:p>
            <a:fld id="{594BE07A-7055-4D46-96FC-86B733B13D13}" type="slidenum">
              <a:rPr lang="en-US" smtClean="0"/>
              <a:t>14</a:t>
            </a:fld>
            <a:endParaRPr lang="en-US"/>
          </a:p>
        </p:txBody>
      </p:sp>
    </p:spTree>
    <p:extLst>
      <p:ext uri="{BB962C8B-B14F-4D97-AF65-F5344CB8AC3E}">
        <p14:creationId xmlns:p14="http://schemas.microsoft.com/office/powerpoint/2010/main" val="33682616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1974E-FFA2-4709-136D-7A2CDD9DA2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E73C0-D0B6-7CDE-F82D-8E8E6BA0ED57}"/>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0F56BF4D-7437-C3BD-804D-2EF80A608749}"/>
              </a:ext>
            </a:extLst>
          </p:cNvPr>
          <p:cNvSpPr>
            <a:spLocks noGrp="1"/>
          </p:cNvSpPr>
          <p:nvPr>
            <p:ph type="body" idx="1"/>
          </p:nvPr>
        </p:nvSpPr>
        <p:spPr/>
        <p:txBody>
          <a:bodyPr/>
          <a:lstStyle/>
          <a:p>
            <a:pPr algn="just">
              <a:lnSpc>
                <a:spcPct val="115000"/>
              </a:lnSpc>
              <a:spcAft>
                <a:spcPts val="800"/>
              </a:spcAft>
              <a:buNone/>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proper spinal alignment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(i.e., keeping the back straight and neutral) minimizes the torque acting on the lumbar spine, which reduces muscular strain and the risk of injury. When the spine is curved (e.g., during lumbar flexion), the moment arm increases, resulting in higher torque that the back muscles must resist. This highlights the importance of maintaining a straight back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to optimize biomechanical efficiency and minimize strain on the spine.</a:t>
            </a:r>
          </a:p>
          <a:p>
            <a:pPr algn="just">
              <a:lnSpc>
                <a:spcPct val="115000"/>
              </a:lnSpc>
              <a:spcAft>
                <a:spcPts val="800"/>
              </a:spcAft>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In summary, the center of mass in the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position is located close to the pelvic area, slightly above the sacrum, and about 0.5 meters from the lumbar spine. This is an approximation for an average adult person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and the distance can vary slightly depending on individual body proportions.</a:t>
            </a:r>
          </a:p>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95B02B5-789D-71CA-7378-949C9E8A8FC1}"/>
              </a:ext>
            </a:extLst>
          </p:cNvPr>
          <p:cNvSpPr>
            <a:spLocks noGrp="1"/>
          </p:cNvSpPr>
          <p:nvPr>
            <p:ph type="sldNum" sz="quarter" idx="5"/>
          </p:nvPr>
        </p:nvSpPr>
        <p:spPr/>
        <p:txBody>
          <a:bodyPr/>
          <a:lstStyle/>
          <a:p>
            <a:fld id="{594BE07A-7055-4D46-96FC-86B733B13D13}" type="slidenum">
              <a:rPr lang="en-US" smtClean="0"/>
              <a:t>15</a:t>
            </a:fld>
            <a:endParaRPr lang="en-US"/>
          </a:p>
        </p:txBody>
      </p:sp>
    </p:spTree>
    <p:extLst>
      <p:ext uri="{BB962C8B-B14F-4D97-AF65-F5344CB8AC3E}">
        <p14:creationId xmlns:p14="http://schemas.microsoft.com/office/powerpoint/2010/main" val="2410624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E61FA-24B3-6DFE-308D-B0580F0D09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47D56C-4C4C-F047-F077-9F95BA71FD33}"/>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613EF56A-1886-D66D-8938-4D39C37EDE97}"/>
              </a:ext>
            </a:extLst>
          </p:cNvPr>
          <p:cNvSpPr>
            <a:spLocks noGrp="1"/>
          </p:cNvSpPr>
          <p:nvPr>
            <p:ph type="body" idx="1"/>
          </p:nvPr>
        </p:nvSpPr>
        <p:spPr/>
        <p:txBody>
          <a:bodyPr/>
          <a:lstStyle/>
          <a:p>
            <a:pPr algn="just">
              <a:lnSpc>
                <a:spcPct val="115000"/>
              </a:lnSpc>
              <a:spcAft>
                <a:spcPts val="800"/>
              </a:spcAft>
              <a:buNone/>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proper spinal alignment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(i.e., keeping the back straight and neutral) minimizes the torque acting on the lumbar spine, which reduces muscular strain and the risk of injury. When the spine is curved (e.g., during lumbar flexion), the moment arm increases, resulting in higher torque that the back muscles must resist. This highlights the importance of maintaining a straight back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to optimize biomechanical efficiency and minimize strain on the spine.</a:t>
            </a:r>
          </a:p>
          <a:p>
            <a:pPr algn="just">
              <a:lnSpc>
                <a:spcPct val="115000"/>
              </a:lnSpc>
              <a:spcAft>
                <a:spcPts val="800"/>
              </a:spcAft>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In summary, the center of mass in the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position is located close to the pelvic area, slightly above the sacrum, and about 0.5 meters from the lumbar spine. This is an approximation for an average adult person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and the distance can vary slightly depending on individual body proportions.</a:t>
            </a:r>
          </a:p>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AA77A2D-6BEF-024C-3A09-5A1954142FF6}"/>
              </a:ext>
            </a:extLst>
          </p:cNvPr>
          <p:cNvSpPr>
            <a:spLocks noGrp="1"/>
          </p:cNvSpPr>
          <p:nvPr>
            <p:ph type="sldNum" sz="quarter" idx="5"/>
          </p:nvPr>
        </p:nvSpPr>
        <p:spPr/>
        <p:txBody>
          <a:bodyPr/>
          <a:lstStyle/>
          <a:p>
            <a:fld id="{594BE07A-7055-4D46-96FC-86B733B13D13}" type="slidenum">
              <a:rPr lang="en-US" smtClean="0"/>
              <a:t>16</a:t>
            </a:fld>
            <a:endParaRPr lang="en-US"/>
          </a:p>
        </p:txBody>
      </p:sp>
    </p:spTree>
    <p:extLst>
      <p:ext uri="{BB962C8B-B14F-4D97-AF65-F5344CB8AC3E}">
        <p14:creationId xmlns:p14="http://schemas.microsoft.com/office/powerpoint/2010/main" val="37212773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62CCF-5392-5365-5B4E-6A0DB0344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C59E5-93C1-7156-A549-6BC6C6EB4083}"/>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8E23B509-E152-2734-08DA-AE9C8A251733}"/>
              </a:ext>
            </a:extLst>
          </p:cNvPr>
          <p:cNvSpPr>
            <a:spLocks noGrp="1"/>
          </p:cNvSpPr>
          <p:nvPr>
            <p:ph type="body" idx="1"/>
          </p:nvPr>
        </p:nvSpPr>
        <p:spPr/>
        <p:txBody>
          <a:bodyPr/>
          <a:lstStyle/>
          <a:p>
            <a:pPr algn="just">
              <a:lnSpc>
                <a:spcPct val="115000"/>
              </a:lnSpc>
              <a:spcAft>
                <a:spcPts val="800"/>
              </a:spcAft>
              <a:buNone/>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proper spinal alignment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(i.e., keeping the back straight and neutral) minimizes the torque acting on the lumbar spine, which reduces muscular strain and the risk of injury. When the spine is curved (e.g., during lumbar flexion), the moment arm increases, resulting in higher torque that the back muscles must resist. This highlights the importance of maintaining a straight back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to optimize biomechanical efficiency and minimize strain on the spine.</a:t>
            </a:r>
          </a:p>
          <a:p>
            <a:pPr algn="just">
              <a:lnSpc>
                <a:spcPct val="115000"/>
              </a:lnSpc>
              <a:spcAft>
                <a:spcPts val="800"/>
              </a:spcAft>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In summary, the center of mass in the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position is located close to the pelvic area, slightly above the sacrum, and about 0.5 meters from the lumbar spine. This is an approximation for an average adult person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and the distance can vary slightly depending on individual body proportions.</a:t>
            </a:r>
          </a:p>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26FA30C-6CAE-4CF5-A8AF-5B9FFFD1FB2D}"/>
              </a:ext>
            </a:extLst>
          </p:cNvPr>
          <p:cNvSpPr>
            <a:spLocks noGrp="1"/>
          </p:cNvSpPr>
          <p:nvPr>
            <p:ph type="sldNum" sz="quarter" idx="5"/>
          </p:nvPr>
        </p:nvSpPr>
        <p:spPr/>
        <p:txBody>
          <a:bodyPr/>
          <a:lstStyle/>
          <a:p>
            <a:fld id="{594BE07A-7055-4D46-96FC-86B733B13D13}" type="slidenum">
              <a:rPr lang="en-US" smtClean="0"/>
              <a:t>17</a:t>
            </a:fld>
            <a:endParaRPr lang="en-US"/>
          </a:p>
        </p:txBody>
      </p:sp>
    </p:spTree>
    <p:extLst>
      <p:ext uri="{BB962C8B-B14F-4D97-AF65-F5344CB8AC3E}">
        <p14:creationId xmlns:p14="http://schemas.microsoft.com/office/powerpoint/2010/main" val="309434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11A4F-354D-8A66-C005-D18BBE8C1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6DADC3-D082-3851-CD59-D2C849DE7C7A}"/>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64B2D7DB-4489-4539-FDAD-7CE8AAAE7060}"/>
              </a:ext>
            </a:extLst>
          </p:cNvPr>
          <p:cNvSpPr>
            <a:spLocks noGrp="1"/>
          </p:cNvSpPr>
          <p:nvPr>
            <p:ph type="body" idx="1"/>
          </p:nvPr>
        </p:nvSpPr>
        <p:spPr/>
        <p:txBody>
          <a:bodyPr/>
          <a:lstStyle/>
          <a:p>
            <a:pPr algn="just">
              <a:lnSpc>
                <a:spcPct val="115000"/>
              </a:lnSpc>
              <a:spcAft>
                <a:spcPts val="800"/>
              </a:spcAft>
              <a:buNone/>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proper spinal alignment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(i.e., keeping the back straight and neutral) minimizes the torque acting on the lumbar spine, which reduces muscular strain and the risk of injury. When the spine is curved (e.g., during lumbar flexion), the moment arm increases, resulting in higher torque that the back muscles must resist. This highlights the importance of maintaining a straight back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to optimize biomechanical efficiency and minimize strain on the spine.</a:t>
            </a:r>
          </a:p>
          <a:p>
            <a:pPr algn="just">
              <a:lnSpc>
                <a:spcPct val="115000"/>
              </a:lnSpc>
              <a:spcAft>
                <a:spcPts val="800"/>
              </a:spcAft>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In summary, the center of mass in the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position is located close to the pelvic area, slightly above the sacrum, and about 0.5 meters from the lumbar spine. This is an approximation for an average adult person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and the distance can vary slightly depending on individual body proportions.</a:t>
            </a:r>
          </a:p>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04522F-3BF9-6BA8-5919-E755CEBE90E0}"/>
              </a:ext>
            </a:extLst>
          </p:cNvPr>
          <p:cNvSpPr>
            <a:spLocks noGrp="1"/>
          </p:cNvSpPr>
          <p:nvPr>
            <p:ph type="sldNum" sz="quarter" idx="5"/>
          </p:nvPr>
        </p:nvSpPr>
        <p:spPr/>
        <p:txBody>
          <a:bodyPr/>
          <a:lstStyle/>
          <a:p>
            <a:fld id="{594BE07A-7055-4D46-96FC-86B733B13D13}" type="slidenum">
              <a:rPr lang="en-US" smtClean="0"/>
              <a:t>18</a:t>
            </a:fld>
            <a:endParaRPr lang="en-US"/>
          </a:p>
        </p:txBody>
      </p:sp>
    </p:spTree>
    <p:extLst>
      <p:ext uri="{BB962C8B-B14F-4D97-AF65-F5344CB8AC3E}">
        <p14:creationId xmlns:p14="http://schemas.microsoft.com/office/powerpoint/2010/main" val="2760378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B3507-D54F-D365-798A-6CE587C02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131241-758B-FB8B-DFA8-FE5AA26AB43A}"/>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EAEE1E04-7A80-B19A-8FAC-6CE735FC28E8}"/>
              </a:ext>
            </a:extLst>
          </p:cNvPr>
          <p:cNvSpPr>
            <a:spLocks noGrp="1"/>
          </p:cNvSpPr>
          <p:nvPr>
            <p:ph type="body" idx="1"/>
          </p:nvPr>
        </p:nvSpPr>
        <p:spPr/>
        <p:txBody>
          <a:bodyPr/>
          <a:lstStyle/>
          <a:p>
            <a:pPr algn="just">
              <a:lnSpc>
                <a:spcPct val="115000"/>
              </a:lnSpc>
              <a:spcAft>
                <a:spcPts val="800"/>
              </a:spcAft>
              <a:buNone/>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proper spinal alignment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(i.e., keeping the back straight and neutral) minimizes the torque acting on the lumbar spine, which reduces muscular strain and the risk of injury. When the spine is curved (e.g., during lumbar flexion), the moment arm increases, resulting in higher torque that the back muscles must resist. This highlights the importance of maintaining a straight back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to optimize biomechanical efficiency and minimize strain on the spine.</a:t>
            </a:r>
          </a:p>
          <a:p>
            <a:pPr algn="just">
              <a:lnSpc>
                <a:spcPct val="115000"/>
              </a:lnSpc>
              <a:spcAft>
                <a:spcPts val="800"/>
              </a:spcAft>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In summary, the center of mass in the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position is located close to the pelvic area, slightly above the sacrum, and about 0.5 meters from the lumbar spine. This is an approximation for an average adult person during </a:t>
            </a:r>
            <a:r>
              <a:rPr lang="en-US" sz="18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 and the distance can vary slightly depending on individual body proportions.</a:t>
            </a:r>
          </a:p>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56FC1A5-10BE-25FF-72DA-ECB47F1B6DEB}"/>
              </a:ext>
            </a:extLst>
          </p:cNvPr>
          <p:cNvSpPr>
            <a:spLocks noGrp="1"/>
          </p:cNvSpPr>
          <p:nvPr>
            <p:ph type="sldNum" sz="quarter" idx="5"/>
          </p:nvPr>
        </p:nvSpPr>
        <p:spPr/>
        <p:txBody>
          <a:bodyPr/>
          <a:lstStyle/>
          <a:p>
            <a:fld id="{594BE07A-7055-4D46-96FC-86B733B13D13}" type="slidenum">
              <a:rPr lang="en-US" smtClean="0"/>
              <a:t>19</a:t>
            </a:fld>
            <a:endParaRPr lang="en-US"/>
          </a:p>
        </p:txBody>
      </p:sp>
    </p:spTree>
    <p:extLst>
      <p:ext uri="{BB962C8B-B14F-4D97-AF65-F5344CB8AC3E}">
        <p14:creationId xmlns:p14="http://schemas.microsoft.com/office/powerpoint/2010/main" val="1096003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756EC-7F8D-19C5-D96D-234C5792E3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AE217-6062-2981-6AE9-F20065564AA0}"/>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C2AA00BF-3BA5-2AAC-3A17-2C88D0DDA893}"/>
              </a:ext>
            </a:extLst>
          </p:cNvPr>
          <p:cNvSpPr>
            <a:spLocks noGrp="1"/>
          </p:cNvSpPr>
          <p:nvPr>
            <p:ph type="body" idx="1"/>
          </p:nvPr>
        </p:nvSpPr>
        <p:spPr/>
        <p:txBody>
          <a:bodyPr/>
          <a:lstStyle/>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B1ABA58-D046-7C82-2977-5C6E615BF9FA}"/>
              </a:ext>
            </a:extLst>
          </p:cNvPr>
          <p:cNvSpPr>
            <a:spLocks noGrp="1"/>
          </p:cNvSpPr>
          <p:nvPr>
            <p:ph type="sldNum" sz="quarter" idx="5"/>
          </p:nvPr>
        </p:nvSpPr>
        <p:spPr/>
        <p:txBody>
          <a:bodyPr/>
          <a:lstStyle/>
          <a:p>
            <a:fld id="{594BE07A-7055-4D46-96FC-86B733B13D13}" type="slidenum">
              <a:rPr lang="en-US" smtClean="0"/>
              <a:t>20</a:t>
            </a:fld>
            <a:endParaRPr lang="en-US"/>
          </a:p>
        </p:txBody>
      </p:sp>
    </p:spTree>
    <p:extLst>
      <p:ext uri="{BB962C8B-B14F-4D97-AF65-F5344CB8AC3E}">
        <p14:creationId xmlns:p14="http://schemas.microsoft.com/office/powerpoint/2010/main" val="3426072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D89B2-486D-CC3B-1F92-9D132AF56E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741327-B0BE-0B50-3727-5EA2F0817E5C}"/>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F5344638-2AF6-59B4-8DD3-237C0A331AC0}"/>
              </a:ext>
            </a:extLst>
          </p:cNvPr>
          <p:cNvSpPr>
            <a:spLocks noGrp="1"/>
          </p:cNvSpPr>
          <p:nvPr>
            <p:ph type="body" idx="1"/>
          </p:nvPr>
        </p:nvSpPr>
        <p:spPr/>
        <p:txBody>
          <a:bodyPr/>
          <a:lstStyle/>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9E3301-126C-939E-32E1-33C76768C6BF}"/>
              </a:ext>
            </a:extLst>
          </p:cNvPr>
          <p:cNvSpPr>
            <a:spLocks noGrp="1"/>
          </p:cNvSpPr>
          <p:nvPr>
            <p:ph type="sldNum" sz="quarter" idx="5"/>
          </p:nvPr>
        </p:nvSpPr>
        <p:spPr/>
        <p:txBody>
          <a:bodyPr/>
          <a:lstStyle/>
          <a:p>
            <a:fld id="{594BE07A-7055-4D46-96FC-86B733B13D13}" type="slidenum">
              <a:rPr lang="en-US" smtClean="0"/>
              <a:t>21</a:t>
            </a:fld>
            <a:endParaRPr lang="en-US"/>
          </a:p>
        </p:txBody>
      </p:sp>
    </p:spTree>
    <p:extLst>
      <p:ext uri="{BB962C8B-B14F-4D97-AF65-F5344CB8AC3E}">
        <p14:creationId xmlns:p14="http://schemas.microsoft.com/office/powerpoint/2010/main" val="2655342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0150" y="1143000"/>
            <a:ext cx="4457700" cy="3086100"/>
          </a:xfrm>
        </p:spPr>
      </p:sp>
      <p:sp>
        <p:nvSpPr>
          <p:cNvPr id="3" name="Notes Placeholder 2"/>
          <p:cNvSpPr>
            <a:spLocks noGrp="1"/>
          </p:cNvSpPr>
          <p:nvPr>
            <p:ph type="body" idx="1"/>
          </p:nvPr>
        </p:nvSpPr>
        <p:spPr/>
        <p:txBody>
          <a:bodyPr/>
          <a:lstStyle/>
          <a:p>
            <a:r>
              <a:rPr lang="en-US" dirty="0"/>
              <a:t>EMG activity higher than that during the child’s pose was generated in the triceps brachii during prostration. This is expected as prostration requires one to bend the elbows, which would generate higher muscle activity.</a:t>
            </a:r>
          </a:p>
          <a:p>
            <a:r>
              <a:rPr lang="en-US" dirty="0"/>
              <a:t>We observed that the muscles were activated when there was a change from the sitting position (initial posture) to prostration. This action may help to strengthen the abdominal and spinal muscles. In fact, postures similar to prostration have been suggested as exercise therapy for patients with scoliosis,</a:t>
            </a:r>
          </a:p>
          <a:p>
            <a:r>
              <a:rPr lang="en-US" dirty="0"/>
              <a:t>Salat has a musculoskeletal effect similar to a stretching exercise.</a:t>
            </a:r>
          </a:p>
        </p:txBody>
      </p:sp>
      <p:sp>
        <p:nvSpPr>
          <p:cNvPr id="4" name="Slide Number Placeholder 3"/>
          <p:cNvSpPr>
            <a:spLocks noGrp="1"/>
          </p:cNvSpPr>
          <p:nvPr>
            <p:ph type="sldNum" sz="quarter" idx="5"/>
          </p:nvPr>
        </p:nvSpPr>
        <p:spPr/>
        <p:txBody>
          <a:bodyPr/>
          <a:lstStyle/>
          <a:p>
            <a:fld id="{594BE07A-7055-4D46-96FC-86B733B13D13}" type="slidenum">
              <a:rPr lang="en-US" smtClean="0"/>
              <a:t>22</a:t>
            </a:fld>
            <a:endParaRPr lang="en-US"/>
          </a:p>
        </p:txBody>
      </p:sp>
    </p:spTree>
    <p:extLst>
      <p:ext uri="{BB962C8B-B14F-4D97-AF65-F5344CB8AC3E}">
        <p14:creationId xmlns:p14="http://schemas.microsoft.com/office/powerpoint/2010/main" val="1701474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40CA2-2329-9164-85E9-E892027DD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85857E-A4F9-511E-3824-CAA9D5D85041}"/>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85A7A9B8-8C7B-CD05-E684-A5A6E37CF627}"/>
              </a:ext>
            </a:extLst>
          </p:cNvPr>
          <p:cNvSpPr>
            <a:spLocks noGrp="1"/>
          </p:cNvSpPr>
          <p:nvPr>
            <p:ph type="body" idx="1"/>
          </p:nvPr>
        </p:nvSpPr>
        <p:spPr/>
        <p:txBody>
          <a:bodyPr/>
          <a:lstStyle/>
          <a:p>
            <a:r>
              <a:rPr lang="en-US" dirty="0"/>
              <a:t>EMG activity higher than that during the child’s pose was generated in the triceps brachii during prostration. This is expected as prostration requires one to bend the elbows, which would generate higher muscle activity.</a:t>
            </a:r>
          </a:p>
          <a:p>
            <a:r>
              <a:rPr lang="en-US" dirty="0"/>
              <a:t>We observed that the muscles were activated when there was a change from the sitting position (initial posture) to prostration. This action may help to strengthen the abdominal and spinal muscles. In fact, postures similar to prostration have been suggested as exercise therapy for patients with scoliosis,</a:t>
            </a:r>
          </a:p>
          <a:p>
            <a:r>
              <a:rPr lang="en-US" dirty="0"/>
              <a:t>Salat has a musculoskeletal effect similar to a stretching exercise.</a:t>
            </a:r>
          </a:p>
        </p:txBody>
      </p:sp>
      <p:sp>
        <p:nvSpPr>
          <p:cNvPr id="4" name="Slide Number Placeholder 3">
            <a:extLst>
              <a:ext uri="{FF2B5EF4-FFF2-40B4-BE49-F238E27FC236}">
                <a16:creationId xmlns:a16="http://schemas.microsoft.com/office/drawing/2014/main" id="{B32D9AB6-59BD-A3B0-62E6-A1D970DB0EA0}"/>
              </a:ext>
            </a:extLst>
          </p:cNvPr>
          <p:cNvSpPr>
            <a:spLocks noGrp="1"/>
          </p:cNvSpPr>
          <p:nvPr>
            <p:ph type="sldNum" sz="quarter" idx="5"/>
          </p:nvPr>
        </p:nvSpPr>
        <p:spPr/>
        <p:txBody>
          <a:bodyPr/>
          <a:lstStyle/>
          <a:p>
            <a:fld id="{594BE07A-7055-4D46-96FC-86B733B13D13}" type="slidenum">
              <a:rPr lang="en-US" smtClean="0"/>
              <a:t>23</a:t>
            </a:fld>
            <a:endParaRPr lang="en-US"/>
          </a:p>
        </p:txBody>
      </p:sp>
    </p:spTree>
    <p:extLst>
      <p:ext uri="{BB962C8B-B14F-4D97-AF65-F5344CB8AC3E}">
        <p14:creationId xmlns:p14="http://schemas.microsoft.com/office/powerpoint/2010/main" val="2342520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63F5F-91C4-E2B3-3F0F-16A2B95D3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50944-AC4D-85E1-347D-5F87C0137B0A}"/>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198D1873-1F4D-5169-3750-4F27F58AAEC7}"/>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4C55643E-A4B7-9C49-295B-885A07841177}"/>
              </a:ext>
            </a:extLst>
          </p:cNvPr>
          <p:cNvSpPr>
            <a:spLocks noGrp="1"/>
          </p:cNvSpPr>
          <p:nvPr>
            <p:ph type="sldNum" sz="quarter" idx="5"/>
          </p:nvPr>
        </p:nvSpPr>
        <p:spPr/>
        <p:txBody>
          <a:bodyPr/>
          <a:lstStyle/>
          <a:p>
            <a:fld id="{594BE07A-7055-4D46-96FC-86B733B13D13}" type="slidenum">
              <a:rPr lang="en-US" smtClean="0"/>
              <a:t>6</a:t>
            </a:fld>
            <a:endParaRPr lang="en-US"/>
          </a:p>
        </p:txBody>
      </p:sp>
    </p:spTree>
    <p:extLst>
      <p:ext uri="{BB962C8B-B14F-4D97-AF65-F5344CB8AC3E}">
        <p14:creationId xmlns:p14="http://schemas.microsoft.com/office/powerpoint/2010/main" val="34413260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2B06E-6B17-FA8F-A5C8-FB51978D42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48486-F8BD-A58A-5114-9531BE730BC8}"/>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39E8A8C4-9FCD-F537-50E1-D2E910F633F0}"/>
              </a:ext>
            </a:extLst>
          </p:cNvPr>
          <p:cNvSpPr>
            <a:spLocks noGrp="1"/>
          </p:cNvSpPr>
          <p:nvPr>
            <p:ph type="body" idx="1"/>
          </p:nvPr>
        </p:nvSpPr>
        <p:spPr/>
        <p:txBody>
          <a:bodyPr/>
          <a:lstStyle/>
          <a:p>
            <a:r>
              <a:rPr lang="en-US" dirty="0"/>
              <a:t>EMG activity higher than that during the child’s pose was generated in the triceps brachii during prostration. This is expected as prostration requires one to bend the elbows, which would generate higher muscle activity.</a:t>
            </a:r>
          </a:p>
          <a:p>
            <a:r>
              <a:rPr lang="en-US" dirty="0"/>
              <a:t>We observed that the muscles were activated when there was a change from the sitting position (initial posture) to prostration. This action may help to strengthen the abdominal and spinal muscles. In fact, postures similar to prostration have been suggested as exercise therapy for patients with scoliosis,</a:t>
            </a:r>
          </a:p>
          <a:p>
            <a:r>
              <a:rPr lang="en-US" dirty="0"/>
              <a:t>Salat has a musculoskeletal effect similar to a stretching exercise.</a:t>
            </a:r>
          </a:p>
        </p:txBody>
      </p:sp>
      <p:sp>
        <p:nvSpPr>
          <p:cNvPr id="4" name="Slide Number Placeholder 3">
            <a:extLst>
              <a:ext uri="{FF2B5EF4-FFF2-40B4-BE49-F238E27FC236}">
                <a16:creationId xmlns:a16="http://schemas.microsoft.com/office/drawing/2014/main" id="{05674BA1-2190-3F10-D94D-64CC6F2E783A}"/>
              </a:ext>
            </a:extLst>
          </p:cNvPr>
          <p:cNvSpPr>
            <a:spLocks noGrp="1"/>
          </p:cNvSpPr>
          <p:nvPr>
            <p:ph type="sldNum" sz="quarter" idx="5"/>
          </p:nvPr>
        </p:nvSpPr>
        <p:spPr/>
        <p:txBody>
          <a:bodyPr/>
          <a:lstStyle/>
          <a:p>
            <a:fld id="{594BE07A-7055-4D46-96FC-86B733B13D13}" type="slidenum">
              <a:rPr lang="en-US" smtClean="0"/>
              <a:t>24</a:t>
            </a:fld>
            <a:endParaRPr lang="en-US"/>
          </a:p>
        </p:txBody>
      </p:sp>
    </p:spTree>
    <p:extLst>
      <p:ext uri="{BB962C8B-B14F-4D97-AF65-F5344CB8AC3E}">
        <p14:creationId xmlns:p14="http://schemas.microsoft.com/office/powerpoint/2010/main" val="2997379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DB6A-8DCA-880E-BCDC-766A44E5CB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E95F4F-EA31-49AA-24B8-AA9638CF19B9}"/>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A72ACD74-20D8-1A69-B0DE-52719FD119A6}"/>
              </a:ext>
            </a:extLst>
          </p:cNvPr>
          <p:cNvSpPr>
            <a:spLocks noGrp="1"/>
          </p:cNvSpPr>
          <p:nvPr>
            <p:ph type="body" idx="1"/>
          </p:nvPr>
        </p:nvSpPr>
        <p:spPr/>
        <p:txBody>
          <a:bodyPr/>
          <a:lstStyle/>
          <a:p>
            <a:r>
              <a:rPr lang="en-US" dirty="0"/>
              <a:t>EMG activity higher than that during the child’s pose was generated in the triceps brachii during prostration. This is expected as prostration requires one to bend the elbows, which would generate higher muscle activity.</a:t>
            </a:r>
          </a:p>
          <a:p>
            <a:r>
              <a:rPr lang="en-US" dirty="0"/>
              <a:t>We observed that the muscles were activated when there was a change from the sitting position (initial posture) to prostration. This action may help to strengthen the abdominal and spinal muscles. In fact, postures similar to prostration have been suggested as exercise therapy for patients with scoliosis,</a:t>
            </a:r>
          </a:p>
          <a:p>
            <a:r>
              <a:rPr lang="en-US" dirty="0"/>
              <a:t>Salat has a musculoskeletal effect similar to a stretching exercise.</a:t>
            </a:r>
          </a:p>
        </p:txBody>
      </p:sp>
      <p:sp>
        <p:nvSpPr>
          <p:cNvPr id="4" name="Slide Number Placeholder 3">
            <a:extLst>
              <a:ext uri="{FF2B5EF4-FFF2-40B4-BE49-F238E27FC236}">
                <a16:creationId xmlns:a16="http://schemas.microsoft.com/office/drawing/2014/main" id="{8890C438-4EAF-41F0-2F94-9B043FF3125B}"/>
              </a:ext>
            </a:extLst>
          </p:cNvPr>
          <p:cNvSpPr>
            <a:spLocks noGrp="1"/>
          </p:cNvSpPr>
          <p:nvPr>
            <p:ph type="sldNum" sz="quarter" idx="5"/>
          </p:nvPr>
        </p:nvSpPr>
        <p:spPr/>
        <p:txBody>
          <a:bodyPr/>
          <a:lstStyle/>
          <a:p>
            <a:fld id="{594BE07A-7055-4D46-96FC-86B733B13D13}" type="slidenum">
              <a:rPr lang="en-US" smtClean="0"/>
              <a:t>25</a:t>
            </a:fld>
            <a:endParaRPr lang="en-US"/>
          </a:p>
        </p:txBody>
      </p:sp>
    </p:spTree>
    <p:extLst>
      <p:ext uri="{BB962C8B-B14F-4D97-AF65-F5344CB8AC3E}">
        <p14:creationId xmlns:p14="http://schemas.microsoft.com/office/powerpoint/2010/main" val="225514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F4082-F50F-2ACC-F9B9-7D3B7D761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5923B0-0A31-473A-911C-734970905882}"/>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F1C8F859-05AD-8D86-A5F3-B665A66E5002}"/>
              </a:ext>
            </a:extLst>
          </p:cNvPr>
          <p:cNvSpPr>
            <a:spLocks noGrp="1"/>
          </p:cNvSpPr>
          <p:nvPr>
            <p:ph type="body" idx="1"/>
          </p:nvPr>
        </p:nvSpPr>
        <p:spPr/>
        <p:txBody>
          <a:bodyPr/>
          <a:lstStyle/>
          <a:p>
            <a:r>
              <a:rPr lang="en-US" dirty="0"/>
              <a:t>Harga </a:t>
            </a:r>
            <a:r>
              <a:rPr lang="en-US" dirty="0" err="1"/>
              <a:t>Kelas</a:t>
            </a:r>
            <a:r>
              <a:rPr lang="en-US" dirty="0"/>
              <a:t> Yoga/Pilates di Kuching!</a:t>
            </a:r>
          </a:p>
        </p:txBody>
      </p:sp>
      <p:sp>
        <p:nvSpPr>
          <p:cNvPr id="4" name="Slide Number Placeholder 3">
            <a:extLst>
              <a:ext uri="{FF2B5EF4-FFF2-40B4-BE49-F238E27FC236}">
                <a16:creationId xmlns:a16="http://schemas.microsoft.com/office/drawing/2014/main" id="{3BF6795C-FDA6-C40F-F931-3805354B42A6}"/>
              </a:ext>
            </a:extLst>
          </p:cNvPr>
          <p:cNvSpPr>
            <a:spLocks noGrp="1"/>
          </p:cNvSpPr>
          <p:nvPr>
            <p:ph type="sldNum" sz="quarter" idx="5"/>
          </p:nvPr>
        </p:nvSpPr>
        <p:spPr/>
        <p:txBody>
          <a:bodyPr/>
          <a:lstStyle/>
          <a:p>
            <a:fld id="{594BE07A-7055-4D46-96FC-86B733B13D13}" type="slidenum">
              <a:rPr lang="en-US" smtClean="0"/>
              <a:t>26</a:t>
            </a:fld>
            <a:endParaRPr lang="en-US"/>
          </a:p>
        </p:txBody>
      </p:sp>
    </p:spTree>
    <p:extLst>
      <p:ext uri="{BB962C8B-B14F-4D97-AF65-F5344CB8AC3E}">
        <p14:creationId xmlns:p14="http://schemas.microsoft.com/office/powerpoint/2010/main" val="1804944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38516-F041-39A8-D404-3EEC6197C4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1ED935-C165-1986-BF09-A9CCA4618F4F}"/>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FBFDDD1D-3CAD-441B-2023-2DAED62B7F08}"/>
              </a:ext>
            </a:extLst>
          </p:cNvPr>
          <p:cNvSpPr>
            <a:spLocks noGrp="1"/>
          </p:cNvSpPr>
          <p:nvPr>
            <p:ph type="body" idx="1"/>
          </p:nvPr>
        </p:nvSpPr>
        <p:spPr/>
        <p:txBody>
          <a:bodyPr/>
          <a:lstStyle/>
          <a:p>
            <a:r>
              <a:rPr lang="en-US" dirty="0"/>
              <a:t>EMG activity higher than that during the child’s pose was generated in the triceps brachii during prostration. This is expected as prostration requires one to bend the elbows, which would generate higher muscle activity.</a:t>
            </a:r>
          </a:p>
          <a:p>
            <a:r>
              <a:rPr lang="en-US" dirty="0"/>
              <a:t>We observed that the muscles were activated when there was a change from the sitting position (initial posture) to prostration. This action may help to strengthen the abdominal and spinal muscles. In fact, postures similar to prostration have been suggested as exercise therapy for patients with scoliosis,</a:t>
            </a:r>
          </a:p>
          <a:p>
            <a:r>
              <a:rPr lang="en-US" dirty="0"/>
              <a:t>Salat has a musculoskeletal effect similar to a stretching exercise.</a:t>
            </a:r>
          </a:p>
        </p:txBody>
      </p:sp>
      <p:sp>
        <p:nvSpPr>
          <p:cNvPr id="4" name="Slide Number Placeholder 3">
            <a:extLst>
              <a:ext uri="{FF2B5EF4-FFF2-40B4-BE49-F238E27FC236}">
                <a16:creationId xmlns:a16="http://schemas.microsoft.com/office/drawing/2014/main" id="{8277F4C2-6DD3-AAF9-C862-661D0A740DF0}"/>
              </a:ext>
            </a:extLst>
          </p:cNvPr>
          <p:cNvSpPr>
            <a:spLocks noGrp="1"/>
          </p:cNvSpPr>
          <p:nvPr>
            <p:ph type="sldNum" sz="quarter" idx="5"/>
          </p:nvPr>
        </p:nvSpPr>
        <p:spPr/>
        <p:txBody>
          <a:bodyPr/>
          <a:lstStyle/>
          <a:p>
            <a:fld id="{594BE07A-7055-4D46-96FC-86B733B13D13}" type="slidenum">
              <a:rPr lang="en-US" smtClean="0"/>
              <a:t>27</a:t>
            </a:fld>
            <a:endParaRPr lang="en-US"/>
          </a:p>
        </p:txBody>
      </p:sp>
    </p:spTree>
    <p:extLst>
      <p:ext uri="{BB962C8B-B14F-4D97-AF65-F5344CB8AC3E}">
        <p14:creationId xmlns:p14="http://schemas.microsoft.com/office/powerpoint/2010/main" val="35232230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3849E-34A9-A96E-5EDB-71C7CF8C77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BD384-9D72-E4BC-CAF7-5535AE756316}"/>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C948FDB6-6D3D-E8F5-FC11-C1FF792AA906}"/>
              </a:ext>
            </a:extLst>
          </p:cNvPr>
          <p:cNvSpPr>
            <a:spLocks noGrp="1"/>
          </p:cNvSpPr>
          <p:nvPr>
            <p:ph type="body" idx="1"/>
          </p:nvPr>
        </p:nvSpPr>
        <p:spPr/>
        <p:txBody>
          <a:bodyPr/>
          <a:lstStyle/>
          <a:p>
            <a:r>
              <a:rPr lang="en-US" dirty="0"/>
              <a:t>EMG activity higher than that during the child’s pose was generated in the triceps brachii during prostration. This is expected as prostration requires one to bend the elbows, which would generate higher muscle activity.</a:t>
            </a:r>
          </a:p>
          <a:p>
            <a:r>
              <a:rPr lang="en-US" dirty="0"/>
              <a:t>We observed that the muscles were activated when there was a change from the sitting position (initial posture) to prostration. This action may help to strengthen the abdominal and spinal muscles. In fact, postures similar to prostration have been suggested as exercise therapy for patients with scoliosis,</a:t>
            </a:r>
          </a:p>
          <a:p>
            <a:r>
              <a:rPr lang="en-US" dirty="0"/>
              <a:t>Salat has a musculoskeletal effect similar to a stretching exercise.</a:t>
            </a:r>
          </a:p>
        </p:txBody>
      </p:sp>
      <p:sp>
        <p:nvSpPr>
          <p:cNvPr id="4" name="Slide Number Placeholder 3">
            <a:extLst>
              <a:ext uri="{FF2B5EF4-FFF2-40B4-BE49-F238E27FC236}">
                <a16:creationId xmlns:a16="http://schemas.microsoft.com/office/drawing/2014/main" id="{0F35889D-6E51-B221-963A-0369B5AA6461}"/>
              </a:ext>
            </a:extLst>
          </p:cNvPr>
          <p:cNvSpPr>
            <a:spLocks noGrp="1"/>
          </p:cNvSpPr>
          <p:nvPr>
            <p:ph type="sldNum" sz="quarter" idx="5"/>
          </p:nvPr>
        </p:nvSpPr>
        <p:spPr/>
        <p:txBody>
          <a:bodyPr/>
          <a:lstStyle/>
          <a:p>
            <a:fld id="{594BE07A-7055-4D46-96FC-86B733B13D13}" type="slidenum">
              <a:rPr lang="en-US" smtClean="0"/>
              <a:t>28</a:t>
            </a:fld>
            <a:endParaRPr lang="en-US"/>
          </a:p>
        </p:txBody>
      </p:sp>
    </p:spTree>
    <p:extLst>
      <p:ext uri="{BB962C8B-B14F-4D97-AF65-F5344CB8AC3E}">
        <p14:creationId xmlns:p14="http://schemas.microsoft.com/office/powerpoint/2010/main" val="1265599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4192F-1448-B43F-63EF-EE5D0B4F3B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CA4ADE-F4BF-4C03-4D40-0CBB34C42234}"/>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8F315DA5-6711-E456-3062-D0450991F991}"/>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B60552B9-EEF7-C2DC-C447-27A01D1E35F4}"/>
              </a:ext>
            </a:extLst>
          </p:cNvPr>
          <p:cNvSpPr>
            <a:spLocks noGrp="1"/>
          </p:cNvSpPr>
          <p:nvPr>
            <p:ph type="sldNum" sz="quarter" idx="5"/>
          </p:nvPr>
        </p:nvSpPr>
        <p:spPr/>
        <p:txBody>
          <a:bodyPr/>
          <a:lstStyle/>
          <a:p>
            <a:fld id="{594BE07A-7055-4D46-96FC-86B733B13D13}" type="slidenum">
              <a:rPr lang="en-US" smtClean="0"/>
              <a:t>7</a:t>
            </a:fld>
            <a:endParaRPr lang="en-US"/>
          </a:p>
        </p:txBody>
      </p:sp>
    </p:spTree>
    <p:extLst>
      <p:ext uri="{BB962C8B-B14F-4D97-AF65-F5344CB8AC3E}">
        <p14:creationId xmlns:p14="http://schemas.microsoft.com/office/powerpoint/2010/main" val="177701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F8809-9874-BEC4-34B2-DAE13C17B9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2A293-1165-688B-0CEA-48080095B3BD}"/>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788C1039-2807-B533-9012-3B2666DBFC1D}"/>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BB25C6A8-90D5-7FD7-A584-45DF85E32DA0}"/>
              </a:ext>
            </a:extLst>
          </p:cNvPr>
          <p:cNvSpPr>
            <a:spLocks noGrp="1"/>
          </p:cNvSpPr>
          <p:nvPr>
            <p:ph type="sldNum" sz="quarter" idx="5"/>
          </p:nvPr>
        </p:nvSpPr>
        <p:spPr/>
        <p:txBody>
          <a:bodyPr/>
          <a:lstStyle/>
          <a:p>
            <a:fld id="{594BE07A-7055-4D46-96FC-86B733B13D13}" type="slidenum">
              <a:rPr lang="en-US" smtClean="0"/>
              <a:t>8</a:t>
            </a:fld>
            <a:endParaRPr lang="en-US"/>
          </a:p>
        </p:txBody>
      </p:sp>
    </p:spTree>
    <p:extLst>
      <p:ext uri="{BB962C8B-B14F-4D97-AF65-F5344CB8AC3E}">
        <p14:creationId xmlns:p14="http://schemas.microsoft.com/office/powerpoint/2010/main" val="660560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AABAA-405B-999F-D990-65E2EFB3A5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A761E-35F2-7E52-400D-3CD89FAC9E31}"/>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5528E503-348C-DC3C-1699-153100E98324}"/>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F5CB6846-3B3B-581F-2BE6-DBD1B6EA197B}"/>
              </a:ext>
            </a:extLst>
          </p:cNvPr>
          <p:cNvSpPr>
            <a:spLocks noGrp="1"/>
          </p:cNvSpPr>
          <p:nvPr>
            <p:ph type="sldNum" sz="quarter" idx="5"/>
          </p:nvPr>
        </p:nvSpPr>
        <p:spPr/>
        <p:txBody>
          <a:bodyPr/>
          <a:lstStyle/>
          <a:p>
            <a:fld id="{594BE07A-7055-4D46-96FC-86B733B13D13}" type="slidenum">
              <a:rPr lang="en-US" smtClean="0"/>
              <a:t>9</a:t>
            </a:fld>
            <a:endParaRPr lang="en-US"/>
          </a:p>
        </p:txBody>
      </p:sp>
    </p:spTree>
    <p:extLst>
      <p:ext uri="{BB962C8B-B14F-4D97-AF65-F5344CB8AC3E}">
        <p14:creationId xmlns:p14="http://schemas.microsoft.com/office/powerpoint/2010/main" val="2875354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014AE-786E-4414-48DE-E7CE1C0ABF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4FD0DD-C8A1-D3FA-349A-C6664DA453CC}"/>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E7BCEBB5-3518-C2AC-0B9F-F340D89EECF0}"/>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8FA195EE-99E4-269E-4F4E-F6F6575A7CFE}"/>
              </a:ext>
            </a:extLst>
          </p:cNvPr>
          <p:cNvSpPr>
            <a:spLocks noGrp="1"/>
          </p:cNvSpPr>
          <p:nvPr>
            <p:ph type="sldNum" sz="quarter" idx="5"/>
          </p:nvPr>
        </p:nvSpPr>
        <p:spPr/>
        <p:txBody>
          <a:bodyPr/>
          <a:lstStyle/>
          <a:p>
            <a:fld id="{594BE07A-7055-4D46-96FC-86B733B13D13}" type="slidenum">
              <a:rPr lang="en-US" smtClean="0"/>
              <a:t>10</a:t>
            </a:fld>
            <a:endParaRPr lang="en-US"/>
          </a:p>
        </p:txBody>
      </p:sp>
    </p:spTree>
    <p:extLst>
      <p:ext uri="{BB962C8B-B14F-4D97-AF65-F5344CB8AC3E}">
        <p14:creationId xmlns:p14="http://schemas.microsoft.com/office/powerpoint/2010/main" val="3858664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6CA41-ACE7-92B2-1989-2C04742ED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55A582-2FF6-E82E-8C6F-45E4136CD346}"/>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EE9AD1EA-193E-6B46-EE63-4D6D3D2EFF2A}"/>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CFE6417F-F5FE-D5EC-0E14-53C886405881}"/>
              </a:ext>
            </a:extLst>
          </p:cNvPr>
          <p:cNvSpPr>
            <a:spLocks noGrp="1"/>
          </p:cNvSpPr>
          <p:nvPr>
            <p:ph type="sldNum" sz="quarter" idx="5"/>
          </p:nvPr>
        </p:nvSpPr>
        <p:spPr/>
        <p:txBody>
          <a:bodyPr/>
          <a:lstStyle/>
          <a:p>
            <a:fld id="{594BE07A-7055-4D46-96FC-86B733B13D13}" type="slidenum">
              <a:rPr lang="en-US" smtClean="0"/>
              <a:t>11</a:t>
            </a:fld>
            <a:endParaRPr lang="en-US"/>
          </a:p>
        </p:txBody>
      </p:sp>
    </p:spTree>
    <p:extLst>
      <p:ext uri="{BB962C8B-B14F-4D97-AF65-F5344CB8AC3E}">
        <p14:creationId xmlns:p14="http://schemas.microsoft.com/office/powerpoint/2010/main" val="855240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0F90A-A193-73D6-3168-0A25B1710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4D1ECC-332F-9A26-B925-78909633AB86}"/>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FCAAD28D-4AA8-6E84-4D2C-0C3204F053F3}"/>
              </a:ext>
            </a:extLst>
          </p:cNvPr>
          <p:cNvSpPr>
            <a:spLocks noGrp="1"/>
          </p:cNvSpPr>
          <p:nvPr>
            <p:ph type="body" idx="1"/>
          </p:nvPr>
        </p:nvSpPr>
        <p:spPr/>
        <p:txBody>
          <a:bodyPr/>
          <a:lstStyle/>
          <a:p>
            <a:pPr marL="342900" lvl="0" indent="-342900" algn="just">
              <a:lnSpc>
                <a:spcPct val="115000"/>
              </a:lnSpc>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Knee Joint: When the body is fully straight in Qiyam, the knees are in a more neutral position with less flexion. This reduces the moment arm (distance from the knee to the point where force is applied) and thus the torque acting on the knee. The smaller the angle of flexion, the less torque is created at the knee joint.</a:t>
            </a:r>
          </a:p>
          <a:p>
            <a:pPr marL="342900" lvl="0" indent="-342900" algn="just">
              <a:lnSpc>
                <a:spcPct val="115000"/>
              </a:lnSpc>
              <a:spcAft>
                <a:spcPts val="800"/>
              </a:spcAft>
              <a:buFont typeface="Symbol" panose="05050102010706020507" pitchFamily="18" charset="2"/>
              <a:buChar char=""/>
            </a:pPr>
            <a:r>
              <a:rPr lang="en-US" sz="1800" kern="100" dirty="0">
                <a:effectLst/>
                <a:latin typeface="Liberation Serif" panose="02020603050405020304" pitchFamily="18" charset="0"/>
                <a:ea typeface="Aptos" panose="020B0004020202020204" pitchFamily="34" charset="0"/>
                <a:cs typeface="Times New Roman" panose="02020603050405020304" pitchFamily="18" charset="0"/>
              </a:rPr>
              <a:t>Hip Joint: In a fully straight posture, the body's center of mass is more aligned over the hips. This reduces any forward lean (the angle θ) and decreases the torque on the hip joint. The more upright the body, the shorter the distance from the hip to the center of mass, and the smaller the force component acting around the joint, which results in lower torque.</a:t>
            </a:r>
          </a:p>
        </p:txBody>
      </p:sp>
      <p:sp>
        <p:nvSpPr>
          <p:cNvPr id="4" name="Slide Number Placeholder 3">
            <a:extLst>
              <a:ext uri="{FF2B5EF4-FFF2-40B4-BE49-F238E27FC236}">
                <a16:creationId xmlns:a16="http://schemas.microsoft.com/office/drawing/2014/main" id="{5828FC9C-4EAF-2A2D-F21F-AE0EAC65336C}"/>
              </a:ext>
            </a:extLst>
          </p:cNvPr>
          <p:cNvSpPr>
            <a:spLocks noGrp="1"/>
          </p:cNvSpPr>
          <p:nvPr>
            <p:ph type="sldNum" sz="quarter" idx="5"/>
          </p:nvPr>
        </p:nvSpPr>
        <p:spPr/>
        <p:txBody>
          <a:bodyPr/>
          <a:lstStyle/>
          <a:p>
            <a:fld id="{594BE07A-7055-4D46-96FC-86B733B13D13}" type="slidenum">
              <a:rPr lang="en-US" smtClean="0"/>
              <a:t>12</a:t>
            </a:fld>
            <a:endParaRPr lang="en-US"/>
          </a:p>
        </p:txBody>
      </p:sp>
    </p:spTree>
    <p:extLst>
      <p:ext uri="{BB962C8B-B14F-4D97-AF65-F5344CB8AC3E}">
        <p14:creationId xmlns:p14="http://schemas.microsoft.com/office/powerpoint/2010/main" val="1616037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6AF42-01AA-B121-F6AA-54FBFB564B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133673-0680-DBF9-8441-E4DABEC3694F}"/>
              </a:ext>
            </a:extLst>
          </p:cNvPr>
          <p:cNvSpPr>
            <a:spLocks noGrp="1" noRot="1" noChangeAspect="1"/>
          </p:cNvSpPr>
          <p:nvPr>
            <p:ph type="sldImg"/>
          </p:nvPr>
        </p:nvSpPr>
        <p:spPr>
          <a:xfrm>
            <a:off x="1200150" y="1143000"/>
            <a:ext cx="4457700" cy="3086100"/>
          </a:xfrm>
        </p:spPr>
      </p:sp>
      <p:sp>
        <p:nvSpPr>
          <p:cNvPr id="3" name="Notes Placeholder 2">
            <a:extLst>
              <a:ext uri="{FF2B5EF4-FFF2-40B4-BE49-F238E27FC236}">
                <a16:creationId xmlns:a16="http://schemas.microsoft.com/office/drawing/2014/main" id="{BA40A365-5DB6-881E-EE5B-34E7F11CFD55}"/>
              </a:ext>
            </a:extLst>
          </p:cNvPr>
          <p:cNvSpPr>
            <a:spLocks noGrp="1"/>
          </p:cNvSpPr>
          <p:nvPr>
            <p:ph type="body" idx="1"/>
          </p:nvPr>
        </p:nvSpPr>
        <p:spPr/>
        <p:txBody>
          <a:bodyPr/>
          <a:lstStyle/>
          <a:p>
            <a:r>
              <a:rPr lang="en-US" sz="1800" dirty="0">
                <a:latin typeface="Liberation Serif" panose="02020603050405020304" pitchFamily="18" charset="0"/>
                <a:ea typeface="Liberation Serif" panose="02020603050405020304" pitchFamily="18" charset="0"/>
                <a:cs typeface="Liberation Serif" panose="02020603050405020304" pitchFamily="18" charset="0"/>
              </a:rPr>
              <a:t>Abu Mas`ud Al-Badri, who said: The Messenger of Allah (peace and blessings be upon him) said: "A man's Salah is not valid until he straightens his back in bowing and prostration." </a:t>
            </a:r>
          </a:p>
          <a:p>
            <a:endParaRPr lang="en-US" sz="180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US" sz="1800" dirty="0">
                <a:latin typeface="Liberation Serif" panose="02020603050405020304" pitchFamily="18" charset="0"/>
                <a:ea typeface="Liberation Serif" panose="02020603050405020304" pitchFamily="18" charset="0"/>
                <a:cs typeface="Liberation Serif" panose="02020603050405020304" pitchFamily="18" charset="0"/>
              </a:rPr>
              <a:t>Reported by Abu Dawud (855), At-</a:t>
            </a:r>
            <a:r>
              <a:rPr lang="en-US" sz="1800" dirty="0" err="1">
                <a:latin typeface="Liberation Serif" panose="02020603050405020304" pitchFamily="18" charset="0"/>
                <a:ea typeface="Liberation Serif" panose="02020603050405020304" pitchFamily="18" charset="0"/>
                <a:cs typeface="Liberation Serif" panose="02020603050405020304" pitchFamily="18" charset="0"/>
              </a:rPr>
              <a:t>Tirmidhi</a:t>
            </a:r>
            <a:r>
              <a:rPr lang="en-US" sz="1800" dirty="0">
                <a:latin typeface="Liberation Serif" panose="02020603050405020304" pitchFamily="18" charset="0"/>
                <a:ea typeface="Liberation Serif" panose="02020603050405020304" pitchFamily="18" charset="0"/>
                <a:cs typeface="Liberation Serif" panose="02020603050405020304" pitchFamily="18" charset="0"/>
              </a:rPr>
              <a:t> (265) who said it is sound and authentic, An-</a:t>
            </a:r>
            <a:r>
              <a:rPr lang="en-US" sz="1800" dirty="0" err="1">
                <a:latin typeface="Liberation Serif" panose="02020603050405020304" pitchFamily="18" charset="0"/>
                <a:ea typeface="Liberation Serif" panose="02020603050405020304" pitchFamily="18" charset="0"/>
                <a:cs typeface="Liberation Serif" panose="02020603050405020304" pitchFamily="18" charset="0"/>
              </a:rPr>
              <a:t>Nasa’i</a:t>
            </a:r>
            <a:r>
              <a:rPr lang="en-US" sz="1800" dirty="0">
                <a:latin typeface="Liberation Serif" panose="02020603050405020304" pitchFamily="18" charset="0"/>
                <a:ea typeface="Liberation Serif" panose="02020603050405020304" pitchFamily="18" charset="0"/>
                <a:cs typeface="Liberation Serif" panose="02020603050405020304" pitchFamily="18" charset="0"/>
              </a:rPr>
              <a:t> (1027), and Ibn Majah (870).</a:t>
            </a:r>
          </a:p>
          <a:p>
            <a:pPr marL="0" lvl="0" indent="0" algn="just">
              <a:lnSpc>
                <a:spcPct val="115000"/>
              </a:lnSpc>
              <a:buFont typeface="Symbol" panose="05050102010706020507" pitchFamily="18" charset="2"/>
              <a:buNone/>
            </a:pPr>
            <a:endParaRPr lang="en-US" sz="1800" kern="100" dirty="0">
              <a:effectLst/>
              <a:latin typeface="Liberation Serif" panose="02020603050405020304" pitchFamily="18"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2A976BE-9D98-256A-C461-29D0BFF4477A}"/>
              </a:ext>
            </a:extLst>
          </p:cNvPr>
          <p:cNvSpPr>
            <a:spLocks noGrp="1"/>
          </p:cNvSpPr>
          <p:nvPr>
            <p:ph type="sldNum" sz="quarter" idx="5"/>
          </p:nvPr>
        </p:nvSpPr>
        <p:spPr/>
        <p:txBody>
          <a:bodyPr/>
          <a:lstStyle/>
          <a:p>
            <a:fld id="{594BE07A-7055-4D46-96FC-86B733B13D13}" type="slidenum">
              <a:rPr lang="en-US" smtClean="0"/>
              <a:t>13</a:t>
            </a:fld>
            <a:endParaRPr lang="en-US"/>
          </a:p>
        </p:txBody>
      </p:sp>
    </p:spTree>
    <p:extLst>
      <p:ext uri="{BB962C8B-B14F-4D97-AF65-F5344CB8AC3E}">
        <p14:creationId xmlns:p14="http://schemas.microsoft.com/office/powerpoint/2010/main" val="2595860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3/13/2025</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The Physics of </a:t>
            </a:r>
            <a:r>
              <a:rPr lang="ar-AE" b="0" i="0" dirty="0">
                <a:solidFill>
                  <a:srgbClr val="202122"/>
                </a:solidFill>
                <a:effectLst/>
                <a:latin typeface="Arial" panose="020B0604020202020204" pitchFamily="34" charset="0"/>
              </a:rPr>
              <a:t>ٱلصَّلَاةُ</a:t>
            </a:r>
            <a:endParaRPr dirty="0"/>
          </a:p>
        </p:txBody>
      </p:sp>
      <p:sp>
        <p:nvSpPr>
          <p:cNvPr id="3" name="Subtitle 2"/>
          <p:cNvSpPr>
            <a:spLocks noGrp="1"/>
          </p:cNvSpPr>
          <p:nvPr>
            <p:ph type="subTitle" idx="1"/>
          </p:nvPr>
        </p:nvSpPr>
        <p:spPr/>
        <p:txBody>
          <a:bodyPr/>
          <a:lstStyle/>
          <a:p>
            <a:r>
              <a:rPr dirty="0"/>
              <a:t>Exploring the Science Behind Islamic Prayer Movements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0C011-29CA-0846-A231-CFB6A66D99D1}"/>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7A8F320-947A-4177-4591-154AF10D7B58}"/>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A5F71EF5-6F63-79CC-F9E6-CEAE6AEF130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sp>
        <p:nvSpPr>
          <p:cNvPr id="4" name="TextBox 3">
            <a:extLst>
              <a:ext uri="{FF2B5EF4-FFF2-40B4-BE49-F238E27FC236}">
                <a16:creationId xmlns:a16="http://schemas.microsoft.com/office/drawing/2014/main" id="{BBD898ED-D537-DEA0-BBDF-D8D1AA8F58C4}"/>
              </a:ext>
            </a:extLst>
          </p:cNvPr>
          <p:cNvSpPr txBox="1"/>
          <p:nvPr/>
        </p:nvSpPr>
        <p:spPr>
          <a:xfrm>
            <a:off x="614680" y="2905596"/>
            <a:ext cx="3842605" cy="1384995"/>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But why? </a:t>
            </a:r>
          </a:p>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this the recommended position? </a:t>
            </a:r>
          </a:p>
        </p:txBody>
      </p:sp>
      <p:sp>
        <p:nvSpPr>
          <p:cNvPr id="5" name="TextBox 4">
            <a:extLst>
              <a:ext uri="{FF2B5EF4-FFF2-40B4-BE49-F238E27FC236}">
                <a16:creationId xmlns:a16="http://schemas.microsoft.com/office/drawing/2014/main" id="{7F0B092D-501D-0883-0895-4B0AF05FE85D}"/>
              </a:ext>
            </a:extLst>
          </p:cNvPr>
          <p:cNvSpPr txBox="1"/>
          <p:nvPr/>
        </p:nvSpPr>
        <p:spPr>
          <a:xfrm>
            <a:off x="655002" y="4220818"/>
            <a:ext cx="3842605" cy="1569660"/>
          </a:xfrm>
          <a:prstGeom prst="rect">
            <a:avLst/>
          </a:prstGeom>
          <a:noFill/>
        </p:spPr>
        <p:txBody>
          <a:bodyPr wrap="square">
            <a:spAutoFit/>
          </a:bodyPr>
          <a:lstStyle/>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Torsional </a:t>
            </a:r>
          </a:p>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Force</a:t>
            </a:r>
          </a:p>
        </p:txBody>
      </p:sp>
      <p:cxnSp>
        <p:nvCxnSpPr>
          <p:cNvPr id="7" name="Straight Arrow Connector 6">
            <a:extLst>
              <a:ext uri="{FF2B5EF4-FFF2-40B4-BE49-F238E27FC236}">
                <a16:creationId xmlns:a16="http://schemas.microsoft.com/office/drawing/2014/main" id="{0FC5D0F3-0E50-5CB8-2163-BB146D2BAF7B}"/>
              </a:ext>
            </a:extLst>
          </p:cNvPr>
          <p:cNvCxnSpPr/>
          <p:nvPr/>
        </p:nvCxnSpPr>
        <p:spPr>
          <a:xfrm flipV="1">
            <a:off x="6129307" y="864724"/>
            <a:ext cx="0"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87E4CE8-2B8D-CA0C-65A6-ECAA2F2C5014}"/>
              </a:ext>
            </a:extLst>
          </p:cNvPr>
          <p:cNvCxnSpPr>
            <a:cxnSpLocks/>
          </p:cNvCxnSpPr>
          <p:nvPr/>
        </p:nvCxnSpPr>
        <p:spPr>
          <a:xfrm flipV="1">
            <a:off x="6129307" y="864724"/>
            <a:ext cx="1387928"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87B53E22-4BB0-257F-0012-D8AFA8B43774}"/>
              </a:ext>
            </a:extLst>
          </p:cNvPr>
          <p:cNvSpPr txBox="1"/>
          <p:nvPr/>
        </p:nvSpPr>
        <p:spPr>
          <a:xfrm>
            <a:off x="7250159"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Ankle Direction</a:t>
            </a:r>
          </a:p>
        </p:txBody>
      </p:sp>
      <p:sp>
        <p:nvSpPr>
          <p:cNvPr id="16" name="TextBox 15">
            <a:extLst>
              <a:ext uri="{FF2B5EF4-FFF2-40B4-BE49-F238E27FC236}">
                <a16:creationId xmlns:a16="http://schemas.microsoft.com/office/drawing/2014/main" id="{7423A2A7-44BE-1F00-1A50-2DFBCF63F95A}"/>
              </a:ext>
            </a:extLst>
          </p:cNvPr>
          <p:cNvSpPr txBox="1"/>
          <p:nvPr/>
        </p:nvSpPr>
        <p:spPr>
          <a:xfrm>
            <a:off x="5318738"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Knee Direction</a:t>
            </a:r>
          </a:p>
        </p:txBody>
      </p:sp>
      <p:sp>
        <p:nvSpPr>
          <p:cNvPr id="17" name="Arc 16">
            <a:extLst>
              <a:ext uri="{FF2B5EF4-FFF2-40B4-BE49-F238E27FC236}">
                <a16:creationId xmlns:a16="http://schemas.microsoft.com/office/drawing/2014/main" id="{CF68F3E4-C1E0-7438-CC8B-A3A1BEFA80C0}"/>
              </a:ext>
            </a:extLst>
          </p:cNvPr>
          <p:cNvSpPr/>
          <p:nvPr/>
        </p:nvSpPr>
        <p:spPr>
          <a:xfrm>
            <a:off x="5085556" y="2051336"/>
            <a:ext cx="2133461" cy="2133461"/>
          </a:xfrm>
          <a:prstGeom prst="arc">
            <a:avLst>
              <a:gd name="adj1" fmla="val 16200000"/>
              <a:gd name="adj2" fmla="val 1792846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Liberation Serif" panose="02020603050405020304" pitchFamily="18" charset="0"/>
              <a:ea typeface="Liberation Serif" panose="02020603050405020304" pitchFamily="18" charset="0"/>
              <a:cs typeface="Liberation Serif" panose="02020603050405020304" pitchFamily="18" charset="0"/>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AC1F0BB-04F7-CF25-C0E8-D478499261FD}"/>
                  </a:ext>
                </a:extLst>
              </p:cNvPr>
              <p:cNvSpPr txBox="1"/>
              <p:nvPr/>
            </p:nvSpPr>
            <p:spPr>
              <a:xfrm>
                <a:off x="6151603" y="1553332"/>
                <a:ext cx="745064"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1" i="1" kern="100" dirty="0">
                          <a:solidFill>
                            <a:schemeClr val="accent1"/>
                          </a:solidFill>
                          <a:latin typeface="Cambria Math" panose="02040503050406030204" pitchFamily="18" charset="0"/>
                          <a:ea typeface="Aptos" panose="020B0004020202020204" pitchFamily="34" charset="0"/>
                          <a:cs typeface="Times New Roman" panose="02020603050405020304" pitchFamily="18" charset="0"/>
                        </a:rPr>
                        <m:t>𝜽</m:t>
                      </m:r>
                    </m:oMath>
                  </m:oMathPara>
                </a14:m>
                <a:endParaRPr lang="en-US" sz="32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18" name="TextBox 17">
                <a:extLst>
                  <a:ext uri="{FF2B5EF4-FFF2-40B4-BE49-F238E27FC236}">
                    <a16:creationId xmlns:a16="http://schemas.microsoft.com/office/drawing/2014/main" id="{BAC1F0BB-04F7-CF25-C0E8-D478499261FD}"/>
                  </a:ext>
                </a:extLst>
              </p:cNvPr>
              <p:cNvSpPr txBox="1">
                <a:spLocks noRot="1" noChangeAspect="1" noMove="1" noResize="1" noEditPoints="1" noAdjustHandles="1" noChangeArrowheads="1" noChangeShapeType="1" noTextEdit="1"/>
              </p:cNvSpPr>
              <p:nvPr/>
            </p:nvSpPr>
            <p:spPr>
              <a:xfrm>
                <a:off x="6151603" y="1553332"/>
                <a:ext cx="745064"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45F9F193-DCD6-855A-3CE1-6A29A2543982}"/>
                  </a:ext>
                </a:extLst>
              </p:cNvPr>
              <p:cNvSpPr txBox="1"/>
              <p:nvPr/>
            </p:nvSpPr>
            <p:spPr>
              <a:xfrm>
                <a:off x="5499190" y="3282100"/>
                <a:ext cx="3418065" cy="830997"/>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Torsional Stress Equation,</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Liberation Serif" panose="02020603050405020304" pitchFamily="18" charset="0"/>
                          <a:cs typeface="Liberation Serif" panose="02020603050405020304" pitchFamily="18" charset="0"/>
                        </a:rPr>
                        <m:t>𝜏</m:t>
                      </m:r>
                      <m:r>
                        <a:rPr lang="en-US" sz="2400" i="1">
                          <a:latin typeface="Cambria Math" panose="02040503050406030204" pitchFamily="18" charset="0"/>
                          <a:ea typeface="Liberation Serif" panose="02020603050405020304" pitchFamily="18" charset="0"/>
                          <a:cs typeface="Liberation Serif" panose="02020603050405020304" pitchFamily="18" charset="0"/>
                        </a:rPr>
                        <m:t>=</m:t>
                      </m:r>
                      <m:r>
                        <a:rPr lang="en-US" sz="2400" i="1">
                          <a:latin typeface="Cambria Math" panose="02040503050406030204" pitchFamily="18" charset="0"/>
                          <a:ea typeface="Liberation Serif" panose="02020603050405020304" pitchFamily="18" charset="0"/>
                          <a:cs typeface="Liberation Serif" panose="02020603050405020304" pitchFamily="18" charset="0"/>
                        </a:rPr>
                        <m:t>𝐹𝑑</m:t>
                      </m:r>
                      <m:func>
                        <m:funcPr>
                          <m:ctrlPr>
                            <a:rPr lang="en-US" sz="2400" i="1">
                              <a:latin typeface="Cambria Math" panose="02040503050406030204" pitchFamily="18" charset="0"/>
                              <a:ea typeface="Liberation Serif" panose="02020603050405020304" pitchFamily="18" charset="0"/>
                              <a:cs typeface="Liberation Serif" panose="02020603050405020304" pitchFamily="18" charset="0"/>
                            </a:rPr>
                          </m:ctrlPr>
                        </m:funcPr>
                        <m:fName>
                          <m:r>
                            <m:rPr>
                              <m:sty m:val="p"/>
                            </m:rPr>
                            <a:rPr lang="en-US" sz="2400">
                              <a:latin typeface="Cambria Math" panose="02040503050406030204" pitchFamily="18" charset="0"/>
                              <a:ea typeface="Liberation Serif" panose="02020603050405020304" pitchFamily="18" charset="0"/>
                              <a:cs typeface="Liberation Serif" panose="02020603050405020304" pitchFamily="18" charset="0"/>
                            </a:rPr>
                            <m:t>sin</m:t>
                          </m:r>
                        </m:fName>
                        <m:e>
                          <m:r>
                            <a:rPr lang="en-US" sz="2400" i="1">
                              <a:latin typeface="Cambria Math" panose="02040503050406030204" pitchFamily="18" charset="0"/>
                              <a:ea typeface="Liberation Serif" panose="02020603050405020304" pitchFamily="18" charset="0"/>
                              <a:cs typeface="Liberation Serif" panose="02020603050405020304" pitchFamily="18" charset="0"/>
                            </a:rPr>
                            <m:t>𝜃</m:t>
                          </m:r>
                        </m:e>
                      </m:func>
                    </m:oMath>
                  </m:oMathPara>
                </a14:m>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20" name="TextBox 19">
                <a:extLst>
                  <a:ext uri="{FF2B5EF4-FFF2-40B4-BE49-F238E27FC236}">
                    <a16:creationId xmlns:a16="http://schemas.microsoft.com/office/drawing/2014/main" id="{45F9F193-DCD6-855A-3CE1-6A29A2543982}"/>
                  </a:ext>
                </a:extLst>
              </p:cNvPr>
              <p:cNvSpPr txBox="1">
                <a:spLocks noRot="1" noChangeAspect="1" noMove="1" noResize="1" noEditPoints="1" noAdjustHandles="1" noChangeArrowheads="1" noChangeShapeType="1" noTextEdit="1"/>
              </p:cNvSpPr>
              <p:nvPr/>
            </p:nvSpPr>
            <p:spPr>
              <a:xfrm>
                <a:off x="5499190" y="3282100"/>
                <a:ext cx="3418065" cy="830997"/>
              </a:xfrm>
              <a:prstGeom prst="rect">
                <a:avLst/>
              </a:prstGeom>
              <a:blipFill>
                <a:blip r:embed="rId5"/>
                <a:stretch>
                  <a:fillRect l="-2674" t="-5839" r="-1783"/>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520B547E-9FAF-3062-89B9-718F045F2173}"/>
              </a:ext>
            </a:extLst>
          </p:cNvPr>
          <p:cNvSpPr txBox="1"/>
          <p:nvPr/>
        </p:nvSpPr>
        <p:spPr>
          <a:xfrm>
            <a:off x="5328857" y="4113096"/>
            <a:ext cx="3842605" cy="1077218"/>
          </a:xfrm>
          <a:prstGeom prst="rect">
            <a:avLst/>
          </a:prstGeom>
          <a:noFill/>
        </p:spPr>
        <p:txBody>
          <a:bodyPr wrap="square">
            <a:spAutoFit/>
          </a:bodyPr>
          <a:lstStyle/>
          <a:p>
            <a:pPr algn="ctr"/>
            <a:r>
              <a:rPr lang="en-US" sz="32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Larger Angle, </a:t>
            </a:r>
          </a:p>
          <a:p>
            <a:pPr algn="ctr"/>
            <a:r>
              <a:rPr lang="en-US" sz="32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Larger Stress.</a:t>
            </a:r>
          </a:p>
        </p:txBody>
      </p:sp>
      <p:cxnSp>
        <p:nvCxnSpPr>
          <p:cNvPr id="26" name="Straight Connector 25">
            <a:extLst>
              <a:ext uri="{FF2B5EF4-FFF2-40B4-BE49-F238E27FC236}">
                <a16:creationId xmlns:a16="http://schemas.microsoft.com/office/drawing/2014/main" id="{D88FEF62-397F-9F91-5BF1-7FC5CAF568BD}"/>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5853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4DDF0-B901-CE51-0573-FC716E4ED97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6B4C2E2E-2AA0-C3CF-C276-ECE566A89D81}"/>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E62D138B-043B-1CBF-6B52-7857EFB94B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sp>
        <p:nvSpPr>
          <p:cNvPr id="4" name="TextBox 3">
            <a:extLst>
              <a:ext uri="{FF2B5EF4-FFF2-40B4-BE49-F238E27FC236}">
                <a16:creationId xmlns:a16="http://schemas.microsoft.com/office/drawing/2014/main" id="{235CED75-4EE0-0288-161E-92B797F1C1FB}"/>
              </a:ext>
            </a:extLst>
          </p:cNvPr>
          <p:cNvSpPr txBox="1"/>
          <p:nvPr/>
        </p:nvSpPr>
        <p:spPr>
          <a:xfrm>
            <a:off x="614680" y="2905596"/>
            <a:ext cx="3842605" cy="1384995"/>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But why? </a:t>
            </a:r>
          </a:p>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this the recommended position? </a:t>
            </a:r>
          </a:p>
        </p:txBody>
      </p:sp>
      <p:sp>
        <p:nvSpPr>
          <p:cNvPr id="5" name="TextBox 4">
            <a:extLst>
              <a:ext uri="{FF2B5EF4-FFF2-40B4-BE49-F238E27FC236}">
                <a16:creationId xmlns:a16="http://schemas.microsoft.com/office/drawing/2014/main" id="{697BA326-1ADC-1362-7D45-57204A3F92D6}"/>
              </a:ext>
            </a:extLst>
          </p:cNvPr>
          <p:cNvSpPr txBox="1"/>
          <p:nvPr/>
        </p:nvSpPr>
        <p:spPr>
          <a:xfrm>
            <a:off x="655002" y="4220818"/>
            <a:ext cx="3842605" cy="1569660"/>
          </a:xfrm>
          <a:prstGeom prst="rect">
            <a:avLst/>
          </a:prstGeom>
          <a:noFill/>
        </p:spPr>
        <p:txBody>
          <a:bodyPr wrap="square">
            <a:spAutoFit/>
          </a:bodyPr>
          <a:lstStyle/>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Torsional </a:t>
            </a:r>
          </a:p>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Force</a:t>
            </a:r>
          </a:p>
        </p:txBody>
      </p:sp>
      <p:cxnSp>
        <p:nvCxnSpPr>
          <p:cNvPr id="7" name="Straight Arrow Connector 6">
            <a:extLst>
              <a:ext uri="{FF2B5EF4-FFF2-40B4-BE49-F238E27FC236}">
                <a16:creationId xmlns:a16="http://schemas.microsoft.com/office/drawing/2014/main" id="{5B969BA5-2671-4965-DFE8-3B509EFA0FD1}"/>
              </a:ext>
            </a:extLst>
          </p:cNvPr>
          <p:cNvCxnSpPr/>
          <p:nvPr/>
        </p:nvCxnSpPr>
        <p:spPr>
          <a:xfrm flipV="1">
            <a:off x="6129307" y="864724"/>
            <a:ext cx="0"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ACCD5CC-05A7-E4F6-4232-1B768A010109}"/>
              </a:ext>
            </a:extLst>
          </p:cNvPr>
          <p:cNvCxnSpPr>
            <a:cxnSpLocks/>
          </p:cNvCxnSpPr>
          <p:nvPr/>
        </p:nvCxnSpPr>
        <p:spPr>
          <a:xfrm flipV="1">
            <a:off x="6129307" y="864724"/>
            <a:ext cx="1387928"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FEE89CA4-7434-4045-18B0-BCECA53EEA0D}"/>
              </a:ext>
            </a:extLst>
          </p:cNvPr>
          <p:cNvSpPr txBox="1"/>
          <p:nvPr/>
        </p:nvSpPr>
        <p:spPr>
          <a:xfrm>
            <a:off x="7250159"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Ankle Direction</a:t>
            </a:r>
          </a:p>
        </p:txBody>
      </p:sp>
      <p:sp>
        <p:nvSpPr>
          <p:cNvPr id="16" name="TextBox 15">
            <a:extLst>
              <a:ext uri="{FF2B5EF4-FFF2-40B4-BE49-F238E27FC236}">
                <a16:creationId xmlns:a16="http://schemas.microsoft.com/office/drawing/2014/main" id="{403C6FD6-C34C-29D3-4EB9-85039B8BCD02}"/>
              </a:ext>
            </a:extLst>
          </p:cNvPr>
          <p:cNvSpPr txBox="1"/>
          <p:nvPr/>
        </p:nvSpPr>
        <p:spPr>
          <a:xfrm>
            <a:off x="5318738"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Knee Direction</a:t>
            </a:r>
          </a:p>
        </p:txBody>
      </p:sp>
      <p:sp>
        <p:nvSpPr>
          <p:cNvPr id="17" name="Arc 16">
            <a:extLst>
              <a:ext uri="{FF2B5EF4-FFF2-40B4-BE49-F238E27FC236}">
                <a16:creationId xmlns:a16="http://schemas.microsoft.com/office/drawing/2014/main" id="{5CC19C65-F777-9017-CA34-E8954CAD7A1F}"/>
              </a:ext>
            </a:extLst>
          </p:cNvPr>
          <p:cNvSpPr/>
          <p:nvPr/>
        </p:nvSpPr>
        <p:spPr>
          <a:xfrm>
            <a:off x="5085556" y="2051336"/>
            <a:ext cx="2133461" cy="2133461"/>
          </a:xfrm>
          <a:prstGeom prst="arc">
            <a:avLst>
              <a:gd name="adj1" fmla="val 16200000"/>
              <a:gd name="adj2" fmla="val 1792846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Liberation Serif" panose="02020603050405020304" pitchFamily="18" charset="0"/>
              <a:ea typeface="Liberation Serif" panose="02020603050405020304" pitchFamily="18" charset="0"/>
              <a:cs typeface="Liberation Serif" panose="02020603050405020304" pitchFamily="18" charset="0"/>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4F25877-D8EC-604E-D425-800877CE61EB}"/>
                  </a:ext>
                </a:extLst>
              </p:cNvPr>
              <p:cNvSpPr txBox="1"/>
              <p:nvPr/>
            </p:nvSpPr>
            <p:spPr>
              <a:xfrm>
                <a:off x="6151603" y="1553332"/>
                <a:ext cx="745064"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1" i="1" kern="100" dirty="0">
                          <a:solidFill>
                            <a:schemeClr val="accent1"/>
                          </a:solidFill>
                          <a:latin typeface="Cambria Math" panose="02040503050406030204" pitchFamily="18" charset="0"/>
                          <a:ea typeface="Aptos" panose="020B0004020202020204" pitchFamily="34" charset="0"/>
                          <a:cs typeface="Times New Roman" panose="02020603050405020304" pitchFamily="18" charset="0"/>
                        </a:rPr>
                        <m:t>𝜽</m:t>
                      </m:r>
                    </m:oMath>
                  </m:oMathPara>
                </a14:m>
                <a:endParaRPr lang="en-US" sz="32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18" name="TextBox 17">
                <a:extLst>
                  <a:ext uri="{FF2B5EF4-FFF2-40B4-BE49-F238E27FC236}">
                    <a16:creationId xmlns:a16="http://schemas.microsoft.com/office/drawing/2014/main" id="{A4F25877-D8EC-604E-D425-800877CE61EB}"/>
                  </a:ext>
                </a:extLst>
              </p:cNvPr>
              <p:cNvSpPr txBox="1">
                <a:spLocks noRot="1" noChangeAspect="1" noMove="1" noResize="1" noEditPoints="1" noAdjustHandles="1" noChangeArrowheads="1" noChangeShapeType="1" noTextEdit="1"/>
              </p:cNvSpPr>
              <p:nvPr/>
            </p:nvSpPr>
            <p:spPr>
              <a:xfrm>
                <a:off x="6151603" y="1553332"/>
                <a:ext cx="745064"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1DB2CF2-FB6E-0BF2-0DE9-109B0AA48389}"/>
                  </a:ext>
                </a:extLst>
              </p:cNvPr>
              <p:cNvSpPr txBox="1"/>
              <p:nvPr/>
            </p:nvSpPr>
            <p:spPr>
              <a:xfrm>
                <a:off x="5499190" y="3282100"/>
                <a:ext cx="3418065" cy="830997"/>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Torsional Stress Equation,</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Liberation Serif" panose="02020603050405020304" pitchFamily="18" charset="0"/>
                          <a:cs typeface="Liberation Serif" panose="02020603050405020304" pitchFamily="18" charset="0"/>
                        </a:rPr>
                        <m:t>𝜏</m:t>
                      </m:r>
                      <m:r>
                        <a:rPr lang="en-US" sz="2400" i="1">
                          <a:latin typeface="Cambria Math" panose="02040503050406030204" pitchFamily="18" charset="0"/>
                          <a:ea typeface="Liberation Serif" panose="02020603050405020304" pitchFamily="18" charset="0"/>
                          <a:cs typeface="Liberation Serif" panose="02020603050405020304" pitchFamily="18" charset="0"/>
                        </a:rPr>
                        <m:t>=</m:t>
                      </m:r>
                      <m:r>
                        <a:rPr lang="en-US" sz="2400" i="1">
                          <a:latin typeface="Cambria Math" panose="02040503050406030204" pitchFamily="18" charset="0"/>
                          <a:ea typeface="Liberation Serif" panose="02020603050405020304" pitchFamily="18" charset="0"/>
                          <a:cs typeface="Liberation Serif" panose="02020603050405020304" pitchFamily="18" charset="0"/>
                        </a:rPr>
                        <m:t>𝐹𝑑</m:t>
                      </m:r>
                      <m:func>
                        <m:funcPr>
                          <m:ctrlPr>
                            <a:rPr lang="en-US" sz="2400" i="1">
                              <a:latin typeface="Cambria Math" panose="02040503050406030204" pitchFamily="18" charset="0"/>
                              <a:ea typeface="Liberation Serif" panose="02020603050405020304" pitchFamily="18" charset="0"/>
                              <a:cs typeface="Liberation Serif" panose="02020603050405020304" pitchFamily="18" charset="0"/>
                            </a:rPr>
                          </m:ctrlPr>
                        </m:funcPr>
                        <m:fName>
                          <m:r>
                            <m:rPr>
                              <m:sty m:val="p"/>
                            </m:rPr>
                            <a:rPr lang="en-US" sz="2400">
                              <a:latin typeface="Cambria Math" panose="02040503050406030204" pitchFamily="18" charset="0"/>
                              <a:ea typeface="Liberation Serif" panose="02020603050405020304" pitchFamily="18" charset="0"/>
                              <a:cs typeface="Liberation Serif" panose="02020603050405020304" pitchFamily="18" charset="0"/>
                            </a:rPr>
                            <m:t>sin</m:t>
                          </m:r>
                        </m:fName>
                        <m:e>
                          <m:r>
                            <a:rPr lang="en-US" sz="2400" i="1">
                              <a:latin typeface="Cambria Math" panose="02040503050406030204" pitchFamily="18" charset="0"/>
                              <a:ea typeface="Liberation Serif" panose="02020603050405020304" pitchFamily="18" charset="0"/>
                              <a:cs typeface="Liberation Serif" panose="02020603050405020304" pitchFamily="18" charset="0"/>
                            </a:rPr>
                            <m:t>𝜃</m:t>
                          </m:r>
                        </m:e>
                      </m:func>
                    </m:oMath>
                  </m:oMathPara>
                </a14:m>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20" name="TextBox 19">
                <a:extLst>
                  <a:ext uri="{FF2B5EF4-FFF2-40B4-BE49-F238E27FC236}">
                    <a16:creationId xmlns:a16="http://schemas.microsoft.com/office/drawing/2014/main" id="{21DB2CF2-FB6E-0BF2-0DE9-109B0AA48389}"/>
                  </a:ext>
                </a:extLst>
              </p:cNvPr>
              <p:cNvSpPr txBox="1">
                <a:spLocks noRot="1" noChangeAspect="1" noMove="1" noResize="1" noEditPoints="1" noAdjustHandles="1" noChangeArrowheads="1" noChangeShapeType="1" noTextEdit="1"/>
              </p:cNvSpPr>
              <p:nvPr/>
            </p:nvSpPr>
            <p:spPr>
              <a:xfrm>
                <a:off x="5499190" y="3282100"/>
                <a:ext cx="3418065" cy="830997"/>
              </a:xfrm>
              <a:prstGeom prst="rect">
                <a:avLst/>
              </a:prstGeom>
              <a:blipFill>
                <a:blip r:embed="rId5"/>
                <a:stretch>
                  <a:fillRect l="-2674" t="-5839" r="-1783"/>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A8B505B2-31EE-1FB7-5778-957F58FC36BF}"/>
              </a:ext>
            </a:extLst>
          </p:cNvPr>
          <p:cNvSpPr txBox="1"/>
          <p:nvPr/>
        </p:nvSpPr>
        <p:spPr>
          <a:xfrm>
            <a:off x="5328857" y="4113096"/>
            <a:ext cx="3842605" cy="1077218"/>
          </a:xfrm>
          <a:prstGeom prst="rect">
            <a:avLst/>
          </a:prstGeom>
          <a:noFill/>
        </p:spPr>
        <p:txBody>
          <a:bodyPr wrap="square">
            <a:spAutoFit/>
          </a:bodyPr>
          <a:lstStyle/>
          <a:p>
            <a:pPr algn="ctr"/>
            <a:r>
              <a:rPr lang="en-US" sz="32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Larger Angle, </a:t>
            </a:r>
          </a:p>
          <a:p>
            <a:pPr algn="ctr"/>
            <a:r>
              <a:rPr lang="en-US" sz="32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Larger Stress.</a:t>
            </a:r>
          </a:p>
        </p:txBody>
      </p:sp>
      <p:cxnSp>
        <p:nvCxnSpPr>
          <p:cNvPr id="26" name="Straight Connector 25">
            <a:extLst>
              <a:ext uri="{FF2B5EF4-FFF2-40B4-BE49-F238E27FC236}">
                <a16:creationId xmlns:a16="http://schemas.microsoft.com/office/drawing/2014/main" id="{1BC152C3-CD63-BCAB-F712-CFBD77A7442C}"/>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2AD49596-5C5A-A408-11B8-C6D2CE4B8CC3}"/>
              </a:ext>
            </a:extLst>
          </p:cNvPr>
          <p:cNvSpPr txBox="1"/>
          <p:nvPr/>
        </p:nvSpPr>
        <p:spPr>
          <a:xfrm rot="-1800000">
            <a:off x="1896792" y="2591016"/>
            <a:ext cx="6753432" cy="1200329"/>
          </a:xfrm>
          <a:prstGeom prst="rect">
            <a:avLst/>
          </a:prstGeom>
          <a:solidFill>
            <a:srgbClr val="FF0000"/>
          </a:solidFill>
        </p:spPr>
        <p:txBody>
          <a:bodyPr wrap="square">
            <a:spAutoFit/>
          </a:bodyPr>
          <a:lstStyle/>
          <a:p>
            <a:pPr algn="ct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O</a:t>
            </a:r>
            <a:r>
              <a:rPr lang="en-US" sz="7200" dirty="0"/>
              <a:t>steoarthritis</a:t>
            </a:r>
            <a:endParaRPr lang="en-US" sz="72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239125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A1DC-B849-2F38-05A8-DE87E20A09A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9D0990A-C76D-F486-ACF0-2C8354BB094C}"/>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778733BF-B521-08E0-E00C-36805C59AB5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sp>
        <p:nvSpPr>
          <p:cNvPr id="4" name="TextBox 3">
            <a:extLst>
              <a:ext uri="{FF2B5EF4-FFF2-40B4-BE49-F238E27FC236}">
                <a16:creationId xmlns:a16="http://schemas.microsoft.com/office/drawing/2014/main" id="{B05160B6-12EB-4D77-48A0-85E5880D87F3}"/>
              </a:ext>
            </a:extLst>
          </p:cNvPr>
          <p:cNvSpPr txBox="1"/>
          <p:nvPr/>
        </p:nvSpPr>
        <p:spPr>
          <a:xfrm>
            <a:off x="614680" y="2905596"/>
            <a:ext cx="3842605" cy="1384995"/>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But why? </a:t>
            </a:r>
          </a:p>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this the recommended position? </a:t>
            </a:r>
          </a:p>
        </p:txBody>
      </p:sp>
      <p:sp>
        <p:nvSpPr>
          <p:cNvPr id="5" name="TextBox 4">
            <a:extLst>
              <a:ext uri="{FF2B5EF4-FFF2-40B4-BE49-F238E27FC236}">
                <a16:creationId xmlns:a16="http://schemas.microsoft.com/office/drawing/2014/main" id="{BB249A7E-D98E-13DE-D699-C1433D04AB96}"/>
              </a:ext>
            </a:extLst>
          </p:cNvPr>
          <p:cNvSpPr txBox="1"/>
          <p:nvPr/>
        </p:nvSpPr>
        <p:spPr>
          <a:xfrm>
            <a:off x="655002" y="4220818"/>
            <a:ext cx="3842605" cy="1569660"/>
          </a:xfrm>
          <a:prstGeom prst="rect">
            <a:avLst/>
          </a:prstGeom>
          <a:noFill/>
        </p:spPr>
        <p:txBody>
          <a:bodyPr wrap="square">
            <a:spAutoFit/>
          </a:bodyPr>
          <a:lstStyle/>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Torsional </a:t>
            </a:r>
          </a:p>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Force</a:t>
            </a:r>
          </a:p>
        </p:txBody>
      </p:sp>
      <p:cxnSp>
        <p:nvCxnSpPr>
          <p:cNvPr id="7" name="Straight Arrow Connector 6">
            <a:extLst>
              <a:ext uri="{FF2B5EF4-FFF2-40B4-BE49-F238E27FC236}">
                <a16:creationId xmlns:a16="http://schemas.microsoft.com/office/drawing/2014/main" id="{917810F7-8077-FDCD-CAAF-FFFB836362DE}"/>
              </a:ext>
            </a:extLst>
          </p:cNvPr>
          <p:cNvCxnSpPr/>
          <p:nvPr/>
        </p:nvCxnSpPr>
        <p:spPr>
          <a:xfrm flipV="1">
            <a:off x="6129307" y="864724"/>
            <a:ext cx="0"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CBD5DAB4-5317-2825-45E7-3B6205CAFB30}"/>
              </a:ext>
            </a:extLst>
          </p:cNvPr>
          <p:cNvCxnSpPr>
            <a:cxnSpLocks/>
          </p:cNvCxnSpPr>
          <p:nvPr/>
        </p:nvCxnSpPr>
        <p:spPr>
          <a:xfrm flipV="1">
            <a:off x="6129307" y="864724"/>
            <a:ext cx="1387928"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A4E2A60-F324-C101-3F66-696A709B20DA}"/>
              </a:ext>
            </a:extLst>
          </p:cNvPr>
          <p:cNvSpPr txBox="1"/>
          <p:nvPr/>
        </p:nvSpPr>
        <p:spPr>
          <a:xfrm>
            <a:off x="7250159"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Ankle Direction</a:t>
            </a:r>
          </a:p>
        </p:txBody>
      </p:sp>
      <p:sp>
        <p:nvSpPr>
          <p:cNvPr id="16" name="TextBox 15">
            <a:extLst>
              <a:ext uri="{FF2B5EF4-FFF2-40B4-BE49-F238E27FC236}">
                <a16:creationId xmlns:a16="http://schemas.microsoft.com/office/drawing/2014/main" id="{9EB29B00-6345-6F3E-6A73-50EBB3E9231D}"/>
              </a:ext>
            </a:extLst>
          </p:cNvPr>
          <p:cNvSpPr txBox="1"/>
          <p:nvPr/>
        </p:nvSpPr>
        <p:spPr>
          <a:xfrm>
            <a:off x="5318738"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Knee Direction</a:t>
            </a:r>
          </a:p>
        </p:txBody>
      </p:sp>
      <p:sp>
        <p:nvSpPr>
          <p:cNvPr id="17" name="Arc 16">
            <a:extLst>
              <a:ext uri="{FF2B5EF4-FFF2-40B4-BE49-F238E27FC236}">
                <a16:creationId xmlns:a16="http://schemas.microsoft.com/office/drawing/2014/main" id="{B8C86626-0FC6-F231-971C-BA9187693326}"/>
              </a:ext>
            </a:extLst>
          </p:cNvPr>
          <p:cNvSpPr/>
          <p:nvPr/>
        </p:nvSpPr>
        <p:spPr>
          <a:xfrm>
            <a:off x="5085556" y="2051336"/>
            <a:ext cx="2133461" cy="2133461"/>
          </a:xfrm>
          <a:prstGeom prst="arc">
            <a:avLst>
              <a:gd name="adj1" fmla="val 16200000"/>
              <a:gd name="adj2" fmla="val 1792846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Liberation Serif" panose="02020603050405020304" pitchFamily="18" charset="0"/>
              <a:ea typeface="Liberation Serif" panose="02020603050405020304" pitchFamily="18" charset="0"/>
              <a:cs typeface="Liberation Serif" panose="02020603050405020304" pitchFamily="18" charset="0"/>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FF58EEF1-A913-A55A-C6D9-3D92450A74D1}"/>
                  </a:ext>
                </a:extLst>
              </p:cNvPr>
              <p:cNvSpPr txBox="1"/>
              <p:nvPr/>
            </p:nvSpPr>
            <p:spPr>
              <a:xfrm>
                <a:off x="6151603" y="1553332"/>
                <a:ext cx="745064"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1" i="1" kern="100" dirty="0">
                          <a:solidFill>
                            <a:schemeClr val="accent1"/>
                          </a:solidFill>
                          <a:latin typeface="Cambria Math" panose="02040503050406030204" pitchFamily="18" charset="0"/>
                          <a:ea typeface="Aptos" panose="020B0004020202020204" pitchFamily="34" charset="0"/>
                          <a:cs typeface="Times New Roman" panose="02020603050405020304" pitchFamily="18" charset="0"/>
                        </a:rPr>
                        <m:t>𝜽</m:t>
                      </m:r>
                    </m:oMath>
                  </m:oMathPara>
                </a14:m>
                <a:endParaRPr lang="en-US" sz="32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18" name="TextBox 17">
                <a:extLst>
                  <a:ext uri="{FF2B5EF4-FFF2-40B4-BE49-F238E27FC236}">
                    <a16:creationId xmlns:a16="http://schemas.microsoft.com/office/drawing/2014/main" id="{FF58EEF1-A913-A55A-C6D9-3D92450A74D1}"/>
                  </a:ext>
                </a:extLst>
              </p:cNvPr>
              <p:cNvSpPr txBox="1">
                <a:spLocks noRot="1" noChangeAspect="1" noMove="1" noResize="1" noEditPoints="1" noAdjustHandles="1" noChangeArrowheads="1" noChangeShapeType="1" noTextEdit="1"/>
              </p:cNvSpPr>
              <p:nvPr/>
            </p:nvSpPr>
            <p:spPr>
              <a:xfrm>
                <a:off x="6151603" y="1553332"/>
                <a:ext cx="745064"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8FC93E9D-0D47-8C1A-19DA-8541CFC171AB}"/>
                  </a:ext>
                </a:extLst>
              </p:cNvPr>
              <p:cNvSpPr txBox="1"/>
              <p:nvPr/>
            </p:nvSpPr>
            <p:spPr>
              <a:xfrm>
                <a:off x="5499190" y="3282100"/>
                <a:ext cx="3418065" cy="830997"/>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Torsional Stress Equation,</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Liberation Serif" panose="02020603050405020304" pitchFamily="18" charset="0"/>
                          <a:cs typeface="Liberation Serif" panose="02020603050405020304" pitchFamily="18" charset="0"/>
                        </a:rPr>
                        <m:t>𝜏</m:t>
                      </m:r>
                      <m:r>
                        <a:rPr lang="en-US" sz="2400" i="1">
                          <a:latin typeface="Cambria Math" panose="02040503050406030204" pitchFamily="18" charset="0"/>
                          <a:ea typeface="Liberation Serif" panose="02020603050405020304" pitchFamily="18" charset="0"/>
                          <a:cs typeface="Liberation Serif" panose="02020603050405020304" pitchFamily="18" charset="0"/>
                        </a:rPr>
                        <m:t>=</m:t>
                      </m:r>
                      <m:r>
                        <a:rPr lang="en-US" sz="2400" i="1">
                          <a:latin typeface="Cambria Math" panose="02040503050406030204" pitchFamily="18" charset="0"/>
                          <a:ea typeface="Liberation Serif" panose="02020603050405020304" pitchFamily="18" charset="0"/>
                          <a:cs typeface="Liberation Serif" panose="02020603050405020304" pitchFamily="18" charset="0"/>
                        </a:rPr>
                        <m:t>𝐹𝑑</m:t>
                      </m:r>
                      <m:func>
                        <m:funcPr>
                          <m:ctrlPr>
                            <a:rPr lang="en-US" sz="2400" i="1">
                              <a:latin typeface="Cambria Math" panose="02040503050406030204" pitchFamily="18" charset="0"/>
                              <a:ea typeface="Liberation Serif" panose="02020603050405020304" pitchFamily="18" charset="0"/>
                              <a:cs typeface="Liberation Serif" panose="02020603050405020304" pitchFamily="18" charset="0"/>
                            </a:rPr>
                          </m:ctrlPr>
                        </m:funcPr>
                        <m:fName>
                          <m:r>
                            <m:rPr>
                              <m:sty m:val="p"/>
                            </m:rPr>
                            <a:rPr lang="en-US" sz="2400">
                              <a:latin typeface="Cambria Math" panose="02040503050406030204" pitchFamily="18" charset="0"/>
                              <a:ea typeface="Liberation Serif" panose="02020603050405020304" pitchFamily="18" charset="0"/>
                              <a:cs typeface="Liberation Serif" panose="02020603050405020304" pitchFamily="18" charset="0"/>
                            </a:rPr>
                            <m:t>sin</m:t>
                          </m:r>
                        </m:fName>
                        <m:e>
                          <m:r>
                            <a:rPr lang="en-US" sz="2400" i="1">
                              <a:latin typeface="Cambria Math" panose="02040503050406030204" pitchFamily="18" charset="0"/>
                              <a:ea typeface="Liberation Serif" panose="02020603050405020304" pitchFamily="18" charset="0"/>
                              <a:cs typeface="Liberation Serif" panose="02020603050405020304" pitchFamily="18" charset="0"/>
                            </a:rPr>
                            <m:t>𝜃</m:t>
                          </m:r>
                        </m:e>
                      </m:func>
                    </m:oMath>
                  </m:oMathPara>
                </a14:m>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20" name="TextBox 19">
                <a:extLst>
                  <a:ext uri="{FF2B5EF4-FFF2-40B4-BE49-F238E27FC236}">
                    <a16:creationId xmlns:a16="http://schemas.microsoft.com/office/drawing/2014/main" id="{8FC93E9D-0D47-8C1A-19DA-8541CFC171AB}"/>
                  </a:ext>
                </a:extLst>
              </p:cNvPr>
              <p:cNvSpPr txBox="1">
                <a:spLocks noRot="1" noChangeAspect="1" noMove="1" noResize="1" noEditPoints="1" noAdjustHandles="1" noChangeArrowheads="1" noChangeShapeType="1" noTextEdit="1"/>
              </p:cNvSpPr>
              <p:nvPr/>
            </p:nvSpPr>
            <p:spPr>
              <a:xfrm>
                <a:off x="5499190" y="3282100"/>
                <a:ext cx="3418065" cy="830997"/>
              </a:xfrm>
              <a:prstGeom prst="rect">
                <a:avLst/>
              </a:prstGeom>
              <a:blipFill>
                <a:blip r:embed="rId5"/>
                <a:stretch>
                  <a:fillRect l="-2674" t="-5839" r="-1783"/>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6898BABA-FA25-86E3-8DC7-49B000700DEE}"/>
              </a:ext>
            </a:extLst>
          </p:cNvPr>
          <p:cNvSpPr txBox="1"/>
          <p:nvPr/>
        </p:nvSpPr>
        <p:spPr>
          <a:xfrm>
            <a:off x="5328857" y="4113096"/>
            <a:ext cx="3842605" cy="1077218"/>
          </a:xfrm>
          <a:prstGeom prst="rect">
            <a:avLst/>
          </a:prstGeom>
          <a:noFill/>
        </p:spPr>
        <p:txBody>
          <a:bodyPr wrap="square">
            <a:spAutoFit/>
          </a:bodyPr>
          <a:lstStyle/>
          <a:p>
            <a:pPr algn="ctr"/>
            <a:r>
              <a:rPr lang="en-US" sz="32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Larger Angle, </a:t>
            </a:r>
          </a:p>
          <a:p>
            <a:pPr algn="ctr"/>
            <a:r>
              <a:rPr lang="en-US" sz="32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Larger Stress.</a:t>
            </a:r>
          </a:p>
        </p:txBody>
      </p:sp>
      <p:cxnSp>
        <p:nvCxnSpPr>
          <p:cNvPr id="26" name="Straight Connector 25">
            <a:extLst>
              <a:ext uri="{FF2B5EF4-FFF2-40B4-BE49-F238E27FC236}">
                <a16:creationId xmlns:a16="http://schemas.microsoft.com/office/drawing/2014/main" id="{BCA0B573-9440-14D0-0581-C7DD336C9994}"/>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3C3D1405-97BE-ADAC-2CB7-F99425E81315}"/>
              </a:ext>
            </a:extLst>
          </p:cNvPr>
          <p:cNvSpPr txBox="1"/>
          <p:nvPr/>
        </p:nvSpPr>
        <p:spPr>
          <a:xfrm>
            <a:off x="5499189" y="5113028"/>
            <a:ext cx="3418065" cy="830997"/>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Increasing Risks of O</a:t>
            </a:r>
            <a:r>
              <a:rPr lang="en-US" sz="2400" dirty="0"/>
              <a:t>steoarthritis</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797528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97F31-33D4-0C4E-954C-0CADB167354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18F729F-CE18-1A31-A28E-8FF98D14380C}"/>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6" name="Straight Connector 25">
            <a:extLst>
              <a:ext uri="{FF2B5EF4-FFF2-40B4-BE49-F238E27FC236}">
                <a16:creationId xmlns:a16="http://schemas.microsoft.com/office/drawing/2014/main" id="{39D53B32-6DDB-0D00-BF59-CCC80FE7DA54}"/>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532F389C-99FC-0B79-AAC0-250ADC65E586}"/>
              </a:ext>
            </a:extLst>
          </p:cNvPr>
          <p:cNvSpPr txBox="1"/>
          <p:nvPr/>
        </p:nvSpPr>
        <p:spPr>
          <a:xfrm>
            <a:off x="638461" y="4774473"/>
            <a:ext cx="3842605"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it important to keep your back straight?</a:t>
            </a:r>
          </a:p>
        </p:txBody>
      </p:sp>
      <p:pic>
        <p:nvPicPr>
          <p:cNvPr id="12" name="Picture 11">
            <a:extLst>
              <a:ext uri="{FF2B5EF4-FFF2-40B4-BE49-F238E27FC236}">
                <a16:creationId xmlns:a16="http://schemas.microsoft.com/office/drawing/2014/main" id="{FB37F1F5-5B94-13B7-03D4-7BD1AEBD6E59}"/>
              </a:ext>
            </a:extLst>
          </p:cNvPr>
          <p:cNvPicPr>
            <a:picLocks noChangeAspect="1"/>
          </p:cNvPicPr>
          <p:nvPr/>
        </p:nvPicPr>
        <p:blipFill>
          <a:blip r:embed="rId3"/>
          <a:stretch>
            <a:fillRect/>
          </a:stretch>
        </p:blipFill>
        <p:spPr>
          <a:xfrm>
            <a:off x="647571" y="741939"/>
            <a:ext cx="3833495" cy="3833495"/>
          </a:xfrm>
          <a:prstGeom prst="rect">
            <a:avLst/>
          </a:prstGeom>
        </p:spPr>
      </p:pic>
    </p:spTree>
    <p:extLst>
      <p:ext uri="{BB962C8B-B14F-4D97-AF65-F5344CB8AC3E}">
        <p14:creationId xmlns:p14="http://schemas.microsoft.com/office/powerpoint/2010/main" val="3849673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115B2-C844-E673-DC3D-104E218DBB2E}"/>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67D8449F-88FC-8414-AF79-35D3110F8293}"/>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6" name="Straight Connector 25">
            <a:extLst>
              <a:ext uri="{FF2B5EF4-FFF2-40B4-BE49-F238E27FC236}">
                <a16:creationId xmlns:a16="http://schemas.microsoft.com/office/drawing/2014/main" id="{7DA2C378-4A05-67A6-45D2-D3F8FEFFDCF0}"/>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1AB2C8DD-099D-146E-870B-CA2B042E865E}"/>
              </a:ext>
            </a:extLst>
          </p:cNvPr>
          <p:cNvSpPr txBox="1"/>
          <p:nvPr/>
        </p:nvSpPr>
        <p:spPr>
          <a:xfrm>
            <a:off x="638461" y="4774473"/>
            <a:ext cx="3842605"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it important to keep your back straight?</a:t>
            </a:r>
          </a:p>
        </p:txBody>
      </p:sp>
      <p:pic>
        <p:nvPicPr>
          <p:cNvPr id="12" name="Picture 11">
            <a:extLst>
              <a:ext uri="{FF2B5EF4-FFF2-40B4-BE49-F238E27FC236}">
                <a16:creationId xmlns:a16="http://schemas.microsoft.com/office/drawing/2014/main" id="{CE095410-7150-3E86-BAC3-D720B8731F4A}"/>
              </a:ext>
            </a:extLst>
          </p:cNvPr>
          <p:cNvPicPr>
            <a:picLocks noChangeAspect="1"/>
          </p:cNvPicPr>
          <p:nvPr/>
        </p:nvPicPr>
        <p:blipFill>
          <a:blip r:embed="rId3"/>
          <a:stretch>
            <a:fillRect/>
          </a:stretch>
        </p:blipFill>
        <p:spPr>
          <a:xfrm>
            <a:off x="647571" y="741939"/>
            <a:ext cx="3833495" cy="3833495"/>
          </a:xfrm>
          <a:prstGeom prst="rect">
            <a:avLst/>
          </a:prstGeom>
        </p:spPr>
      </p:pic>
      <p:sp>
        <p:nvSpPr>
          <p:cNvPr id="14" name="TextBox 13">
            <a:extLst>
              <a:ext uri="{FF2B5EF4-FFF2-40B4-BE49-F238E27FC236}">
                <a16:creationId xmlns:a16="http://schemas.microsoft.com/office/drawing/2014/main" id="{60E2976A-7C61-F53D-EEC4-DD0812F4D096}"/>
              </a:ext>
            </a:extLst>
          </p:cNvPr>
          <p:cNvSpPr txBox="1"/>
          <p:nvPr/>
        </p:nvSpPr>
        <p:spPr>
          <a:xfrm>
            <a:off x="5248656" y="493207"/>
            <a:ext cx="4276344" cy="5693866"/>
          </a:xfrm>
          <a:prstGeom prst="rect">
            <a:avLst/>
          </a:prstGeom>
          <a:noFill/>
        </p:spPr>
        <p:txBody>
          <a:bodyPr wrap="square">
            <a:spAutoFit/>
          </a:bodyPr>
          <a:lstStyle/>
          <a:p>
            <a:r>
              <a:rPr lang="en-US" sz="2800" dirty="0">
                <a:latin typeface="Liberation Serif" panose="02020603050405020304" pitchFamily="18" charset="0"/>
                <a:ea typeface="Liberation Serif" panose="02020603050405020304" pitchFamily="18" charset="0"/>
                <a:cs typeface="Liberation Serif" panose="02020603050405020304" pitchFamily="18" charset="0"/>
              </a:rPr>
              <a:t>Abu Mas`ud Al-Badri, who said: The Messenger of Allah (peace and blessings be upon him) said: "A man's Salah is not valid until he straightens his back in bowing and prostration." </a:t>
            </a:r>
          </a:p>
          <a:p>
            <a:endParaRPr lang="en-US" sz="2800" dirty="0">
              <a:latin typeface="Liberation Serif" panose="02020603050405020304" pitchFamily="18" charset="0"/>
              <a:ea typeface="Liberation Serif" panose="02020603050405020304" pitchFamily="18" charset="0"/>
              <a:cs typeface="Liberation Serif" panose="02020603050405020304" pitchFamily="18" charset="0"/>
            </a:endParaRPr>
          </a:p>
          <a:p>
            <a:r>
              <a:rPr lang="en-US" sz="2800" dirty="0">
                <a:latin typeface="Liberation Serif" panose="02020603050405020304" pitchFamily="18" charset="0"/>
                <a:ea typeface="Liberation Serif" panose="02020603050405020304" pitchFamily="18" charset="0"/>
                <a:cs typeface="Liberation Serif" panose="02020603050405020304" pitchFamily="18" charset="0"/>
              </a:rPr>
              <a:t>Reported by Abu Dawud (855), At-</a:t>
            </a:r>
            <a:r>
              <a:rPr lang="en-US" sz="2800" dirty="0" err="1">
                <a:latin typeface="Liberation Serif" panose="02020603050405020304" pitchFamily="18" charset="0"/>
                <a:ea typeface="Liberation Serif" panose="02020603050405020304" pitchFamily="18" charset="0"/>
                <a:cs typeface="Liberation Serif" panose="02020603050405020304" pitchFamily="18" charset="0"/>
              </a:rPr>
              <a:t>Tirmidhi</a:t>
            </a: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 (265) who said it is sound and authentic, An-</a:t>
            </a:r>
            <a:r>
              <a:rPr lang="en-US" sz="2800" dirty="0" err="1">
                <a:latin typeface="Liberation Serif" panose="02020603050405020304" pitchFamily="18" charset="0"/>
                <a:ea typeface="Liberation Serif" panose="02020603050405020304" pitchFamily="18" charset="0"/>
                <a:cs typeface="Liberation Serif" panose="02020603050405020304" pitchFamily="18" charset="0"/>
              </a:rPr>
              <a:t>Nasa’i</a:t>
            </a: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 (1027), and Ibn Majah (870).</a:t>
            </a:r>
          </a:p>
        </p:txBody>
      </p:sp>
    </p:spTree>
    <p:extLst>
      <p:ext uri="{BB962C8B-B14F-4D97-AF65-F5344CB8AC3E}">
        <p14:creationId xmlns:p14="http://schemas.microsoft.com/office/powerpoint/2010/main" val="318354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2BAC-0715-8F2F-3FEB-BF74ADF2722E}"/>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ABD94FD-8A34-8425-93CB-49FA81283151}"/>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6" name="Straight Connector 25">
            <a:extLst>
              <a:ext uri="{FF2B5EF4-FFF2-40B4-BE49-F238E27FC236}">
                <a16:creationId xmlns:a16="http://schemas.microsoft.com/office/drawing/2014/main" id="{64DFD4BC-455C-24EA-C6F7-EDD605B5D3DA}"/>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3FFEE89-8792-667D-9AB0-AC76B016EAF1}"/>
              </a:ext>
            </a:extLst>
          </p:cNvPr>
          <p:cNvSpPr txBox="1"/>
          <p:nvPr/>
        </p:nvSpPr>
        <p:spPr>
          <a:xfrm>
            <a:off x="638461" y="4774473"/>
            <a:ext cx="3842605"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it important to keep your back straight?</a:t>
            </a:r>
          </a:p>
        </p:txBody>
      </p:sp>
      <p:pic>
        <p:nvPicPr>
          <p:cNvPr id="12" name="Picture 11">
            <a:extLst>
              <a:ext uri="{FF2B5EF4-FFF2-40B4-BE49-F238E27FC236}">
                <a16:creationId xmlns:a16="http://schemas.microsoft.com/office/drawing/2014/main" id="{8961A3A7-1794-D1DB-D476-2B2D0C7E93BD}"/>
              </a:ext>
            </a:extLst>
          </p:cNvPr>
          <p:cNvPicPr>
            <a:picLocks noChangeAspect="1"/>
          </p:cNvPicPr>
          <p:nvPr/>
        </p:nvPicPr>
        <p:blipFill>
          <a:blip r:embed="rId3"/>
          <a:stretch>
            <a:fillRect/>
          </a:stretch>
        </p:blipFill>
        <p:spPr>
          <a:xfrm>
            <a:off x="647571" y="741939"/>
            <a:ext cx="3833495" cy="3833495"/>
          </a:xfrm>
          <a:prstGeom prst="rect">
            <a:avLst/>
          </a:prstGeom>
        </p:spPr>
      </p:pic>
    </p:spTree>
    <p:extLst>
      <p:ext uri="{BB962C8B-B14F-4D97-AF65-F5344CB8AC3E}">
        <p14:creationId xmlns:p14="http://schemas.microsoft.com/office/powerpoint/2010/main" val="4244051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20B04-6607-3EBC-1B02-28F5FE0CC16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C8AB29C-87FF-1E24-6370-8D65FDD6B8A6}"/>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6" name="Straight Connector 25">
            <a:extLst>
              <a:ext uri="{FF2B5EF4-FFF2-40B4-BE49-F238E27FC236}">
                <a16:creationId xmlns:a16="http://schemas.microsoft.com/office/drawing/2014/main" id="{E313E4AC-3A80-2961-5E9A-0603B37D4904}"/>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742EEE1-54C8-A78D-8B38-C86A8A55B178}"/>
              </a:ext>
            </a:extLst>
          </p:cNvPr>
          <p:cNvSpPr txBox="1"/>
          <p:nvPr/>
        </p:nvSpPr>
        <p:spPr>
          <a:xfrm>
            <a:off x="638461" y="4774473"/>
            <a:ext cx="3842605"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it important to keep your back straight?</a:t>
            </a:r>
          </a:p>
        </p:txBody>
      </p:sp>
      <p:pic>
        <p:nvPicPr>
          <p:cNvPr id="12" name="Picture 11">
            <a:extLst>
              <a:ext uri="{FF2B5EF4-FFF2-40B4-BE49-F238E27FC236}">
                <a16:creationId xmlns:a16="http://schemas.microsoft.com/office/drawing/2014/main" id="{3F037C36-CD84-7001-A21D-B649B3CF8EE3}"/>
              </a:ext>
            </a:extLst>
          </p:cNvPr>
          <p:cNvPicPr>
            <a:picLocks noChangeAspect="1"/>
          </p:cNvPicPr>
          <p:nvPr/>
        </p:nvPicPr>
        <p:blipFill>
          <a:blip r:embed="rId3"/>
          <a:stretch>
            <a:fillRect/>
          </a:stretch>
        </p:blipFill>
        <p:spPr>
          <a:xfrm>
            <a:off x="647571" y="741939"/>
            <a:ext cx="3833495" cy="3833495"/>
          </a:xfrm>
          <a:prstGeom prst="rect">
            <a:avLst/>
          </a:prstGeom>
        </p:spPr>
      </p:pic>
      <p:sp>
        <p:nvSpPr>
          <p:cNvPr id="4" name="TextBox 3">
            <a:extLst>
              <a:ext uri="{FF2B5EF4-FFF2-40B4-BE49-F238E27FC236}">
                <a16:creationId xmlns:a16="http://schemas.microsoft.com/office/drawing/2014/main" id="{9750A7BE-2258-0DFA-6DB2-152423855983}"/>
              </a:ext>
            </a:extLst>
          </p:cNvPr>
          <p:cNvSpPr txBox="1"/>
          <p:nvPr/>
        </p:nvSpPr>
        <p:spPr>
          <a:xfrm>
            <a:off x="5277612" y="1362497"/>
            <a:ext cx="4306824" cy="907749"/>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Spinal Alignment in </a:t>
            </a:r>
            <a:r>
              <a:rPr lang="en-US" sz="24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 Torque on Spine</a:t>
            </a:r>
          </a:p>
        </p:txBody>
      </p:sp>
      <p:sp>
        <p:nvSpPr>
          <p:cNvPr id="5" name="TextBox 4">
            <a:extLst>
              <a:ext uri="{FF2B5EF4-FFF2-40B4-BE49-F238E27FC236}">
                <a16:creationId xmlns:a16="http://schemas.microsoft.com/office/drawing/2014/main" id="{6458730A-497E-DE7D-476F-D15AF8648EB0}"/>
              </a:ext>
            </a:extLst>
          </p:cNvPr>
          <p:cNvSpPr txBox="1"/>
          <p:nvPr/>
        </p:nvSpPr>
        <p:spPr>
          <a:xfrm>
            <a:off x="5277612" y="2383276"/>
            <a:ext cx="4306824" cy="483017"/>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Hip Flexion vs Lumbar Flexion</a:t>
            </a:r>
          </a:p>
        </p:txBody>
      </p:sp>
    </p:spTree>
    <p:extLst>
      <p:ext uri="{BB962C8B-B14F-4D97-AF65-F5344CB8AC3E}">
        <p14:creationId xmlns:p14="http://schemas.microsoft.com/office/powerpoint/2010/main" val="3306664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3E643-F348-B68A-F5CA-AB9B2793CC2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C20937C7-D4CD-6A8F-1F0B-8190A5B56F00}"/>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6" name="Straight Connector 25">
            <a:extLst>
              <a:ext uri="{FF2B5EF4-FFF2-40B4-BE49-F238E27FC236}">
                <a16:creationId xmlns:a16="http://schemas.microsoft.com/office/drawing/2014/main" id="{E084E962-6663-596F-5986-57008E34A50E}"/>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DCA3E52A-BE8D-742E-C93F-B0F066972422}"/>
              </a:ext>
            </a:extLst>
          </p:cNvPr>
          <p:cNvSpPr txBox="1"/>
          <p:nvPr/>
        </p:nvSpPr>
        <p:spPr>
          <a:xfrm>
            <a:off x="638461" y="4774473"/>
            <a:ext cx="3842605"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it important to keep your back straight?</a:t>
            </a:r>
          </a:p>
        </p:txBody>
      </p:sp>
      <p:pic>
        <p:nvPicPr>
          <p:cNvPr id="12" name="Picture 11">
            <a:extLst>
              <a:ext uri="{FF2B5EF4-FFF2-40B4-BE49-F238E27FC236}">
                <a16:creationId xmlns:a16="http://schemas.microsoft.com/office/drawing/2014/main" id="{60191B2C-7D96-2E13-66BE-4454241187D4}"/>
              </a:ext>
            </a:extLst>
          </p:cNvPr>
          <p:cNvPicPr>
            <a:picLocks noChangeAspect="1"/>
          </p:cNvPicPr>
          <p:nvPr/>
        </p:nvPicPr>
        <p:blipFill>
          <a:blip r:embed="rId3"/>
          <a:stretch>
            <a:fillRect/>
          </a:stretch>
        </p:blipFill>
        <p:spPr>
          <a:xfrm>
            <a:off x="647571" y="741939"/>
            <a:ext cx="3833495" cy="3833495"/>
          </a:xfrm>
          <a:prstGeom prst="rect">
            <a:avLst/>
          </a:prstGeom>
        </p:spPr>
      </p:pic>
      <p:sp>
        <p:nvSpPr>
          <p:cNvPr id="4" name="TextBox 3">
            <a:extLst>
              <a:ext uri="{FF2B5EF4-FFF2-40B4-BE49-F238E27FC236}">
                <a16:creationId xmlns:a16="http://schemas.microsoft.com/office/drawing/2014/main" id="{76E97A22-E87A-515A-77A0-07E9DBE0A195}"/>
              </a:ext>
            </a:extLst>
          </p:cNvPr>
          <p:cNvSpPr txBox="1"/>
          <p:nvPr/>
        </p:nvSpPr>
        <p:spPr>
          <a:xfrm>
            <a:off x="5277612" y="1362497"/>
            <a:ext cx="4306824" cy="907749"/>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Spinal Alignment in </a:t>
            </a:r>
            <a:r>
              <a:rPr lang="en-US" sz="24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 Torque on Spine</a:t>
            </a:r>
          </a:p>
        </p:txBody>
      </p:sp>
      <p:sp>
        <p:nvSpPr>
          <p:cNvPr id="5" name="TextBox 4">
            <a:extLst>
              <a:ext uri="{FF2B5EF4-FFF2-40B4-BE49-F238E27FC236}">
                <a16:creationId xmlns:a16="http://schemas.microsoft.com/office/drawing/2014/main" id="{B2EDD4C2-8D57-7F95-6D0B-F3544565B7DA}"/>
              </a:ext>
            </a:extLst>
          </p:cNvPr>
          <p:cNvSpPr txBox="1"/>
          <p:nvPr/>
        </p:nvSpPr>
        <p:spPr>
          <a:xfrm>
            <a:off x="5277612" y="2383276"/>
            <a:ext cx="4306824" cy="483017"/>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Hip Flexion vs Lumbar Flexion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3CB3EB9-3CE1-7F9B-B585-4CDAD68D9B9D}"/>
                  </a:ext>
                </a:extLst>
              </p:cNvPr>
              <p:cNvSpPr txBox="1"/>
              <p:nvPr/>
            </p:nvSpPr>
            <p:spPr>
              <a:xfrm>
                <a:off x="4953000" y="2979323"/>
                <a:ext cx="4956048" cy="10450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n-US" sz="2800" smtClean="0">
                          <a:latin typeface="Cambria Math" panose="02040503050406030204" pitchFamily="18" charset="0"/>
                        </a:rPr>
                        <m:t>τ</m:t>
                      </m:r>
                      <m:r>
                        <a:rPr lang="en-US" sz="2800" i="0">
                          <a:latin typeface="Cambria Math" panose="02040503050406030204" pitchFamily="18" charset="0"/>
                        </a:rPr>
                        <m:t>=</m:t>
                      </m:r>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𝑟</m:t>
                          </m:r>
                        </m:e>
                      </m:acc>
                      <m:r>
                        <a:rPr lang="en-US" sz="2800" i="0">
                          <a:latin typeface="Cambria Math" panose="02040503050406030204" pitchFamily="18" charset="0"/>
                        </a:rPr>
                        <m:t>×</m:t>
                      </m:r>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𝐹</m:t>
                          </m:r>
                        </m:e>
                      </m:acc>
                    </m:oMath>
                  </m:oMathPara>
                </a14:m>
                <a:endParaRPr lang="en-US" sz="2800" dirty="0"/>
              </a:p>
              <a:p>
                <a:pPr algn="ctr"/>
                <a14:m>
                  <m:oMath xmlns:m="http://schemas.openxmlformats.org/officeDocument/2006/math">
                    <m:sSub>
                      <m:sSubPr>
                        <m:ctrlPr>
                          <a:rPr lang="en-US" sz="2800" i="1"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800" i="1">
                            <a:effectLst/>
                            <a:latin typeface="Cambria Math" panose="02040503050406030204" pitchFamily="18" charset="0"/>
                            <a:ea typeface="Aptos" panose="020B0004020202020204" pitchFamily="34" charset="0"/>
                            <a:cs typeface="Times New Roman" panose="02020603050405020304" pitchFamily="18" charset="0"/>
                          </a:rPr>
                          <m:t>𝑟</m:t>
                        </m:r>
                      </m:e>
                      <m:sub>
                        <m:r>
                          <a:rPr lang="en-US" sz="2800" i="1">
                            <a:effectLst/>
                            <a:latin typeface="Cambria Math" panose="02040503050406030204" pitchFamily="18" charset="0"/>
                            <a:ea typeface="Aptos" panose="020B0004020202020204" pitchFamily="34" charset="0"/>
                            <a:cs typeface="Times New Roman" panose="02020603050405020304" pitchFamily="18" charset="0"/>
                          </a:rPr>
                          <m:t>𝑙𝑢𝑚𝑏𝑎𝑟</m:t>
                        </m:r>
                      </m:sub>
                    </m:sSub>
                    <m:r>
                      <a:rPr lang="en-US" sz="2800" i="1">
                        <a:effectLst/>
                        <a:latin typeface="Cambria Math" panose="02040503050406030204" pitchFamily="18" charset="0"/>
                        <a:ea typeface="Aptos" panose="020B0004020202020204" pitchFamily="34" charset="0"/>
                        <a:cs typeface="Times New Roman" panose="02020603050405020304" pitchFamily="18" charset="0"/>
                      </a:rPr>
                      <m:t>&gt;</m:t>
                    </m:r>
                    <m:sSub>
                      <m:sSubPr>
                        <m:ctrlPr>
                          <a:rPr lang="en-US" sz="2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800" i="1">
                            <a:effectLst/>
                            <a:latin typeface="Cambria Math" panose="02040503050406030204" pitchFamily="18" charset="0"/>
                            <a:ea typeface="Aptos" panose="020B0004020202020204" pitchFamily="34" charset="0"/>
                            <a:cs typeface="Times New Roman" panose="02020603050405020304" pitchFamily="18" charset="0"/>
                          </a:rPr>
                          <m:t>𝑟</m:t>
                        </m:r>
                      </m:e>
                      <m:sub>
                        <m:r>
                          <a:rPr lang="en-US" sz="2800" i="1">
                            <a:effectLst/>
                            <a:latin typeface="Cambria Math" panose="02040503050406030204" pitchFamily="18" charset="0"/>
                            <a:ea typeface="Aptos" panose="020B0004020202020204" pitchFamily="34" charset="0"/>
                            <a:cs typeface="Times New Roman" panose="02020603050405020304" pitchFamily="18" charset="0"/>
                          </a:rPr>
                          <m:t>h</m:t>
                        </m:r>
                        <m:r>
                          <a:rPr lang="en-US" sz="2800" i="1">
                            <a:effectLst/>
                            <a:latin typeface="Cambria Math" panose="02040503050406030204" pitchFamily="18" charset="0"/>
                            <a:ea typeface="Aptos" panose="020B0004020202020204" pitchFamily="34" charset="0"/>
                            <a:cs typeface="Times New Roman" panose="02020603050405020304" pitchFamily="18" charset="0"/>
                          </a:rPr>
                          <m:t>𝑖𝑝</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τ</m:t>
                        </m:r>
                      </m:e>
                      <m:sub>
                        <m:r>
                          <a:rPr lang="en-US" sz="2800" i="1">
                            <a:latin typeface="Cambria Math" panose="02040503050406030204" pitchFamily="18" charset="0"/>
                          </a:rPr>
                          <m:t>𝑙𝑢𝑚𝑏𝑎𝑟</m:t>
                        </m:r>
                      </m:sub>
                    </m:sSub>
                    <m:r>
                      <a:rPr lang="en-US" sz="2800" i="1">
                        <a:latin typeface="Cambria Math" panose="02040503050406030204" pitchFamily="18" charset="0"/>
                      </a:rPr>
                      <m:t>&gt;</m:t>
                    </m:r>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τ</m:t>
                        </m:r>
                      </m:e>
                      <m:sub>
                        <m:r>
                          <a:rPr lang="en-US" sz="2800" i="1">
                            <a:latin typeface="Cambria Math" panose="02040503050406030204" pitchFamily="18" charset="0"/>
                          </a:rPr>
                          <m:t>h</m:t>
                        </m:r>
                        <m:r>
                          <a:rPr lang="en-US" sz="2800" i="1">
                            <a:latin typeface="Cambria Math" panose="02040503050406030204" pitchFamily="18" charset="0"/>
                          </a:rPr>
                          <m:t>𝑖𝑝</m:t>
                        </m:r>
                      </m:sub>
                    </m:sSub>
                  </m:oMath>
                </a14:m>
                <a:endParaRPr lang="en-US" sz="2800" dirty="0"/>
              </a:p>
            </p:txBody>
          </p:sp>
        </mc:Choice>
        <mc:Fallback>
          <p:sp>
            <p:nvSpPr>
              <p:cNvPr id="8" name="TextBox 7">
                <a:extLst>
                  <a:ext uri="{FF2B5EF4-FFF2-40B4-BE49-F238E27FC236}">
                    <a16:creationId xmlns:a16="http://schemas.microsoft.com/office/drawing/2014/main" id="{63CB3EB9-3CE1-7F9B-B585-4CDAD68D9B9D}"/>
                  </a:ext>
                </a:extLst>
              </p:cNvPr>
              <p:cNvSpPr txBox="1">
                <a:spLocks noRot="1" noChangeAspect="1" noMove="1" noResize="1" noEditPoints="1" noAdjustHandles="1" noChangeArrowheads="1" noChangeShapeType="1" noTextEdit="1"/>
              </p:cNvSpPr>
              <p:nvPr/>
            </p:nvSpPr>
            <p:spPr>
              <a:xfrm>
                <a:off x="4953000" y="2979323"/>
                <a:ext cx="4956048" cy="1045030"/>
              </a:xfrm>
              <a:prstGeom prst="rect">
                <a:avLst/>
              </a:prstGeom>
              <a:blipFill>
                <a:blip r:embed="rId4"/>
                <a:stretch>
                  <a:fillRect b="-12865"/>
                </a:stretch>
              </a:blipFill>
            </p:spPr>
            <p:txBody>
              <a:bodyPr/>
              <a:lstStyle/>
              <a:p>
                <a:r>
                  <a:rPr lang="en-US">
                    <a:noFill/>
                  </a:rPr>
                  <a:t> </a:t>
                </a:r>
              </a:p>
            </p:txBody>
          </p:sp>
        </mc:Fallback>
      </mc:AlternateContent>
    </p:spTree>
    <p:extLst>
      <p:ext uri="{BB962C8B-B14F-4D97-AF65-F5344CB8AC3E}">
        <p14:creationId xmlns:p14="http://schemas.microsoft.com/office/powerpoint/2010/main" val="591041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26C33-BD0D-3263-36BD-AFD3DDDE5393}"/>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1B150D8-2B02-5ACE-8798-697159A82F0F}"/>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6" name="Straight Connector 25">
            <a:extLst>
              <a:ext uri="{FF2B5EF4-FFF2-40B4-BE49-F238E27FC236}">
                <a16:creationId xmlns:a16="http://schemas.microsoft.com/office/drawing/2014/main" id="{536FC27E-6F68-E8C0-84F7-16A79787E5B4}"/>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37BC934-A966-400D-D611-A90E084DBFF5}"/>
              </a:ext>
            </a:extLst>
          </p:cNvPr>
          <p:cNvSpPr txBox="1"/>
          <p:nvPr/>
        </p:nvSpPr>
        <p:spPr>
          <a:xfrm>
            <a:off x="638461" y="4774473"/>
            <a:ext cx="3842605"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it important to keep your back straight?</a:t>
            </a:r>
          </a:p>
        </p:txBody>
      </p:sp>
      <p:pic>
        <p:nvPicPr>
          <p:cNvPr id="12" name="Picture 11">
            <a:extLst>
              <a:ext uri="{FF2B5EF4-FFF2-40B4-BE49-F238E27FC236}">
                <a16:creationId xmlns:a16="http://schemas.microsoft.com/office/drawing/2014/main" id="{3E18AEEF-143F-FCC4-1AD5-DBD1733D1EB7}"/>
              </a:ext>
            </a:extLst>
          </p:cNvPr>
          <p:cNvPicPr>
            <a:picLocks noChangeAspect="1"/>
          </p:cNvPicPr>
          <p:nvPr/>
        </p:nvPicPr>
        <p:blipFill>
          <a:blip r:embed="rId3"/>
          <a:stretch>
            <a:fillRect/>
          </a:stretch>
        </p:blipFill>
        <p:spPr>
          <a:xfrm>
            <a:off x="647571" y="741939"/>
            <a:ext cx="3833495" cy="3833495"/>
          </a:xfrm>
          <a:prstGeom prst="rect">
            <a:avLst/>
          </a:prstGeom>
        </p:spPr>
      </p:pic>
      <p:sp>
        <p:nvSpPr>
          <p:cNvPr id="4" name="TextBox 3">
            <a:extLst>
              <a:ext uri="{FF2B5EF4-FFF2-40B4-BE49-F238E27FC236}">
                <a16:creationId xmlns:a16="http://schemas.microsoft.com/office/drawing/2014/main" id="{1AE978DA-C4C4-835D-05D2-5BD147BC9310}"/>
              </a:ext>
            </a:extLst>
          </p:cNvPr>
          <p:cNvSpPr txBox="1"/>
          <p:nvPr/>
        </p:nvSpPr>
        <p:spPr>
          <a:xfrm>
            <a:off x="5277612" y="1362497"/>
            <a:ext cx="4306824" cy="907749"/>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Spinal Alignment in </a:t>
            </a:r>
            <a:r>
              <a:rPr lang="en-US" sz="24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 Torque on Spine</a:t>
            </a:r>
          </a:p>
        </p:txBody>
      </p:sp>
      <p:sp>
        <p:nvSpPr>
          <p:cNvPr id="5" name="TextBox 4">
            <a:extLst>
              <a:ext uri="{FF2B5EF4-FFF2-40B4-BE49-F238E27FC236}">
                <a16:creationId xmlns:a16="http://schemas.microsoft.com/office/drawing/2014/main" id="{CB1DE7E8-5B12-E997-AAD3-746FD6E80171}"/>
              </a:ext>
            </a:extLst>
          </p:cNvPr>
          <p:cNvSpPr txBox="1"/>
          <p:nvPr/>
        </p:nvSpPr>
        <p:spPr>
          <a:xfrm>
            <a:off x="5277612" y="2383276"/>
            <a:ext cx="4306824" cy="483017"/>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Hip Flexion vs Lumbar Flexion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09525CA-19A4-62AB-EABB-319212D2D7D4}"/>
                  </a:ext>
                </a:extLst>
              </p:cNvPr>
              <p:cNvSpPr txBox="1"/>
              <p:nvPr/>
            </p:nvSpPr>
            <p:spPr>
              <a:xfrm>
                <a:off x="4953000" y="2979323"/>
                <a:ext cx="4956048" cy="10450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n-US" sz="2800" smtClean="0">
                          <a:latin typeface="Cambria Math" panose="02040503050406030204" pitchFamily="18" charset="0"/>
                        </a:rPr>
                        <m:t>τ</m:t>
                      </m:r>
                      <m:r>
                        <a:rPr lang="en-US" sz="2800" i="0">
                          <a:latin typeface="Cambria Math" panose="02040503050406030204" pitchFamily="18" charset="0"/>
                        </a:rPr>
                        <m:t>=</m:t>
                      </m:r>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𝑟</m:t>
                          </m:r>
                        </m:e>
                      </m:acc>
                      <m:r>
                        <a:rPr lang="en-US" sz="2800" i="0">
                          <a:latin typeface="Cambria Math" panose="02040503050406030204" pitchFamily="18" charset="0"/>
                        </a:rPr>
                        <m:t>×</m:t>
                      </m:r>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𝐹</m:t>
                          </m:r>
                        </m:e>
                      </m:acc>
                    </m:oMath>
                  </m:oMathPara>
                </a14:m>
                <a:endParaRPr lang="en-US" sz="2800" dirty="0"/>
              </a:p>
              <a:p>
                <a:pPr algn="ctr"/>
                <a14:m>
                  <m:oMath xmlns:m="http://schemas.openxmlformats.org/officeDocument/2006/math">
                    <m:sSub>
                      <m:sSubPr>
                        <m:ctrlPr>
                          <a:rPr lang="en-US" sz="2800" i="1"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800" i="1">
                            <a:effectLst/>
                            <a:latin typeface="Cambria Math" panose="02040503050406030204" pitchFamily="18" charset="0"/>
                            <a:ea typeface="Aptos" panose="020B0004020202020204" pitchFamily="34" charset="0"/>
                            <a:cs typeface="Times New Roman" panose="02020603050405020304" pitchFamily="18" charset="0"/>
                          </a:rPr>
                          <m:t>𝑟</m:t>
                        </m:r>
                      </m:e>
                      <m:sub>
                        <m:r>
                          <a:rPr lang="en-US" sz="2800" i="1">
                            <a:effectLst/>
                            <a:latin typeface="Cambria Math" panose="02040503050406030204" pitchFamily="18" charset="0"/>
                            <a:ea typeface="Aptos" panose="020B0004020202020204" pitchFamily="34" charset="0"/>
                            <a:cs typeface="Times New Roman" panose="02020603050405020304" pitchFamily="18" charset="0"/>
                          </a:rPr>
                          <m:t>𝑙𝑢𝑚𝑏𝑎𝑟</m:t>
                        </m:r>
                      </m:sub>
                    </m:sSub>
                    <m:r>
                      <a:rPr lang="en-US" sz="2800" i="1">
                        <a:effectLst/>
                        <a:latin typeface="Cambria Math" panose="02040503050406030204" pitchFamily="18" charset="0"/>
                        <a:ea typeface="Aptos" panose="020B0004020202020204" pitchFamily="34" charset="0"/>
                        <a:cs typeface="Times New Roman" panose="02020603050405020304" pitchFamily="18" charset="0"/>
                      </a:rPr>
                      <m:t>&gt;</m:t>
                    </m:r>
                    <m:sSub>
                      <m:sSubPr>
                        <m:ctrlPr>
                          <a:rPr lang="en-US" sz="2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800" i="1">
                            <a:effectLst/>
                            <a:latin typeface="Cambria Math" panose="02040503050406030204" pitchFamily="18" charset="0"/>
                            <a:ea typeface="Aptos" panose="020B0004020202020204" pitchFamily="34" charset="0"/>
                            <a:cs typeface="Times New Roman" panose="02020603050405020304" pitchFamily="18" charset="0"/>
                          </a:rPr>
                          <m:t>𝑟</m:t>
                        </m:r>
                      </m:e>
                      <m:sub>
                        <m:r>
                          <a:rPr lang="en-US" sz="2800" i="1">
                            <a:effectLst/>
                            <a:latin typeface="Cambria Math" panose="02040503050406030204" pitchFamily="18" charset="0"/>
                            <a:ea typeface="Aptos" panose="020B0004020202020204" pitchFamily="34" charset="0"/>
                            <a:cs typeface="Times New Roman" panose="02020603050405020304" pitchFamily="18" charset="0"/>
                          </a:rPr>
                          <m:t>h</m:t>
                        </m:r>
                        <m:r>
                          <a:rPr lang="en-US" sz="2800" i="1">
                            <a:effectLst/>
                            <a:latin typeface="Cambria Math" panose="02040503050406030204" pitchFamily="18" charset="0"/>
                            <a:ea typeface="Aptos" panose="020B0004020202020204" pitchFamily="34" charset="0"/>
                            <a:cs typeface="Times New Roman" panose="02020603050405020304" pitchFamily="18" charset="0"/>
                          </a:rPr>
                          <m:t>𝑖𝑝</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τ</m:t>
                        </m:r>
                      </m:e>
                      <m:sub>
                        <m:r>
                          <a:rPr lang="en-US" sz="2800" i="1">
                            <a:latin typeface="Cambria Math" panose="02040503050406030204" pitchFamily="18" charset="0"/>
                          </a:rPr>
                          <m:t>𝑙𝑢𝑚𝑏𝑎𝑟</m:t>
                        </m:r>
                      </m:sub>
                    </m:sSub>
                    <m:r>
                      <a:rPr lang="en-US" sz="2800" i="1">
                        <a:latin typeface="Cambria Math" panose="02040503050406030204" pitchFamily="18" charset="0"/>
                      </a:rPr>
                      <m:t>&gt;</m:t>
                    </m:r>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τ</m:t>
                        </m:r>
                      </m:e>
                      <m:sub>
                        <m:r>
                          <a:rPr lang="en-US" sz="2800" i="1">
                            <a:latin typeface="Cambria Math" panose="02040503050406030204" pitchFamily="18" charset="0"/>
                          </a:rPr>
                          <m:t>h</m:t>
                        </m:r>
                        <m:r>
                          <a:rPr lang="en-US" sz="2800" i="1">
                            <a:latin typeface="Cambria Math" panose="02040503050406030204" pitchFamily="18" charset="0"/>
                          </a:rPr>
                          <m:t>𝑖𝑝</m:t>
                        </m:r>
                      </m:sub>
                    </m:sSub>
                  </m:oMath>
                </a14:m>
                <a:endParaRPr lang="en-US" sz="2800" dirty="0"/>
              </a:p>
            </p:txBody>
          </p:sp>
        </mc:Choice>
        <mc:Fallback>
          <p:sp>
            <p:nvSpPr>
              <p:cNvPr id="8" name="TextBox 7">
                <a:extLst>
                  <a:ext uri="{FF2B5EF4-FFF2-40B4-BE49-F238E27FC236}">
                    <a16:creationId xmlns:a16="http://schemas.microsoft.com/office/drawing/2014/main" id="{409525CA-19A4-62AB-EABB-319212D2D7D4}"/>
                  </a:ext>
                </a:extLst>
              </p:cNvPr>
              <p:cNvSpPr txBox="1">
                <a:spLocks noRot="1" noChangeAspect="1" noMove="1" noResize="1" noEditPoints="1" noAdjustHandles="1" noChangeArrowheads="1" noChangeShapeType="1" noTextEdit="1"/>
              </p:cNvSpPr>
              <p:nvPr/>
            </p:nvSpPr>
            <p:spPr>
              <a:xfrm>
                <a:off x="4953000" y="2979323"/>
                <a:ext cx="4956048" cy="1045030"/>
              </a:xfrm>
              <a:prstGeom prst="rect">
                <a:avLst/>
              </a:prstGeom>
              <a:blipFill>
                <a:blip r:embed="rId4"/>
                <a:stretch>
                  <a:fillRect b="-1286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D155160D-6C86-D620-B054-FA9C342A431A}"/>
              </a:ext>
            </a:extLst>
          </p:cNvPr>
          <p:cNvSpPr txBox="1"/>
          <p:nvPr/>
        </p:nvSpPr>
        <p:spPr>
          <a:xfrm rot="-1800000">
            <a:off x="1896792" y="2591016"/>
            <a:ext cx="6753432" cy="1200329"/>
          </a:xfrm>
          <a:prstGeom prst="rect">
            <a:avLst/>
          </a:prstGeom>
          <a:solidFill>
            <a:srgbClr val="FF0000"/>
          </a:solidFill>
        </p:spPr>
        <p:txBody>
          <a:bodyPr wrap="square">
            <a:spAutoFit/>
          </a:bodyPr>
          <a:lstStyle/>
          <a:p>
            <a:pPr algn="ct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Slipped Disc</a:t>
            </a:r>
          </a:p>
        </p:txBody>
      </p:sp>
    </p:spTree>
    <p:extLst>
      <p:ext uri="{BB962C8B-B14F-4D97-AF65-F5344CB8AC3E}">
        <p14:creationId xmlns:p14="http://schemas.microsoft.com/office/powerpoint/2010/main" val="571252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1537C-342A-069B-787F-F128B01B599A}"/>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6C6EFB5F-DAFE-950B-F262-EC15B838D9D9}"/>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cxnSp>
        <p:nvCxnSpPr>
          <p:cNvPr id="26" name="Straight Connector 25">
            <a:extLst>
              <a:ext uri="{FF2B5EF4-FFF2-40B4-BE49-F238E27FC236}">
                <a16:creationId xmlns:a16="http://schemas.microsoft.com/office/drawing/2014/main" id="{F4A7F2B2-2699-CFD8-4093-CF00CF514DAF}"/>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82332FD9-DA5C-A697-CC30-CCF01B4ED4B6}"/>
              </a:ext>
            </a:extLst>
          </p:cNvPr>
          <p:cNvSpPr txBox="1"/>
          <p:nvPr/>
        </p:nvSpPr>
        <p:spPr>
          <a:xfrm>
            <a:off x="638461" y="4774473"/>
            <a:ext cx="3842605"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it important to keep your back straight?</a:t>
            </a:r>
          </a:p>
        </p:txBody>
      </p:sp>
      <p:pic>
        <p:nvPicPr>
          <p:cNvPr id="12" name="Picture 11">
            <a:extLst>
              <a:ext uri="{FF2B5EF4-FFF2-40B4-BE49-F238E27FC236}">
                <a16:creationId xmlns:a16="http://schemas.microsoft.com/office/drawing/2014/main" id="{47C9E67D-A08B-21D6-FEB9-B867A23F7427}"/>
              </a:ext>
            </a:extLst>
          </p:cNvPr>
          <p:cNvPicPr>
            <a:picLocks noChangeAspect="1"/>
          </p:cNvPicPr>
          <p:nvPr/>
        </p:nvPicPr>
        <p:blipFill>
          <a:blip r:embed="rId3"/>
          <a:stretch>
            <a:fillRect/>
          </a:stretch>
        </p:blipFill>
        <p:spPr>
          <a:xfrm>
            <a:off x="647571" y="741939"/>
            <a:ext cx="3833495" cy="3833495"/>
          </a:xfrm>
          <a:prstGeom prst="rect">
            <a:avLst/>
          </a:prstGeom>
        </p:spPr>
      </p:pic>
      <p:sp>
        <p:nvSpPr>
          <p:cNvPr id="4" name="TextBox 3">
            <a:extLst>
              <a:ext uri="{FF2B5EF4-FFF2-40B4-BE49-F238E27FC236}">
                <a16:creationId xmlns:a16="http://schemas.microsoft.com/office/drawing/2014/main" id="{62DEDB59-D0C8-FD97-E055-A79833E7EF32}"/>
              </a:ext>
            </a:extLst>
          </p:cNvPr>
          <p:cNvSpPr txBox="1"/>
          <p:nvPr/>
        </p:nvSpPr>
        <p:spPr>
          <a:xfrm>
            <a:off x="5277612" y="1362497"/>
            <a:ext cx="4306824" cy="907749"/>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Spinal Alignment in </a:t>
            </a:r>
            <a:r>
              <a:rPr lang="en-US" sz="2400" kern="100" dirty="0" err="1">
                <a:effectLst/>
                <a:latin typeface="Liberation Serif" panose="02020603050405020304" pitchFamily="18" charset="0"/>
                <a:ea typeface="Aptos" panose="020B0004020202020204" pitchFamily="34" charset="0"/>
                <a:cs typeface="Times New Roman" panose="02020603050405020304" pitchFamily="18" charset="0"/>
              </a:rPr>
              <a:t>Ruku</a:t>
            </a: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 Torque on Spine</a:t>
            </a:r>
          </a:p>
        </p:txBody>
      </p:sp>
      <p:sp>
        <p:nvSpPr>
          <p:cNvPr id="5" name="TextBox 4">
            <a:extLst>
              <a:ext uri="{FF2B5EF4-FFF2-40B4-BE49-F238E27FC236}">
                <a16:creationId xmlns:a16="http://schemas.microsoft.com/office/drawing/2014/main" id="{AB7A0D92-B0C2-5221-3991-828EFADD5C5F}"/>
              </a:ext>
            </a:extLst>
          </p:cNvPr>
          <p:cNvSpPr txBox="1"/>
          <p:nvPr/>
        </p:nvSpPr>
        <p:spPr>
          <a:xfrm>
            <a:off x="5277612" y="2383276"/>
            <a:ext cx="4306824" cy="483017"/>
          </a:xfrm>
          <a:prstGeom prst="rect">
            <a:avLst/>
          </a:prstGeom>
          <a:noFill/>
        </p:spPr>
        <p:txBody>
          <a:bodyPr wrap="square">
            <a:spAutoFit/>
          </a:bodyPr>
          <a:lstStyle/>
          <a:p>
            <a:pPr algn="ctr">
              <a:lnSpc>
                <a:spcPct val="115000"/>
              </a:lnSpc>
              <a:spcAft>
                <a:spcPts val="800"/>
              </a:spcAft>
            </a:pPr>
            <a:r>
              <a:rPr lang="en-US" sz="2400" kern="100" dirty="0">
                <a:effectLst/>
                <a:latin typeface="Liberation Serif" panose="02020603050405020304" pitchFamily="18" charset="0"/>
                <a:ea typeface="Aptos" panose="020B0004020202020204" pitchFamily="34" charset="0"/>
                <a:cs typeface="Times New Roman" panose="02020603050405020304" pitchFamily="18" charset="0"/>
              </a:rPr>
              <a:t>Hip Flexion vs Lumbar Flexion</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2E7A1B4-D95D-9309-B39D-7E3F8B6F73AF}"/>
                  </a:ext>
                </a:extLst>
              </p:cNvPr>
              <p:cNvSpPr txBox="1"/>
              <p:nvPr/>
            </p:nvSpPr>
            <p:spPr>
              <a:xfrm>
                <a:off x="4953000" y="2979323"/>
                <a:ext cx="4956048" cy="10450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n-US" sz="2800" smtClean="0">
                          <a:latin typeface="Cambria Math" panose="02040503050406030204" pitchFamily="18" charset="0"/>
                        </a:rPr>
                        <m:t>τ</m:t>
                      </m:r>
                      <m:r>
                        <a:rPr lang="en-US" sz="2800" i="0">
                          <a:latin typeface="Cambria Math" panose="02040503050406030204" pitchFamily="18" charset="0"/>
                        </a:rPr>
                        <m:t>=</m:t>
                      </m:r>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𝑟</m:t>
                          </m:r>
                        </m:e>
                      </m:acc>
                      <m:r>
                        <a:rPr lang="en-US" sz="2800" i="0">
                          <a:latin typeface="Cambria Math" panose="02040503050406030204" pitchFamily="18" charset="0"/>
                        </a:rPr>
                        <m:t>×</m:t>
                      </m:r>
                      <m:acc>
                        <m:accPr>
                          <m:chr m:val="⃗"/>
                          <m:ctrlPr>
                            <a:rPr lang="en-US" sz="2800" i="1">
                              <a:solidFill>
                                <a:srgbClr val="836967"/>
                              </a:solidFill>
                              <a:latin typeface="Cambria Math" panose="02040503050406030204" pitchFamily="18" charset="0"/>
                            </a:rPr>
                          </m:ctrlPr>
                        </m:accPr>
                        <m:e>
                          <m:r>
                            <a:rPr lang="en-US" sz="2800" i="1">
                              <a:latin typeface="Cambria Math" panose="02040503050406030204" pitchFamily="18" charset="0"/>
                            </a:rPr>
                            <m:t>𝐹</m:t>
                          </m:r>
                        </m:e>
                      </m:acc>
                    </m:oMath>
                  </m:oMathPara>
                </a14:m>
                <a:endParaRPr lang="en-US" sz="2800" dirty="0"/>
              </a:p>
              <a:p>
                <a:pPr algn="ctr"/>
                <a14:m>
                  <m:oMath xmlns:m="http://schemas.openxmlformats.org/officeDocument/2006/math">
                    <m:sSub>
                      <m:sSubPr>
                        <m:ctrlPr>
                          <a:rPr lang="en-US" sz="2800" i="1" smtClean="0">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800" i="1">
                            <a:effectLst/>
                            <a:latin typeface="Cambria Math" panose="02040503050406030204" pitchFamily="18" charset="0"/>
                            <a:ea typeface="Aptos" panose="020B0004020202020204" pitchFamily="34" charset="0"/>
                            <a:cs typeface="Times New Roman" panose="02020603050405020304" pitchFamily="18" charset="0"/>
                          </a:rPr>
                          <m:t>𝑟</m:t>
                        </m:r>
                      </m:e>
                      <m:sub>
                        <m:r>
                          <a:rPr lang="en-US" sz="2800" i="1">
                            <a:effectLst/>
                            <a:latin typeface="Cambria Math" panose="02040503050406030204" pitchFamily="18" charset="0"/>
                            <a:ea typeface="Aptos" panose="020B0004020202020204" pitchFamily="34" charset="0"/>
                            <a:cs typeface="Times New Roman" panose="02020603050405020304" pitchFamily="18" charset="0"/>
                          </a:rPr>
                          <m:t>𝑙𝑢𝑚𝑏𝑎𝑟</m:t>
                        </m:r>
                      </m:sub>
                    </m:sSub>
                    <m:r>
                      <a:rPr lang="en-US" sz="2800" i="1">
                        <a:effectLst/>
                        <a:latin typeface="Cambria Math" panose="02040503050406030204" pitchFamily="18" charset="0"/>
                        <a:ea typeface="Aptos" panose="020B0004020202020204" pitchFamily="34" charset="0"/>
                        <a:cs typeface="Times New Roman" panose="02020603050405020304" pitchFamily="18" charset="0"/>
                      </a:rPr>
                      <m:t>&gt;</m:t>
                    </m:r>
                    <m:sSub>
                      <m:sSubPr>
                        <m:ctrlPr>
                          <a:rPr lang="en-US" sz="2800" i="1">
                            <a:effectLst/>
                            <a:latin typeface="Cambria Math" panose="02040503050406030204" pitchFamily="18" charset="0"/>
                            <a:ea typeface="Aptos" panose="020B0004020202020204" pitchFamily="34" charset="0"/>
                            <a:cs typeface="Times New Roman" panose="02020603050405020304" pitchFamily="18" charset="0"/>
                          </a:rPr>
                        </m:ctrlPr>
                      </m:sSubPr>
                      <m:e>
                        <m:r>
                          <a:rPr lang="en-US" sz="2800" i="1">
                            <a:effectLst/>
                            <a:latin typeface="Cambria Math" panose="02040503050406030204" pitchFamily="18" charset="0"/>
                            <a:ea typeface="Aptos" panose="020B0004020202020204" pitchFamily="34" charset="0"/>
                            <a:cs typeface="Times New Roman" panose="02020603050405020304" pitchFamily="18" charset="0"/>
                          </a:rPr>
                          <m:t>𝑟</m:t>
                        </m:r>
                      </m:e>
                      <m:sub>
                        <m:r>
                          <a:rPr lang="en-US" sz="2800" i="1">
                            <a:effectLst/>
                            <a:latin typeface="Cambria Math" panose="02040503050406030204" pitchFamily="18" charset="0"/>
                            <a:ea typeface="Aptos" panose="020B0004020202020204" pitchFamily="34" charset="0"/>
                            <a:cs typeface="Times New Roman" panose="02020603050405020304" pitchFamily="18" charset="0"/>
                          </a:rPr>
                          <m:t>h</m:t>
                        </m:r>
                        <m:r>
                          <a:rPr lang="en-US" sz="2800" i="1">
                            <a:effectLst/>
                            <a:latin typeface="Cambria Math" panose="02040503050406030204" pitchFamily="18" charset="0"/>
                            <a:ea typeface="Aptos" panose="020B0004020202020204" pitchFamily="34" charset="0"/>
                            <a:cs typeface="Times New Roman" panose="02020603050405020304" pitchFamily="18" charset="0"/>
                          </a:rPr>
                          <m:t>𝑖𝑝</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τ</m:t>
                        </m:r>
                      </m:e>
                      <m:sub>
                        <m:r>
                          <a:rPr lang="en-US" sz="2800" i="1">
                            <a:latin typeface="Cambria Math" panose="02040503050406030204" pitchFamily="18" charset="0"/>
                          </a:rPr>
                          <m:t>𝑙𝑢𝑚𝑏𝑎𝑟</m:t>
                        </m:r>
                      </m:sub>
                    </m:sSub>
                    <m:r>
                      <a:rPr lang="en-US" sz="2800" i="1">
                        <a:latin typeface="Cambria Math" panose="02040503050406030204" pitchFamily="18" charset="0"/>
                      </a:rPr>
                      <m:t>&gt;</m:t>
                    </m:r>
                    <m:sSub>
                      <m:sSubPr>
                        <m:ctrlPr>
                          <a:rPr lang="en-US" sz="2800" i="1">
                            <a:latin typeface="Cambria Math" panose="02040503050406030204" pitchFamily="18" charset="0"/>
                          </a:rPr>
                        </m:ctrlPr>
                      </m:sSubPr>
                      <m:e>
                        <m:r>
                          <m:rPr>
                            <m:sty m:val="p"/>
                          </m:rPr>
                          <a:rPr lang="en-US" sz="2800">
                            <a:latin typeface="Cambria Math" panose="02040503050406030204" pitchFamily="18" charset="0"/>
                          </a:rPr>
                          <m:t>τ</m:t>
                        </m:r>
                      </m:e>
                      <m:sub>
                        <m:r>
                          <a:rPr lang="en-US" sz="2800" i="1">
                            <a:latin typeface="Cambria Math" panose="02040503050406030204" pitchFamily="18" charset="0"/>
                          </a:rPr>
                          <m:t>h</m:t>
                        </m:r>
                        <m:r>
                          <a:rPr lang="en-US" sz="2800" i="1">
                            <a:latin typeface="Cambria Math" panose="02040503050406030204" pitchFamily="18" charset="0"/>
                          </a:rPr>
                          <m:t>𝑖𝑝</m:t>
                        </m:r>
                      </m:sub>
                    </m:sSub>
                  </m:oMath>
                </a14:m>
                <a:endParaRPr lang="en-US" sz="2800" dirty="0"/>
              </a:p>
            </p:txBody>
          </p:sp>
        </mc:Choice>
        <mc:Fallback>
          <p:sp>
            <p:nvSpPr>
              <p:cNvPr id="8" name="TextBox 7">
                <a:extLst>
                  <a:ext uri="{FF2B5EF4-FFF2-40B4-BE49-F238E27FC236}">
                    <a16:creationId xmlns:a16="http://schemas.microsoft.com/office/drawing/2014/main" id="{92E7A1B4-D95D-9309-B39D-7E3F8B6F73AF}"/>
                  </a:ext>
                </a:extLst>
              </p:cNvPr>
              <p:cNvSpPr txBox="1">
                <a:spLocks noRot="1" noChangeAspect="1" noMove="1" noResize="1" noEditPoints="1" noAdjustHandles="1" noChangeArrowheads="1" noChangeShapeType="1" noTextEdit="1"/>
              </p:cNvSpPr>
              <p:nvPr/>
            </p:nvSpPr>
            <p:spPr>
              <a:xfrm>
                <a:off x="4953000" y="2979323"/>
                <a:ext cx="4956048" cy="1045030"/>
              </a:xfrm>
              <a:prstGeom prst="rect">
                <a:avLst/>
              </a:prstGeom>
              <a:blipFill>
                <a:blip r:embed="rId4"/>
                <a:stretch>
                  <a:fillRect b="-12865"/>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6F239CA-AD0D-A4F4-99D9-6766FFA681D1}"/>
              </a:ext>
            </a:extLst>
          </p:cNvPr>
          <p:cNvSpPr txBox="1"/>
          <p:nvPr/>
        </p:nvSpPr>
        <p:spPr>
          <a:xfrm>
            <a:off x="5277612" y="4137383"/>
            <a:ext cx="4306824" cy="1282146"/>
          </a:xfrm>
          <a:prstGeom prst="rect">
            <a:avLst/>
          </a:prstGeom>
          <a:noFill/>
        </p:spPr>
        <p:txBody>
          <a:bodyPr wrap="square">
            <a:spAutoFit/>
          </a:bodyPr>
          <a:lstStyle/>
          <a:p>
            <a:pPr algn="ctr">
              <a:lnSpc>
                <a:spcPct val="115000"/>
              </a:lnSpc>
              <a:spcAft>
                <a:spcPts val="800"/>
              </a:spcAft>
            </a:pPr>
            <a:r>
              <a:rPr lang="en-US" sz="3200" b="1" kern="100" dirty="0">
                <a:solidFill>
                  <a:srgbClr val="FF0000"/>
                </a:solidFill>
                <a:effectLst/>
                <a:latin typeface="Liberation Serif" panose="02020603050405020304" pitchFamily="18" charset="0"/>
                <a:ea typeface="Aptos" panose="020B0004020202020204" pitchFamily="34" charset="0"/>
                <a:cs typeface="Times New Roman" panose="02020603050405020304" pitchFamily="18" charset="0"/>
              </a:rPr>
              <a:t>Less strain on the spine</a:t>
            </a:r>
          </a:p>
          <a:p>
            <a:pPr algn="ctr">
              <a:lnSpc>
                <a:spcPct val="115000"/>
              </a:lnSpc>
              <a:spcAft>
                <a:spcPts val="800"/>
              </a:spcAft>
            </a:pPr>
            <a:r>
              <a:rPr lang="en-US" sz="3200" b="1" kern="100" dirty="0">
                <a:solidFill>
                  <a:srgbClr val="FF0000"/>
                </a:solidFill>
                <a:latin typeface="Liberation Serif" panose="02020603050405020304" pitchFamily="18" charset="0"/>
                <a:ea typeface="Aptos" panose="020B0004020202020204" pitchFamily="34" charset="0"/>
                <a:cs typeface="Times New Roman" panose="02020603050405020304" pitchFamily="18" charset="0"/>
              </a:rPr>
              <a:t>Slipped Disc</a:t>
            </a:r>
            <a:endParaRPr lang="en-US" sz="3200" b="1" kern="100" dirty="0">
              <a:solidFill>
                <a:srgbClr val="FF0000"/>
              </a:solidFill>
              <a:effectLst/>
              <a:latin typeface="Liberation Serif"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77786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Introduction</a:t>
            </a:r>
          </a:p>
        </p:txBody>
      </p:sp>
      <p:sp>
        <p:nvSpPr>
          <p:cNvPr id="3" name="Content Placeholder 2"/>
          <p:cNvSpPr>
            <a:spLocks noGrp="1"/>
          </p:cNvSpPr>
          <p:nvPr>
            <p:ph idx="1"/>
          </p:nvPr>
        </p:nvSpPr>
        <p:spPr>
          <a:xfrm>
            <a:off x="838200" y="1600201"/>
            <a:ext cx="8229600" cy="670034"/>
          </a:xfrm>
        </p:spPr>
        <p:txBody>
          <a:bodyPr/>
          <a:lstStyle/>
          <a:p>
            <a:pPr marL="0" indent="0">
              <a:buNone/>
            </a:pPr>
            <a:r>
              <a:rPr lang="ar-AE" b="0" i="0" dirty="0">
                <a:solidFill>
                  <a:srgbClr val="202122"/>
                </a:solidFill>
                <a:effectLst/>
                <a:latin typeface="Arial" panose="020B0604020202020204" pitchFamily="34" charset="0"/>
              </a:rPr>
              <a:t>ٱلصَّلَاةُ</a:t>
            </a:r>
            <a:r>
              <a:rPr dirty="0"/>
              <a:t>: A fundamental pillar of Islam</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25A57-E276-7518-D841-0BC1E819D65D}"/>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EE4FE09-3B13-3675-BBB9-681655CA62F2}"/>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TextBox 5">
            <a:extLst>
              <a:ext uri="{FF2B5EF4-FFF2-40B4-BE49-F238E27FC236}">
                <a16:creationId xmlns:a16="http://schemas.microsoft.com/office/drawing/2014/main" id="{0ED4B2B8-DF7C-BE1E-C9DD-6CB54400D742}"/>
              </a:ext>
            </a:extLst>
          </p:cNvPr>
          <p:cNvSpPr txBox="1"/>
          <p:nvPr/>
        </p:nvSpPr>
        <p:spPr>
          <a:xfrm>
            <a:off x="605571" y="780209"/>
            <a:ext cx="4347429"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Maintaining straight back in </a:t>
            </a:r>
            <a:r>
              <a:rPr lang="en-US" sz="2800" kern="100" dirty="0" err="1">
                <a:latin typeface="Liberation Serif" panose="02020603050405020304" pitchFamily="18" charset="0"/>
                <a:ea typeface="Liberation Serif" panose="02020603050405020304" pitchFamily="18" charset="0"/>
                <a:cs typeface="Liberation Serif" panose="02020603050405020304" pitchFamily="18" charset="0"/>
              </a:rPr>
              <a:t>ruku</a:t>
            </a:r>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 is so important that…</a:t>
            </a:r>
          </a:p>
        </p:txBody>
      </p:sp>
      <p:pic>
        <p:nvPicPr>
          <p:cNvPr id="3" name="Picture 2">
            <a:extLst>
              <a:ext uri="{FF2B5EF4-FFF2-40B4-BE49-F238E27FC236}">
                <a16:creationId xmlns:a16="http://schemas.microsoft.com/office/drawing/2014/main" id="{C0685EDA-7286-9BEE-DE18-7EEEBC151556}"/>
              </a:ext>
            </a:extLst>
          </p:cNvPr>
          <p:cNvPicPr>
            <a:picLocks noChangeAspect="1"/>
          </p:cNvPicPr>
          <p:nvPr/>
        </p:nvPicPr>
        <p:blipFill>
          <a:blip r:embed="rId3"/>
          <a:stretch>
            <a:fillRect/>
          </a:stretch>
        </p:blipFill>
        <p:spPr>
          <a:xfrm>
            <a:off x="469392" y="2025327"/>
            <a:ext cx="8967216" cy="1858148"/>
          </a:xfrm>
          <a:prstGeom prst="rect">
            <a:avLst/>
          </a:prstGeom>
          <a:ln>
            <a:solidFill>
              <a:schemeClr val="tx1"/>
            </a:solidFill>
          </a:ln>
        </p:spPr>
      </p:pic>
      <p:sp>
        <p:nvSpPr>
          <p:cNvPr id="5" name="TextBox 4">
            <a:extLst>
              <a:ext uri="{FF2B5EF4-FFF2-40B4-BE49-F238E27FC236}">
                <a16:creationId xmlns:a16="http://schemas.microsoft.com/office/drawing/2014/main" id="{8BC634AE-4D2C-86F2-ED13-68875592EDB5}"/>
              </a:ext>
            </a:extLst>
          </p:cNvPr>
          <p:cNvSpPr txBox="1"/>
          <p:nvPr/>
        </p:nvSpPr>
        <p:spPr>
          <a:xfrm>
            <a:off x="469392" y="4174486"/>
            <a:ext cx="8967216" cy="1754326"/>
          </a:xfrm>
          <a:prstGeom prst="rect">
            <a:avLst/>
          </a:prstGeom>
          <a:noFill/>
        </p:spPr>
        <p:txBody>
          <a:bodyPr wrap="square">
            <a:spAutoFit/>
          </a:bodyPr>
          <a:lstStyle/>
          <a:p>
            <a:r>
              <a:rPr lang="en-US" dirty="0"/>
              <a:t>From the study:</a:t>
            </a:r>
          </a:p>
          <a:p>
            <a:r>
              <a:rPr lang="en-US" dirty="0"/>
              <a:t>“In this study, it was found that doing daily prayer in everyday life and performing the movement of </a:t>
            </a:r>
            <a:r>
              <a:rPr lang="en-US" dirty="0" err="1"/>
              <a:t>Ruku</a:t>
            </a:r>
            <a:r>
              <a:rPr lang="en-US" dirty="0"/>
              <a:t>’ properly can improve vertebral column position.”</a:t>
            </a:r>
          </a:p>
          <a:p>
            <a:endParaRPr lang="en-US" dirty="0"/>
          </a:p>
          <a:p>
            <a:r>
              <a:rPr lang="en-US" dirty="0"/>
              <a:t>“With the correlation of the data above that shows the consistency and lots of amount, it will deform scoliosis back to the normal shape faster than the ones that didn’t. ”</a:t>
            </a:r>
          </a:p>
        </p:txBody>
      </p:sp>
    </p:spTree>
    <p:extLst>
      <p:ext uri="{BB962C8B-B14F-4D97-AF65-F5344CB8AC3E}">
        <p14:creationId xmlns:p14="http://schemas.microsoft.com/office/powerpoint/2010/main" val="18861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45517-290D-2E0D-C1B0-4E639CBF8D6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096F383F-76E0-4307-4B67-81AC5C3F2697}"/>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t>رُكوع</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6" name="TextBox 5">
            <a:extLst>
              <a:ext uri="{FF2B5EF4-FFF2-40B4-BE49-F238E27FC236}">
                <a16:creationId xmlns:a16="http://schemas.microsoft.com/office/drawing/2014/main" id="{05FE0173-1470-CFA8-A76A-CB6181786810}"/>
              </a:ext>
            </a:extLst>
          </p:cNvPr>
          <p:cNvSpPr txBox="1"/>
          <p:nvPr/>
        </p:nvSpPr>
        <p:spPr>
          <a:xfrm>
            <a:off x="605571" y="780209"/>
            <a:ext cx="4347429" cy="954107"/>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Maintaining straight back in </a:t>
            </a:r>
            <a:r>
              <a:rPr lang="en-US" sz="2800" kern="100" dirty="0" err="1">
                <a:latin typeface="Liberation Serif" panose="02020603050405020304" pitchFamily="18" charset="0"/>
                <a:ea typeface="Liberation Serif" panose="02020603050405020304" pitchFamily="18" charset="0"/>
                <a:cs typeface="Liberation Serif" panose="02020603050405020304" pitchFamily="18" charset="0"/>
              </a:rPr>
              <a:t>ruku</a:t>
            </a:r>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 is so important that…</a:t>
            </a:r>
          </a:p>
        </p:txBody>
      </p:sp>
      <p:pic>
        <p:nvPicPr>
          <p:cNvPr id="3" name="Picture 2">
            <a:extLst>
              <a:ext uri="{FF2B5EF4-FFF2-40B4-BE49-F238E27FC236}">
                <a16:creationId xmlns:a16="http://schemas.microsoft.com/office/drawing/2014/main" id="{BAF95C6A-0415-C211-33B5-11DAD27D92D2}"/>
              </a:ext>
            </a:extLst>
          </p:cNvPr>
          <p:cNvPicPr>
            <a:picLocks noChangeAspect="1"/>
          </p:cNvPicPr>
          <p:nvPr/>
        </p:nvPicPr>
        <p:blipFill>
          <a:blip r:embed="rId3"/>
          <a:stretch>
            <a:fillRect/>
          </a:stretch>
        </p:blipFill>
        <p:spPr>
          <a:xfrm>
            <a:off x="469392" y="2025327"/>
            <a:ext cx="8967216" cy="1858148"/>
          </a:xfrm>
          <a:prstGeom prst="rect">
            <a:avLst/>
          </a:prstGeom>
          <a:ln>
            <a:solidFill>
              <a:schemeClr val="tx1"/>
            </a:solidFill>
          </a:ln>
        </p:spPr>
      </p:pic>
      <p:sp>
        <p:nvSpPr>
          <p:cNvPr id="5" name="TextBox 4">
            <a:extLst>
              <a:ext uri="{FF2B5EF4-FFF2-40B4-BE49-F238E27FC236}">
                <a16:creationId xmlns:a16="http://schemas.microsoft.com/office/drawing/2014/main" id="{2816EAE4-6DA1-23D7-232C-C41C45FFB866}"/>
              </a:ext>
            </a:extLst>
          </p:cNvPr>
          <p:cNvSpPr txBox="1"/>
          <p:nvPr/>
        </p:nvSpPr>
        <p:spPr>
          <a:xfrm>
            <a:off x="469392" y="4174486"/>
            <a:ext cx="8967216" cy="1754326"/>
          </a:xfrm>
          <a:prstGeom prst="rect">
            <a:avLst/>
          </a:prstGeom>
          <a:noFill/>
        </p:spPr>
        <p:txBody>
          <a:bodyPr wrap="square">
            <a:spAutoFit/>
          </a:bodyPr>
          <a:lstStyle/>
          <a:p>
            <a:r>
              <a:rPr lang="en-US" dirty="0"/>
              <a:t>From the study:</a:t>
            </a:r>
          </a:p>
          <a:p>
            <a:r>
              <a:rPr lang="en-US" dirty="0"/>
              <a:t>“In this study, it was found that doing daily prayer in everyday life and performing the movement of </a:t>
            </a:r>
            <a:r>
              <a:rPr lang="en-US" dirty="0" err="1"/>
              <a:t>Ruku</a:t>
            </a:r>
            <a:r>
              <a:rPr lang="en-US" dirty="0"/>
              <a:t>’ properly can improve vertebral column position.”</a:t>
            </a:r>
          </a:p>
          <a:p>
            <a:endParaRPr lang="en-US" dirty="0"/>
          </a:p>
          <a:p>
            <a:r>
              <a:rPr lang="en-US" dirty="0"/>
              <a:t>“With the correlation of the data above that shows the consistency and lots of amount, it will deform scoliosis back to the normal shape faster than the ones that didn’t. ”</a:t>
            </a:r>
          </a:p>
        </p:txBody>
      </p:sp>
      <p:sp>
        <p:nvSpPr>
          <p:cNvPr id="7" name="TextBox 6">
            <a:extLst>
              <a:ext uri="{FF2B5EF4-FFF2-40B4-BE49-F238E27FC236}">
                <a16:creationId xmlns:a16="http://schemas.microsoft.com/office/drawing/2014/main" id="{22C1134A-C8F9-186F-3397-A93F49601116}"/>
              </a:ext>
            </a:extLst>
          </p:cNvPr>
          <p:cNvSpPr txBox="1"/>
          <p:nvPr/>
        </p:nvSpPr>
        <p:spPr>
          <a:xfrm rot="-1800000">
            <a:off x="1576283" y="2274838"/>
            <a:ext cx="6753432" cy="2308324"/>
          </a:xfrm>
          <a:prstGeom prst="rect">
            <a:avLst/>
          </a:prstGeom>
          <a:solidFill>
            <a:srgbClr val="FF0000"/>
          </a:solidFill>
        </p:spPr>
        <p:txBody>
          <a:bodyPr wrap="square">
            <a:spAutoFit/>
          </a:bodyPr>
          <a:lstStyle/>
          <a:p>
            <a:pPr algn="ct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Sakit </a:t>
            </a:r>
            <a:r>
              <a:rPr lang="en-US" sz="7200" dirty="0" err="1">
                <a:latin typeface="Liberation Serif" panose="02020603050405020304" pitchFamily="18" charset="0"/>
                <a:ea typeface="Liberation Serif" panose="02020603050405020304" pitchFamily="18" charset="0"/>
                <a:cs typeface="Liberation Serif" panose="02020603050405020304" pitchFamily="18" charset="0"/>
              </a:rPr>
              <a:t>Skoliosis</a:t>
            </a: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 </a:t>
            </a:r>
            <a:r>
              <a:rPr lang="en-US" sz="7200" dirty="0" err="1">
                <a:latin typeface="Liberation Serif" panose="02020603050405020304" pitchFamily="18" charset="0"/>
                <a:ea typeface="Liberation Serif" panose="02020603050405020304" pitchFamily="18" charset="0"/>
                <a:cs typeface="Liberation Serif" panose="02020603050405020304" pitchFamily="18" charset="0"/>
              </a:rPr>
              <a:t>boleh</a:t>
            </a: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 </a:t>
            </a:r>
            <a:r>
              <a:rPr lang="en-US" sz="7200" dirty="0" err="1">
                <a:latin typeface="Liberation Serif" panose="02020603050405020304" pitchFamily="18" charset="0"/>
                <a:ea typeface="Liberation Serif" panose="02020603050405020304" pitchFamily="18" charset="0"/>
                <a:cs typeface="Liberation Serif" panose="02020603050405020304" pitchFamily="18" charset="0"/>
              </a:rPr>
              <a:t>sembuh</a:t>
            </a:r>
            <a:endParaRPr lang="en-US" sz="72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805024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017B6A0-5DB3-9086-4FA2-1FBBFFB3BA50}"/>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solidFill>
                  <a:srgbClr val="202122"/>
                </a:solidFill>
                <a:latin typeface="Liberation Serif" panose="02020603050405020304" pitchFamily="18" charset="0"/>
                <a:ea typeface="Liberation Serif" panose="02020603050405020304" pitchFamily="18" charset="0"/>
              </a:rPr>
              <a:t>سُجُود</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11" name="Picture 10">
            <a:extLst>
              <a:ext uri="{FF2B5EF4-FFF2-40B4-BE49-F238E27FC236}">
                <a16:creationId xmlns:a16="http://schemas.microsoft.com/office/drawing/2014/main" id="{0620FC1A-3659-4461-D66A-F3FEE89E8CA9}"/>
              </a:ext>
            </a:extLst>
          </p:cNvPr>
          <p:cNvPicPr>
            <a:picLocks noChangeAspect="1"/>
          </p:cNvPicPr>
          <p:nvPr/>
        </p:nvPicPr>
        <p:blipFill>
          <a:blip r:embed="rId3"/>
          <a:stretch>
            <a:fillRect/>
          </a:stretch>
        </p:blipFill>
        <p:spPr>
          <a:xfrm>
            <a:off x="647116" y="1345507"/>
            <a:ext cx="8611767" cy="4166985"/>
          </a:xfrm>
          <a:prstGeom prst="rect">
            <a:avLst/>
          </a:prstGeom>
          <a:ln>
            <a:solidFill>
              <a:schemeClr val="tx1"/>
            </a:solidFill>
          </a:ln>
        </p:spPr>
      </p:pic>
      <p:sp>
        <p:nvSpPr>
          <p:cNvPr id="34" name="TextBox 33">
            <a:extLst>
              <a:ext uri="{FF2B5EF4-FFF2-40B4-BE49-F238E27FC236}">
                <a16:creationId xmlns:a16="http://schemas.microsoft.com/office/drawing/2014/main" id="{C2C6DAC1-4AEE-BF06-5CC9-3CC29150D1FC}"/>
              </a:ext>
            </a:extLst>
          </p:cNvPr>
          <p:cNvSpPr txBox="1"/>
          <p:nvPr/>
        </p:nvSpPr>
        <p:spPr>
          <a:xfrm>
            <a:off x="4953000" y="6378791"/>
            <a:ext cx="4572000" cy="307777"/>
          </a:xfrm>
          <a:prstGeom prst="rect">
            <a:avLst/>
          </a:prstGeom>
          <a:noFill/>
        </p:spPr>
        <p:txBody>
          <a:bodyPr wrap="square">
            <a:spAutoFit/>
          </a:bodyPr>
          <a:lstStyle/>
          <a:p>
            <a:pPr algn="r"/>
            <a:r>
              <a:rPr lang="en-US" sz="1400" dirty="0"/>
              <a:t>https://eprints.um.edu.my/9267/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6BEF2-7BD0-7331-0079-5F31B513D62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67D78EF-A7D3-A625-591B-47A588A0B161}"/>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solidFill>
                  <a:srgbClr val="202122"/>
                </a:solidFill>
                <a:latin typeface="Liberation Serif" panose="02020603050405020304" pitchFamily="18" charset="0"/>
                <a:ea typeface="Liberation Serif" panose="02020603050405020304" pitchFamily="18" charset="0"/>
              </a:rPr>
              <a:t>سُجُود</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11" name="Picture 10">
            <a:extLst>
              <a:ext uri="{FF2B5EF4-FFF2-40B4-BE49-F238E27FC236}">
                <a16:creationId xmlns:a16="http://schemas.microsoft.com/office/drawing/2014/main" id="{7999F2E5-2492-8271-88E4-9328F50232F3}"/>
              </a:ext>
            </a:extLst>
          </p:cNvPr>
          <p:cNvPicPr>
            <a:picLocks noChangeAspect="1"/>
          </p:cNvPicPr>
          <p:nvPr/>
        </p:nvPicPr>
        <p:blipFill>
          <a:blip r:embed="rId3"/>
          <a:stretch>
            <a:fillRect/>
          </a:stretch>
        </p:blipFill>
        <p:spPr>
          <a:xfrm>
            <a:off x="606466" y="825639"/>
            <a:ext cx="4346534" cy="2103162"/>
          </a:xfrm>
          <a:prstGeom prst="rect">
            <a:avLst/>
          </a:prstGeom>
          <a:ln>
            <a:solidFill>
              <a:schemeClr val="tx1"/>
            </a:solidFill>
          </a:ln>
        </p:spPr>
      </p:pic>
      <p:sp>
        <p:nvSpPr>
          <p:cNvPr id="13" name="TextBox 12">
            <a:extLst>
              <a:ext uri="{FF2B5EF4-FFF2-40B4-BE49-F238E27FC236}">
                <a16:creationId xmlns:a16="http://schemas.microsoft.com/office/drawing/2014/main" id="{87F83474-183C-ED53-C01E-FC9AAF0CEF5C}"/>
              </a:ext>
            </a:extLst>
          </p:cNvPr>
          <p:cNvSpPr txBox="1"/>
          <p:nvPr/>
        </p:nvSpPr>
        <p:spPr>
          <a:xfrm>
            <a:off x="5086352" y="752594"/>
            <a:ext cx="3997214" cy="1815882"/>
          </a:xfrm>
          <a:prstGeom prst="rect">
            <a:avLst/>
          </a:prstGeom>
          <a:noFill/>
        </p:spPr>
        <p:txBody>
          <a:bodyPr wrap="square">
            <a:spAutoFit/>
          </a:bodyPr>
          <a:lstStyle/>
          <a:p>
            <a:pPr algn="ctr"/>
            <a:r>
              <a:rPr lang="en-US" sz="2800" b="1" dirty="0">
                <a:latin typeface="Liberation Serif" panose="02020603050405020304" pitchFamily="18" charset="0"/>
                <a:ea typeface="Liberation Serif" panose="02020603050405020304" pitchFamily="18" charset="0"/>
                <a:cs typeface="Liberation Serif" panose="02020603050405020304" pitchFamily="18" charset="0"/>
              </a:rPr>
              <a:t>Purpose?</a:t>
            </a: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 </a:t>
            </a:r>
            <a:br>
              <a:rPr lang="en-US" sz="2800" dirty="0">
                <a:latin typeface="Liberation Serif" panose="02020603050405020304" pitchFamily="18" charset="0"/>
                <a:ea typeface="Liberation Serif" panose="02020603050405020304" pitchFamily="18" charset="0"/>
                <a:cs typeface="Liberation Serif" panose="02020603050405020304" pitchFamily="18" charset="0"/>
              </a:rPr>
            </a:b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Sujud </a:t>
            </a:r>
          </a:p>
          <a:p>
            <a:pPr algn="ct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vs </a:t>
            </a:r>
          </a:p>
          <a:p>
            <a:pPr algn="ct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Child’s Pose</a:t>
            </a:r>
          </a:p>
        </p:txBody>
      </p:sp>
      <p:sp>
        <p:nvSpPr>
          <p:cNvPr id="34" name="TextBox 33">
            <a:extLst>
              <a:ext uri="{FF2B5EF4-FFF2-40B4-BE49-F238E27FC236}">
                <a16:creationId xmlns:a16="http://schemas.microsoft.com/office/drawing/2014/main" id="{C3D18EFB-C473-7416-374C-457AB0422349}"/>
              </a:ext>
            </a:extLst>
          </p:cNvPr>
          <p:cNvSpPr txBox="1"/>
          <p:nvPr/>
        </p:nvSpPr>
        <p:spPr>
          <a:xfrm>
            <a:off x="4953000" y="6378791"/>
            <a:ext cx="4572000" cy="307777"/>
          </a:xfrm>
          <a:prstGeom prst="rect">
            <a:avLst/>
          </a:prstGeom>
          <a:noFill/>
        </p:spPr>
        <p:txBody>
          <a:bodyPr wrap="square">
            <a:spAutoFit/>
          </a:bodyPr>
          <a:lstStyle/>
          <a:p>
            <a:pPr algn="r"/>
            <a:r>
              <a:rPr lang="en-US" sz="1400" dirty="0"/>
              <a:t>https://eprints.um.edu.my/9267/</a:t>
            </a:r>
          </a:p>
        </p:txBody>
      </p:sp>
    </p:spTree>
    <p:extLst>
      <p:ext uri="{BB962C8B-B14F-4D97-AF65-F5344CB8AC3E}">
        <p14:creationId xmlns:p14="http://schemas.microsoft.com/office/powerpoint/2010/main" val="3111194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D9601-73A4-8E01-C66C-EE386C1F44E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F7DB6384-D51E-8427-874A-3313DEB2CD9F}"/>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solidFill>
                  <a:srgbClr val="202122"/>
                </a:solidFill>
                <a:latin typeface="Liberation Serif" panose="02020603050405020304" pitchFamily="18" charset="0"/>
                <a:ea typeface="Liberation Serif" panose="02020603050405020304" pitchFamily="18" charset="0"/>
              </a:rPr>
              <a:t>سُجُود</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11" name="Picture 10">
            <a:extLst>
              <a:ext uri="{FF2B5EF4-FFF2-40B4-BE49-F238E27FC236}">
                <a16:creationId xmlns:a16="http://schemas.microsoft.com/office/drawing/2014/main" id="{6029E12E-8217-8B6A-2C6A-76062959891B}"/>
              </a:ext>
            </a:extLst>
          </p:cNvPr>
          <p:cNvPicPr>
            <a:picLocks noChangeAspect="1"/>
          </p:cNvPicPr>
          <p:nvPr/>
        </p:nvPicPr>
        <p:blipFill>
          <a:blip r:embed="rId3"/>
          <a:stretch>
            <a:fillRect/>
          </a:stretch>
        </p:blipFill>
        <p:spPr>
          <a:xfrm>
            <a:off x="606466" y="825639"/>
            <a:ext cx="4346534" cy="2103162"/>
          </a:xfrm>
          <a:prstGeom prst="rect">
            <a:avLst/>
          </a:prstGeom>
          <a:ln>
            <a:solidFill>
              <a:schemeClr val="tx1"/>
            </a:solidFill>
          </a:ln>
        </p:spPr>
      </p:pic>
      <p:sp>
        <p:nvSpPr>
          <p:cNvPr id="13" name="TextBox 12">
            <a:extLst>
              <a:ext uri="{FF2B5EF4-FFF2-40B4-BE49-F238E27FC236}">
                <a16:creationId xmlns:a16="http://schemas.microsoft.com/office/drawing/2014/main" id="{EB0D333F-FD4D-487B-D86B-C93452099809}"/>
              </a:ext>
            </a:extLst>
          </p:cNvPr>
          <p:cNvSpPr txBox="1"/>
          <p:nvPr/>
        </p:nvSpPr>
        <p:spPr>
          <a:xfrm>
            <a:off x="5086352" y="752594"/>
            <a:ext cx="3997214" cy="400110"/>
          </a:xfrm>
          <a:prstGeom prst="rect">
            <a:avLst/>
          </a:prstGeom>
          <a:noFill/>
        </p:spPr>
        <p:txBody>
          <a:bodyPr wrap="square">
            <a:spAutoFit/>
          </a:bodyPr>
          <a:lstStyle/>
          <a:p>
            <a:r>
              <a:rPr lang="en-US" sz="2000" b="1" dirty="0">
                <a:latin typeface="Liberation Serif" panose="02020603050405020304" pitchFamily="18" charset="0"/>
                <a:ea typeface="Liberation Serif" panose="02020603050405020304" pitchFamily="18" charset="0"/>
                <a:cs typeface="Liberation Serif" panose="02020603050405020304" pitchFamily="18" charset="0"/>
              </a:rPr>
              <a:t>Purpose?</a:t>
            </a:r>
            <a:r>
              <a:rPr lang="en-US" sz="2000" dirty="0">
                <a:latin typeface="Liberation Serif" panose="02020603050405020304" pitchFamily="18" charset="0"/>
                <a:ea typeface="Liberation Serif" panose="02020603050405020304" pitchFamily="18" charset="0"/>
                <a:cs typeface="Liberation Serif" panose="02020603050405020304" pitchFamily="18" charset="0"/>
              </a:rPr>
              <a:t> Sujud vs Child’s Pose</a:t>
            </a:r>
          </a:p>
        </p:txBody>
      </p:sp>
      <p:sp>
        <p:nvSpPr>
          <p:cNvPr id="14" name="TextBox 13">
            <a:extLst>
              <a:ext uri="{FF2B5EF4-FFF2-40B4-BE49-F238E27FC236}">
                <a16:creationId xmlns:a16="http://schemas.microsoft.com/office/drawing/2014/main" id="{1B5FA46F-D7F4-35DD-2646-102D741C9165}"/>
              </a:ext>
            </a:extLst>
          </p:cNvPr>
          <p:cNvSpPr txBox="1"/>
          <p:nvPr/>
        </p:nvSpPr>
        <p:spPr>
          <a:xfrm>
            <a:off x="5086352" y="1281998"/>
            <a:ext cx="3997214" cy="3046988"/>
          </a:xfrm>
          <a:prstGeom prst="rect">
            <a:avLst/>
          </a:prstGeom>
          <a:noFill/>
        </p:spPr>
        <p:txBody>
          <a:bodyPr wrap="square">
            <a:spAutoFit/>
          </a:bodyPr>
          <a:lstStyle/>
          <a:p>
            <a:pPr algn="ctr"/>
            <a:r>
              <a:rPr lang="en-US" sz="3200" b="1" dirty="0">
                <a:latin typeface="Liberation Serif" panose="02020603050405020304" pitchFamily="18" charset="0"/>
                <a:ea typeface="Liberation Serif" panose="02020603050405020304" pitchFamily="18" charset="0"/>
                <a:cs typeface="Liberation Serif" panose="02020603050405020304" pitchFamily="18" charset="0"/>
              </a:rPr>
              <a:t>Method?</a:t>
            </a:r>
            <a:r>
              <a:rPr lang="en-US" sz="3200" dirty="0">
                <a:latin typeface="Liberation Serif" panose="02020603050405020304" pitchFamily="18" charset="0"/>
                <a:ea typeface="Liberation Serif" panose="02020603050405020304" pitchFamily="18" charset="0"/>
                <a:cs typeface="Liberation Serif" panose="02020603050405020304" pitchFamily="18" charset="0"/>
              </a:rPr>
              <a:t> </a:t>
            </a:r>
          </a:p>
          <a:p>
            <a:pPr algn="ctr"/>
            <a:endParaRPr lang="en-US" sz="3200" dirty="0">
              <a:latin typeface="Liberation Serif" panose="02020603050405020304" pitchFamily="18" charset="0"/>
              <a:ea typeface="Liberation Serif" panose="02020603050405020304" pitchFamily="18" charset="0"/>
              <a:cs typeface="Liberation Serif" panose="02020603050405020304" pitchFamily="18" charset="0"/>
            </a:endParaRPr>
          </a:p>
          <a:p>
            <a:pPr algn="ctr"/>
            <a:r>
              <a:rPr lang="en-US" sz="3200" dirty="0">
                <a:latin typeface="Liberation Serif" panose="02020603050405020304" pitchFamily="18" charset="0"/>
                <a:ea typeface="Liberation Serif" panose="02020603050405020304" pitchFamily="18" charset="0"/>
                <a:cs typeface="Liberation Serif" panose="02020603050405020304" pitchFamily="18" charset="0"/>
              </a:rPr>
              <a:t>Electromyographic Signals from upper body muscles measured</a:t>
            </a:r>
          </a:p>
        </p:txBody>
      </p:sp>
      <p:sp>
        <p:nvSpPr>
          <p:cNvPr id="34" name="TextBox 33">
            <a:extLst>
              <a:ext uri="{FF2B5EF4-FFF2-40B4-BE49-F238E27FC236}">
                <a16:creationId xmlns:a16="http://schemas.microsoft.com/office/drawing/2014/main" id="{D2D50CED-A192-9F6E-55D5-53CEC5E5E5DD}"/>
              </a:ext>
            </a:extLst>
          </p:cNvPr>
          <p:cNvSpPr txBox="1"/>
          <p:nvPr/>
        </p:nvSpPr>
        <p:spPr>
          <a:xfrm>
            <a:off x="4953000" y="6378791"/>
            <a:ext cx="4572000" cy="307777"/>
          </a:xfrm>
          <a:prstGeom prst="rect">
            <a:avLst/>
          </a:prstGeom>
          <a:noFill/>
        </p:spPr>
        <p:txBody>
          <a:bodyPr wrap="square">
            <a:spAutoFit/>
          </a:bodyPr>
          <a:lstStyle/>
          <a:p>
            <a:pPr algn="r"/>
            <a:r>
              <a:rPr lang="en-US" sz="1400" dirty="0"/>
              <a:t>https://eprints.um.edu.my/9267/</a:t>
            </a:r>
          </a:p>
        </p:txBody>
      </p:sp>
    </p:spTree>
    <p:extLst>
      <p:ext uri="{BB962C8B-B14F-4D97-AF65-F5344CB8AC3E}">
        <p14:creationId xmlns:p14="http://schemas.microsoft.com/office/powerpoint/2010/main" val="3424500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72737-0ACA-A119-46B5-01CD6EB5E69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C5994B7-4FB5-0A41-2966-FFD963E662AD}"/>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solidFill>
                  <a:srgbClr val="202122"/>
                </a:solidFill>
                <a:latin typeface="Liberation Serif" panose="02020603050405020304" pitchFamily="18" charset="0"/>
                <a:ea typeface="Liberation Serif" panose="02020603050405020304" pitchFamily="18" charset="0"/>
              </a:rPr>
              <a:t>سُجُود</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11" name="Picture 10">
            <a:extLst>
              <a:ext uri="{FF2B5EF4-FFF2-40B4-BE49-F238E27FC236}">
                <a16:creationId xmlns:a16="http://schemas.microsoft.com/office/drawing/2014/main" id="{3062257C-D097-5CCB-ED9D-6086D42C5E5E}"/>
              </a:ext>
            </a:extLst>
          </p:cNvPr>
          <p:cNvPicPr>
            <a:picLocks noChangeAspect="1"/>
          </p:cNvPicPr>
          <p:nvPr/>
        </p:nvPicPr>
        <p:blipFill>
          <a:blip r:embed="rId3"/>
          <a:stretch>
            <a:fillRect/>
          </a:stretch>
        </p:blipFill>
        <p:spPr>
          <a:xfrm>
            <a:off x="606466" y="825639"/>
            <a:ext cx="4346534" cy="2103162"/>
          </a:xfrm>
          <a:prstGeom prst="rect">
            <a:avLst/>
          </a:prstGeom>
          <a:ln>
            <a:solidFill>
              <a:schemeClr val="tx1"/>
            </a:solidFill>
          </a:ln>
        </p:spPr>
      </p:pic>
      <p:sp>
        <p:nvSpPr>
          <p:cNvPr id="13" name="TextBox 12">
            <a:extLst>
              <a:ext uri="{FF2B5EF4-FFF2-40B4-BE49-F238E27FC236}">
                <a16:creationId xmlns:a16="http://schemas.microsoft.com/office/drawing/2014/main" id="{2FCBFFCA-BB8B-3241-425C-B20864DEC191}"/>
              </a:ext>
            </a:extLst>
          </p:cNvPr>
          <p:cNvSpPr txBox="1"/>
          <p:nvPr/>
        </p:nvSpPr>
        <p:spPr>
          <a:xfrm>
            <a:off x="5086352" y="752594"/>
            <a:ext cx="3997214" cy="400110"/>
          </a:xfrm>
          <a:prstGeom prst="rect">
            <a:avLst/>
          </a:prstGeom>
          <a:noFill/>
        </p:spPr>
        <p:txBody>
          <a:bodyPr wrap="square">
            <a:spAutoFit/>
          </a:bodyPr>
          <a:lstStyle/>
          <a:p>
            <a:r>
              <a:rPr lang="en-US" sz="2000" b="1" dirty="0">
                <a:latin typeface="Liberation Serif" panose="02020603050405020304" pitchFamily="18" charset="0"/>
                <a:ea typeface="Liberation Serif" panose="02020603050405020304" pitchFamily="18" charset="0"/>
                <a:cs typeface="Liberation Serif" panose="02020603050405020304" pitchFamily="18" charset="0"/>
              </a:rPr>
              <a:t>Purpose?</a:t>
            </a:r>
            <a:r>
              <a:rPr lang="en-US" sz="2000" dirty="0">
                <a:latin typeface="Liberation Serif" panose="02020603050405020304" pitchFamily="18" charset="0"/>
                <a:ea typeface="Liberation Serif" panose="02020603050405020304" pitchFamily="18" charset="0"/>
                <a:cs typeface="Liberation Serif" panose="02020603050405020304" pitchFamily="18" charset="0"/>
              </a:rPr>
              <a:t> Sujud vs Child’s Pose</a:t>
            </a:r>
          </a:p>
        </p:txBody>
      </p:sp>
      <p:sp>
        <p:nvSpPr>
          <p:cNvPr id="14" name="TextBox 13">
            <a:extLst>
              <a:ext uri="{FF2B5EF4-FFF2-40B4-BE49-F238E27FC236}">
                <a16:creationId xmlns:a16="http://schemas.microsoft.com/office/drawing/2014/main" id="{AE12B6A0-C7A9-80E2-F0CE-A3032187C342}"/>
              </a:ext>
            </a:extLst>
          </p:cNvPr>
          <p:cNvSpPr txBox="1"/>
          <p:nvPr/>
        </p:nvSpPr>
        <p:spPr>
          <a:xfrm>
            <a:off x="5086352" y="1281998"/>
            <a:ext cx="3997214" cy="707886"/>
          </a:xfrm>
          <a:prstGeom prst="rect">
            <a:avLst/>
          </a:prstGeom>
          <a:noFill/>
        </p:spPr>
        <p:txBody>
          <a:bodyPr wrap="square">
            <a:spAutoFit/>
          </a:bodyPr>
          <a:lstStyle/>
          <a:p>
            <a:r>
              <a:rPr lang="en-US" sz="2000" b="1" dirty="0">
                <a:latin typeface="Liberation Serif" panose="02020603050405020304" pitchFamily="18" charset="0"/>
                <a:ea typeface="Liberation Serif" panose="02020603050405020304" pitchFamily="18" charset="0"/>
                <a:cs typeface="Liberation Serif" panose="02020603050405020304" pitchFamily="18" charset="0"/>
              </a:rPr>
              <a:t>Method?</a:t>
            </a:r>
            <a:r>
              <a:rPr lang="en-US" sz="2000" dirty="0">
                <a:latin typeface="Liberation Serif" panose="02020603050405020304" pitchFamily="18" charset="0"/>
                <a:ea typeface="Liberation Serif" panose="02020603050405020304" pitchFamily="18" charset="0"/>
                <a:cs typeface="Liberation Serif" panose="02020603050405020304" pitchFamily="18" charset="0"/>
              </a:rPr>
              <a:t> Electromyographic Signals from upper body muscles measured</a:t>
            </a:r>
          </a:p>
        </p:txBody>
      </p:sp>
      <p:sp>
        <p:nvSpPr>
          <p:cNvPr id="22" name="TextBox 21">
            <a:extLst>
              <a:ext uri="{FF2B5EF4-FFF2-40B4-BE49-F238E27FC236}">
                <a16:creationId xmlns:a16="http://schemas.microsoft.com/office/drawing/2014/main" id="{CB2BEF7A-CF2F-4A20-76D1-73AB32B0613E}"/>
              </a:ext>
            </a:extLst>
          </p:cNvPr>
          <p:cNvSpPr txBox="1"/>
          <p:nvPr/>
        </p:nvSpPr>
        <p:spPr>
          <a:xfrm>
            <a:off x="3108658" y="3727952"/>
            <a:ext cx="5797598" cy="1446550"/>
          </a:xfrm>
          <a:prstGeom prst="rect">
            <a:avLst/>
          </a:prstGeom>
          <a:noFill/>
        </p:spPr>
        <p:txBody>
          <a:bodyPr wrap="square">
            <a:spAutoFit/>
          </a:bodyPr>
          <a:lstStyle/>
          <a:p>
            <a:r>
              <a:rPr lang="en-US" sz="8800" b="1" dirty="0">
                <a:latin typeface="Liberation Serif" panose="02020603050405020304" pitchFamily="18" charset="0"/>
                <a:ea typeface="Liberation Serif" panose="02020603050405020304" pitchFamily="18" charset="0"/>
                <a:cs typeface="Liberation Serif" panose="02020603050405020304" pitchFamily="18" charset="0"/>
              </a:rPr>
              <a:t>Results?</a:t>
            </a:r>
            <a:endParaRPr lang="en-US" sz="8800" dirty="0"/>
          </a:p>
        </p:txBody>
      </p:sp>
      <p:sp>
        <p:nvSpPr>
          <p:cNvPr id="34" name="TextBox 33">
            <a:extLst>
              <a:ext uri="{FF2B5EF4-FFF2-40B4-BE49-F238E27FC236}">
                <a16:creationId xmlns:a16="http://schemas.microsoft.com/office/drawing/2014/main" id="{515F398D-ABEB-4885-38C4-B3A7CFB7AC83}"/>
              </a:ext>
            </a:extLst>
          </p:cNvPr>
          <p:cNvSpPr txBox="1"/>
          <p:nvPr/>
        </p:nvSpPr>
        <p:spPr>
          <a:xfrm>
            <a:off x="4953000" y="6378791"/>
            <a:ext cx="4572000" cy="307777"/>
          </a:xfrm>
          <a:prstGeom prst="rect">
            <a:avLst/>
          </a:prstGeom>
          <a:noFill/>
        </p:spPr>
        <p:txBody>
          <a:bodyPr wrap="square">
            <a:spAutoFit/>
          </a:bodyPr>
          <a:lstStyle/>
          <a:p>
            <a:pPr algn="r"/>
            <a:r>
              <a:rPr lang="en-US" sz="1400" dirty="0"/>
              <a:t>https://eprints.um.edu.my/9267/</a:t>
            </a:r>
          </a:p>
        </p:txBody>
      </p:sp>
    </p:spTree>
    <p:extLst>
      <p:ext uri="{BB962C8B-B14F-4D97-AF65-F5344CB8AC3E}">
        <p14:creationId xmlns:p14="http://schemas.microsoft.com/office/powerpoint/2010/main" val="274934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1887AA-27DE-48DE-DF2A-7981FE888575}"/>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9A066F7A-309E-FEEF-3573-A9D0E20CEA68}"/>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IKLAN</a:t>
            </a:r>
          </a:p>
        </p:txBody>
      </p:sp>
      <p:sp>
        <p:nvSpPr>
          <p:cNvPr id="34" name="TextBox 33">
            <a:extLst>
              <a:ext uri="{FF2B5EF4-FFF2-40B4-BE49-F238E27FC236}">
                <a16:creationId xmlns:a16="http://schemas.microsoft.com/office/drawing/2014/main" id="{A7273335-5809-706B-82D8-2CD123F367F4}"/>
              </a:ext>
            </a:extLst>
          </p:cNvPr>
          <p:cNvSpPr txBox="1"/>
          <p:nvPr/>
        </p:nvSpPr>
        <p:spPr>
          <a:xfrm>
            <a:off x="4953000" y="6378791"/>
            <a:ext cx="4572000" cy="307777"/>
          </a:xfrm>
          <a:prstGeom prst="rect">
            <a:avLst/>
          </a:prstGeom>
          <a:noFill/>
        </p:spPr>
        <p:txBody>
          <a:bodyPr wrap="square">
            <a:spAutoFit/>
          </a:bodyPr>
          <a:lstStyle/>
          <a:p>
            <a:pPr algn="r"/>
            <a:r>
              <a:rPr lang="en-US" sz="1400" dirty="0"/>
              <a:t>https://eprints.um.edu.my/9267/</a:t>
            </a:r>
          </a:p>
        </p:txBody>
      </p:sp>
      <p:pic>
        <p:nvPicPr>
          <p:cNvPr id="5" name="Picture 4">
            <a:extLst>
              <a:ext uri="{FF2B5EF4-FFF2-40B4-BE49-F238E27FC236}">
                <a16:creationId xmlns:a16="http://schemas.microsoft.com/office/drawing/2014/main" id="{031DA6FB-4EA9-E873-D15C-8706B6CFBB90}"/>
              </a:ext>
            </a:extLst>
          </p:cNvPr>
          <p:cNvPicPr>
            <a:picLocks noChangeAspect="1"/>
          </p:cNvPicPr>
          <p:nvPr/>
        </p:nvPicPr>
        <p:blipFill>
          <a:blip r:embed="rId3"/>
          <a:stretch>
            <a:fillRect/>
          </a:stretch>
        </p:blipFill>
        <p:spPr>
          <a:xfrm>
            <a:off x="1987296" y="1283199"/>
            <a:ext cx="5931408" cy="4291602"/>
          </a:xfrm>
          <a:prstGeom prst="rect">
            <a:avLst/>
          </a:prstGeom>
        </p:spPr>
      </p:pic>
      <p:sp>
        <p:nvSpPr>
          <p:cNvPr id="7" name="TextBox 6">
            <a:extLst>
              <a:ext uri="{FF2B5EF4-FFF2-40B4-BE49-F238E27FC236}">
                <a16:creationId xmlns:a16="http://schemas.microsoft.com/office/drawing/2014/main" id="{1E1784CE-69E5-EAD7-3C7E-8C1D657C5CE2}"/>
              </a:ext>
            </a:extLst>
          </p:cNvPr>
          <p:cNvSpPr txBox="1"/>
          <p:nvPr/>
        </p:nvSpPr>
        <p:spPr>
          <a:xfrm>
            <a:off x="1617229" y="759979"/>
            <a:ext cx="6671542" cy="523220"/>
          </a:xfrm>
          <a:prstGeom prst="rect">
            <a:avLst/>
          </a:prstGeom>
          <a:noFill/>
        </p:spPr>
        <p:txBody>
          <a:bodyPr wrap="square">
            <a:spAutoFit/>
          </a:bodyPr>
          <a:lstStyle/>
          <a:p>
            <a:pPr algn="ct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Harga </a:t>
            </a:r>
            <a:r>
              <a:rPr lang="en-US" sz="2800" dirty="0" err="1">
                <a:latin typeface="Liberation Serif" panose="02020603050405020304" pitchFamily="18" charset="0"/>
                <a:ea typeface="Liberation Serif" panose="02020603050405020304" pitchFamily="18" charset="0"/>
                <a:cs typeface="Liberation Serif" panose="02020603050405020304" pitchFamily="18" charset="0"/>
              </a:rPr>
              <a:t>Kelas</a:t>
            </a:r>
            <a:r>
              <a:rPr lang="en-US" sz="2800" dirty="0">
                <a:latin typeface="Liberation Serif" panose="02020603050405020304" pitchFamily="18" charset="0"/>
                <a:ea typeface="Liberation Serif" panose="02020603050405020304" pitchFamily="18" charset="0"/>
                <a:cs typeface="Liberation Serif" panose="02020603050405020304" pitchFamily="18" charset="0"/>
              </a:rPr>
              <a:t> Yoga/Pilates di Kuching!</a:t>
            </a:r>
          </a:p>
        </p:txBody>
      </p:sp>
    </p:spTree>
    <p:extLst>
      <p:ext uri="{BB962C8B-B14F-4D97-AF65-F5344CB8AC3E}">
        <p14:creationId xmlns:p14="http://schemas.microsoft.com/office/powerpoint/2010/main" val="2480354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38DA1-4922-1D67-E637-C0EB586E48D9}"/>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820402E-200F-AB30-B52D-76261A96E9D5}"/>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solidFill>
                  <a:srgbClr val="202122"/>
                </a:solidFill>
                <a:latin typeface="Liberation Serif" panose="02020603050405020304" pitchFamily="18" charset="0"/>
                <a:ea typeface="Liberation Serif" panose="02020603050405020304" pitchFamily="18" charset="0"/>
              </a:rPr>
              <a:t>سُجُود</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11" name="Picture 10">
            <a:extLst>
              <a:ext uri="{FF2B5EF4-FFF2-40B4-BE49-F238E27FC236}">
                <a16:creationId xmlns:a16="http://schemas.microsoft.com/office/drawing/2014/main" id="{045110BA-42E9-B6CC-F771-21AC55BF7DAC}"/>
              </a:ext>
            </a:extLst>
          </p:cNvPr>
          <p:cNvPicPr>
            <a:picLocks noChangeAspect="1"/>
          </p:cNvPicPr>
          <p:nvPr/>
        </p:nvPicPr>
        <p:blipFill>
          <a:blip r:embed="rId3"/>
          <a:stretch>
            <a:fillRect/>
          </a:stretch>
        </p:blipFill>
        <p:spPr>
          <a:xfrm>
            <a:off x="606466" y="825639"/>
            <a:ext cx="4346534" cy="2103162"/>
          </a:xfrm>
          <a:prstGeom prst="rect">
            <a:avLst/>
          </a:prstGeom>
          <a:ln>
            <a:solidFill>
              <a:schemeClr val="tx1"/>
            </a:solidFill>
          </a:ln>
        </p:spPr>
      </p:pic>
      <p:sp>
        <p:nvSpPr>
          <p:cNvPr id="13" name="TextBox 12">
            <a:extLst>
              <a:ext uri="{FF2B5EF4-FFF2-40B4-BE49-F238E27FC236}">
                <a16:creationId xmlns:a16="http://schemas.microsoft.com/office/drawing/2014/main" id="{F296F5C0-091A-FDE1-4441-08124184F780}"/>
              </a:ext>
            </a:extLst>
          </p:cNvPr>
          <p:cNvSpPr txBox="1"/>
          <p:nvPr/>
        </p:nvSpPr>
        <p:spPr>
          <a:xfrm>
            <a:off x="5086352" y="752594"/>
            <a:ext cx="3997214" cy="400110"/>
          </a:xfrm>
          <a:prstGeom prst="rect">
            <a:avLst/>
          </a:prstGeom>
          <a:noFill/>
        </p:spPr>
        <p:txBody>
          <a:bodyPr wrap="square">
            <a:spAutoFit/>
          </a:bodyPr>
          <a:lstStyle/>
          <a:p>
            <a:r>
              <a:rPr lang="en-US" sz="2000" b="1" dirty="0">
                <a:latin typeface="Liberation Serif" panose="02020603050405020304" pitchFamily="18" charset="0"/>
                <a:ea typeface="Liberation Serif" panose="02020603050405020304" pitchFamily="18" charset="0"/>
                <a:cs typeface="Liberation Serif" panose="02020603050405020304" pitchFamily="18" charset="0"/>
              </a:rPr>
              <a:t>Purpose?</a:t>
            </a:r>
            <a:r>
              <a:rPr lang="en-US" sz="2000" dirty="0">
                <a:latin typeface="Liberation Serif" panose="02020603050405020304" pitchFamily="18" charset="0"/>
                <a:ea typeface="Liberation Serif" panose="02020603050405020304" pitchFamily="18" charset="0"/>
                <a:cs typeface="Liberation Serif" panose="02020603050405020304" pitchFamily="18" charset="0"/>
              </a:rPr>
              <a:t> Sujud vs Child’s Pose</a:t>
            </a:r>
          </a:p>
        </p:txBody>
      </p:sp>
      <p:sp>
        <p:nvSpPr>
          <p:cNvPr id="14" name="TextBox 13">
            <a:extLst>
              <a:ext uri="{FF2B5EF4-FFF2-40B4-BE49-F238E27FC236}">
                <a16:creationId xmlns:a16="http://schemas.microsoft.com/office/drawing/2014/main" id="{160DABC3-1911-2951-A78D-CB812EA907C2}"/>
              </a:ext>
            </a:extLst>
          </p:cNvPr>
          <p:cNvSpPr txBox="1"/>
          <p:nvPr/>
        </p:nvSpPr>
        <p:spPr>
          <a:xfrm>
            <a:off x="5086352" y="1281998"/>
            <a:ext cx="3997214" cy="707886"/>
          </a:xfrm>
          <a:prstGeom prst="rect">
            <a:avLst/>
          </a:prstGeom>
          <a:noFill/>
        </p:spPr>
        <p:txBody>
          <a:bodyPr wrap="square">
            <a:spAutoFit/>
          </a:bodyPr>
          <a:lstStyle/>
          <a:p>
            <a:r>
              <a:rPr lang="en-US" sz="2000" b="1" dirty="0">
                <a:latin typeface="Liberation Serif" panose="02020603050405020304" pitchFamily="18" charset="0"/>
                <a:ea typeface="Liberation Serif" panose="02020603050405020304" pitchFamily="18" charset="0"/>
                <a:cs typeface="Liberation Serif" panose="02020603050405020304" pitchFamily="18" charset="0"/>
              </a:rPr>
              <a:t>Method?</a:t>
            </a:r>
            <a:r>
              <a:rPr lang="en-US" sz="2000" dirty="0">
                <a:latin typeface="Liberation Serif" panose="02020603050405020304" pitchFamily="18" charset="0"/>
                <a:ea typeface="Liberation Serif" panose="02020603050405020304" pitchFamily="18" charset="0"/>
                <a:cs typeface="Liberation Serif" panose="02020603050405020304" pitchFamily="18" charset="0"/>
              </a:rPr>
              <a:t> Electromyographic Signals from upper body muscles measured</a:t>
            </a:r>
          </a:p>
        </p:txBody>
      </p:sp>
      <p:sp>
        <p:nvSpPr>
          <p:cNvPr id="22" name="TextBox 21">
            <a:extLst>
              <a:ext uri="{FF2B5EF4-FFF2-40B4-BE49-F238E27FC236}">
                <a16:creationId xmlns:a16="http://schemas.microsoft.com/office/drawing/2014/main" id="{BF6ECAC6-0AF7-4318-15C3-31EB124C2200}"/>
              </a:ext>
            </a:extLst>
          </p:cNvPr>
          <p:cNvSpPr txBox="1"/>
          <p:nvPr/>
        </p:nvSpPr>
        <p:spPr>
          <a:xfrm>
            <a:off x="566626" y="4524091"/>
            <a:ext cx="1225290" cy="369332"/>
          </a:xfrm>
          <a:prstGeom prst="rect">
            <a:avLst/>
          </a:prstGeom>
          <a:noFill/>
        </p:spPr>
        <p:txBody>
          <a:bodyPr wrap="square">
            <a:spAutoFit/>
          </a:bodyPr>
          <a:lstStyle/>
          <a:p>
            <a:r>
              <a:rPr lang="en-US" b="1" dirty="0">
                <a:latin typeface="Liberation Serif" panose="02020603050405020304" pitchFamily="18" charset="0"/>
                <a:ea typeface="Liberation Serif" panose="02020603050405020304" pitchFamily="18" charset="0"/>
                <a:cs typeface="Liberation Serif" panose="02020603050405020304" pitchFamily="18" charset="0"/>
              </a:rPr>
              <a:t>Results?</a:t>
            </a:r>
            <a:endParaRPr lang="en-US" dirty="0"/>
          </a:p>
        </p:txBody>
      </p:sp>
      <p:sp>
        <p:nvSpPr>
          <p:cNvPr id="23" name="Arrow: Right 22">
            <a:extLst>
              <a:ext uri="{FF2B5EF4-FFF2-40B4-BE49-F238E27FC236}">
                <a16:creationId xmlns:a16="http://schemas.microsoft.com/office/drawing/2014/main" id="{06B83AD3-94D3-C754-B8ED-CFC8C10A0A1F}"/>
              </a:ext>
            </a:extLst>
          </p:cNvPr>
          <p:cNvSpPr/>
          <p:nvPr/>
        </p:nvSpPr>
        <p:spPr>
          <a:xfrm>
            <a:off x="1577975" y="4420458"/>
            <a:ext cx="835572" cy="5833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06EA495F-238C-AD86-BD4E-D29001872CA7}"/>
              </a:ext>
            </a:extLst>
          </p:cNvPr>
          <p:cNvPicPr>
            <a:picLocks noChangeAspect="1"/>
          </p:cNvPicPr>
          <p:nvPr/>
        </p:nvPicPr>
        <p:blipFill>
          <a:blip r:embed="rId4"/>
          <a:stretch>
            <a:fillRect/>
          </a:stretch>
        </p:blipFill>
        <p:spPr>
          <a:xfrm>
            <a:off x="2500874" y="3131038"/>
            <a:ext cx="5998812" cy="2974369"/>
          </a:xfrm>
          <a:prstGeom prst="rect">
            <a:avLst/>
          </a:prstGeom>
        </p:spPr>
      </p:pic>
      <p:sp>
        <p:nvSpPr>
          <p:cNvPr id="30" name="Rectangle 29">
            <a:extLst>
              <a:ext uri="{FF2B5EF4-FFF2-40B4-BE49-F238E27FC236}">
                <a16:creationId xmlns:a16="http://schemas.microsoft.com/office/drawing/2014/main" id="{C5B3D178-609A-665D-E6C2-0AEA6299EF3C}"/>
              </a:ext>
            </a:extLst>
          </p:cNvPr>
          <p:cNvSpPr/>
          <p:nvPr/>
        </p:nvSpPr>
        <p:spPr>
          <a:xfrm>
            <a:off x="6045200" y="3708903"/>
            <a:ext cx="642620" cy="1863485"/>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8A855D1-7FF6-86C2-9E05-F0C4B21B0504}"/>
              </a:ext>
            </a:extLst>
          </p:cNvPr>
          <p:cNvSpPr txBox="1"/>
          <p:nvPr/>
        </p:nvSpPr>
        <p:spPr>
          <a:xfrm>
            <a:off x="4953000" y="6378791"/>
            <a:ext cx="4572000" cy="307777"/>
          </a:xfrm>
          <a:prstGeom prst="rect">
            <a:avLst/>
          </a:prstGeom>
          <a:noFill/>
        </p:spPr>
        <p:txBody>
          <a:bodyPr wrap="square">
            <a:spAutoFit/>
          </a:bodyPr>
          <a:lstStyle/>
          <a:p>
            <a:pPr algn="r"/>
            <a:r>
              <a:rPr lang="en-US" sz="1400" dirty="0"/>
              <a:t>https://eprints.um.edu.my/9267/</a:t>
            </a:r>
          </a:p>
        </p:txBody>
      </p:sp>
    </p:spTree>
    <p:extLst>
      <p:ext uri="{BB962C8B-B14F-4D97-AF65-F5344CB8AC3E}">
        <p14:creationId xmlns:p14="http://schemas.microsoft.com/office/powerpoint/2010/main" val="2427903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BFC7D-EE3C-9081-9612-7624EFBB106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DD298E2-07AB-686F-A62C-D6BB05980DF2}"/>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solidFill>
                  <a:srgbClr val="202122"/>
                </a:solidFill>
                <a:latin typeface="Liberation Serif" panose="02020603050405020304" pitchFamily="18" charset="0"/>
                <a:ea typeface="Liberation Serif" panose="02020603050405020304" pitchFamily="18" charset="0"/>
              </a:rPr>
              <a:t>سُجُود</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11" name="Picture 10">
            <a:extLst>
              <a:ext uri="{FF2B5EF4-FFF2-40B4-BE49-F238E27FC236}">
                <a16:creationId xmlns:a16="http://schemas.microsoft.com/office/drawing/2014/main" id="{33F8D596-5FE7-74D2-9BAF-8793493CF64F}"/>
              </a:ext>
            </a:extLst>
          </p:cNvPr>
          <p:cNvPicPr>
            <a:picLocks noChangeAspect="1"/>
          </p:cNvPicPr>
          <p:nvPr/>
        </p:nvPicPr>
        <p:blipFill>
          <a:blip r:embed="rId3"/>
          <a:stretch>
            <a:fillRect/>
          </a:stretch>
        </p:blipFill>
        <p:spPr>
          <a:xfrm>
            <a:off x="606466" y="825639"/>
            <a:ext cx="4346534" cy="2103162"/>
          </a:xfrm>
          <a:prstGeom prst="rect">
            <a:avLst/>
          </a:prstGeom>
          <a:ln>
            <a:solidFill>
              <a:schemeClr val="tx1"/>
            </a:solidFill>
          </a:ln>
        </p:spPr>
      </p:pic>
      <p:sp>
        <p:nvSpPr>
          <p:cNvPr id="13" name="TextBox 12">
            <a:extLst>
              <a:ext uri="{FF2B5EF4-FFF2-40B4-BE49-F238E27FC236}">
                <a16:creationId xmlns:a16="http://schemas.microsoft.com/office/drawing/2014/main" id="{4921EA2C-3F46-F94C-4B2D-94C0CF8E13B3}"/>
              </a:ext>
            </a:extLst>
          </p:cNvPr>
          <p:cNvSpPr txBox="1"/>
          <p:nvPr/>
        </p:nvSpPr>
        <p:spPr>
          <a:xfrm>
            <a:off x="5086352" y="752594"/>
            <a:ext cx="3997214" cy="400110"/>
          </a:xfrm>
          <a:prstGeom prst="rect">
            <a:avLst/>
          </a:prstGeom>
          <a:noFill/>
        </p:spPr>
        <p:txBody>
          <a:bodyPr wrap="square">
            <a:spAutoFit/>
          </a:bodyPr>
          <a:lstStyle/>
          <a:p>
            <a:r>
              <a:rPr lang="en-US" sz="2000" b="1" dirty="0">
                <a:latin typeface="Liberation Serif" panose="02020603050405020304" pitchFamily="18" charset="0"/>
                <a:ea typeface="Liberation Serif" panose="02020603050405020304" pitchFamily="18" charset="0"/>
                <a:cs typeface="Liberation Serif" panose="02020603050405020304" pitchFamily="18" charset="0"/>
              </a:rPr>
              <a:t>Purpose?</a:t>
            </a:r>
            <a:r>
              <a:rPr lang="en-US" sz="2000" dirty="0">
                <a:latin typeface="Liberation Serif" panose="02020603050405020304" pitchFamily="18" charset="0"/>
                <a:ea typeface="Liberation Serif" panose="02020603050405020304" pitchFamily="18" charset="0"/>
                <a:cs typeface="Liberation Serif" panose="02020603050405020304" pitchFamily="18" charset="0"/>
              </a:rPr>
              <a:t> Sujud vs Child’s Pose</a:t>
            </a:r>
          </a:p>
        </p:txBody>
      </p:sp>
      <p:sp>
        <p:nvSpPr>
          <p:cNvPr id="14" name="TextBox 13">
            <a:extLst>
              <a:ext uri="{FF2B5EF4-FFF2-40B4-BE49-F238E27FC236}">
                <a16:creationId xmlns:a16="http://schemas.microsoft.com/office/drawing/2014/main" id="{1EB3B6C4-B6D6-A803-6857-D0AC12C989D0}"/>
              </a:ext>
            </a:extLst>
          </p:cNvPr>
          <p:cNvSpPr txBox="1"/>
          <p:nvPr/>
        </p:nvSpPr>
        <p:spPr>
          <a:xfrm>
            <a:off x="5086352" y="1281998"/>
            <a:ext cx="3997214" cy="707886"/>
          </a:xfrm>
          <a:prstGeom prst="rect">
            <a:avLst/>
          </a:prstGeom>
          <a:noFill/>
        </p:spPr>
        <p:txBody>
          <a:bodyPr wrap="square">
            <a:spAutoFit/>
          </a:bodyPr>
          <a:lstStyle/>
          <a:p>
            <a:r>
              <a:rPr lang="en-US" sz="2000" b="1" dirty="0">
                <a:latin typeface="Liberation Serif" panose="02020603050405020304" pitchFamily="18" charset="0"/>
                <a:ea typeface="Liberation Serif" panose="02020603050405020304" pitchFamily="18" charset="0"/>
                <a:cs typeface="Liberation Serif" panose="02020603050405020304" pitchFamily="18" charset="0"/>
              </a:rPr>
              <a:t>Method?</a:t>
            </a:r>
            <a:r>
              <a:rPr lang="en-US" sz="2000" dirty="0">
                <a:latin typeface="Liberation Serif" panose="02020603050405020304" pitchFamily="18" charset="0"/>
                <a:ea typeface="Liberation Serif" panose="02020603050405020304" pitchFamily="18" charset="0"/>
                <a:cs typeface="Liberation Serif" panose="02020603050405020304" pitchFamily="18" charset="0"/>
              </a:rPr>
              <a:t> Electromyographic Signals from upper body muscles measured</a:t>
            </a:r>
          </a:p>
        </p:txBody>
      </p:sp>
      <p:sp>
        <p:nvSpPr>
          <p:cNvPr id="22" name="TextBox 21">
            <a:extLst>
              <a:ext uri="{FF2B5EF4-FFF2-40B4-BE49-F238E27FC236}">
                <a16:creationId xmlns:a16="http://schemas.microsoft.com/office/drawing/2014/main" id="{A7DC306E-3C8A-BAB8-E079-11F526FFDEF4}"/>
              </a:ext>
            </a:extLst>
          </p:cNvPr>
          <p:cNvSpPr txBox="1"/>
          <p:nvPr/>
        </p:nvSpPr>
        <p:spPr>
          <a:xfrm>
            <a:off x="566626" y="4524091"/>
            <a:ext cx="1225290" cy="369332"/>
          </a:xfrm>
          <a:prstGeom prst="rect">
            <a:avLst/>
          </a:prstGeom>
          <a:noFill/>
        </p:spPr>
        <p:txBody>
          <a:bodyPr wrap="square">
            <a:spAutoFit/>
          </a:bodyPr>
          <a:lstStyle/>
          <a:p>
            <a:r>
              <a:rPr lang="en-US" b="1" dirty="0">
                <a:latin typeface="Liberation Serif" panose="02020603050405020304" pitchFamily="18" charset="0"/>
                <a:ea typeface="Liberation Serif" panose="02020603050405020304" pitchFamily="18" charset="0"/>
                <a:cs typeface="Liberation Serif" panose="02020603050405020304" pitchFamily="18" charset="0"/>
              </a:rPr>
              <a:t>Results?</a:t>
            </a:r>
            <a:endParaRPr lang="en-US" dirty="0"/>
          </a:p>
        </p:txBody>
      </p:sp>
      <p:sp>
        <p:nvSpPr>
          <p:cNvPr id="23" name="Arrow: Right 22">
            <a:extLst>
              <a:ext uri="{FF2B5EF4-FFF2-40B4-BE49-F238E27FC236}">
                <a16:creationId xmlns:a16="http://schemas.microsoft.com/office/drawing/2014/main" id="{50B5341A-9348-784F-09FF-D756C251A7E2}"/>
              </a:ext>
            </a:extLst>
          </p:cNvPr>
          <p:cNvSpPr/>
          <p:nvPr/>
        </p:nvSpPr>
        <p:spPr>
          <a:xfrm>
            <a:off x="1577975" y="4420458"/>
            <a:ext cx="835572" cy="5833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D5C0E57-838C-A3D6-BFE1-7E12B90B2248}"/>
              </a:ext>
            </a:extLst>
          </p:cNvPr>
          <p:cNvPicPr>
            <a:picLocks noChangeAspect="1"/>
          </p:cNvPicPr>
          <p:nvPr/>
        </p:nvPicPr>
        <p:blipFill>
          <a:blip r:embed="rId4"/>
          <a:stretch>
            <a:fillRect/>
          </a:stretch>
        </p:blipFill>
        <p:spPr>
          <a:xfrm>
            <a:off x="2500874" y="3131038"/>
            <a:ext cx="5998812" cy="2974369"/>
          </a:xfrm>
          <a:prstGeom prst="rect">
            <a:avLst/>
          </a:prstGeom>
        </p:spPr>
      </p:pic>
      <p:sp>
        <p:nvSpPr>
          <p:cNvPr id="30" name="Rectangle 29">
            <a:extLst>
              <a:ext uri="{FF2B5EF4-FFF2-40B4-BE49-F238E27FC236}">
                <a16:creationId xmlns:a16="http://schemas.microsoft.com/office/drawing/2014/main" id="{2BF41EA3-23C4-B13B-DE99-0D2CFE2CF31C}"/>
              </a:ext>
            </a:extLst>
          </p:cNvPr>
          <p:cNvSpPr/>
          <p:nvPr/>
        </p:nvSpPr>
        <p:spPr>
          <a:xfrm>
            <a:off x="6045200" y="3708903"/>
            <a:ext cx="642620" cy="1863485"/>
          </a:xfrm>
          <a:prstGeom prst="rect">
            <a:avLst/>
          </a:prstGeom>
          <a:noFill/>
          <a:ln w="571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69A2589-742A-68BC-9BB3-2BBBF2A906F9}"/>
              </a:ext>
            </a:extLst>
          </p:cNvPr>
          <p:cNvSpPr txBox="1"/>
          <p:nvPr/>
        </p:nvSpPr>
        <p:spPr>
          <a:xfrm>
            <a:off x="4953000" y="6378791"/>
            <a:ext cx="4572000" cy="307777"/>
          </a:xfrm>
          <a:prstGeom prst="rect">
            <a:avLst/>
          </a:prstGeom>
          <a:noFill/>
        </p:spPr>
        <p:txBody>
          <a:bodyPr wrap="square">
            <a:spAutoFit/>
          </a:bodyPr>
          <a:lstStyle/>
          <a:p>
            <a:pPr algn="r"/>
            <a:r>
              <a:rPr lang="en-US" sz="1400" dirty="0"/>
              <a:t>https://eprints.um.edu.my/9267/</a:t>
            </a:r>
          </a:p>
        </p:txBody>
      </p:sp>
      <p:sp>
        <p:nvSpPr>
          <p:cNvPr id="2" name="TextBox 1">
            <a:extLst>
              <a:ext uri="{FF2B5EF4-FFF2-40B4-BE49-F238E27FC236}">
                <a16:creationId xmlns:a16="http://schemas.microsoft.com/office/drawing/2014/main" id="{19C99CF6-2AF0-A793-18F9-A840F76237E4}"/>
              </a:ext>
            </a:extLst>
          </p:cNvPr>
          <p:cNvSpPr txBox="1"/>
          <p:nvPr/>
        </p:nvSpPr>
        <p:spPr>
          <a:xfrm rot="-1800000">
            <a:off x="1576283" y="2274838"/>
            <a:ext cx="6753432" cy="2308324"/>
          </a:xfrm>
          <a:prstGeom prst="rect">
            <a:avLst/>
          </a:prstGeom>
          <a:solidFill>
            <a:srgbClr val="FF0000"/>
          </a:solidFill>
        </p:spPr>
        <p:txBody>
          <a:bodyPr wrap="square">
            <a:spAutoFit/>
          </a:bodyPr>
          <a:lstStyle/>
          <a:p>
            <a:pPr algn="ct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Jimat </a:t>
            </a:r>
            <a:r>
              <a:rPr lang="en-US" sz="7200" dirty="0" err="1">
                <a:latin typeface="Liberation Serif" panose="02020603050405020304" pitchFamily="18" charset="0"/>
                <a:ea typeface="Liberation Serif" panose="02020603050405020304" pitchFamily="18" charset="0"/>
                <a:cs typeface="Liberation Serif" panose="02020603050405020304" pitchFamily="18" charset="0"/>
              </a:rPr>
              <a:t>Duit</a:t>
            </a: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 </a:t>
            </a:r>
          </a:p>
          <a:p>
            <a:pPr algn="ctr"/>
            <a:r>
              <a:rPr lang="en-US" sz="7200" dirty="0">
                <a:latin typeface="Liberation Serif" panose="02020603050405020304" pitchFamily="18" charset="0"/>
                <a:ea typeface="Liberation Serif" panose="02020603050405020304" pitchFamily="18" charset="0"/>
                <a:cs typeface="Liberation Serif" panose="02020603050405020304" pitchFamily="18" charset="0"/>
              </a:rPr>
              <a:t>Solat je</a:t>
            </a:r>
          </a:p>
        </p:txBody>
      </p:sp>
    </p:spTree>
    <p:extLst>
      <p:ext uri="{BB962C8B-B14F-4D97-AF65-F5344CB8AC3E}">
        <p14:creationId xmlns:p14="http://schemas.microsoft.com/office/powerpoint/2010/main" val="1576928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8CC1-3890-F165-F3B3-262DC785FA39}"/>
              </a:ext>
            </a:extLst>
          </p:cNvPr>
          <p:cNvSpPr>
            <a:spLocks noGrp="1"/>
          </p:cNvSpPr>
          <p:nvPr>
            <p:ph type="title"/>
          </p:nvPr>
        </p:nvSpPr>
        <p:spPr/>
        <p:txBody>
          <a:bodyPr/>
          <a:lstStyle/>
          <a:p>
            <a:r>
              <a:rPr lang="en-US" dirty="0"/>
              <a:t>Other studies related to Solat!</a:t>
            </a:r>
          </a:p>
        </p:txBody>
      </p:sp>
      <p:pic>
        <p:nvPicPr>
          <p:cNvPr id="5" name="Picture 4">
            <a:extLst>
              <a:ext uri="{FF2B5EF4-FFF2-40B4-BE49-F238E27FC236}">
                <a16:creationId xmlns:a16="http://schemas.microsoft.com/office/drawing/2014/main" id="{AA0FDD0B-B968-6259-E452-3F1783A891D9}"/>
              </a:ext>
            </a:extLst>
          </p:cNvPr>
          <p:cNvPicPr>
            <a:picLocks noChangeAspect="1"/>
          </p:cNvPicPr>
          <p:nvPr/>
        </p:nvPicPr>
        <p:blipFill>
          <a:blip r:embed="rId2"/>
          <a:stretch>
            <a:fillRect/>
          </a:stretch>
        </p:blipFill>
        <p:spPr>
          <a:xfrm>
            <a:off x="495300" y="1417638"/>
            <a:ext cx="8736018" cy="2801284"/>
          </a:xfrm>
          <a:prstGeom prst="rect">
            <a:avLst/>
          </a:prstGeom>
          <a:ln>
            <a:solidFill>
              <a:schemeClr val="tx1"/>
            </a:solidFill>
          </a:ln>
        </p:spPr>
      </p:pic>
      <p:sp>
        <p:nvSpPr>
          <p:cNvPr id="7" name="TextBox 6">
            <a:extLst>
              <a:ext uri="{FF2B5EF4-FFF2-40B4-BE49-F238E27FC236}">
                <a16:creationId xmlns:a16="http://schemas.microsoft.com/office/drawing/2014/main" id="{99A8FCA7-5779-787E-F1E6-1F779581287B}"/>
              </a:ext>
            </a:extLst>
          </p:cNvPr>
          <p:cNvSpPr txBox="1"/>
          <p:nvPr/>
        </p:nvSpPr>
        <p:spPr>
          <a:xfrm>
            <a:off x="495300" y="4477435"/>
            <a:ext cx="8736018" cy="954107"/>
          </a:xfrm>
          <a:prstGeom prst="rect">
            <a:avLst/>
          </a:prstGeom>
          <a:noFill/>
        </p:spPr>
        <p:txBody>
          <a:bodyPr wrap="square">
            <a:spAutoFit/>
          </a:bodyPr>
          <a:lstStyle/>
          <a:p>
            <a:r>
              <a:rPr lang="en-US" sz="2800" b="0" i="0" dirty="0">
                <a:effectLst/>
                <a:latin typeface="Liberation Serif" panose="02020603050405020304" pitchFamily="18" charset="0"/>
                <a:ea typeface="Liberation Serif" panose="02020603050405020304" pitchFamily="18" charset="0"/>
                <a:cs typeface="Liberation Serif" panose="02020603050405020304" pitchFamily="18" charset="0"/>
              </a:rPr>
              <a:t>The study concluded that </a:t>
            </a:r>
            <a:r>
              <a:rPr lang="en-US" sz="2800" b="0" i="0" dirty="0" err="1">
                <a:effectLst/>
                <a:latin typeface="Liberation Serif" panose="02020603050405020304" pitchFamily="18" charset="0"/>
                <a:ea typeface="Liberation Serif" panose="02020603050405020304" pitchFamily="18" charset="0"/>
                <a:cs typeface="Liberation Serif" panose="02020603050405020304" pitchFamily="18" charset="0"/>
              </a:rPr>
              <a:t>Ruku's</a:t>
            </a:r>
            <a:r>
              <a:rPr lang="en-US" sz="2800" b="0" i="0" dirty="0">
                <a:effectLst/>
                <a:latin typeface="Liberation Serif" panose="02020603050405020304" pitchFamily="18" charset="0"/>
                <a:ea typeface="Liberation Serif" panose="02020603050405020304" pitchFamily="18" charset="0"/>
                <a:cs typeface="Liberation Serif" panose="02020603050405020304" pitchFamily="18" charset="0"/>
              </a:rPr>
              <a:t> posture has a significant positive effect on hamstring flexibility. </a:t>
            </a:r>
            <a:endParaRPr lang="en-US" sz="28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763217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A71AE-F90C-C4FC-19DE-558ED84CB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E09AD-7E0B-F0B8-62C0-3F0A2DEEA2A5}"/>
              </a:ext>
            </a:extLst>
          </p:cNvPr>
          <p:cNvSpPr>
            <a:spLocks noGrp="1"/>
          </p:cNvSpPr>
          <p:nvPr>
            <p:ph type="title"/>
          </p:nvPr>
        </p:nvSpPr>
        <p:spPr/>
        <p:txBody>
          <a:bodyPr/>
          <a:lstStyle/>
          <a:p>
            <a:r>
              <a:rPr dirty="0"/>
              <a:t>Introduction</a:t>
            </a:r>
          </a:p>
        </p:txBody>
      </p:sp>
      <p:sp>
        <p:nvSpPr>
          <p:cNvPr id="3" name="Content Placeholder 2">
            <a:extLst>
              <a:ext uri="{FF2B5EF4-FFF2-40B4-BE49-F238E27FC236}">
                <a16:creationId xmlns:a16="http://schemas.microsoft.com/office/drawing/2014/main" id="{B798C312-5A93-29EF-57D8-11E41BB70EDB}"/>
              </a:ext>
            </a:extLst>
          </p:cNvPr>
          <p:cNvSpPr>
            <a:spLocks noGrp="1"/>
          </p:cNvSpPr>
          <p:nvPr>
            <p:ph idx="1"/>
          </p:nvPr>
        </p:nvSpPr>
        <p:spPr>
          <a:xfrm>
            <a:off x="838200" y="1600201"/>
            <a:ext cx="8229600" cy="670034"/>
          </a:xfrm>
        </p:spPr>
        <p:txBody>
          <a:bodyPr/>
          <a:lstStyle/>
          <a:p>
            <a:pPr marL="0" indent="0">
              <a:buNone/>
            </a:pPr>
            <a:r>
              <a:rPr lang="ar-AE" b="0" i="0" dirty="0">
                <a:solidFill>
                  <a:srgbClr val="202122"/>
                </a:solidFill>
                <a:effectLst/>
                <a:latin typeface="Arial" panose="020B0604020202020204" pitchFamily="34" charset="0"/>
              </a:rPr>
              <a:t>ٱلصَّلَاةُ</a:t>
            </a:r>
            <a:r>
              <a:rPr dirty="0"/>
              <a:t>: A fundamental pillar of Islam</a:t>
            </a:r>
            <a:endParaRPr lang="en-US" dirty="0"/>
          </a:p>
        </p:txBody>
      </p:sp>
      <p:sp>
        <p:nvSpPr>
          <p:cNvPr id="6" name="TextBox 5">
            <a:extLst>
              <a:ext uri="{FF2B5EF4-FFF2-40B4-BE49-F238E27FC236}">
                <a16:creationId xmlns:a16="http://schemas.microsoft.com/office/drawing/2014/main" id="{42FA4879-2252-A39F-B4E3-E3AFE1B30987}"/>
              </a:ext>
            </a:extLst>
          </p:cNvPr>
          <p:cNvSpPr txBox="1"/>
          <p:nvPr/>
        </p:nvSpPr>
        <p:spPr>
          <a:xfrm>
            <a:off x="838200" y="2347594"/>
            <a:ext cx="8028432" cy="830997"/>
          </a:xfrm>
          <a:prstGeom prst="rect">
            <a:avLst/>
          </a:prstGeom>
          <a:noFill/>
        </p:spPr>
        <p:txBody>
          <a:bodyPr wrap="square">
            <a:spAutoFit/>
          </a:bodyPr>
          <a:lstStyle/>
          <a:p>
            <a:r>
              <a:rPr lang="en-US" sz="2400" b="1" dirty="0"/>
              <a:t>"</a:t>
            </a:r>
            <a:r>
              <a:rPr lang="en-US" sz="2400" dirty="0">
                <a:latin typeface="Figtree"/>
              </a:rPr>
              <a:t>O ye who believe! bow down, prostrate yourselves, and adore your Lord; and do good; that ye may prosper.</a:t>
            </a:r>
            <a:r>
              <a:rPr lang="en-US" sz="2400" b="1" dirty="0"/>
              <a:t>"</a:t>
            </a:r>
            <a:r>
              <a:rPr lang="en-US" sz="2400" dirty="0"/>
              <a:t> </a:t>
            </a:r>
            <a:r>
              <a:rPr lang="en-US" sz="2400" i="1" dirty="0"/>
              <a:t>(Quran 22:77)</a:t>
            </a:r>
            <a:endParaRPr lang="en-US" sz="2400" dirty="0"/>
          </a:p>
        </p:txBody>
      </p:sp>
    </p:spTree>
    <p:extLst>
      <p:ext uri="{BB962C8B-B14F-4D97-AF65-F5344CB8AC3E}">
        <p14:creationId xmlns:p14="http://schemas.microsoft.com/office/powerpoint/2010/main" val="1840778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96D30-86EA-1D5E-C030-8282682414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032BC-F42F-6C8D-158B-F0B150C20297}"/>
              </a:ext>
            </a:extLst>
          </p:cNvPr>
          <p:cNvSpPr>
            <a:spLocks noGrp="1"/>
          </p:cNvSpPr>
          <p:nvPr>
            <p:ph type="title"/>
          </p:nvPr>
        </p:nvSpPr>
        <p:spPr/>
        <p:txBody>
          <a:bodyPr/>
          <a:lstStyle/>
          <a:p>
            <a:r>
              <a:rPr lang="en-US" dirty="0"/>
              <a:t>Other studies related to Solat!</a:t>
            </a:r>
          </a:p>
        </p:txBody>
      </p:sp>
      <p:pic>
        <p:nvPicPr>
          <p:cNvPr id="5" name="Picture 4">
            <a:extLst>
              <a:ext uri="{FF2B5EF4-FFF2-40B4-BE49-F238E27FC236}">
                <a16:creationId xmlns:a16="http://schemas.microsoft.com/office/drawing/2014/main" id="{25E9F6B6-3608-012B-8F78-9FEB261AC219}"/>
              </a:ext>
            </a:extLst>
          </p:cNvPr>
          <p:cNvPicPr>
            <a:picLocks noChangeAspect="1"/>
          </p:cNvPicPr>
          <p:nvPr/>
        </p:nvPicPr>
        <p:blipFill>
          <a:blip r:embed="rId2"/>
          <a:stretch>
            <a:fillRect/>
          </a:stretch>
        </p:blipFill>
        <p:spPr>
          <a:xfrm>
            <a:off x="495300" y="1417638"/>
            <a:ext cx="8736018" cy="2801284"/>
          </a:xfrm>
          <a:prstGeom prst="rect">
            <a:avLst/>
          </a:prstGeom>
          <a:ln>
            <a:solidFill>
              <a:schemeClr val="tx1"/>
            </a:solidFill>
          </a:ln>
        </p:spPr>
      </p:pic>
      <p:sp>
        <p:nvSpPr>
          <p:cNvPr id="7" name="TextBox 6">
            <a:extLst>
              <a:ext uri="{FF2B5EF4-FFF2-40B4-BE49-F238E27FC236}">
                <a16:creationId xmlns:a16="http://schemas.microsoft.com/office/drawing/2014/main" id="{2AB3FE1C-26EC-9025-23C2-92E3CBDBC8E7}"/>
              </a:ext>
            </a:extLst>
          </p:cNvPr>
          <p:cNvSpPr txBox="1"/>
          <p:nvPr/>
        </p:nvSpPr>
        <p:spPr>
          <a:xfrm>
            <a:off x="495300" y="4477435"/>
            <a:ext cx="8736018" cy="954107"/>
          </a:xfrm>
          <a:prstGeom prst="rect">
            <a:avLst/>
          </a:prstGeom>
          <a:noFill/>
        </p:spPr>
        <p:txBody>
          <a:bodyPr wrap="square">
            <a:spAutoFit/>
          </a:bodyPr>
          <a:lstStyle/>
          <a:p>
            <a:r>
              <a:rPr lang="en-US" sz="2800" b="0" i="0" dirty="0">
                <a:effectLst/>
                <a:latin typeface="Liberation Serif" panose="02020603050405020304" pitchFamily="18" charset="0"/>
                <a:ea typeface="Liberation Serif" panose="02020603050405020304" pitchFamily="18" charset="0"/>
                <a:cs typeface="Liberation Serif" panose="02020603050405020304" pitchFamily="18" charset="0"/>
              </a:rPr>
              <a:t>The study concluded that </a:t>
            </a:r>
            <a:r>
              <a:rPr lang="en-US" sz="2800" b="0" i="0" dirty="0" err="1">
                <a:effectLst/>
                <a:latin typeface="Liberation Serif" panose="02020603050405020304" pitchFamily="18" charset="0"/>
                <a:ea typeface="Liberation Serif" panose="02020603050405020304" pitchFamily="18" charset="0"/>
                <a:cs typeface="Liberation Serif" panose="02020603050405020304" pitchFamily="18" charset="0"/>
              </a:rPr>
              <a:t>Ruku's</a:t>
            </a:r>
            <a:r>
              <a:rPr lang="en-US" sz="2800" b="0" i="0" dirty="0">
                <a:effectLst/>
                <a:latin typeface="Liberation Serif" panose="02020603050405020304" pitchFamily="18" charset="0"/>
                <a:ea typeface="Liberation Serif" panose="02020603050405020304" pitchFamily="18" charset="0"/>
                <a:cs typeface="Liberation Serif" panose="02020603050405020304" pitchFamily="18" charset="0"/>
              </a:rPr>
              <a:t> posture has a significant positive effect on hamstring flexibility. </a:t>
            </a:r>
            <a:endParaRPr lang="en-US" sz="28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
        <p:nvSpPr>
          <p:cNvPr id="8" name="TextBox 7">
            <a:extLst>
              <a:ext uri="{FF2B5EF4-FFF2-40B4-BE49-F238E27FC236}">
                <a16:creationId xmlns:a16="http://schemas.microsoft.com/office/drawing/2014/main" id="{71AB69F2-BC29-6669-1485-84402230D88A}"/>
              </a:ext>
            </a:extLst>
          </p:cNvPr>
          <p:cNvSpPr txBox="1"/>
          <p:nvPr/>
        </p:nvSpPr>
        <p:spPr>
          <a:xfrm rot="-1800000">
            <a:off x="1576283" y="3013501"/>
            <a:ext cx="6753432" cy="830997"/>
          </a:xfrm>
          <a:prstGeom prst="rect">
            <a:avLst/>
          </a:prstGeom>
          <a:solidFill>
            <a:srgbClr val="FF0000"/>
          </a:solidFill>
        </p:spPr>
        <p:txBody>
          <a:bodyPr wrap="square">
            <a:spAutoFit/>
          </a:bodyPr>
          <a:lstStyle/>
          <a:p>
            <a:pPr algn="ct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Solat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kuatkan</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Hamstring</a:t>
            </a:r>
          </a:p>
        </p:txBody>
      </p:sp>
    </p:spTree>
    <p:extLst>
      <p:ext uri="{BB962C8B-B14F-4D97-AF65-F5344CB8AC3E}">
        <p14:creationId xmlns:p14="http://schemas.microsoft.com/office/powerpoint/2010/main" val="371364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939D7-34EF-D75C-C854-740C183B4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4C3169-43A0-9309-8FD9-5574E1B348AA}"/>
              </a:ext>
            </a:extLst>
          </p:cNvPr>
          <p:cNvSpPr>
            <a:spLocks noGrp="1"/>
          </p:cNvSpPr>
          <p:nvPr>
            <p:ph type="title"/>
          </p:nvPr>
        </p:nvSpPr>
        <p:spPr/>
        <p:txBody>
          <a:bodyPr/>
          <a:lstStyle/>
          <a:p>
            <a:r>
              <a:rPr lang="en-US" dirty="0"/>
              <a:t>Other studies related to Solat!</a:t>
            </a:r>
          </a:p>
        </p:txBody>
      </p:sp>
      <p:sp>
        <p:nvSpPr>
          <p:cNvPr id="7" name="TextBox 6">
            <a:extLst>
              <a:ext uri="{FF2B5EF4-FFF2-40B4-BE49-F238E27FC236}">
                <a16:creationId xmlns:a16="http://schemas.microsoft.com/office/drawing/2014/main" id="{B4049DED-F8F2-F249-EACA-2913F47E023F}"/>
              </a:ext>
            </a:extLst>
          </p:cNvPr>
          <p:cNvSpPr txBox="1"/>
          <p:nvPr/>
        </p:nvSpPr>
        <p:spPr>
          <a:xfrm>
            <a:off x="495300" y="4477435"/>
            <a:ext cx="8736018" cy="1569660"/>
          </a:xfrm>
          <a:prstGeom prst="rect">
            <a:avLst/>
          </a:prstGeom>
          <a:noFill/>
        </p:spPr>
        <p:txBody>
          <a:bodyPr wrap="square">
            <a:spAutoFit/>
          </a:bodyPr>
          <a:lstStyle/>
          <a:p>
            <a:r>
              <a:rPr lang="en-US" sz="2400" b="0" i="0" dirty="0">
                <a:solidFill>
                  <a:srgbClr val="1B1B1B"/>
                </a:solidFill>
                <a:effectLst/>
                <a:latin typeface="Liberation Serif" panose="02020603050405020304" pitchFamily="18" charset="0"/>
                <a:ea typeface="Liberation Serif" panose="02020603050405020304" pitchFamily="18" charset="0"/>
                <a:cs typeface="Liberation Serif" panose="02020603050405020304" pitchFamily="18" charset="0"/>
              </a:rPr>
              <a:t>In summary, muscle strength is an important marker and a potential cause of mortality risk in old women. Monitoring the rate of decline in grip and hip flexion strength in addition to the absolute levels may greatly improve the identification of women most at risk of dying. </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4" name="Picture 3">
            <a:extLst>
              <a:ext uri="{FF2B5EF4-FFF2-40B4-BE49-F238E27FC236}">
                <a16:creationId xmlns:a16="http://schemas.microsoft.com/office/drawing/2014/main" id="{573A0888-6072-FF89-5C34-0174300D366B}"/>
              </a:ext>
            </a:extLst>
          </p:cNvPr>
          <p:cNvPicPr>
            <a:picLocks noChangeAspect="1"/>
          </p:cNvPicPr>
          <p:nvPr/>
        </p:nvPicPr>
        <p:blipFill>
          <a:blip r:embed="rId2"/>
          <a:stretch>
            <a:fillRect/>
          </a:stretch>
        </p:blipFill>
        <p:spPr>
          <a:xfrm>
            <a:off x="495300" y="1179842"/>
            <a:ext cx="8736018" cy="3114386"/>
          </a:xfrm>
          <a:prstGeom prst="rect">
            <a:avLst/>
          </a:prstGeom>
          <a:ln>
            <a:solidFill>
              <a:schemeClr val="tx1"/>
            </a:solidFill>
          </a:ln>
        </p:spPr>
      </p:pic>
    </p:spTree>
    <p:extLst>
      <p:ext uri="{BB962C8B-B14F-4D97-AF65-F5344CB8AC3E}">
        <p14:creationId xmlns:p14="http://schemas.microsoft.com/office/powerpoint/2010/main" val="3657672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266C8-0FBA-EBD3-9CBC-D31D84B6BF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0364A-29C5-5D48-4DB0-4FA458C57778}"/>
              </a:ext>
            </a:extLst>
          </p:cNvPr>
          <p:cNvSpPr>
            <a:spLocks noGrp="1"/>
          </p:cNvSpPr>
          <p:nvPr>
            <p:ph type="title"/>
          </p:nvPr>
        </p:nvSpPr>
        <p:spPr/>
        <p:txBody>
          <a:bodyPr/>
          <a:lstStyle/>
          <a:p>
            <a:r>
              <a:rPr lang="en-US" dirty="0"/>
              <a:t>Other studies related to Solat!</a:t>
            </a:r>
          </a:p>
        </p:txBody>
      </p:sp>
      <p:sp>
        <p:nvSpPr>
          <p:cNvPr id="7" name="TextBox 6">
            <a:extLst>
              <a:ext uri="{FF2B5EF4-FFF2-40B4-BE49-F238E27FC236}">
                <a16:creationId xmlns:a16="http://schemas.microsoft.com/office/drawing/2014/main" id="{1C73B783-3C6F-24EE-BA6A-08413631FBA9}"/>
              </a:ext>
            </a:extLst>
          </p:cNvPr>
          <p:cNvSpPr txBox="1"/>
          <p:nvPr/>
        </p:nvSpPr>
        <p:spPr>
          <a:xfrm>
            <a:off x="495300" y="4477435"/>
            <a:ext cx="8736018" cy="1569660"/>
          </a:xfrm>
          <a:prstGeom prst="rect">
            <a:avLst/>
          </a:prstGeom>
          <a:noFill/>
        </p:spPr>
        <p:txBody>
          <a:bodyPr wrap="square">
            <a:spAutoFit/>
          </a:bodyPr>
          <a:lstStyle/>
          <a:p>
            <a:r>
              <a:rPr lang="en-US" sz="2400" b="0" i="0" dirty="0">
                <a:solidFill>
                  <a:srgbClr val="1B1B1B"/>
                </a:solidFill>
                <a:effectLst/>
                <a:latin typeface="Liberation Serif" panose="02020603050405020304" pitchFamily="18" charset="0"/>
                <a:ea typeface="Liberation Serif" panose="02020603050405020304" pitchFamily="18" charset="0"/>
                <a:cs typeface="Liberation Serif" panose="02020603050405020304" pitchFamily="18" charset="0"/>
              </a:rPr>
              <a:t>In summary, muscle strength is an important marker and a potential cause of mortality risk in old women. Monitoring the rate of decline in grip and hip flexion strength in addition to the absolute levels may greatly improve the identification of women most at risk of dying. </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4" name="Picture 3">
            <a:extLst>
              <a:ext uri="{FF2B5EF4-FFF2-40B4-BE49-F238E27FC236}">
                <a16:creationId xmlns:a16="http://schemas.microsoft.com/office/drawing/2014/main" id="{8F4ADBB0-F1A9-4808-7E7E-69901508DB90}"/>
              </a:ext>
            </a:extLst>
          </p:cNvPr>
          <p:cNvPicPr>
            <a:picLocks noChangeAspect="1"/>
          </p:cNvPicPr>
          <p:nvPr/>
        </p:nvPicPr>
        <p:blipFill>
          <a:blip r:embed="rId2"/>
          <a:stretch>
            <a:fillRect/>
          </a:stretch>
        </p:blipFill>
        <p:spPr>
          <a:xfrm>
            <a:off x="495300" y="1179842"/>
            <a:ext cx="8736018" cy="3114386"/>
          </a:xfrm>
          <a:prstGeom prst="rect">
            <a:avLst/>
          </a:prstGeom>
          <a:ln>
            <a:solidFill>
              <a:schemeClr val="tx1"/>
            </a:solidFill>
          </a:ln>
        </p:spPr>
      </p:pic>
      <p:sp>
        <p:nvSpPr>
          <p:cNvPr id="3" name="TextBox 2">
            <a:extLst>
              <a:ext uri="{FF2B5EF4-FFF2-40B4-BE49-F238E27FC236}">
                <a16:creationId xmlns:a16="http://schemas.microsoft.com/office/drawing/2014/main" id="{C40D6C8B-1976-8AD9-5A3E-CF71FC48D372}"/>
              </a:ext>
            </a:extLst>
          </p:cNvPr>
          <p:cNvSpPr txBox="1"/>
          <p:nvPr/>
        </p:nvSpPr>
        <p:spPr>
          <a:xfrm rot="-1800000">
            <a:off x="1576283" y="2644170"/>
            <a:ext cx="6753432" cy="1569660"/>
          </a:xfrm>
          <a:prstGeom prst="rect">
            <a:avLst/>
          </a:prstGeom>
          <a:solidFill>
            <a:srgbClr val="FF0000"/>
          </a:solidFill>
        </p:spPr>
        <p:txBody>
          <a:bodyPr wrap="square">
            <a:spAutoFit/>
          </a:bodyPr>
          <a:lstStyle/>
          <a:p>
            <a:pPr algn="ct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Kaki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kuat</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risiko</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mati</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rendah</a:t>
            </a:r>
            <a:endParaRPr lang="en-US" sz="48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30955822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AFEFC-BB06-3860-B7D5-8070435F4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69CE11-14C8-CF44-4DE4-C3F557864A4B}"/>
              </a:ext>
            </a:extLst>
          </p:cNvPr>
          <p:cNvSpPr>
            <a:spLocks noGrp="1"/>
          </p:cNvSpPr>
          <p:nvPr>
            <p:ph type="title"/>
          </p:nvPr>
        </p:nvSpPr>
        <p:spPr/>
        <p:txBody>
          <a:bodyPr/>
          <a:lstStyle/>
          <a:p>
            <a:r>
              <a:rPr lang="en-US" dirty="0"/>
              <a:t>Other studies related to Solat!</a:t>
            </a:r>
          </a:p>
        </p:txBody>
      </p:sp>
      <p:pic>
        <p:nvPicPr>
          <p:cNvPr id="4" name="Picture 3">
            <a:extLst>
              <a:ext uri="{FF2B5EF4-FFF2-40B4-BE49-F238E27FC236}">
                <a16:creationId xmlns:a16="http://schemas.microsoft.com/office/drawing/2014/main" id="{DF302274-25C4-9C5E-D5BD-248B20BC93BF}"/>
              </a:ext>
            </a:extLst>
          </p:cNvPr>
          <p:cNvPicPr>
            <a:picLocks noChangeAspect="1"/>
          </p:cNvPicPr>
          <p:nvPr/>
        </p:nvPicPr>
        <p:blipFill>
          <a:blip r:embed="rId2"/>
          <a:stretch>
            <a:fillRect/>
          </a:stretch>
        </p:blipFill>
        <p:spPr>
          <a:xfrm>
            <a:off x="495300" y="1481646"/>
            <a:ext cx="8856756" cy="2615184"/>
          </a:xfrm>
          <a:prstGeom prst="rect">
            <a:avLst/>
          </a:prstGeom>
          <a:ln>
            <a:solidFill>
              <a:schemeClr val="tx1"/>
            </a:solidFill>
          </a:ln>
        </p:spPr>
      </p:pic>
      <p:sp>
        <p:nvSpPr>
          <p:cNvPr id="8" name="TextBox 7">
            <a:extLst>
              <a:ext uri="{FF2B5EF4-FFF2-40B4-BE49-F238E27FC236}">
                <a16:creationId xmlns:a16="http://schemas.microsoft.com/office/drawing/2014/main" id="{B3EB7579-E30F-FD4B-253B-ED17FCF8B9D1}"/>
              </a:ext>
            </a:extLst>
          </p:cNvPr>
          <p:cNvSpPr txBox="1"/>
          <p:nvPr/>
        </p:nvSpPr>
        <p:spPr>
          <a:xfrm>
            <a:off x="495300" y="4422809"/>
            <a:ext cx="8856756" cy="1477328"/>
          </a:xfrm>
          <a:prstGeom prst="rect">
            <a:avLst/>
          </a:prstGeom>
          <a:noFill/>
        </p:spPr>
        <p:txBody>
          <a:bodyPr wrap="square">
            <a:spAutoFit/>
          </a:bodyPr>
          <a:lstStyle/>
          <a:p>
            <a:r>
              <a:rPr lang="en-US" b="0" i="0" dirty="0">
                <a:effectLst/>
                <a:latin typeface="Arial" panose="020B0604020202020204" pitchFamily="34" charset="0"/>
              </a:rPr>
              <a:t>Physiologically, salah makes the PNS activity higher and SNS activity lower, and the brainwave, namely alpha, which is part of CNS and related to relaxed conditions, is higher. </a:t>
            </a:r>
          </a:p>
          <a:p>
            <a:endParaRPr lang="en-US" dirty="0">
              <a:latin typeface="Arial" panose="020B0604020202020204" pitchFamily="34" charset="0"/>
            </a:endParaRPr>
          </a:p>
          <a:p>
            <a:r>
              <a:rPr lang="en-US" b="0" i="0" dirty="0">
                <a:effectLst/>
                <a:latin typeface="Arial" panose="020B0604020202020204" pitchFamily="34" charset="0"/>
              </a:rPr>
              <a:t>Interestingly, the relaxation effect of salah is higher in the prostration position.</a:t>
            </a:r>
            <a:endParaRPr lang="en-US" dirty="0"/>
          </a:p>
        </p:txBody>
      </p:sp>
    </p:spTree>
    <p:extLst>
      <p:ext uri="{BB962C8B-B14F-4D97-AF65-F5344CB8AC3E}">
        <p14:creationId xmlns:p14="http://schemas.microsoft.com/office/powerpoint/2010/main" val="36358574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B610B-78DC-3E05-26EC-78FBE117F7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3DD6C-1D1E-C905-7DDD-B36B84D7DDC6}"/>
              </a:ext>
            </a:extLst>
          </p:cNvPr>
          <p:cNvSpPr>
            <a:spLocks noGrp="1"/>
          </p:cNvSpPr>
          <p:nvPr>
            <p:ph type="title"/>
          </p:nvPr>
        </p:nvSpPr>
        <p:spPr/>
        <p:txBody>
          <a:bodyPr/>
          <a:lstStyle/>
          <a:p>
            <a:r>
              <a:rPr lang="en-US" dirty="0"/>
              <a:t>Other studies related to Solat!</a:t>
            </a:r>
          </a:p>
        </p:txBody>
      </p:sp>
      <p:pic>
        <p:nvPicPr>
          <p:cNvPr id="4" name="Picture 3">
            <a:extLst>
              <a:ext uri="{FF2B5EF4-FFF2-40B4-BE49-F238E27FC236}">
                <a16:creationId xmlns:a16="http://schemas.microsoft.com/office/drawing/2014/main" id="{269D06E2-7F0B-ED5F-1565-4537D85AEBA8}"/>
              </a:ext>
            </a:extLst>
          </p:cNvPr>
          <p:cNvPicPr>
            <a:picLocks noChangeAspect="1"/>
          </p:cNvPicPr>
          <p:nvPr/>
        </p:nvPicPr>
        <p:blipFill>
          <a:blip r:embed="rId2"/>
          <a:stretch>
            <a:fillRect/>
          </a:stretch>
        </p:blipFill>
        <p:spPr>
          <a:xfrm>
            <a:off x="495300" y="1481646"/>
            <a:ext cx="8856756" cy="2615184"/>
          </a:xfrm>
          <a:prstGeom prst="rect">
            <a:avLst/>
          </a:prstGeom>
          <a:ln>
            <a:solidFill>
              <a:schemeClr val="tx1"/>
            </a:solidFill>
          </a:ln>
        </p:spPr>
      </p:pic>
      <p:sp>
        <p:nvSpPr>
          <p:cNvPr id="8" name="TextBox 7">
            <a:extLst>
              <a:ext uri="{FF2B5EF4-FFF2-40B4-BE49-F238E27FC236}">
                <a16:creationId xmlns:a16="http://schemas.microsoft.com/office/drawing/2014/main" id="{90244C75-19B1-6666-024A-24BD8D98C91D}"/>
              </a:ext>
            </a:extLst>
          </p:cNvPr>
          <p:cNvSpPr txBox="1"/>
          <p:nvPr/>
        </p:nvSpPr>
        <p:spPr>
          <a:xfrm>
            <a:off x="495300" y="4422809"/>
            <a:ext cx="8856756" cy="1477328"/>
          </a:xfrm>
          <a:prstGeom prst="rect">
            <a:avLst/>
          </a:prstGeom>
          <a:noFill/>
        </p:spPr>
        <p:txBody>
          <a:bodyPr wrap="square">
            <a:spAutoFit/>
          </a:bodyPr>
          <a:lstStyle/>
          <a:p>
            <a:r>
              <a:rPr lang="en-US" b="0" i="0" dirty="0">
                <a:effectLst/>
                <a:latin typeface="Arial" panose="020B0604020202020204" pitchFamily="34" charset="0"/>
              </a:rPr>
              <a:t>Physiologically, salah makes the PNS activity higher and SNS activity lower, and the brainwave, namely alpha, which is part of CNS and related to relaxed conditions, is higher. </a:t>
            </a:r>
          </a:p>
          <a:p>
            <a:endParaRPr lang="en-US" dirty="0">
              <a:latin typeface="Arial" panose="020B0604020202020204" pitchFamily="34" charset="0"/>
            </a:endParaRPr>
          </a:p>
          <a:p>
            <a:r>
              <a:rPr lang="en-US" b="0" i="0" dirty="0">
                <a:effectLst/>
                <a:latin typeface="Arial" panose="020B0604020202020204" pitchFamily="34" charset="0"/>
              </a:rPr>
              <a:t>Interestingly, the relaxation effect of salah is higher in the prostration position.</a:t>
            </a:r>
            <a:endParaRPr lang="en-US" dirty="0"/>
          </a:p>
        </p:txBody>
      </p:sp>
      <p:sp>
        <p:nvSpPr>
          <p:cNvPr id="3" name="TextBox 2">
            <a:extLst>
              <a:ext uri="{FF2B5EF4-FFF2-40B4-BE49-F238E27FC236}">
                <a16:creationId xmlns:a16="http://schemas.microsoft.com/office/drawing/2014/main" id="{EC1BA463-A36D-4E3C-AFAF-B5B3D91B5D55}"/>
              </a:ext>
            </a:extLst>
          </p:cNvPr>
          <p:cNvSpPr txBox="1"/>
          <p:nvPr/>
        </p:nvSpPr>
        <p:spPr>
          <a:xfrm rot="-1800000">
            <a:off x="1576283" y="3013501"/>
            <a:ext cx="6753432" cy="830997"/>
          </a:xfrm>
          <a:prstGeom prst="rect">
            <a:avLst/>
          </a:prstGeom>
          <a:solidFill>
            <a:srgbClr val="FF0000"/>
          </a:solidFill>
        </p:spPr>
        <p:txBody>
          <a:bodyPr wrap="square">
            <a:spAutoFit/>
          </a:bodyPr>
          <a:lstStyle/>
          <a:p>
            <a:pPr algn="ct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Relax</a:t>
            </a:r>
          </a:p>
        </p:txBody>
      </p:sp>
    </p:spTree>
    <p:extLst>
      <p:ext uri="{BB962C8B-B14F-4D97-AF65-F5344CB8AC3E}">
        <p14:creationId xmlns:p14="http://schemas.microsoft.com/office/powerpoint/2010/main" val="689918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C4669-0C7E-58AF-6F12-A7651E877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C08DF-0D16-A7AF-A512-0DF28046863E}"/>
              </a:ext>
            </a:extLst>
          </p:cNvPr>
          <p:cNvSpPr>
            <a:spLocks noGrp="1"/>
          </p:cNvSpPr>
          <p:nvPr>
            <p:ph type="title"/>
          </p:nvPr>
        </p:nvSpPr>
        <p:spPr/>
        <p:txBody>
          <a:bodyPr/>
          <a:lstStyle/>
          <a:p>
            <a:r>
              <a:rPr lang="en-US" dirty="0"/>
              <a:t>Other studies related to Solat!</a:t>
            </a:r>
          </a:p>
        </p:txBody>
      </p:sp>
      <p:sp>
        <p:nvSpPr>
          <p:cNvPr id="8" name="TextBox 7">
            <a:extLst>
              <a:ext uri="{FF2B5EF4-FFF2-40B4-BE49-F238E27FC236}">
                <a16:creationId xmlns:a16="http://schemas.microsoft.com/office/drawing/2014/main" id="{1E29075D-6E1C-4BC3-E41C-06E6434E8387}"/>
              </a:ext>
            </a:extLst>
          </p:cNvPr>
          <p:cNvSpPr txBox="1"/>
          <p:nvPr/>
        </p:nvSpPr>
        <p:spPr>
          <a:xfrm>
            <a:off x="495300" y="3805673"/>
            <a:ext cx="8856756" cy="1477328"/>
          </a:xfrm>
          <a:prstGeom prst="rect">
            <a:avLst/>
          </a:prstGeom>
          <a:noFill/>
        </p:spPr>
        <p:txBody>
          <a:bodyPr wrap="square">
            <a:spAutoFit/>
          </a:bodyPr>
          <a:lstStyle/>
          <a:p>
            <a:pPr algn="just"/>
            <a:r>
              <a:rPr lang="en-US" dirty="0">
                <a:latin typeface="Arial" panose="020B0604020202020204" pitchFamily="34" charset="0"/>
              </a:rPr>
              <a:t>W</a:t>
            </a:r>
            <a:r>
              <a:rPr lang="en-US" b="0" i="0" dirty="0">
                <a:effectLst/>
                <a:latin typeface="Arial" panose="020B0604020202020204" pitchFamily="34" charset="0"/>
              </a:rPr>
              <a:t>e propose to develop an artificial intelligence assistive framework that guides worshippers to evaluate the correctness of the postures of their prayers. This paper represents the first step to achieve this objective and addresses the problem of</a:t>
            </a:r>
            <a:br>
              <a:rPr lang="en-US" dirty="0"/>
            </a:br>
            <a:r>
              <a:rPr lang="en-US" b="0" i="0" dirty="0">
                <a:effectLst/>
                <a:latin typeface="Arial" panose="020B0604020202020204" pitchFamily="34" charset="0"/>
              </a:rPr>
              <a:t>the recognition of the basic gestures of Islamic prayer using Convolutional Neural Networks (CNN).</a:t>
            </a:r>
            <a:endParaRPr lang="en-US" dirty="0"/>
          </a:p>
        </p:txBody>
      </p:sp>
      <p:pic>
        <p:nvPicPr>
          <p:cNvPr id="5" name="Picture 4">
            <a:extLst>
              <a:ext uri="{FF2B5EF4-FFF2-40B4-BE49-F238E27FC236}">
                <a16:creationId xmlns:a16="http://schemas.microsoft.com/office/drawing/2014/main" id="{77F0FCAF-47CD-28E6-EF4E-95DCFD3C26A8}"/>
              </a:ext>
            </a:extLst>
          </p:cNvPr>
          <p:cNvPicPr>
            <a:picLocks noChangeAspect="1"/>
          </p:cNvPicPr>
          <p:nvPr/>
        </p:nvPicPr>
        <p:blipFill>
          <a:blip r:embed="rId2"/>
          <a:stretch>
            <a:fillRect/>
          </a:stretch>
        </p:blipFill>
        <p:spPr>
          <a:xfrm>
            <a:off x="1432560" y="1177334"/>
            <a:ext cx="7040880" cy="2464307"/>
          </a:xfrm>
          <a:prstGeom prst="rect">
            <a:avLst/>
          </a:prstGeom>
          <a:ln>
            <a:solidFill>
              <a:schemeClr val="tx1"/>
            </a:solidFill>
          </a:ln>
        </p:spPr>
      </p:pic>
    </p:spTree>
    <p:extLst>
      <p:ext uri="{BB962C8B-B14F-4D97-AF65-F5344CB8AC3E}">
        <p14:creationId xmlns:p14="http://schemas.microsoft.com/office/powerpoint/2010/main" val="29100167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C21E1-EF22-0920-5D4A-6EE71EB07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DFB11-B0BC-9577-124B-D8652A55CE71}"/>
              </a:ext>
            </a:extLst>
          </p:cNvPr>
          <p:cNvSpPr>
            <a:spLocks noGrp="1"/>
          </p:cNvSpPr>
          <p:nvPr>
            <p:ph type="title"/>
          </p:nvPr>
        </p:nvSpPr>
        <p:spPr/>
        <p:txBody>
          <a:bodyPr/>
          <a:lstStyle/>
          <a:p>
            <a:r>
              <a:rPr lang="en-US" dirty="0"/>
              <a:t>Other studies related to Solat!</a:t>
            </a:r>
          </a:p>
        </p:txBody>
      </p:sp>
      <p:sp>
        <p:nvSpPr>
          <p:cNvPr id="8" name="TextBox 7">
            <a:extLst>
              <a:ext uri="{FF2B5EF4-FFF2-40B4-BE49-F238E27FC236}">
                <a16:creationId xmlns:a16="http://schemas.microsoft.com/office/drawing/2014/main" id="{FA2263D4-4212-0461-3C64-8AFF01E1AF41}"/>
              </a:ext>
            </a:extLst>
          </p:cNvPr>
          <p:cNvSpPr txBox="1"/>
          <p:nvPr/>
        </p:nvSpPr>
        <p:spPr>
          <a:xfrm>
            <a:off x="495300" y="4006841"/>
            <a:ext cx="8856756" cy="369332"/>
          </a:xfrm>
          <a:prstGeom prst="rect">
            <a:avLst/>
          </a:prstGeom>
          <a:noFill/>
        </p:spPr>
        <p:txBody>
          <a:bodyPr wrap="square">
            <a:spAutoFit/>
          </a:bodyPr>
          <a:lstStyle/>
          <a:p>
            <a:pPr algn="just"/>
            <a:r>
              <a:rPr lang="en-US" dirty="0">
                <a:latin typeface="Arial" panose="020B0604020202020204" pitchFamily="34" charset="0"/>
              </a:rPr>
              <a:t>What PC set up did they use to achieve this?</a:t>
            </a:r>
          </a:p>
        </p:txBody>
      </p:sp>
      <p:pic>
        <p:nvPicPr>
          <p:cNvPr id="5" name="Picture 4">
            <a:extLst>
              <a:ext uri="{FF2B5EF4-FFF2-40B4-BE49-F238E27FC236}">
                <a16:creationId xmlns:a16="http://schemas.microsoft.com/office/drawing/2014/main" id="{B54956A0-DED3-9762-E699-4C5C1F9FD93E}"/>
              </a:ext>
            </a:extLst>
          </p:cNvPr>
          <p:cNvPicPr>
            <a:picLocks noChangeAspect="1"/>
          </p:cNvPicPr>
          <p:nvPr/>
        </p:nvPicPr>
        <p:blipFill>
          <a:blip r:embed="rId2"/>
          <a:stretch>
            <a:fillRect/>
          </a:stretch>
        </p:blipFill>
        <p:spPr>
          <a:xfrm>
            <a:off x="1432560" y="1177334"/>
            <a:ext cx="7040880" cy="2464307"/>
          </a:xfrm>
          <a:prstGeom prst="rect">
            <a:avLst/>
          </a:prstGeom>
          <a:ln>
            <a:solidFill>
              <a:schemeClr val="tx1"/>
            </a:solidFill>
          </a:ln>
        </p:spPr>
      </p:pic>
      <p:pic>
        <p:nvPicPr>
          <p:cNvPr id="4" name="Picture 3">
            <a:extLst>
              <a:ext uri="{FF2B5EF4-FFF2-40B4-BE49-F238E27FC236}">
                <a16:creationId xmlns:a16="http://schemas.microsoft.com/office/drawing/2014/main" id="{2E2561F7-978D-21ED-A954-4903DD49AB49}"/>
              </a:ext>
            </a:extLst>
          </p:cNvPr>
          <p:cNvPicPr>
            <a:picLocks noChangeAspect="1"/>
          </p:cNvPicPr>
          <p:nvPr/>
        </p:nvPicPr>
        <p:blipFill>
          <a:blip r:embed="rId3"/>
          <a:stretch>
            <a:fillRect/>
          </a:stretch>
        </p:blipFill>
        <p:spPr>
          <a:xfrm>
            <a:off x="3088356" y="4540205"/>
            <a:ext cx="5887272" cy="1152686"/>
          </a:xfrm>
          <a:prstGeom prst="rect">
            <a:avLst/>
          </a:prstGeom>
        </p:spPr>
      </p:pic>
    </p:spTree>
    <p:extLst>
      <p:ext uri="{BB962C8B-B14F-4D97-AF65-F5344CB8AC3E}">
        <p14:creationId xmlns:p14="http://schemas.microsoft.com/office/powerpoint/2010/main" val="1826757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64736-8D26-1B8F-D158-282194804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8E94B-714C-C421-8BCF-7397CCD53A3E}"/>
              </a:ext>
            </a:extLst>
          </p:cNvPr>
          <p:cNvSpPr>
            <a:spLocks noGrp="1"/>
          </p:cNvSpPr>
          <p:nvPr>
            <p:ph type="title"/>
          </p:nvPr>
        </p:nvSpPr>
        <p:spPr/>
        <p:txBody>
          <a:bodyPr/>
          <a:lstStyle/>
          <a:p>
            <a:r>
              <a:rPr lang="en-US" dirty="0"/>
              <a:t>Other studies related to Solat!</a:t>
            </a:r>
          </a:p>
        </p:txBody>
      </p:sp>
      <p:sp>
        <p:nvSpPr>
          <p:cNvPr id="8" name="TextBox 7">
            <a:extLst>
              <a:ext uri="{FF2B5EF4-FFF2-40B4-BE49-F238E27FC236}">
                <a16:creationId xmlns:a16="http://schemas.microsoft.com/office/drawing/2014/main" id="{581AE83D-7341-FB1F-F852-14DB883989F2}"/>
              </a:ext>
            </a:extLst>
          </p:cNvPr>
          <p:cNvSpPr txBox="1"/>
          <p:nvPr/>
        </p:nvSpPr>
        <p:spPr>
          <a:xfrm>
            <a:off x="495300" y="4006841"/>
            <a:ext cx="8856756" cy="369332"/>
          </a:xfrm>
          <a:prstGeom prst="rect">
            <a:avLst/>
          </a:prstGeom>
          <a:noFill/>
        </p:spPr>
        <p:txBody>
          <a:bodyPr wrap="square">
            <a:spAutoFit/>
          </a:bodyPr>
          <a:lstStyle/>
          <a:p>
            <a:pPr algn="just"/>
            <a:r>
              <a:rPr lang="en-US" dirty="0">
                <a:latin typeface="Arial" panose="020B0604020202020204" pitchFamily="34" charset="0"/>
              </a:rPr>
              <a:t>What PC set up did they use to achieve this?</a:t>
            </a:r>
          </a:p>
        </p:txBody>
      </p:sp>
      <p:pic>
        <p:nvPicPr>
          <p:cNvPr id="5" name="Picture 4">
            <a:extLst>
              <a:ext uri="{FF2B5EF4-FFF2-40B4-BE49-F238E27FC236}">
                <a16:creationId xmlns:a16="http://schemas.microsoft.com/office/drawing/2014/main" id="{10CE05FE-92D0-43A8-F695-BFF4DF838BFF}"/>
              </a:ext>
            </a:extLst>
          </p:cNvPr>
          <p:cNvPicPr>
            <a:picLocks noChangeAspect="1"/>
          </p:cNvPicPr>
          <p:nvPr/>
        </p:nvPicPr>
        <p:blipFill>
          <a:blip r:embed="rId2"/>
          <a:stretch>
            <a:fillRect/>
          </a:stretch>
        </p:blipFill>
        <p:spPr>
          <a:xfrm>
            <a:off x="1432560" y="1177334"/>
            <a:ext cx="7040880" cy="2464307"/>
          </a:xfrm>
          <a:prstGeom prst="rect">
            <a:avLst/>
          </a:prstGeom>
          <a:ln>
            <a:solidFill>
              <a:schemeClr val="tx1"/>
            </a:solidFill>
          </a:ln>
        </p:spPr>
      </p:pic>
      <p:pic>
        <p:nvPicPr>
          <p:cNvPr id="4" name="Picture 3">
            <a:extLst>
              <a:ext uri="{FF2B5EF4-FFF2-40B4-BE49-F238E27FC236}">
                <a16:creationId xmlns:a16="http://schemas.microsoft.com/office/drawing/2014/main" id="{E8AC7D5C-F9A7-4F71-B254-81F6A24E1554}"/>
              </a:ext>
            </a:extLst>
          </p:cNvPr>
          <p:cNvPicPr>
            <a:picLocks noChangeAspect="1"/>
          </p:cNvPicPr>
          <p:nvPr/>
        </p:nvPicPr>
        <p:blipFill>
          <a:blip r:embed="rId3"/>
          <a:stretch>
            <a:fillRect/>
          </a:stretch>
        </p:blipFill>
        <p:spPr>
          <a:xfrm>
            <a:off x="3088356" y="4540205"/>
            <a:ext cx="5887272" cy="1152686"/>
          </a:xfrm>
          <a:prstGeom prst="rect">
            <a:avLst/>
          </a:prstGeom>
        </p:spPr>
      </p:pic>
      <p:sp>
        <p:nvSpPr>
          <p:cNvPr id="6" name="TextBox 5">
            <a:extLst>
              <a:ext uri="{FF2B5EF4-FFF2-40B4-BE49-F238E27FC236}">
                <a16:creationId xmlns:a16="http://schemas.microsoft.com/office/drawing/2014/main" id="{D6EDA991-8CBC-DBBC-CF55-DE11C57CDEAF}"/>
              </a:ext>
            </a:extLst>
          </p:cNvPr>
          <p:cNvSpPr txBox="1"/>
          <p:nvPr/>
        </p:nvSpPr>
        <p:spPr>
          <a:xfrm rot="-1800000">
            <a:off x="1576283" y="3013501"/>
            <a:ext cx="6753432" cy="830997"/>
          </a:xfrm>
          <a:prstGeom prst="rect">
            <a:avLst/>
          </a:prstGeom>
          <a:solidFill>
            <a:srgbClr val="FF0000"/>
          </a:solidFill>
        </p:spPr>
        <p:txBody>
          <a:bodyPr wrap="square">
            <a:spAutoFit/>
          </a:bodyPr>
          <a:lstStyle/>
          <a:p>
            <a:pPr algn="ct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Mahal,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ikut</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je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kelas</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ustaz</a:t>
            </a:r>
            <a:endParaRPr lang="en-US" sz="4800" dirty="0">
              <a:latin typeface="Liberation Serif" panose="02020603050405020304" pitchFamily="18" charset="0"/>
              <a:ea typeface="Liberation Serif" panose="02020603050405020304" pitchFamily="18" charset="0"/>
              <a:cs typeface="Liberation Serif" panose="02020603050405020304" pitchFamily="18" charset="0"/>
            </a:endParaRPr>
          </a:p>
        </p:txBody>
      </p:sp>
    </p:spTree>
    <p:extLst>
      <p:ext uri="{BB962C8B-B14F-4D97-AF65-F5344CB8AC3E}">
        <p14:creationId xmlns:p14="http://schemas.microsoft.com/office/powerpoint/2010/main" val="17809795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40697-5258-463C-6514-11D879802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B493A-F8BB-B01A-E578-13DC3DF24991}"/>
              </a:ext>
            </a:extLst>
          </p:cNvPr>
          <p:cNvSpPr>
            <a:spLocks noGrp="1"/>
          </p:cNvSpPr>
          <p:nvPr>
            <p:ph type="title"/>
          </p:nvPr>
        </p:nvSpPr>
        <p:spPr/>
        <p:txBody>
          <a:bodyPr/>
          <a:lstStyle/>
          <a:p>
            <a:r>
              <a:rPr lang="en-US" dirty="0"/>
              <a:t>Other studies related to Solat!</a:t>
            </a:r>
          </a:p>
        </p:txBody>
      </p:sp>
      <p:sp>
        <p:nvSpPr>
          <p:cNvPr id="7" name="TextBox 6">
            <a:extLst>
              <a:ext uri="{FF2B5EF4-FFF2-40B4-BE49-F238E27FC236}">
                <a16:creationId xmlns:a16="http://schemas.microsoft.com/office/drawing/2014/main" id="{2281AA91-C2E8-45D9-697F-A27BCDB82BA1}"/>
              </a:ext>
            </a:extLst>
          </p:cNvPr>
          <p:cNvSpPr txBox="1"/>
          <p:nvPr/>
        </p:nvSpPr>
        <p:spPr>
          <a:xfrm>
            <a:off x="495300" y="4477435"/>
            <a:ext cx="8736018" cy="1569660"/>
          </a:xfrm>
          <a:prstGeom prst="rect">
            <a:avLst/>
          </a:prstGeom>
          <a:noFill/>
        </p:spPr>
        <p:txBody>
          <a:bodyPr wrap="square">
            <a:spAutoFit/>
          </a:bodyPr>
          <a:lstStyle/>
          <a:p>
            <a:r>
              <a:rPr lang="en-US" sz="2400" b="0" i="0" dirty="0">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The result of this study showed that mild to moderate intensity physical activity in the form of 8 </a:t>
            </a:r>
            <a:r>
              <a:rPr lang="en-US" sz="2400" b="0" i="0" dirty="0" err="1">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rakaat</a:t>
            </a:r>
            <a:r>
              <a:rPr lang="en-US" sz="2400" b="0" i="0" dirty="0">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 of Salat </a:t>
            </a:r>
            <a:r>
              <a:rPr lang="en-US" sz="2400" b="0" i="0" dirty="0" err="1">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dhuha</a:t>
            </a:r>
            <a:r>
              <a:rPr lang="en-US" sz="2400" b="0" i="0" dirty="0">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 significantly reduces oxidative stress, leading to better antioxidant protection in elderly women.</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5" name="Picture 4">
            <a:extLst>
              <a:ext uri="{FF2B5EF4-FFF2-40B4-BE49-F238E27FC236}">
                <a16:creationId xmlns:a16="http://schemas.microsoft.com/office/drawing/2014/main" id="{14F9BAB9-8762-08A6-B739-1C77C7017DC5}"/>
              </a:ext>
            </a:extLst>
          </p:cNvPr>
          <p:cNvPicPr>
            <a:picLocks noChangeAspect="1"/>
          </p:cNvPicPr>
          <p:nvPr/>
        </p:nvPicPr>
        <p:blipFill>
          <a:blip r:embed="rId2"/>
          <a:stretch>
            <a:fillRect/>
          </a:stretch>
        </p:blipFill>
        <p:spPr>
          <a:xfrm>
            <a:off x="841249" y="1417638"/>
            <a:ext cx="8044120" cy="2961582"/>
          </a:xfrm>
          <a:prstGeom prst="rect">
            <a:avLst/>
          </a:prstGeom>
          <a:solidFill>
            <a:schemeClr val="tx1"/>
          </a:solidFill>
          <a:ln>
            <a:solidFill>
              <a:schemeClr val="tx1"/>
            </a:solidFill>
          </a:ln>
        </p:spPr>
      </p:pic>
    </p:spTree>
    <p:extLst>
      <p:ext uri="{BB962C8B-B14F-4D97-AF65-F5344CB8AC3E}">
        <p14:creationId xmlns:p14="http://schemas.microsoft.com/office/powerpoint/2010/main" val="13303839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CF237-B93E-7CF1-C73D-D0B7F3041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126D25-61B6-7C95-A05E-8A034E131EDA}"/>
              </a:ext>
            </a:extLst>
          </p:cNvPr>
          <p:cNvSpPr>
            <a:spLocks noGrp="1"/>
          </p:cNvSpPr>
          <p:nvPr>
            <p:ph type="title"/>
          </p:nvPr>
        </p:nvSpPr>
        <p:spPr/>
        <p:txBody>
          <a:bodyPr/>
          <a:lstStyle/>
          <a:p>
            <a:r>
              <a:rPr lang="en-US" dirty="0"/>
              <a:t>Other studies related to Solat!</a:t>
            </a:r>
          </a:p>
        </p:txBody>
      </p:sp>
      <p:sp>
        <p:nvSpPr>
          <p:cNvPr id="7" name="TextBox 6">
            <a:extLst>
              <a:ext uri="{FF2B5EF4-FFF2-40B4-BE49-F238E27FC236}">
                <a16:creationId xmlns:a16="http://schemas.microsoft.com/office/drawing/2014/main" id="{03B6AE61-4766-221C-B8EC-56EFA136204D}"/>
              </a:ext>
            </a:extLst>
          </p:cNvPr>
          <p:cNvSpPr txBox="1"/>
          <p:nvPr/>
        </p:nvSpPr>
        <p:spPr>
          <a:xfrm>
            <a:off x="495300" y="4477435"/>
            <a:ext cx="8736018" cy="1569660"/>
          </a:xfrm>
          <a:prstGeom prst="rect">
            <a:avLst/>
          </a:prstGeom>
          <a:noFill/>
        </p:spPr>
        <p:txBody>
          <a:bodyPr wrap="square">
            <a:spAutoFit/>
          </a:bodyPr>
          <a:lstStyle/>
          <a:p>
            <a:r>
              <a:rPr lang="en-US" sz="2400" b="0" i="0" dirty="0">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The result of this study showed that mild to moderate intensity physical activity in the form of 8 </a:t>
            </a:r>
            <a:r>
              <a:rPr lang="en-US" sz="2400" b="0" i="0" dirty="0" err="1">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rakaat</a:t>
            </a:r>
            <a:r>
              <a:rPr lang="en-US" sz="2400" b="0" i="0" dirty="0">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 of Salat </a:t>
            </a:r>
            <a:r>
              <a:rPr lang="en-US" sz="2400" b="0" i="0" dirty="0" err="1">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dhuha</a:t>
            </a:r>
            <a:r>
              <a:rPr lang="en-US" sz="2400" b="0" i="0" dirty="0">
                <a:solidFill>
                  <a:srgbClr val="1F1F1F"/>
                </a:solidFill>
                <a:effectLst/>
                <a:latin typeface="Liberation Serif" panose="02020603050405020304" pitchFamily="18" charset="0"/>
                <a:ea typeface="Liberation Serif" panose="02020603050405020304" pitchFamily="18" charset="0"/>
                <a:cs typeface="Liberation Serif" panose="02020603050405020304" pitchFamily="18" charset="0"/>
              </a:rPr>
              <a:t> significantly reduces oxidative stress, leading to better antioxidant protection in elderly women.</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5" name="Picture 4">
            <a:extLst>
              <a:ext uri="{FF2B5EF4-FFF2-40B4-BE49-F238E27FC236}">
                <a16:creationId xmlns:a16="http://schemas.microsoft.com/office/drawing/2014/main" id="{6A9D4713-5EF4-ADDC-20DF-C83729E48FE8}"/>
              </a:ext>
            </a:extLst>
          </p:cNvPr>
          <p:cNvPicPr>
            <a:picLocks noChangeAspect="1"/>
          </p:cNvPicPr>
          <p:nvPr/>
        </p:nvPicPr>
        <p:blipFill>
          <a:blip r:embed="rId2"/>
          <a:stretch>
            <a:fillRect/>
          </a:stretch>
        </p:blipFill>
        <p:spPr>
          <a:xfrm>
            <a:off x="841249" y="1417638"/>
            <a:ext cx="8044120" cy="2961582"/>
          </a:xfrm>
          <a:prstGeom prst="rect">
            <a:avLst/>
          </a:prstGeom>
          <a:solidFill>
            <a:schemeClr val="tx1"/>
          </a:solidFill>
          <a:ln>
            <a:solidFill>
              <a:schemeClr val="tx1"/>
            </a:solidFill>
          </a:ln>
        </p:spPr>
      </p:pic>
      <p:sp>
        <p:nvSpPr>
          <p:cNvPr id="3" name="TextBox 2">
            <a:extLst>
              <a:ext uri="{FF2B5EF4-FFF2-40B4-BE49-F238E27FC236}">
                <a16:creationId xmlns:a16="http://schemas.microsoft.com/office/drawing/2014/main" id="{1D0C6973-9175-62F8-7DE8-3220B9937949}"/>
              </a:ext>
            </a:extLst>
          </p:cNvPr>
          <p:cNvSpPr txBox="1"/>
          <p:nvPr/>
        </p:nvSpPr>
        <p:spPr>
          <a:xfrm rot="-1800000">
            <a:off x="1576283" y="3013501"/>
            <a:ext cx="6753432" cy="830997"/>
          </a:xfrm>
          <a:prstGeom prst="rect">
            <a:avLst/>
          </a:prstGeom>
          <a:solidFill>
            <a:srgbClr val="FF0000"/>
          </a:solidFill>
        </p:spPr>
        <p:txBody>
          <a:bodyPr wrap="square">
            <a:spAutoFit/>
          </a:bodyPr>
          <a:lstStyle/>
          <a:p>
            <a:pPr algn="ct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Solat Awet Muda </a:t>
            </a:r>
          </a:p>
        </p:txBody>
      </p:sp>
    </p:spTree>
    <p:extLst>
      <p:ext uri="{BB962C8B-B14F-4D97-AF65-F5344CB8AC3E}">
        <p14:creationId xmlns:p14="http://schemas.microsoft.com/office/powerpoint/2010/main" val="143284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7EED8-6BC6-C330-D2C3-DACDA91D0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0F9B7-F0DF-42C2-5789-E14464BCDE38}"/>
              </a:ext>
            </a:extLst>
          </p:cNvPr>
          <p:cNvSpPr>
            <a:spLocks noGrp="1"/>
          </p:cNvSpPr>
          <p:nvPr>
            <p:ph type="title"/>
          </p:nvPr>
        </p:nvSpPr>
        <p:spPr/>
        <p:txBody>
          <a:bodyPr/>
          <a:lstStyle/>
          <a:p>
            <a:r>
              <a:rPr dirty="0"/>
              <a:t>Introduction</a:t>
            </a:r>
          </a:p>
        </p:txBody>
      </p:sp>
      <p:sp>
        <p:nvSpPr>
          <p:cNvPr id="3" name="Content Placeholder 2">
            <a:extLst>
              <a:ext uri="{FF2B5EF4-FFF2-40B4-BE49-F238E27FC236}">
                <a16:creationId xmlns:a16="http://schemas.microsoft.com/office/drawing/2014/main" id="{C3F03388-39C6-1345-9A7C-2AE19582A291}"/>
              </a:ext>
            </a:extLst>
          </p:cNvPr>
          <p:cNvSpPr>
            <a:spLocks noGrp="1"/>
          </p:cNvSpPr>
          <p:nvPr>
            <p:ph idx="1"/>
          </p:nvPr>
        </p:nvSpPr>
        <p:spPr>
          <a:xfrm>
            <a:off x="838200" y="1600201"/>
            <a:ext cx="8229600" cy="670034"/>
          </a:xfrm>
        </p:spPr>
        <p:txBody>
          <a:bodyPr/>
          <a:lstStyle/>
          <a:p>
            <a:pPr marL="0" indent="0">
              <a:buNone/>
            </a:pPr>
            <a:r>
              <a:rPr lang="ar-AE" b="0" i="0" dirty="0">
                <a:solidFill>
                  <a:srgbClr val="202122"/>
                </a:solidFill>
                <a:effectLst/>
                <a:latin typeface="Arial" panose="020B0604020202020204" pitchFamily="34" charset="0"/>
              </a:rPr>
              <a:t>ٱلصَّلَاةُ</a:t>
            </a:r>
            <a:r>
              <a:rPr dirty="0"/>
              <a:t>: A fundamental pillar of Islam</a:t>
            </a:r>
            <a:endParaRPr lang="en-US" dirty="0"/>
          </a:p>
        </p:txBody>
      </p:sp>
      <p:sp>
        <p:nvSpPr>
          <p:cNvPr id="4" name="Content Placeholder 2">
            <a:extLst>
              <a:ext uri="{FF2B5EF4-FFF2-40B4-BE49-F238E27FC236}">
                <a16:creationId xmlns:a16="http://schemas.microsoft.com/office/drawing/2014/main" id="{D1AB63AC-A366-C54C-335C-DCE8AC722482}"/>
              </a:ext>
            </a:extLst>
          </p:cNvPr>
          <p:cNvSpPr txBox="1">
            <a:spLocks/>
          </p:cNvSpPr>
          <p:nvPr/>
        </p:nvSpPr>
        <p:spPr>
          <a:xfrm>
            <a:off x="838200" y="3587076"/>
            <a:ext cx="8229600" cy="180788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3600" dirty="0">
                <a:solidFill>
                  <a:srgbClr val="202122"/>
                </a:solidFill>
                <a:latin typeface="Arial" panose="020B0604020202020204" pitchFamily="34" charset="0"/>
              </a:rPr>
              <a:t>Goal today? </a:t>
            </a:r>
          </a:p>
          <a:p>
            <a:pPr marL="0" indent="0">
              <a:buNone/>
            </a:pPr>
            <a:r>
              <a:rPr lang="en-US" sz="3600" dirty="0">
                <a:solidFill>
                  <a:srgbClr val="202122"/>
                </a:solidFill>
                <a:latin typeface="Arial" panose="020B0604020202020204" pitchFamily="34" charset="0"/>
              </a:rPr>
              <a:t>Bite Sized Scientific Backed Chunks for you to bring home and Ponder. </a:t>
            </a:r>
            <a:endParaRPr lang="en-US" sz="3600" dirty="0"/>
          </a:p>
          <a:p>
            <a:endParaRPr lang="en-US" sz="3600" dirty="0"/>
          </a:p>
        </p:txBody>
      </p:sp>
      <p:sp>
        <p:nvSpPr>
          <p:cNvPr id="6" name="TextBox 5">
            <a:extLst>
              <a:ext uri="{FF2B5EF4-FFF2-40B4-BE49-F238E27FC236}">
                <a16:creationId xmlns:a16="http://schemas.microsoft.com/office/drawing/2014/main" id="{7304B932-2C93-494D-9D58-0D2660264C7A}"/>
              </a:ext>
            </a:extLst>
          </p:cNvPr>
          <p:cNvSpPr txBox="1"/>
          <p:nvPr/>
        </p:nvSpPr>
        <p:spPr>
          <a:xfrm>
            <a:off x="838200" y="2347594"/>
            <a:ext cx="8028432" cy="830997"/>
          </a:xfrm>
          <a:prstGeom prst="rect">
            <a:avLst/>
          </a:prstGeom>
          <a:noFill/>
        </p:spPr>
        <p:txBody>
          <a:bodyPr wrap="square">
            <a:spAutoFit/>
          </a:bodyPr>
          <a:lstStyle/>
          <a:p>
            <a:r>
              <a:rPr lang="en-US" sz="2400" b="1" dirty="0"/>
              <a:t>"</a:t>
            </a:r>
            <a:r>
              <a:rPr lang="en-US" sz="2400" dirty="0">
                <a:latin typeface="Figtree"/>
              </a:rPr>
              <a:t>O ye who believe! bow down, prostrate yourselves, and adore your Lord; and do good; that ye may prosper.</a:t>
            </a:r>
            <a:r>
              <a:rPr lang="en-US" sz="2400" b="1" dirty="0"/>
              <a:t>"</a:t>
            </a:r>
            <a:r>
              <a:rPr lang="en-US" sz="2400" dirty="0"/>
              <a:t> </a:t>
            </a:r>
            <a:r>
              <a:rPr lang="en-US" sz="2400" i="1" dirty="0"/>
              <a:t>(Quran 22:77)</a:t>
            </a:r>
            <a:endParaRPr lang="en-US" sz="2400" dirty="0"/>
          </a:p>
        </p:txBody>
      </p:sp>
    </p:spTree>
    <p:extLst>
      <p:ext uri="{BB962C8B-B14F-4D97-AF65-F5344CB8AC3E}">
        <p14:creationId xmlns:p14="http://schemas.microsoft.com/office/powerpoint/2010/main" val="1090418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C8569-C42D-3A03-0A9B-DFDAD64628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36B80A-D3D0-3201-E89A-FDDE2876FEC8}"/>
              </a:ext>
            </a:extLst>
          </p:cNvPr>
          <p:cNvSpPr txBox="1"/>
          <p:nvPr/>
        </p:nvSpPr>
        <p:spPr>
          <a:xfrm>
            <a:off x="1576283" y="3013501"/>
            <a:ext cx="6753432" cy="830997"/>
          </a:xfrm>
          <a:prstGeom prst="rect">
            <a:avLst/>
          </a:prstGeom>
          <a:solidFill>
            <a:srgbClr val="FF0000"/>
          </a:solidFill>
        </p:spPr>
        <p:txBody>
          <a:bodyPr wrap="square">
            <a:spAutoFit/>
          </a:bodyPr>
          <a:lstStyle/>
          <a:p>
            <a:pPr algn="ct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Sekian</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a:t>
            </a:r>
            <a:r>
              <a:rPr lang="en-US" sz="4800" dirty="0" err="1">
                <a:latin typeface="Liberation Serif" panose="02020603050405020304" pitchFamily="18" charset="0"/>
                <a:ea typeface="Liberation Serif" panose="02020603050405020304" pitchFamily="18" charset="0"/>
                <a:cs typeface="Liberation Serif" panose="02020603050405020304" pitchFamily="18" charset="0"/>
              </a:rPr>
              <a:t>Terima</a:t>
            </a:r>
            <a:r>
              <a:rPr lang="en-US" sz="4800" dirty="0">
                <a:latin typeface="Liberation Serif" panose="02020603050405020304" pitchFamily="18" charset="0"/>
                <a:ea typeface="Liberation Serif" panose="02020603050405020304" pitchFamily="18" charset="0"/>
                <a:cs typeface="Liberation Serif" panose="02020603050405020304" pitchFamily="18" charset="0"/>
              </a:rPr>
              <a:t> Kasih.</a:t>
            </a:r>
          </a:p>
        </p:txBody>
      </p:sp>
    </p:spTree>
    <p:extLst>
      <p:ext uri="{BB962C8B-B14F-4D97-AF65-F5344CB8AC3E}">
        <p14:creationId xmlns:p14="http://schemas.microsoft.com/office/powerpoint/2010/main" val="3050619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8CDFA-A870-9FA8-B00D-88F06F6DD06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5ED9EE3-2183-3B37-11AB-DC96468E15A4}"/>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09764A83-FAF3-0617-11E6-6490456F1A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cxnSp>
        <p:nvCxnSpPr>
          <p:cNvPr id="26" name="Straight Connector 25">
            <a:extLst>
              <a:ext uri="{FF2B5EF4-FFF2-40B4-BE49-F238E27FC236}">
                <a16:creationId xmlns:a16="http://schemas.microsoft.com/office/drawing/2014/main" id="{00398E8A-26FD-1DC8-4ADB-BE619EF644EE}"/>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896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2488C-796D-9A51-FD7B-50D48607154B}"/>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E37F66C-9FBB-BBC7-F408-05A3A0D82EBA}"/>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44EE74D5-10C8-880F-3502-254482547BC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sp>
        <p:nvSpPr>
          <p:cNvPr id="4" name="TextBox 3">
            <a:extLst>
              <a:ext uri="{FF2B5EF4-FFF2-40B4-BE49-F238E27FC236}">
                <a16:creationId xmlns:a16="http://schemas.microsoft.com/office/drawing/2014/main" id="{F158B0EB-A907-A329-E2FB-D7464B6FD983}"/>
              </a:ext>
            </a:extLst>
          </p:cNvPr>
          <p:cNvSpPr txBox="1"/>
          <p:nvPr/>
        </p:nvSpPr>
        <p:spPr>
          <a:xfrm>
            <a:off x="614680" y="2905596"/>
            <a:ext cx="3842605" cy="1384995"/>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But why? </a:t>
            </a:r>
          </a:p>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this the recommended position? </a:t>
            </a:r>
          </a:p>
        </p:txBody>
      </p:sp>
      <p:cxnSp>
        <p:nvCxnSpPr>
          <p:cNvPr id="26" name="Straight Connector 25">
            <a:extLst>
              <a:ext uri="{FF2B5EF4-FFF2-40B4-BE49-F238E27FC236}">
                <a16:creationId xmlns:a16="http://schemas.microsoft.com/office/drawing/2014/main" id="{FD363073-4217-3A56-B989-C667032829A8}"/>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319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5962E-5FFF-FCDC-CBCA-A0A9483A872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B0F57E40-0AEE-34EC-F974-A92D831DD9BE}"/>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8758BE00-7B47-2BD3-CD41-DD3935AD873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sp>
        <p:nvSpPr>
          <p:cNvPr id="4" name="TextBox 3">
            <a:extLst>
              <a:ext uri="{FF2B5EF4-FFF2-40B4-BE49-F238E27FC236}">
                <a16:creationId xmlns:a16="http://schemas.microsoft.com/office/drawing/2014/main" id="{430C1A8B-6CC7-9A1B-AB3D-B944A41EF695}"/>
              </a:ext>
            </a:extLst>
          </p:cNvPr>
          <p:cNvSpPr txBox="1"/>
          <p:nvPr/>
        </p:nvSpPr>
        <p:spPr>
          <a:xfrm>
            <a:off x="614680" y="2905596"/>
            <a:ext cx="3842605" cy="1384995"/>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But why? </a:t>
            </a:r>
          </a:p>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this the recommended position? </a:t>
            </a:r>
          </a:p>
        </p:txBody>
      </p:sp>
      <p:sp>
        <p:nvSpPr>
          <p:cNvPr id="5" name="TextBox 4">
            <a:extLst>
              <a:ext uri="{FF2B5EF4-FFF2-40B4-BE49-F238E27FC236}">
                <a16:creationId xmlns:a16="http://schemas.microsoft.com/office/drawing/2014/main" id="{21552CBA-E266-CA98-2D0A-F5A13D6026E2}"/>
              </a:ext>
            </a:extLst>
          </p:cNvPr>
          <p:cNvSpPr txBox="1"/>
          <p:nvPr/>
        </p:nvSpPr>
        <p:spPr>
          <a:xfrm>
            <a:off x="655002" y="4220818"/>
            <a:ext cx="3842605" cy="1569660"/>
          </a:xfrm>
          <a:prstGeom prst="rect">
            <a:avLst/>
          </a:prstGeom>
          <a:noFill/>
        </p:spPr>
        <p:txBody>
          <a:bodyPr wrap="square">
            <a:spAutoFit/>
          </a:bodyPr>
          <a:lstStyle/>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Torsional </a:t>
            </a:r>
          </a:p>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Force</a:t>
            </a:r>
          </a:p>
        </p:txBody>
      </p:sp>
      <p:cxnSp>
        <p:nvCxnSpPr>
          <p:cNvPr id="26" name="Straight Connector 25">
            <a:extLst>
              <a:ext uri="{FF2B5EF4-FFF2-40B4-BE49-F238E27FC236}">
                <a16:creationId xmlns:a16="http://schemas.microsoft.com/office/drawing/2014/main" id="{2CFC8923-C353-5BC3-CA35-512D97BA2884}"/>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1857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DF290-775D-6573-1C1C-5661257484A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35DE82CF-A172-0834-9FCA-0D1D3654413F}"/>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5E98F19C-DFEF-E116-BE6A-B2E65D7F90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sp>
        <p:nvSpPr>
          <p:cNvPr id="4" name="TextBox 3">
            <a:extLst>
              <a:ext uri="{FF2B5EF4-FFF2-40B4-BE49-F238E27FC236}">
                <a16:creationId xmlns:a16="http://schemas.microsoft.com/office/drawing/2014/main" id="{0E3CB803-8673-9448-FF59-6C60C221B750}"/>
              </a:ext>
            </a:extLst>
          </p:cNvPr>
          <p:cNvSpPr txBox="1"/>
          <p:nvPr/>
        </p:nvSpPr>
        <p:spPr>
          <a:xfrm>
            <a:off x="614680" y="2905596"/>
            <a:ext cx="3842605" cy="1384995"/>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But why? </a:t>
            </a:r>
          </a:p>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this the recommended position? </a:t>
            </a:r>
          </a:p>
        </p:txBody>
      </p:sp>
      <p:sp>
        <p:nvSpPr>
          <p:cNvPr id="5" name="TextBox 4">
            <a:extLst>
              <a:ext uri="{FF2B5EF4-FFF2-40B4-BE49-F238E27FC236}">
                <a16:creationId xmlns:a16="http://schemas.microsoft.com/office/drawing/2014/main" id="{622133A0-2D25-21A3-80A9-F6658FD74486}"/>
              </a:ext>
            </a:extLst>
          </p:cNvPr>
          <p:cNvSpPr txBox="1"/>
          <p:nvPr/>
        </p:nvSpPr>
        <p:spPr>
          <a:xfrm>
            <a:off x="655002" y="4220818"/>
            <a:ext cx="3842605" cy="1569660"/>
          </a:xfrm>
          <a:prstGeom prst="rect">
            <a:avLst/>
          </a:prstGeom>
          <a:noFill/>
        </p:spPr>
        <p:txBody>
          <a:bodyPr wrap="square">
            <a:spAutoFit/>
          </a:bodyPr>
          <a:lstStyle/>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Torsional </a:t>
            </a:r>
          </a:p>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Force</a:t>
            </a:r>
          </a:p>
        </p:txBody>
      </p:sp>
      <p:cxnSp>
        <p:nvCxnSpPr>
          <p:cNvPr id="7" name="Straight Arrow Connector 6">
            <a:extLst>
              <a:ext uri="{FF2B5EF4-FFF2-40B4-BE49-F238E27FC236}">
                <a16:creationId xmlns:a16="http://schemas.microsoft.com/office/drawing/2014/main" id="{B1ED9E20-AF45-22DC-3DCE-87179F7EF9DB}"/>
              </a:ext>
            </a:extLst>
          </p:cNvPr>
          <p:cNvCxnSpPr/>
          <p:nvPr/>
        </p:nvCxnSpPr>
        <p:spPr>
          <a:xfrm flipV="1">
            <a:off x="6129307" y="864724"/>
            <a:ext cx="0"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F201B5B-D84D-9D15-609A-7CB8B50FE527}"/>
              </a:ext>
            </a:extLst>
          </p:cNvPr>
          <p:cNvCxnSpPr>
            <a:cxnSpLocks/>
          </p:cNvCxnSpPr>
          <p:nvPr/>
        </p:nvCxnSpPr>
        <p:spPr>
          <a:xfrm flipV="1">
            <a:off x="6129307" y="864724"/>
            <a:ext cx="1387928"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7961AC6-0A1E-F19E-553B-5DA079B9D749}"/>
              </a:ext>
            </a:extLst>
          </p:cNvPr>
          <p:cNvSpPr txBox="1"/>
          <p:nvPr/>
        </p:nvSpPr>
        <p:spPr>
          <a:xfrm>
            <a:off x="7250159"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Ankle Direction</a:t>
            </a:r>
          </a:p>
        </p:txBody>
      </p:sp>
      <p:sp>
        <p:nvSpPr>
          <p:cNvPr id="16" name="TextBox 15">
            <a:extLst>
              <a:ext uri="{FF2B5EF4-FFF2-40B4-BE49-F238E27FC236}">
                <a16:creationId xmlns:a16="http://schemas.microsoft.com/office/drawing/2014/main" id="{C0672EAB-06C9-318E-7A9D-4B47ED564452}"/>
              </a:ext>
            </a:extLst>
          </p:cNvPr>
          <p:cNvSpPr txBox="1"/>
          <p:nvPr/>
        </p:nvSpPr>
        <p:spPr>
          <a:xfrm>
            <a:off x="5318738"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Knee Direction</a:t>
            </a:r>
          </a:p>
        </p:txBody>
      </p:sp>
      <p:sp>
        <p:nvSpPr>
          <p:cNvPr id="17" name="Arc 16">
            <a:extLst>
              <a:ext uri="{FF2B5EF4-FFF2-40B4-BE49-F238E27FC236}">
                <a16:creationId xmlns:a16="http://schemas.microsoft.com/office/drawing/2014/main" id="{0DFB7CD4-143C-02B5-E80C-84393B831F38}"/>
              </a:ext>
            </a:extLst>
          </p:cNvPr>
          <p:cNvSpPr/>
          <p:nvPr/>
        </p:nvSpPr>
        <p:spPr>
          <a:xfrm>
            <a:off x="5085556" y="2051336"/>
            <a:ext cx="2133461" cy="2133461"/>
          </a:xfrm>
          <a:prstGeom prst="arc">
            <a:avLst>
              <a:gd name="adj1" fmla="val 16200000"/>
              <a:gd name="adj2" fmla="val 1792846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Liberation Serif" panose="02020603050405020304" pitchFamily="18" charset="0"/>
              <a:ea typeface="Liberation Serif" panose="02020603050405020304" pitchFamily="18" charset="0"/>
              <a:cs typeface="Liberation Serif" panose="02020603050405020304" pitchFamily="18" charset="0"/>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B59B00DC-0B88-A76A-2640-1769231EDAA1}"/>
                  </a:ext>
                </a:extLst>
              </p:cNvPr>
              <p:cNvSpPr txBox="1"/>
              <p:nvPr/>
            </p:nvSpPr>
            <p:spPr>
              <a:xfrm>
                <a:off x="6151603" y="1553332"/>
                <a:ext cx="745064"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1" i="1" kern="100" dirty="0">
                          <a:solidFill>
                            <a:schemeClr val="accent1"/>
                          </a:solidFill>
                          <a:latin typeface="Cambria Math" panose="02040503050406030204" pitchFamily="18" charset="0"/>
                          <a:ea typeface="Aptos" panose="020B0004020202020204" pitchFamily="34" charset="0"/>
                          <a:cs typeface="Times New Roman" panose="02020603050405020304" pitchFamily="18" charset="0"/>
                        </a:rPr>
                        <m:t>𝜽</m:t>
                      </m:r>
                    </m:oMath>
                  </m:oMathPara>
                </a14:m>
                <a:endParaRPr lang="en-US" sz="32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18" name="TextBox 17">
                <a:extLst>
                  <a:ext uri="{FF2B5EF4-FFF2-40B4-BE49-F238E27FC236}">
                    <a16:creationId xmlns:a16="http://schemas.microsoft.com/office/drawing/2014/main" id="{B59B00DC-0B88-A76A-2640-1769231EDAA1}"/>
                  </a:ext>
                </a:extLst>
              </p:cNvPr>
              <p:cNvSpPr txBox="1">
                <a:spLocks noRot="1" noChangeAspect="1" noMove="1" noResize="1" noEditPoints="1" noAdjustHandles="1" noChangeArrowheads="1" noChangeShapeType="1" noTextEdit="1"/>
              </p:cNvSpPr>
              <p:nvPr/>
            </p:nvSpPr>
            <p:spPr>
              <a:xfrm>
                <a:off x="6151603" y="1553332"/>
                <a:ext cx="745064" cy="584775"/>
              </a:xfrm>
              <a:prstGeom prst="rect">
                <a:avLst/>
              </a:prstGeom>
              <a:blipFill>
                <a:blip r:embed="rId4"/>
                <a:stretch>
                  <a:fillRect/>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0A2A9D6C-20D1-5776-167D-17DE9BD7A70D}"/>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711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A712B-1185-A929-4D53-8EA7D98FC09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46A804AE-C262-DDA6-4D59-0EDC4AD9486D}"/>
              </a:ext>
            </a:extLst>
          </p:cNvPr>
          <p:cNvSpPr txBox="1"/>
          <p:nvPr/>
        </p:nvSpPr>
        <p:spPr>
          <a:xfrm>
            <a:off x="614681" y="262375"/>
            <a:ext cx="3833495" cy="461665"/>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Mechanics of Solat, </a:t>
            </a:r>
            <a:r>
              <a:rPr lang="ar-AE" sz="2400" dirty="0">
                <a:latin typeface="Liberation Serif" panose="02020603050405020304" pitchFamily="18" charset="0"/>
                <a:ea typeface="Liberation Serif" panose="02020603050405020304" pitchFamily="18" charset="0"/>
              </a:rPr>
              <a:t>قِيَام</a:t>
            </a:r>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p:pic>
        <p:nvPicPr>
          <p:cNvPr id="2" name="Picture 1" descr="Posisi kaki ketika berdiri tegak... - Kisah Zakat Malaysia ...">
            <a:extLst>
              <a:ext uri="{FF2B5EF4-FFF2-40B4-BE49-F238E27FC236}">
                <a16:creationId xmlns:a16="http://schemas.microsoft.com/office/drawing/2014/main" id="{6216DC50-6AA3-B302-D51E-66D7E1E387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5325" y="724040"/>
            <a:ext cx="3761961" cy="2133461"/>
          </a:xfrm>
          <a:prstGeom prst="rect">
            <a:avLst/>
          </a:prstGeom>
          <a:noFill/>
          <a:ln>
            <a:noFill/>
          </a:ln>
        </p:spPr>
      </p:pic>
      <p:sp>
        <p:nvSpPr>
          <p:cNvPr id="4" name="TextBox 3">
            <a:extLst>
              <a:ext uri="{FF2B5EF4-FFF2-40B4-BE49-F238E27FC236}">
                <a16:creationId xmlns:a16="http://schemas.microsoft.com/office/drawing/2014/main" id="{AF026167-466A-7936-D587-306693626557}"/>
              </a:ext>
            </a:extLst>
          </p:cNvPr>
          <p:cNvSpPr txBox="1"/>
          <p:nvPr/>
        </p:nvSpPr>
        <p:spPr>
          <a:xfrm>
            <a:off x="614680" y="2905596"/>
            <a:ext cx="3842605" cy="1384995"/>
          </a:xfrm>
          <a:prstGeom prst="rect">
            <a:avLst/>
          </a:prstGeom>
          <a:noFill/>
        </p:spPr>
        <p:txBody>
          <a:bodyPr wrap="square">
            <a:spAutoFit/>
          </a:bodyPr>
          <a:lstStyle/>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But why? </a:t>
            </a:r>
          </a:p>
          <a:p>
            <a:r>
              <a:rPr lang="en-US" sz="2800" kern="100" dirty="0">
                <a:latin typeface="Liberation Serif" panose="02020603050405020304" pitchFamily="18" charset="0"/>
                <a:ea typeface="Liberation Serif" panose="02020603050405020304" pitchFamily="18" charset="0"/>
                <a:cs typeface="Liberation Serif" panose="02020603050405020304" pitchFamily="18" charset="0"/>
              </a:rPr>
              <a:t>Why is this the recommended position? </a:t>
            </a:r>
          </a:p>
        </p:txBody>
      </p:sp>
      <p:sp>
        <p:nvSpPr>
          <p:cNvPr id="5" name="TextBox 4">
            <a:extLst>
              <a:ext uri="{FF2B5EF4-FFF2-40B4-BE49-F238E27FC236}">
                <a16:creationId xmlns:a16="http://schemas.microsoft.com/office/drawing/2014/main" id="{CE55AABD-C24C-DFFA-D5B7-669DEEE34E2E}"/>
              </a:ext>
            </a:extLst>
          </p:cNvPr>
          <p:cNvSpPr txBox="1"/>
          <p:nvPr/>
        </p:nvSpPr>
        <p:spPr>
          <a:xfrm>
            <a:off x="655002" y="4220818"/>
            <a:ext cx="3842605" cy="1569660"/>
          </a:xfrm>
          <a:prstGeom prst="rect">
            <a:avLst/>
          </a:prstGeom>
          <a:noFill/>
        </p:spPr>
        <p:txBody>
          <a:bodyPr wrap="square">
            <a:spAutoFit/>
          </a:bodyPr>
          <a:lstStyle/>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Torsional </a:t>
            </a:r>
          </a:p>
          <a:p>
            <a:pPr algn="ctr"/>
            <a:r>
              <a:rPr lang="en-US" sz="4800" kern="100" dirty="0">
                <a:solidFill>
                  <a:srgbClr val="FF0000"/>
                </a:solidFill>
                <a:latin typeface="Liberation Serif" panose="02020603050405020304" pitchFamily="18" charset="0"/>
                <a:ea typeface="Liberation Serif" panose="02020603050405020304" pitchFamily="18" charset="0"/>
                <a:cs typeface="Liberation Serif" panose="02020603050405020304" pitchFamily="18" charset="0"/>
              </a:rPr>
              <a:t>Force</a:t>
            </a:r>
          </a:p>
        </p:txBody>
      </p:sp>
      <p:cxnSp>
        <p:nvCxnSpPr>
          <p:cNvPr id="7" name="Straight Arrow Connector 6">
            <a:extLst>
              <a:ext uri="{FF2B5EF4-FFF2-40B4-BE49-F238E27FC236}">
                <a16:creationId xmlns:a16="http://schemas.microsoft.com/office/drawing/2014/main" id="{385582EC-836F-134E-7BFB-79B1D9999235}"/>
              </a:ext>
            </a:extLst>
          </p:cNvPr>
          <p:cNvCxnSpPr/>
          <p:nvPr/>
        </p:nvCxnSpPr>
        <p:spPr>
          <a:xfrm flipV="1">
            <a:off x="6129307" y="864724"/>
            <a:ext cx="0"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9646363-146D-E417-F140-7CA3A2F71849}"/>
              </a:ext>
            </a:extLst>
          </p:cNvPr>
          <p:cNvCxnSpPr>
            <a:cxnSpLocks/>
          </p:cNvCxnSpPr>
          <p:nvPr/>
        </p:nvCxnSpPr>
        <p:spPr>
          <a:xfrm flipV="1">
            <a:off x="6129307" y="864724"/>
            <a:ext cx="1387928" cy="2253343"/>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AD7A458-7749-2275-7EA6-4247F050E398}"/>
              </a:ext>
            </a:extLst>
          </p:cNvPr>
          <p:cNvSpPr txBox="1"/>
          <p:nvPr/>
        </p:nvSpPr>
        <p:spPr>
          <a:xfrm>
            <a:off x="7250159"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Ankle Direction</a:t>
            </a:r>
          </a:p>
        </p:txBody>
      </p:sp>
      <p:sp>
        <p:nvSpPr>
          <p:cNvPr id="16" name="TextBox 15">
            <a:extLst>
              <a:ext uri="{FF2B5EF4-FFF2-40B4-BE49-F238E27FC236}">
                <a16:creationId xmlns:a16="http://schemas.microsoft.com/office/drawing/2014/main" id="{C6032091-CD83-9E9D-40B9-F6E9C85C2FD4}"/>
              </a:ext>
            </a:extLst>
          </p:cNvPr>
          <p:cNvSpPr txBox="1"/>
          <p:nvPr/>
        </p:nvSpPr>
        <p:spPr>
          <a:xfrm>
            <a:off x="5318738" y="233037"/>
            <a:ext cx="1667096" cy="707886"/>
          </a:xfrm>
          <a:prstGeom prst="rect">
            <a:avLst/>
          </a:prstGeom>
          <a:noFill/>
        </p:spPr>
        <p:txBody>
          <a:bodyPr wrap="square">
            <a:spAutoFit/>
          </a:bodyPr>
          <a:lstStyle/>
          <a:p>
            <a:pPr algn="ctr"/>
            <a:r>
              <a:rPr lang="en-US" sz="20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rPr>
              <a:t>Knee Direction</a:t>
            </a:r>
          </a:p>
        </p:txBody>
      </p:sp>
      <p:sp>
        <p:nvSpPr>
          <p:cNvPr id="17" name="Arc 16">
            <a:extLst>
              <a:ext uri="{FF2B5EF4-FFF2-40B4-BE49-F238E27FC236}">
                <a16:creationId xmlns:a16="http://schemas.microsoft.com/office/drawing/2014/main" id="{3910BAC5-1390-1AC7-9C63-D052DB825E99}"/>
              </a:ext>
            </a:extLst>
          </p:cNvPr>
          <p:cNvSpPr/>
          <p:nvPr/>
        </p:nvSpPr>
        <p:spPr>
          <a:xfrm>
            <a:off x="5085556" y="2051336"/>
            <a:ext cx="2133461" cy="2133461"/>
          </a:xfrm>
          <a:prstGeom prst="arc">
            <a:avLst>
              <a:gd name="adj1" fmla="val 16200000"/>
              <a:gd name="adj2" fmla="val 1792846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Liberation Serif" panose="02020603050405020304" pitchFamily="18" charset="0"/>
              <a:ea typeface="Liberation Serif" panose="02020603050405020304" pitchFamily="18" charset="0"/>
              <a:cs typeface="Liberation Serif" panose="02020603050405020304" pitchFamily="18" charset="0"/>
            </a:endParaRP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7D23BDBE-D729-1AFC-A993-A6922D191AC9}"/>
                  </a:ext>
                </a:extLst>
              </p:cNvPr>
              <p:cNvSpPr txBox="1"/>
              <p:nvPr/>
            </p:nvSpPr>
            <p:spPr>
              <a:xfrm>
                <a:off x="6151603" y="1553332"/>
                <a:ext cx="745064"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1" i="1" kern="100" dirty="0">
                          <a:solidFill>
                            <a:schemeClr val="accent1"/>
                          </a:solidFill>
                          <a:latin typeface="Cambria Math" panose="02040503050406030204" pitchFamily="18" charset="0"/>
                          <a:ea typeface="Aptos" panose="020B0004020202020204" pitchFamily="34" charset="0"/>
                          <a:cs typeface="Times New Roman" panose="02020603050405020304" pitchFamily="18" charset="0"/>
                        </a:rPr>
                        <m:t>𝜽</m:t>
                      </m:r>
                    </m:oMath>
                  </m:oMathPara>
                </a14:m>
                <a:endParaRPr lang="en-US" sz="3200" b="1" kern="100" dirty="0">
                  <a:solidFill>
                    <a:schemeClr val="accent1"/>
                  </a:solidFill>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18" name="TextBox 17">
                <a:extLst>
                  <a:ext uri="{FF2B5EF4-FFF2-40B4-BE49-F238E27FC236}">
                    <a16:creationId xmlns:a16="http://schemas.microsoft.com/office/drawing/2014/main" id="{7D23BDBE-D729-1AFC-A993-A6922D191AC9}"/>
                  </a:ext>
                </a:extLst>
              </p:cNvPr>
              <p:cNvSpPr txBox="1">
                <a:spLocks noRot="1" noChangeAspect="1" noMove="1" noResize="1" noEditPoints="1" noAdjustHandles="1" noChangeArrowheads="1" noChangeShapeType="1" noTextEdit="1"/>
              </p:cNvSpPr>
              <p:nvPr/>
            </p:nvSpPr>
            <p:spPr>
              <a:xfrm>
                <a:off x="6151603" y="1553332"/>
                <a:ext cx="745064"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9BDB14C-676A-23E6-7471-42CD5C97FADB}"/>
                  </a:ext>
                </a:extLst>
              </p:cNvPr>
              <p:cNvSpPr txBox="1"/>
              <p:nvPr/>
            </p:nvSpPr>
            <p:spPr>
              <a:xfrm>
                <a:off x="5499190" y="3282100"/>
                <a:ext cx="3418065" cy="830997"/>
              </a:xfrm>
              <a:prstGeom prst="rect">
                <a:avLst/>
              </a:prstGeom>
              <a:noFill/>
            </p:spPr>
            <p:txBody>
              <a:bodyPr wrap="square">
                <a:spAutoFit/>
              </a:bodyPr>
              <a:lstStyle/>
              <a:p>
                <a:r>
                  <a:rPr lang="en-US" sz="2400" dirty="0">
                    <a:latin typeface="Liberation Serif" panose="02020603050405020304" pitchFamily="18" charset="0"/>
                    <a:ea typeface="Liberation Serif" panose="02020603050405020304" pitchFamily="18" charset="0"/>
                    <a:cs typeface="Liberation Serif" panose="02020603050405020304" pitchFamily="18" charset="0"/>
                  </a:rPr>
                  <a:t>Torsional Stress Equation,</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Liberation Serif" panose="02020603050405020304" pitchFamily="18" charset="0"/>
                          <a:cs typeface="Liberation Serif" panose="02020603050405020304" pitchFamily="18" charset="0"/>
                        </a:rPr>
                        <m:t>𝜏</m:t>
                      </m:r>
                      <m:r>
                        <a:rPr lang="en-US" sz="2400" i="1">
                          <a:latin typeface="Cambria Math" panose="02040503050406030204" pitchFamily="18" charset="0"/>
                          <a:ea typeface="Liberation Serif" panose="02020603050405020304" pitchFamily="18" charset="0"/>
                          <a:cs typeface="Liberation Serif" panose="02020603050405020304" pitchFamily="18" charset="0"/>
                        </a:rPr>
                        <m:t>=</m:t>
                      </m:r>
                      <m:r>
                        <a:rPr lang="en-US" sz="2400" i="1">
                          <a:latin typeface="Cambria Math" panose="02040503050406030204" pitchFamily="18" charset="0"/>
                          <a:ea typeface="Liberation Serif" panose="02020603050405020304" pitchFamily="18" charset="0"/>
                          <a:cs typeface="Liberation Serif" panose="02020603050405020304" pitchFamily="18" charset="0"/>
                        </a:rPr>
                        <m:t>𝐹𝑑</m:t>
                      </m:r>
                      <m:func>
                        <m:funcPr>
                          <m:ctrlPr>
                            <a:rPr lang="en-US" sz="2400" i="1">
                              <a:latin typeface="Cambria Math" panose="02040503050406030204" pitchFamily="18" charset="0"/>
                              <a:ea typeface="Liberation Serif" panose="02020603050405020304" pitchFamily="18" charset="0"/>
                              <a:cs typeface="Liberation Serif" panose="02020603050405020304" pitchFamily="18" charset="0"/>
                            </a:rPr>
                          </m:ctrlPr>
                        </m:funcPr>
                        <m:fName>
                          <m:r>
                            <m:rPr>
                              <m:sty m:val="p"/>
                            </m:rPr>
                            <a:rPr lang="en-US" sz="2400">
                              <a:latin typeface="Cambria Math" panose="02040503050406030204" pitchFamily="18" charset="0"/>
                              <a:ea typeface="Liberation Serif" panose="02020603050405020304" pitchFamily="18" charset="0"/>
                              <a:cs typeface="Liberation Serif" panose="02020603050405020304" pitchFamily="18" charset="0"/>
                            </a:rPr>
                            <m:t>sin</m:t>
                          </m:r>
                        </m:fName>
                        <m:e>
                          <m:r>
                            <a:rPr lang="en-US" sz="2400" i="1">
                              <a:latin typeface="Cambria Math" panose="02040503050406030204" pitchFamily="18" charset="0"/>
                              <a:ea typeface="Liberation Serif" panose="02020603050405020304" pitchFamily="18" charset="0"/>
                              <a:cs typeface="Liberation Serif" panose="02020603050405020304" pitchFamily="18" charset="0"/>
                            </a:rPr>
                            <m:t>𝜃</m:t>
                          </m:r>
                        </m:e>
                      </m:func>
                    </m:oMath>
                  </m:oMathPara>
                </a14:m>
                <a:endParaRPr lang="en-US" sz="2400" dirty="0">
                  <a:latin typeface="Liberation Serif" panose="02020603050405020304" pitchFamily="18" charset="0"/>
                  <a:ea typeface="Liberation Serif" panose="02020603050405020304" pitchFamily="18" charset="0"/>
                  <a:cs typeface="Liberation Serif" panose="02020603050405020304" pitchFamily="18" charset="0"/>
                </a:endParaRPr>
              </a:p>
            </p:txBody>
          </p:sp>
        </mc:Choice>
        <mc:Fallback>
          <p:sp>
            <p:nvSpPr>
              <p:cNvPr id="20" name="TextBox 19">
                <a:extLst>
                  <a:ext uri="{FF2B5EF4-FFF2-40B4-BE49-F238E27FC236}">
                    <a16:creationId xmlns:a16="http://schemas.microsoft.com/office/drawing/2014/main" id="{19BDB14C-676A-23E6-7471-42CD5C97FADB}"/>
                  </a:ext>
                </a:extLst>
              </p:cNvPr>
              <p:cNvSpPr txBox="1">
                <a:spLocks noRot="1" noChangeAspect="1" noMove="1" noResize="1" noEditPoints="1" noAdjustHandles="1" noChangeArrowheads="1" noChangeShapeType="1" noTextEdit="1"/>
              </p:cNvSpPr>
              <p:nvPr/>
            </p:nvSpPr>
            <p:spPr>
              <a:xfrm>
                <a:off x="5499190" y="3282100"/>
                <a:ext cx="3418065" cy="830997"/>
              </a:xfrm>
              <a:prstGeom prst="rect">
                <a:avLst/>
              </a:prstGeom>
              <a:blipFill>
                <a:blip r:embed="rId5"/>
                <a:stretch>
                  <a:fillRect l="-2674" t="-5839" r="-1783"/>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05519FEA-C765-C483-C587-3C1B04518CB4}"/>
              </a:ext>
            </a:extLst>
          </p:cNvPr>
          <p:cNvCxnSpPr>
            <a:cxnSpLocks/>
          </p:cNvCxnSpPr>
          <p:nvPr/>
        </p:nvCxnSpPr>
        <p:spPr>
          <a:xfrm>
            <a:off x="4953000" y="0"/>
            <a:ext cx="0" cy="6858000"/>
          </a:xfrm>
          <a:prstGeom prst="line">
            <a:avLst/>
          </a:prstGeom>
          <a:ln>
            <a:solidFill>
              <a:schemeClr val="tx1"/>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32201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126</TotalTime>
  <Words>4073</Words>
  <Application>Microsoft Office PowerPoint</Application>
  <PresentationFormat>A4 Paper (210x297 mm)</PresentationFormat>
  <Paragraphs>264</Paragraphs>
  <Slides>40</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Aptos</vt:lpstr>
      <vt:lpstr>Arial</vt:lpstr>
      <vt:lpstr>Calibri</vt:lpstr>
      <vt:lpstr>Cambria Math</vt:lpstr>
      <vt:lpstr>Figtree</vt:lpstr>
      <vt:lpstr>Liberation Serif</vt:lpstr>
      <vt:lpstr>Symbol</vt:lpstr>
      <vt:lpstr>Office Theme</vt:lpstr>
      <vt:lpstr>The Physics of ٱلصَّلَاةُ</vt:lpstr>
      <vt:lpstr>Introduction</vt:lpstr>
      <vt:lpstr>Introduction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studies related to Solat!</vt:lpstr>
      <vt:lpstr>Other studies related to Solat!</vt:lpstr>
      <vt:lpstr>Other studies related to Solat!</vt:lpstr>
      <vt:lpstr>Other studies related to Solat!</vt:lpstr>
      <vt:lpstr>Other studies related to Solat!</vt:lpstr>
      <vt:lpstr>Other studies related to Solat!</vt:lpstr>
      <vt:lpstr>Other studies related to Solat!</vt:lpstr>
      <vt:lpstr>Other studies related to Solat!</vt:lpstr>
      <vt:lpstr>Other studies related to Solat!</vt:lpstr>
      <vt:lpstr>Other studies related to Solat!</vt:lpstr>
      <vt:lpstr>Other studies related to Solat!</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Ashyqqeen Binti Azhar</cp:lastModifiedBy>
  <cp:revision>5</cp:revision>
  <dcterms:created xsi:type="dcterms:W3CDTF">2013-01-27T09:14:16Z</dcterms:created>
  <dcterms:modified xsi:type="dcterms:W3CDTF">2025-03-13T15:37:14Z</dcterms:modified>
  <cp:category/>
</cp:coreProperties>
</file>