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18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B61F54E3-F223-4B8F-A264-AD911E61914A}" type="datetimeFigureOut">
              <a:rPr lang="en-MY" smtClean="0"/>
              <a:t>30/10/2024</a:t>
            </a:fld>
            <a:endParaRPr lang="en-MY"/>
          </a:p>
        </p:txBody>
      </p:sp>
      <p:sp>
        <p:nvSpPr>
          <p:cNvPr id="5" name="Footer Placeholder 4"/>
          <p:cNvSpPr>
            <a:spLocks noGrp="1"/>
          </p:cNvSpPr>
          <p:nvPr>
            <p:ph type="ftr" sz="quarter" idx="11"/>
          </p:nvPr>
        </p:nvSpPr>
        <p:spPr>
          <a:xfrm>
            <a:off x="1921934" y="5054602"/>
            <a:ext cx="4064860" cy="279400"/>
          </a:xfrm>
        </p:spPr>
        <p:txBody>
          <a:bodyPr/>
          <a:lstStyle/>
          <a:p>
            <a:endParaRPr lang="en-MY"/>
          </a:p>
        </p:txBody>
      </p:sp>
      <p:sp>
        <p:nvSpPr>
          <p:cNvPr id="6" name="Slide Number Placeholder 5"/>
          <p:cNvSpPr>
            <a:spLocks noGrp="1"/>
          </p:cNvSpPr>
          <p:nvPr>
            <p:ph type="sldNum" sz="quarter" idx="12"/>
          </p:nvPr>
        </p:nvSpPr>
        <p:spPr>
          <a:xfrm>
            <a:off x="6817317" y="5054602"/>
            <a:ext cx="413483" cy="279400"/>
          </a:xfrm>
        </p:spPr>
        <p:txBody>
          <a:bodyPr/>
          <a:lstStyle/>
          <a:p>
            <a:fld id="{897E9E21-8D58-49C2-AB10-44D5114C3188}" type="slidenum">
              <a:rPr lang="en-MY" smtClean="0"/>
              <a:t>‹#›</a:t>
            </a:fld>
            <a:endParaRPr lang="en-MY"/>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992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F54E3-F223-4B8F-A264-AD911E61914A}" type="datetimeFigureOut">
              <a:rPr lang="en-MY" smtClean="0"/>
              <a:t>30/10/2024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97E9E21-8D58-49C2-AB10-44D5114C3188}" type="slidenum">
              <a:rPr lang="en-MY" smtClean="0"/>
              <a:t>‹#›</a:t>
            </a:fld>
            <a:endParaRPr lang="en-MY"/>
          </a:p>
        </p:txBody>
      </p:sp>
    </p:spTree>
    <p:extLst>
      <p:ext uri="{BB962C8B-B14F-4D97-AF65-F5344CB8AC3E}">
        <p14:creationId xmlns:p14="http://schemas.microsoft.com/office/powerpoint/2010/main" val="365313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F54E3-F223-4B8F-A264-AD911E61914A}" type="datetimeFigureOut">
              <a:rPr lang="en-MY" smtClean="0"/>
              <a:t>30/10/2024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7E9E21-8D58-49C2-AB10-44D5114C3188}" type="slidenum">
              <a:rPr lang="en-MY" smtClean="0"/>
              <a:t>‹#›</a:t>
            </a:fld>
            <a:endParaRPr lang="en-MY"/>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6799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F54E3-F223-4B8F-A264-AD911E61914A}" type="datetimeFigureOut">
              <a:rPr lang="en-MY" smtClean="0"/>
              <a:t>30/10/2024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7E9E21-8D58-49C2-AB10-44D5114C3188}" type="slidenum">
              <a:rPr lang="en-MY" smtClean="0"/>
              <a:t>‹#›</a:t>
            </a:fld>
            <a:endParaRPr lang="en-MY"/>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1242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F54E3-F223-4B8F-A264-AD911E61914A}" type="datetimeFigureOut">
              <a:rPr lang="en-MY" smtClean="0"/>
              <a:t>30/10/2024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7E9E21-8D58-49C2-AB10-44D5114C3188}" type="slidenum">
              <a:rPr lang="en-MY" smtClean="0"/>
              <a:t>‹#›</a:t>
            </a:fld>
            <a:endParaRPr lang="en-MY"/>
          </a:p>
        </p:txBody>
      </p:sp>
    </p:spTree>
    <p:extLst>
      <p:ext uri="{BB962C8B-B14F-4D97-AF65-F5344CB8AC3E}">
        <p14:creationId xmlns:p14="http://schemas.microsoft.com/office/powerpoint/2010/main" val="595534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F54E3-F223-4B8F-A264-AD911E61914A}" type="datetimeFigureOut">
              <a:rPr lang="en-MY" smtClean="0"/>
              <a:t>30/10/2024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7E9E21-8D58-49C2-AB10-44D5114C3188}" type="slidenum">
              <a:rPr lang="en-MY" smtClean="0"/>
              <a:t>‹#›</a:t>
            </a:fld>
            <a:endParaRPr lang="en-MY"/>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4603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F54E3-F223-4B8F-A264-AD911E61914A}" type="datetimeFigureOut">
              <a:rPr lang="en-MY" smtClean="0"/>
              <a:t>30/10/2024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7E9E21-8D58-49C2-AB10-44D5114C3188}" type="slidenum">
              <a:rPr lang="en-MY" smtClean="0"/>
              <a:t>‹#›</a:t>
            </a:fld>
            <a:endParaRPr lang="en-MY"/>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3492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F54E3-F223-4B8F-A264-AD911E61914A}" type="datetimeFigureOut">
              <a:rPr lang="en-MY" smtClean="0"/>
              <a:t>30/10/2024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7E9E21-8D58-49C2-AB10-44D5114C3188}" type="slidenum">
              <a:rPr lang="en-MY" smtClean="0"/>
              <a:t>‹#›</a:t>
            </a:fld>
            <a:endParaRPr lang="en-MY"/>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2772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F54E3-F223-4B8F-A264-AD911E61914A}" type="datetimeFigureOut">
              <a:rPr lang="en-MY" smtClean="0"/>
              <a:t>30/10/2024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7E9E21-8D58-49C2-AB10-44D5114C3188}" type="slidenum">
              <a:rPr lang="en-MY" smtClean="0"/>
              <a:t>‹#›</a:t>
            </a:fld>
            <a:endParaRPr lang="en-MY"/>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16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F54E3-F223-4B8F-A264-AD911E61914A}" type="datetimeFigureOut">
              <a:rPr lang="en-MY" smtClean="0"/>
              <a:t>30/10/2024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7E9E21-8D58-49C2-AB10-44D5114C3188}" type="slidenum">
              <a:rPr lang="en-MY" smtClean="0"/>
              <a:t>‹#›</a:t>
            </a:fld>
            <a:endParaRPr lang="en-MY"/>
          </a:p>
        </p:txBody>
      </p:sp>
    </p:spTree>
    <p:extLst>
      <p:ext uri="{BB962C8B-B14F-4D97-AF65-F5344CB8AC3E}">
        <p14:creationId xmlns:p14="http://schemas.microsoft.com/office/powerpoint/2010/main" val="161784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F54E3-F223-4B8F-A264-AD911E61914A}" type="datetimeFigureOut">
              <a:rPr lang="en-MY" smtClean="0"/>
              <a:t>30/10/2024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7E9E21-8D58-49C2-AB10-44D5114C3188}" type="slidenum">
              <a:rPr lang="en-MY" smtClean="0"/>
              <a:t>‹#›</a:t>
            </a:fld>
            <a:endParaRPr lang="en-MY"/>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271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F54E3-F223-4B8F-A264-AD911E61914A}" type="datetimeFigureOut">
              <a:rPr lang="en-MY" smtClean="0"/>
              <a:t>30/10/2024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97E9E21-8D58-49C2-AB10-44D5114C3188}" type="slidenum">
              <a:rPr lang="en-MY" smtClean="0"/>
              <a:t>‹#›</a:t>
            </a:fld>
            <a:endParaRPr lang="en-MY"/>
          </a:p>
        </p:txBody>
      </p:sp>
    </p:spTree>
    <p:extLst>
      <p:ext uri="{BB962C8B-B14F-4D97-AF65-F5344CB8AC3E}">
        <p14:creationId xmlns:p14="http://schemas.microsoft.com/office/powerpoint/2010/main" val="408305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F54E3-F223-4B8F-A264-AD911E61914A}" type="datetimeFigureOut">
              <a:rPr lang="en-MY" smtClean="0"/>
              <a:t>30/10/2024</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897E9E21-8D58-49C2-AB10-44D5114C3188}" type="slidenum">
              <a:rPr lang="en-MY" smtClean="0"/>
              <a:t>‹#›</a:t>
            </a:fld>
            <a:endParaRPr lang="en-MY"/>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4108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F54E3-F223-4B8F-A264-AD911E61914A}" type="datetimeFigureOut">
              <a:rPr lang="en-MY" smtClean="0"/>
              <a:t>30/10/2024</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897E9E21-8D58-49C2-AB10-44D5114C3188}" type="slidenum">
              <a:rPr lang="en-MY" smtClean="0"/>
              <a:t>‹#›</a:t>
            </a:fld>
            <a:endParaRPr lang="en-MY"/>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15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F54E3-F223-4B8F-A264-AD911E61914A}" type="datetimeFigureOut">
              <a:rPr lang="en-MY" smtClean="0"/>
              <a:t>30/10/2024</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897E9E21-8D58-49C2-AB10-44D5114C3188}" type="slidenum">
              <a:rPr lang="en-MY" smtClean="0"/>
              <a:t>‹#›</a:t>
            </a:fld>
            <a:endParaRPr lang="en-MY"/>
          </a:p>
        </p:txBody>
      </p:sp>
    </p:spTree>
    <p:extLst>
      <p:ext uri="{BB962C8B-B14F-4D97-AF65-F5344CB8AC3E}">
        <p14:creationId xmlns:p14="http://schemas.microsoft.com/office/powerpoint/2010/main" val="2773658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F54E3-F223-4B8F-A264-AD911E61914A}" type="datetimeFigureOut">
              <a:rPr lang="en-MY" smtClean="0"/>
              <a:t>30/10/2024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97E9E21-8D58-49C2-AB10-44D5114C3188}" type="slidenum">
              <a:rPr lang="en-MY" smtClean="0"/>
              <a:t>‹#›</a:t>
            </a:fld>
            <a:endParaRPr lang="en-MY"/>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50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F54E3-F223-4B8F-A264-AD911E61914A}" type="datetimeFigureOut">
              <a:rPr lang="en-MY" smtClean="0"/>
              <a:t>30/10/2024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97E9E21-8D58-49C2-AB10-44D5114C3188}" type="slidenum">
              <a:rPr lang="en-MY" smtClean="0"/>
              <a:t>‹#›</a:t>
            </a:fld>
            <a:endParaRPr lang="en-MY"/>
          </a:p>
        </p:txBody>
      </p:sp>
    </p:spTree>
    <p:extLst>
      <p:ext uri="{BB962C8B-B14F-4D97-AF65-F5344CB8AC3E}">
        <p14:creationId xmlns:p14="http://schemas.microsoft.com/office/powerpoint/2010/main" val="3345111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F54E3-F223-4B8F-A264-AD911E61914A}" type="datetimeFigureOut">
              <a:rPr lang="en-MY" smtClean="0"/>
              <a:t>30/10/2024</a:t>
            </a:fld>
            <a:endParaRPr lang="en-MY"/>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MY"/>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7E9E21-8D58-49C2-AB10-44D5114C3188}" type="slidenum">
              <a:rPr lang="en-MY" smtClean="0"/>
              <a:t>‹#›</a:t>
            </a:fld>
            <a:endParaRPr lang="en-MY"/>
          </a:p>
        </p:txBody>
      </p:sp>
    </p:spTree>
    <p:extLst>
      <p:ext uri="{BB962C8B-B14F-4D97-AF65-F5344CB8AC3E}">
        <p14:creationId xmlns:p14="http://schemas.microsoft.com/office/powerpoint/2010/main" val="4409811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9089-F688-6106-2E25-69450998309F}"/>
              </a:ext>
            </a:extLst>
          </p:cNvPr>
          <p:cNvSpPr>
            <a:spLocks noGrp="1"/>
          </p:cNvSpPr>
          <p:nvPr>
            <p:ph type="ctrTitle"/>
          </p:nvPr>
        </p:nvSpPr>
        <p:spPr/>
        <p:txBody>
          <a:bodyPr/>
          <a:lstStyle/>
          <a:p>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The Effect of </a:t>
            </a:r>
            <a:r>
              <a:rPr lang="en-US" sz="3200" b="1" kern="100" dirty="0" err="1">
                <a:effectLst/>
                <a:latin typeface="Calibri" panose="020F0502020204030204" pitchFamily="34" charset="0"/>
                <a:ea typeface="Calibri" panose="020F0502020204030204" pitchFamily="34" charset="0"/>
                <a:cs typeface="Times New Roman" panose="02020603050405020304" pitchFamily="18" charset="0"/>
              </a:rPr>
              <a:t>ChemBlock</a:t>
            </a: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 Towards Memorizing of Chemical Mechanism</a:t>
            </a:r>
            <a:endParaRPr lang="en-MY" sz="7200" dirty="0"/>
          </a:p>
        </p:txBody>
      </p:sp>
      <p:sp>
        <p:nvSpPr>
          <p:cNvPr id="3" name="Subtitle 2">
            <a:extLst>
              <a:ext uri="{FF2B5EF4-FFF2-40B4-BE49-F238E27FC236}">
                <a16:creationId xmlns:a16="http://schemas.microsoft.com/office/drawing/2014/main" id="{9934B63C-60AE-30CE-85AF-0ECF4A53DE4D}"/>
              </a:ext>
            </a:extLst>
          </p:cNvPr>
          <p:cNvSpPr>
            <a:spLocks noGrp="1"/>
          </p:cNvSpPr>
          <p:nvPr>
            <p:ph type="subTitle" idx="1"/>
          </p:nvPr>
        </p:nvSpPr>
        <p:spPr/>
        <p:txBody>
          <a:bodyPr/>
          <a:lstStyle/>
          <a:p>
            <a:r>
              <a:rPr lang="en-US" dirty="0"/>
              <a:t>By Ahmad Farid B Yang Abd Talib dan Mohammad </a:t>
            </a:r>
            <a:r>
              <a:rPr lang="en-US" dirty="0" err="1"/>
              <a:t>Hafizan</a:t>
            </a:r>
            <a:r>
              <a:rPr lang="en-US" dirty="0"/>
              <a:t> B Mat Kamil</a:t>
            </a:r>
            <a:endParaRPr lang="en-MY" dirty="0"/>
          </a:p>
        </p:txBody>
      </p:sp>
    </p:spTree>
    <p:extLst>
      <p:ext uri="{BB962C8B-B14F-4D97-AF65-F5344CB8AC3E}">
        <p14:creationId xmlns:p14="http://schemas.microsoft.com/office/powerpoint/2010/main" val="3798482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ECA6-6ACD-F9FD-A6EE-60D824908409}"/>
              </a:ext>
            </a:extLst>
          </p:cNvPr>
          <p:cNvSpPr>
            <a:spLocks noGrp="1"/>
          </p:cNvSpPr>
          <p:nvPr>
            <p:ph type="title"/>
          </p:nvPr>
        </p:nvSpPr>
        <p:spPr/>
        <p:txBody>
          <a:bodyPr/>
          <a:lstStyle/>
          <a:p>
            <a:r>
              <a:rPr lang="en-US" dirty="0"/>
              <a:t>Improvements</a:t>
            </a:r>
            <a:endParaRPr lang="en-MY" dirty="0"/>
          </a:p>
        </p:txBody>
      </p:sp>
      <p:sp>
        <p:nvSpPr>
          <p:cNvPr id="3" name="Content Placeholder 2">
            <a:extLst>
              <a:ext uri="{FF2B5EF4-FFF2-40B4-BE49-F238E27FC236}">
                <a16:creationId xmlns:a16="http://schemas.microsoft.com/office/drawing/2014/main" id="{6BB2B8CB-84D1-CA69-B6EB-4FED97D3328E}"/>
              </a:ext>
            </a:extLst>
          </p:cNvPr>
          <p:cNvSpPr>
            <a:spLocks noGrp="1"/>
          </p:cNvSpPr>
          <p:nvPr>
            <p:ph idx="1"/>
          </p:nvPr>
        </p:nvSpPr>
        <p:spPr/>
        <p:txBody>
          <a:bodyPr/>
          <a:lstStyle/>
          <a:p>
            <a:r>
              <a:rPr lang="en-US" dirty="0"/>
              <a:t>Can be applied to reactions of organic chemistry</a:t>
            </a:r>
          </a:p>
          <a:p>
            <a:r>
              <a:rPr lang="en-US" dirty="0" err="1"/>
              <a:t>Digitalised</a:t>
            </a:r>
            <a:r>
              <a:rPr lang="en-US" dirty="0"/>
              <a:t> the cube into AI apps</a:t>
            </a:r>
          </a:p>
          <a:p>
            <a:r>
              <a:rPr lang="en-US" dirty="0"/>
              <a:t>Students took a long time to assemble the cube</a:t>
            </a:r>
            <a:endParaRPr lang="en-MY" dirty="0"/>
          </a:p>
        </p:txBody>
      </p:sp>
    </p:spTree>
    <p:extLst>
      <p:ext uri="{BB962C8B-B14F-4D97-AF65-F5344CB8AC3E}">
        <p14:creationId xmlns:p14="http://schemas.microsoft.com/office/powerpoint/2010/main" val="2024833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D727-2D45-39B3-0D46-1F43A98E1D0F}"/>
              </a:ext>
            </a:extLst>
          </p:cNvPr>
          <p:cNvSpPr>
            <a:spLocks noGrp="1"/>
          </p:cNvSpPr>
          <p:nvPr>
            <p:ph type="title"/>
          </p:nvPr>
        </p:nvSpPr>
        <p:spPr/>
        <p:txBody>
          <a:bodyPr/>
          <a:lstStyle/>
          <a:p>
            <a:r>
              <a:rPr lang="en-US" dirty="0"/>
              <a:t>Conclusion</a:t>
            </a:r>
            <a:endParaRPr lang="en-MY" dirty="0"/>
          </a:p>
        </p:txBody>
      </p:sp>
      <p:sp>
        <p:nvSpPr>
          <p:cNvPr id="3" name="Content Placeholder 2">
            <a:extLst>
              <a:ext uri="{FF2B5EF4-FFF2-40B4-BE49-F238E27FC236}">
                <a16:creationId xmlns:a16="http://schemas.microsoft.com/office/drawing/2014/main" id="{0C4E61DF-0DD8-D478-31A7-DA0532921397}"/>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can be concluded that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ChemBlock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were able to aid in helping students to memorize the organic mechanism.</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Students were able to understand the direction of arrow movement and the intermediates form in the mechanism steps. </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can also be concluded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ChemBlock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were able to </a:t>
            </a:r>
            <a:r>
              <a:rPr lang="en-US" sz="1800" kern="100" dirty="0">
                <a:latin typeface="Calibri" panose="020F0502020204030204" pitchFamily="34" charset="0"/>
                <a:ea typeface="Calibri" panose="020F0502020204030204" pitchFamily="34" charset="0"/>
                <a:cs typeface="Times New Roman" panose="02020603050405020304" pitchFamily="18" charset="0"/>
              </a:rPr>
              <a:t>aid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students’ achievement in their final exam. </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MY" dirty="0"/>
          </a:p>
        </p:txBody>
      </p:sp>
    </p:spTree>
    <p:extLst>
      <p:ext uri="{BB962C8B-B14F-4D97-AF65-F5344CB8AC3E}">
        <p14:creationId xmlns:p14="http://schemas.microsoft.com/office/powerpoint/2010/main" val="241577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F1E99BF-7E3D-7ADD-1713-676258CAB5A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t="23564" b="4793"/>
          <a:stretch>
            <a:fillRect/>
          </a:stretch>
        </p:blipFill>
        <p:spPr bwMode="auto">
          <a:xfrm>
            <a:off x="1358223" y="1493946"/>
            <a:ext cx="3451347" cy="3288665"/>
          </a:xfrm>
          <a:prstGeom prst="rect">
            <a:avLst/>
          </a:prstGeom>
          <a:noFill/>
          <a:ln>
            <a:noFill/>
          </a:ln>
        </p:spPr>
      </p:pic>
      <p:pic>
        <p:nvPicPr>
          <p:cNvPr id="5" name="Picture 4">
            <a:extLst>
              <a:ext uri="{FF2B5EF4-FFF2-40B4-BE49-F238E27FC236}">
                <a16:creationId xmlns:a16="http://schemas.microsoft.com/office/drawing/2014/main" id="{3EE73144-554F-16ED-2F4E-692E9C88EDF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0063" y="2092455"/>
            <a:ext cx="2851841" cy="3802699"/>
          </a:xfrm>
          <a:prstGeom prst="rect">
            <a:avLst/>
          </a:prstGeom>
          <a:noFill/>
          <a:ln>
            <a:noFill/>
          </a:ln>
        </p:spPr>
      </p:pic>
    </p:spTree>
    <p:extLst>
      <p:ext uri="{BB962C8B-B14F-4D97-AF65-F5344CB8AC3E}">
        <p14:creationId xmlns:p14="http://schemas.microsoft.com/office/powerpoint/2010/main" val="321144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AF483EF-93D2-2D7C-9AA6-E695158991F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l="6926" t="2922" r="17316" b="20779"/>
          <a:stretch>
            <a:fillRect/>
          </a:stretch>
        </p:blipFill>
        <p:spPr bwMode="auto">
          <a:xfrm>
            <a:off x="1410179" y="1277624"/>
            <a:ext cx="3007911" cy="4039189"/>
          </a:xfrm>
          <a:prstGeom prst="rect">
            <a:avLst/>
          </a:prstGeom>
          <a:noFill/>
          <a:ln>
            <a:noFill/>
          </a:ln>
        </p:spPr>
      </p:pic>
      <p:pic>
        <p:nvPicPr>
          <p:cNvPr id="5" name="Picture 4">
            <a:extLst>
              <a:ext uri="{FF2B5EF4-FFF2-40B4-BE49-F238E27FC236}">
                <a16:creationId xmlns:a16="http://schemas.microsoft.com/office/drawing/2014/main" id="{BBBC1402-BB75-CF38-ADDB-93D0035764BF}"/>
              </a:ext>
            </a:extLst>
          </p:cNvPr>
          <p:cNvPicPr>
            <a:picLocks noChangeAspect="1"/>
          </p:cNvPicPr>
          <p:nvPr/>
        </p:nvPicPr>
        <p:blipFill>
          <a:blip r:embed="rId3" cstate="print">
            <a:extLst>
              <a:ext uri="{28A0092B-C50C-407E-A947-70E740481C1C}">
                <a14:useLocalDpi xmlns:a14="http://schemas.microsoft.com/office/drawing/2010/main" val="0"/>
              </a:ext>
            </a:extLst>
          </a:blip>
          <a:srcRect l="8511" t="3822" r="10213" b="16879"/>
          <a:stretch>
            <a:fillRect/>
          </a:stretch>
        </p:blipFill>
        <p:spPr bwMode="auto">
          <a:xfrm>
            <a:off x="5160944" y="2219204"/>
            <a:ext cx="2806190" cy="3684896"/>
          </a:xfrm>
          <a:prstGeom prst="rect">
            <a:avLst/>
          </a:prstGeom>
          <a:noFill/>
          <a:ln>
            <a:noFill/>
          </a:ln>
        </p:spPr>
      </p:pic>
    </p:spTree>
    <p:extLst>
      <p:ext uri="{BB962C8B-B14F-4D97-AF65-F5344CB8AC3E}">
        <p14:creationId xmlns:p14="http://schemas.microsoft.com/office/powerpoint/2010/main" val="98263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5AE5-4B31-19EB-5CEC-C1153D6E5600}"/>
              </a:ext>
            </a:extLst>
          </p:cNvPr>
          <p:cNvSpPr>
            <a:spLocks noGrp="1"/>
          </p:cNvSpPr>
          <p:nvPr>
            <p:ph type="title"/>
          </p:nvPr>
        </p:nvSpPr>
        <p:spPr/>
        <p:txBody>
          <a:bodyPr/>
          <a:lstStyle/>
          <a:p>
            <a:r>
              <a:rPr lang="en-US" dirty="0"/>
              <a:t>Abstract</a:t>
            </a:r>
            <a:endParaRPr lang="en-MY" dirty="0"/>
          </a:p>
        </p:txBody>
      </p:sp>
      <p:sp>
        <p:nvSpPr>
          <p:cNvPr id="3" name="Content Placeholder 2">
            <a:extLst>
              <a:ext uri="{FF2B5EF4-FFF2-40B4-BE49-F238E27FC236}">
                <a16:creationId xmlns:a16="http://schemas.microsoft.com/office/drawing/2014/main" id="{AA951B5D-DF0D-F388-B0F0-503494D60508}"/>
              </a:ext>
            </a:extLst>
          </p:cNvPr>
          <p:cNvSpPr>
            <a:spLocks noGrp="1"/>
          </p:cNvSpPr>
          <p:nvPr>
            <p:ph idx="1"/>
          </p:nvPr>
        </p:nvSpPr>
        <p:spPr/>
        <p:txBody>
          <a:bodyPr>
            <a:normAutofit fontScale="92500" lnSpcReduction="10000"/>
          </a:bodyPr>
          <a:lstStyle/>
          <a:p>
            <a:r>
              <a:rPr lang="en-US" dirty="0"/>
              <a:t>A study on effect of </a:t>
            </a:r>
            <a:r>
              <a:rPr lang="en-US" dirty="0" err="1"/>
              <a:t>ChemBlock</a:t>
            </a:r>
            <a:r>
              <a:rPr lang="en-US" dirty="0"/>
              <a:t> towards memorizing organic chemistry mechanism was conducted with a group of 24 students from  module 3 of </a:t>
            </a:r>
            <a:r>
              <a:rPr lang="en-US" dirty="0" err="1"/>
              <a:t>Kolej</a:t>
            </a:r>
            <a:r>
              <a:rPr lang="en-US" dirty="0"/>
              <a:t> </a:t>
            </a:r>
            <a:r>
              <a:rPr lang="en-US" dirty="0" err="1"/>
              <a:t>Matrikulasi</a:t>
            </a:r>
            <a:r>
              <a:rPr lang="en-US" dirty="0"/>
              <a:t> Sarawak. The group were the K4T7 and K4T8 classes were further divided into two group from each classes. Study shows that the </a:t>
            </a:r>
            <a:r>
              <a:rPr lang="en-US" dirty="0" err="1"/>
              <a:t>Chemblock</a:t>
            </a:r>
            <a:r>
              <a:rPr lang="en-US" dirty="0"/>
              <a:t> group were able to achieve 83% and 67% success rate for the 1</a:t>
            </a:r>
            <a:r>
              <a:rPr lang="en-US" baseline="30000" dirty="0"/>
              <a:t>st</a:t>
            </a:r>
            <a:r>
              <a:rPr lang="en-US" dirty="0"/>
              <a:t> cycle. For the 2</a:t>
            </a:r>
            <a:r>
              <a:rPr lang="en-US" baseline="30000" dirty="0"/>
              <a:t>nd</a:t>
            </a:r>
            <a:r>
              <a:rPr lang="en-US" dirty="0"/>
              <a:t> cycle the success rate was 67% and 50%. </a:t>
            </a:r>
            <a:r>
              <a:rPr lang="en-US" sz="2400" kern="100" dirty="0">
                <a:effectLst/>
                <a:ea typeface="Calibri" panose="020F0502020204030204" pitchFamily="34" charset="0"/>
                <a:cs typeface="Times New Roman" panose="02020603050405020304" pitchFamily="18" charset="0"/>
              </a:rPr>
              <a:t>It can be concluded that </a:t>
            </a:r>
            <a:r>
              <a:rPr lang="en-US" sz="2400" kern="100" dirty="0" err="1">
                <a:effectLst/>
                <a:ea typeface="Calibri" panose="020F0502020204030204" pitchFamily="34" charset="0"/>
                <a:cs typeface="Times New Roman" panose="02020603050405020304" pitchFamily="18" charset="0"/>
              </a:rPr>
              <a:t>ChemBlock</a:t>
            </a:r>
            <a:r>
              <a:rPr lang="en-US" sz="2400" kern="100" dirty="0">
                <a:effectLst/>
                <a:ea typeface="Calibri" panose="020F0502020204030204" pitchFamily="34" charset="0"/>
                <a:cs typeface="Times New Roman" panose="02020603050405020304" pitchFamily="18" charset="0"/>
              </a:rPr>
              <a:t> were able to aid in helping students to memorize the organic mechanism.</a:t>
            </a:r>
          </a:p>
          <a:p>
            <a:endParaRPr lang="en-MY" dirty="0"/>
          </a:p>
        </p:txBody>
      </p:sp>
    </p:spTree>
    <p:extLst>
      <p:ext uri="{BB962C8B-B14F-4D97-AF65-F5344CB8AC3E}">
        <p14:creationId xmlns:p14="http://schemas.microsoft.com/office/powerpoint/2010/main" val="31050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31BB-99F7-EA7C-FA92-FD584015C3BA}"/>
              </a:ext>
            </a:extLst>
          </p:cNvPr>
          <p:cNvSpPr>
            <a:spLocks noGrp="1"/>
          </p:cNvSpPr>
          <p:nvPr>
            <p:ph type="title"/>
          </p:nvPr>
        </p:nvSpPr>
        <p:spPr/>
        <p:txBody>
          <a:bodyPr>
            <a:normAutofit fontScale="90000"/>
          </a:bodyPr>
          <a:lstStyle/>
          <a:p>
            <a:r>
              <a:rPr lang="en-US" sz="4000" b="1" u="sng" kern="100" dirty="0">
                <a:effectLst/>
                <a:latin typeface="Calibri" panose="020F0502020204030204" pitchFamily="34" charset="0"/>
                <a:ea typeface="Calibri" panose="020F0502020204030204" pitchFamily="34" charset="0"/>
                <a:cs typeface="Times New Roman" panose="02020603050405020304" pitchFamily="18" charset="0"/>
              </a:rPr>
              <a:t>Research objective</a:t>
            </a:r>
            <a:br>
              <a:rPr lang="en-MY"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MY" dirty="0"/>
          </a:p>
        </p:txBody>
      </p:sp>
      <p:sp>
        <p:nvSpPr>
          <p:cNvPr id="3" name="Content Placeholder 2">
            <a:extLst>
              <a:ext uri="{FF2B5EF4-FFF2-40B4-BE49-F238E27FC236}">
                <a16:creationId xmlns:a16="http://schemas.microsoft.com/office/drawing/2014/main" id="{CF04B61E-4F6E-5F3A-2D59-F41621D2F454}"/>
              </a:ext>
            </a:extLst>
          </p:cNvPr>
          <p:cNvSpPr>
            <a:spLocks noGrp="1"/>
          </p:cNvSpPr>
          <p:nvPr>
            <p:ph idx="1"/>
          </p:nvPr>
        </p:nvSpPr>
        <p:spPr/>
        <p:txBody>
          <a:bodyPr/>
          <a:lstStyle/>
          <a:p>
            <a:pPr marL="342900" lvl="0" indent="-342900">
              <a:lnSpc>
                <a:spcPct val="150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investigate whether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ChemBlock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were able to help in students’ memorizing the organic mechanism</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investigate whether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ChemBlock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were able to affect students’ achievement in their final exam</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MY" dirty="0"/>
          </a:p>
        </p:txBody>
      </p:sp>
    </p:spTree>
    <p:extLst>
      <p:ext uri="{BB962C8B-B14F-4D97-AF65-F5344CB8AC3E}">
        <p14:creationId xmlns:p14="http://schemas.microsoft.com/office/powerpoint/2010/main" val="4155333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0504-584D-C3AC-CC0E-9445C2C1557A}"/>
              </a:ext>
            </a:extLst>
          </p:cNvPr>
          <p:cNvSpPr>
            <a:spLocks noGrp="1"/>
          </p:cNvSpPr>
          <p:nvPr>
            <p:ph type="title"/>
          </p:nvPr>
        </p:nvSpPr>
        <p:spPr/>
        <p:txBody>
          <a:bodyPr>
            <a:normAutofit fontScale="90000"/>
          </a:bodyPr>
          <a:lstStyle/>
          <a:p>
            <a:r>
              <a:rPr lang="en-US" sz="4000" b="1" u="sng" kern="100" dirty="0">
                <a:effectLst/>
                <a:latin typeface="Calibri" panose="020F0502020204030204" pitchFamily="34" charset="0"/>
                <a:ea typeface="Calibri" panose="020F0502020204030204" pitchFamily="34" charset="0"/>
                <a:cs typeface="Times New Roman" panose="02020603050405020304" pitchFamily="18" charset="0"/>
              </a:rPr>
              <a:t>Research sample</a:t>
            </a:r>
            <a:br>
              <a:rPr lang="en-MY"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MY" dirty="0"/>
          </a:p>
        </p:txBody>
      </p:sp>
      <p:sp>
        <p:nvSpPr>
          <p:cNvPr id="3" name="Content Placeholder 2">
            <a:extLst>
              <a:ext uri="{FF2B5EF4-FFF2-40B4-BE49-F238E27FC236}">
                <a16:creationId xmlns:a16="http://schemas.microsoft.com/office/drawing/2014/main" id="{49A36D43-610A-467D-B5B9-FEFCC46E025B}"/>
              </a:ext>
            </a:extLst>
          </p:cNvPr>
          <p:cNvSpPr>
            <a:spLocks noGrp="1"/>
          </p:cNvSpPr>
          <p:nvPr>
            <p:ph idx="1"/>
          </p:nvPr>
        </p:nvSpPr>
        <p:spPr>
          <a:xfrm>
            <a:off x="1176866" y="1838197"/>
            <a:ext cx="6798736" cy="3444997"/>
          </a:xfrm>
        </p:spPr>
        <p:txBody>
          <a:bodyPr/>
          <a:lstStyle/>
          <a:p>
            <a:pPr>
              <a:lnSpc>
                <a:spcPct val="150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study was done towards two groups of students with mixed learning abilities, K4T7 and K4T8 classes(Table 1). All the students were from Computer Science module which is Module 3. They were 24 students involved in the research.</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MY" dirty="0"/>
          </a:p>
        </p:txBody>
      </p:sp>
      <p:graphicFrame>
        <p:nvGraphicFramePr>
          <p:cNvPr id="4" name="Table 3">
            <a:extLst>
              <a:ext uri="{FF2B5EF4-FFF2-40B4-BE49-F238E27FC236}">
                <a16:creationId xmlns:a16="http://schemas.microsoft.com/office/drawing/2014/main" id="{78569CED-CD0C-EABA-9DD9-481CDE99B63F}"/>
              </a:ext>
            </a:extLst>
          </p:cNvPr>
          <p:cNvGraphicFramePr>
            <a:graphicFrameLocks noGrp="1"/>
          </p:cNvGraphicFramePr>
          <p:nvPr>
            <p:extLst>
              <p:ext uri="{D42A27DB-BD31-4B8C-83A1-F6EECF244321}">
                <p14:modId xmlns:p14="http://schemas.microsoft.com/office/powerpoint/2010/main" val="3461492777"/>
              </p:ext>
            </p:extLst>
          </p:nvPr>
        </p:nvGraphicFramePr>
        <p:xfrm>
          <a:off x="1966301" y="3647054"/>
          <a:ext cx="5211398" cy="991743"/>
        </p:xfrm>
        <a:graphic>
          <a:graphicData uri="http://schemas.openxmlformats.org/drawingml/2006/table">
            <a:tbl>
              <a:tblPr firstRow="1" firstCol="1" bandRow="1">
                <a:tableStyleId>{5C22544A-7EE6-4342-B048-85BDC9FD1C3A}</a:tableStyleId>
              </a:tblPr>
              <a:tblGrid>
                <a:gridCol w="2605699">
                  <a:extLst>
                    <a:ext uri="{9D8B030D-6E8A-4147-A177-3AD203B41FA5}">
                      <a16:colId xmlns:a16="http://schemas.microsoft.com/office/drawing/2014/main" val="3579390842"/>
                    </a:ext>
                  </a:extLst>
                </a:gridCol>
                <a:gridCol w="2605699">
                  <a:extLst>
                    <a:ext uri="{9D8B030D-6E8A-4147-A177-3AD203B41FA5}">
                      <a16:colId xmlns:a16="http://schemas.microsoft.com/office/drawing/2014/main" val="2900540671"/>
                    </a:ext>
                  </a:extLst>
                </a:gridCol>
              </a:tblGrid>
              <a:tr h="218250">
                <a:tc>
                  <a:txBody>
                    <a:bodyPr/>
                    <a:lstStyle/>
                    <a:p>
                      <a:pPr algn="ctr">
                        <a:lnSpc>
                          <a:spcPct val="150000"/>
                        </a:lnSpc>
                        <a:spcAft>
                          <a:spcPts val="800"/>
                        </a:spcAft>
                      </a:pPr>
                      <a:r>
                        <a:rPr lang="en-US" sz="1600" kern="100">
                          <a:solidFill>
                            <a:schemeClr val="tx1"/>
                          </a:solidFill>
                          <a:effectLst/>
                        </a:rPr>
                        <a:t>Class</a:t>
                      </a:r>
                      <a:endParaRPr lang="en-MY"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spcAft>
                          <a:spcPts val="800"/>
                        </a:spcAft>
                      </a:pPr>
                      <a:r>
                        <a:rPr lang="en-US" sz="1600" kern="100" dirty="0">
                          <a:solidFill>
                            <a:schemeClr val="tx1"/>
                          </a:solidFill>
                          <a:effectLst/>
                        </a:rPr>
                        <a:t>No. of students</a:t>
                      </a:r>
                      <a:endParaRPr lang="en-MY"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52919804"/>
                  </a:ext>
                </a:extLst>
              </a:tr>
              <a:tr h="218250">
                <a:tc>
                  <a:txBody>
                    <a:bodyPr/>
                    <a:lstStyle/>
                    <a:p>
                      <a:pPr algn="ctr">
                        <a:lnSpc>
                          <a:spcPct val="150000"/>
                        </a:lnSpc>
                        <a:spcAft>
                          <a:spcPts val="800"/>
                        </a:spcAft>
                      </a:pPr>
                      <a:r>
                        <a:rPr lang="en-US" sz="1600" b="0" kern="100" dirty="0">
                          <a:solidFill>
                            <a:schemeClr val="tx1"/>
                          </a:solidFill>
                          <a:effectLst/>
                        </a:rPr>
                        <a:t>K4T7</a:t>
                      </a:r>
                      <a:endParaRPr lang="en-MY" sz="16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800"/>
                        </a:spcAft>
                      </a:pPr>
                      <a:r>
                        <a:rPr lang="en-US" sz="1600" kern="100" dirty="0">
                          <a:solidFill>
                            <a:schemeClr val="tx1"/>
                          </a:solidFill>
                          <a:effectLst/>
                        </a:rPr>
                        <a:t>12</a:t>
                      </a:r>
                      <a:endParaRPr lang="en-MY"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6421182"/>
                  </a:ext>
                </a:extLst>
              </a:tr>
              <a:tr h="218250">
                <a:tc>
                  <a:txBody>
                    <a:bodyPr/>
                    <a:lstStyle/>
                    <a:p>
                      <a:pPr algn="ctr">
                        <a:lnSpc>
                          <a:spcPct val="150000"/>
                        </a:lnSpc>
                        <a:spcAft>
                          <a:spcPts val="800"/>
                        </a:spcAft>
                      </a:pPr>
                      <a:r>
                        <a:rPr lang="en-US" sz="1600" b="0" kern="100" dirty="0">
                          <a:solidFill>
                            <a:schemeClr val="tx1"/>
                          </a:solidFill>
                          <a:effectLst/>
                        </a:rPr>
                        <a:t>K4T8</a:t>
                      </a:r>
                      <a:endParaRPr lang="en-MY" sz="16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800"/>
                        </a:spcAft>
                      </a:pPr>
                      <a:r>
                        <a:rPr lang="en-US" sz="1600" kern="100" dirty="0">
                          <a:solidFill>
                            <a:schemeClr val="tx1"/>
                          </a:solidFill>
                          <a:effectLst/>
                        </a:rPr>
                        <a:t>12</a:t>
                      </a:r>
                      <a:endParaRPr lang="en-MY"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82950073"/>
                  </a:ext>
                </a:extLst>
              </a:tr>
            </a:tbl>
          </a:graphicData>
        </a:graphic>
      </p:graphicFrame>
      <p:graphicFrame>
        <p:nvGraphicFramePr>
          <p:cNvPr id="5" name="Content Placeholder 3">
            <a:extLst>
              <a:ext uri="{FF2B5EF4-FFF2-40B4-BE49-F238E27FC236}">
                <a16:creationId xmlns:a16="http://schemas.microsoft.com/office/drawing/2014/main" id="{955A855F-5AE0-F99E-3797-6556C2663B93}"/>
              </a:ext>
            </a:extLst>
          </p:cNvPr>
          <p:cNvGraphicFramePr>
            <a:graphicFrameLocks/>
          </p:cNvGraphicFramePr>
          <p:nvPr>
            <p:extLst>
              <p:ext uri="{D42A27DB-BD31-4B8C-83A1-F6EECF244321}">
                <p14:modId xmlns:p14="http://schemas.microsoft.com/office/powerpoint/2010/main" val="2117826465"/>
              </p:ext>
            </p:extLst>
          </p:nvPr>
        </p:nvGraphicFramePr>
        <p:xfrm>
          <a:off x="1358441" y="4787322"/>
          <a:ext cx="6798733" cy="991743"/>
        </p:xfrm>
        <a:graphic>
          <a:graphicData uri="http://schemas.openxmlformats.org/drawingml/2006/table">
            <a:tbl>
              <a:tblPr firstRow="1" firstCol="1" bandRow="1">
                <a:tableStyleId>{5C22544A-7EE6-4342-B048-85BDC9FD1C3A}</a:tableStyleId>
              </a:tblPr>
              <a:tblGrid>
                <a:gridCol w="1767177">
                  <a:extLst>
                    <a:ext uri="{9D8B030D-6E8A-4147-A177-3AD203B41FA5}">
                      <a16:colId xmlns:a16="http://schemas.microsoft.com/office/drawing/2014/main" val="3224341774"/>
                    </a:ext>
                  </a:extLst>
                </a:gridCol>
                <a:gridCol w="1349166">
                  <a:extLst>
                    <a:ext uri="{9D8B030D-6E8A-4147-A177-3AD203B41FA5}">
                      <a16:colId xmlns:a16="http://schemas.microsoft.com/office/drawing/2014/main" val="76736722"/>
                    </a:ext>
                  </a:extLst>
                </a:gridCol>
                <a:gridCol w="181727">
                  <a:extLst>
                    <a:ext uri="{9D8B030D-6E8A-4147-A177-3AD203B41FA5}">
                      <a16:colId xmlns:a16="http://schemas.microsoft.com/office/drawing/2014/main" val="652369352"/>
                    </a:ext>
                  </a:extLst>
                </a:gridCol>
                <a:gridCol w="2023003">
                  <a:extLst>
                    <a:ext uri="{9D8B030D-6E8A-4147-A177-3AD203B41FA5}">
                      <a16:colId xmlns:a16="http://schemas.microsoft.com/office/drawing/2014/main" val="4028790186"/>
                    </a:ext>
                  </a:extLst>
                </a:gridCol>
                <a:gridCol w="1477660">
                  <a:extLst>
                    <a:ext uri="{9D8B030D-6E8A-4147-A177-3AD203B41FA5}">
                      <a16:colId xmlns:a16="http://schemas.microsoft.com/office/drawing/2014/main" val="3232325801"/>
                    </a:ext>
                  </a:extLst>
                </a:gridCol>
              </a:tblGrid>
              <a:tr h="0">
                <a:tc>
                  <a:txBody>
                    <a:bodyPr/>
                    <a:lstStyle/>
                    <a:p>
                      <a:pPr algn="ctr">
                        <a:lnSpc>
                          <a:spcPct val="150000"/>
                        </a:lnSpc>
                        <a:spcAft>
                          <a:spcPts val="800"/>
                        </a:spcAft>
                      </a:pPr>
                      <a:r>
                        <a:rPr lang="en-US" sz="1600" kern="100">
                          <a:solidFill>
                            <a:schemeClr val="tx1"/>
                          </a:solidFill>
                          <a:effectLst/>
                        </a:rPr>
                        <a:t>ChemBlock group</a:t>
                      </a:r>
                      <a:endParaRPr lang="en-MY"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spcAft>
                          <a:spcPts val="800"/>
                        </a:spcAft>
                      </a:pPr>
                      <a:r>
                        <a:rPr lang="en-US" sz="1600" kern="100" dirty="0">
                          <a:solidFill>
                            <a:schemeClr val="tx1"/>
                          </a:solidFill>
                          <a:effectLst/>
                        </a:rPr>
                        <a:t>Control</a:t>
                      </a:r>
                      <a:endParaRPr lang="en-MY"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spcAft>
                          <a:spcPts val="800"/>
                        </a:spcAft>
                      </a:pPr>
                      <a:r>
                        <a:rPr lang="en-US" sz="1600" kern="100" dirty="0">
                          <a:solidFill>
                            <a:schemeClr val="tx1"/>
                          </a:solidFill>
                          <a:effectLst/>
                        </a:rPr>
                        <a:t> </a:t>
                      </a:r>
                      <a:endParaRPr lang="en-MY"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lnSpc>
                          <a:spcPct val="150000"/>
                        </a:lnSpc>
                        <a:spcAft>
                          <a:spcPts val="800"/>
                        </a:spcAft>
                      </a:pPr>
                      <a:r>
                        <a:rPr lang="en-US" sz="1600" kern="100" dirty="0" err="1">
                          <a:solidFill>
                            <a:schemeClr val="tx1"/>
                          </a:solidFill>
                          <a:effectLst/>
                        </a:rPr>
                        <a:t>ChemBlock</a:t>
                      </a:r>
                      <a:r>
                        <a:rPr lang="en-US" sz="1600" kern="100" dirty="0">
                          <a:solidFill>
                            <a:schemeClr val="tx1"/>
                          </a:solidFill>
                          <a:effectLst/>
                        </a:rPr>
                        <a:t> group</a:t>
                      </a:r>
                      <a:endParaRPr lang="en-MY"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spcAft>
                          <a:spcPts val="800"/>
                        </a:spcAft>
                      </a:pPr>
                      <a:r>
                        <a:rPr lang="en-US" sz="1600" kern="100" dirty="0">
                          <a:solidFill>
                            <a:schemeClr val="tx1"/>
                          </a:solidFill>
                          <a:effectLst/>
                        </a:rPr>
                        <a:t>Control</a:t>
                      </a:r>
                      <a:endParaRPr lang="en-MY"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805259620"/>
                  </a:ext>
                </a:extLst>
              </a:tr>
              <a:tr h="0">
                <a:tc>
                  <a:txBody>
                    <a:bodyPr/>
                    <a:lstStyle/>
                    <a:p>
                      <a:pPr algn="ctr">
                        <a:lnSpc>
                          <a:spcPct val="150000"/>
                        </a:lnSpc>
                        <a:spcAft>
                          <a:spcPts val="800"/>
                        </a:spcAft>
                      </a:pPr>
                      <a:r>
                        <a:rPr lang="en-US" sz="1600" b="0" kern="100">
                          <a:solidFill>
                            <a:schemeClr val="tx1"/>
                          </a:solidFill>
                          <a:effectLst/>
                        </a:rPr>
                        <a:t>K4T7a</a:t>
                      </a:r>
                      <a:endParaRPr lang="en-MY" sz="1600" b="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800"/>
                        </a:spcAft>
                      </a:pPr>
                      <a:r>
                        <a:rPr lang="en-US" sz="1600" b="0" kern="100">
                          <a:solidFill>
                            <a:schemeClr val="tx1"/>
                          </a:solidFill>
                          <a:effectLst/>
                        </a:rPr>
                        <a:t>K4T7b</a:t>
                      </a:r>
                      <a:endParaRPr lang="en-MY" sz="1600" b="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800"/>
                        </a:spcAft>
                      </a:pPr>
                      <a:r>
                        <a:rPr lang="en-US" sz="1600" b="0" kern="100" dirty="0">
                          <a:solidFill>
                            <a:schemeClr val="tx1"/>
                          </a:solidFill>
                          <a:effectLst/>
                        </a:rPr>
                        <a:t> </a:t>
                      </a:r>
                      <a:endParaRPr lang="en-MY" sz="16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lnSpc>
                          <a:spcPct val="150000"/>
                        </a:lnSpc>
                        <a:spcAft>
                          <a:spcPts val="800"/>
                        </a:spcAft>
                      </a:pPr>
                      <a:r>
                        <a:rPr lang="en-US" sz="1600" b="0" kern="100">
                          <a:solidFill>
                            <a:schemeClr val="tx1"/>
                          </a:solidFill>
                          <a:effectLst/>
                        </a:rPr>
                        <a:t>K4T8b</a:t>
                      </a:r>
                      <a:endParaRPr lang="en-MY" sz="1600" b="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800"/>
                        </a:spcAft>
                      </a:pPr>
                      <a:r>
                        <a:rPr lang="en-US" sz="1600" b="0" kern="100" dirty="0">
                          <a:solidFill>
                            <a:schemeClr val="tx1"/>
                          </a:solidFill>
                          <a:effectLst/>
                        </a:rPr>
                        <a:t>K4T8a</a:t>
                      </a:r>
                      <a:endParaRPr lang="en-MY" sz="16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5773102"/>
                  </a:ext>
                </a:extLst>
              </a:tr>
              <a:tr h="0">
                <a:tc>
                  <a:txBody>
                    <a:bodyPr/>
                    <a:lstStyle/>
                    <a:p>
                      <a:pPr algn="ctr">
                        <a:lnSpc>
                          <a:spcPct val="150000"/>
                        </a:lnSpc>
                        <a:spcAft>
                          <a:spcPts val="800"/>
                        </a:spcAft>
                      </a:pPr>
                      <a:r>
                        <a:rPr lang="en-US" sz="1600" b="0" kern="100">
                          <a:solidFill>
                            <a:schemeClr val="tx1"/>
                          </a:solidFill>
                          <a:effectLst/>
                        </a:rPr>
                        <a:t>6 students</a:t>
                      </a:r>
                      <a:endParaRPr lang="en-MY" sz="1600" b="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800"/>
                        </a:spcAft>
                      </a:pPr>
                      <a:r>
                        <a:rPr lang="en-US" sz="1600" b="0" kern="100" dirty="0">
                          <a:solidFill>
                            <a:schemeClr val="tx1"/>
                          </a:solidFill>
                          <a:effectLst/>
                        </a:rPr>
                        <a:t>6 students</a:t>
                      </a:r>
                      <a:endParaRPr lang="en-MY" sz="16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800"/>
                        </a:spcAft>
                      </a:pPr>
                      <a:r>
                        <a:rPr lang="en-US" sz="1600" b="0" kern="100" dirty="0">
                          <a:solidFill>
                            <a:schemeClr val="tx1"/>
                          </a:solidFill>
                          <a:effectLst/>
                        </a:rPr>
                        <a:t> </a:t>
                      </a:r>
                      <a:endParaRPr lang="en-MY" sz="16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lnSpc>
                          <a:spcPct val="150000"/>
                        </a:lnSpc>
                        <a:spcAft>
                          <a:spcPts val="800"/>
                        </a:spcAft>
                      </a:pPr>
                      <a:r>
                        <a:rPr lang="en-US" sz="1600" b="0" kern="100">
                          <a:solidFill>
                            <a:schemeClr val="tx1"/>
                          </a:solidFill>
                          <a:effectLst/>
                        </a:rPr>
                        <a:t>6 students</a:t>
                      </a:r>
                      <a:endParaRPr lang="en-MY" sz="1600" b="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800"/>
                        </a:spcAft>
                      </a:pPr>
                      <a:r>
                        <a:rPr lang="en-US" sz="1600" b="0" kern="100" dirty="0">
                          <a:solidFill>
                            <a:schemeClr val="tx1"/>
                          </a:solidFill>
                          <a:effectLst/>
                        </a:rPr>
                        <a:t>6 students</a:t>
                      </a:r>
                      <a:endParaRPr lang="en-MY" sz="16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845500"/>
                  </a:ext>
                </a:extLst>
              </a:tr>
            </a:tbl>
          </a:graphicData>
        </a:graphic>
      </p:graphicFrame>
    </p:spTree>
    <p:extLst>
      <p:ext uri="{BB962C8B-B14F-4D97-AF65-F5344CB8AC3E}">
        <p14:creationId xmlns:p14="http://schemas.microsoft.com/office/powerpoint/2010/main" val="3903425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AB5B-4FFF-AEE6-1DF7-794FC3A26BF8}"/>
              </a:ext>
            </a:extLst>
          </p:cNvPr>
          <p:cNvSpPr>
            <a:spLocks noGrp="1"/>
          </p:cNvSpPr>
          <p:nvPr>
            <p:ph type="title"/>
          </p:nvPr>
        </p:nvSpPr>
        <p:spPr/>
        <p:txBody>
          <a:bodyPr>
            <a:normAutofit fontScale="90000"/>
          </a:bodyPr>
          <a:lstStyle/>
          <a:p>
            <a:r>
              <a:rPr lang="en-US" sz="4000" b="1" u="sng" kern="100" dirty="0" err="1">
                <a:effectLst/>
                <a:latin typeface="Calibri" panose="020F0502020204030204" pitchFamily="34" charset="0"/>
                <a:ea typeface="Calibri" panose="020F0502020204030204" pitchFamily="34" charset="0"/>
                <a:cs typeface="Times New Roman" panose="02020603050405020304" pitchFamily="18" charset="0"/>
              </a:rPr>
              <a:t>ChemBlock</a:t>
            </a:r>
            <a:br>
              <a:rPr lang="en-MY"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MY" dirty="0"/>
          </a:p>
        </p:txBody>
      </p:sp>
      <p:sp>
        <p:nvSpPr>
          <p:cNvPr id="6" name="Content Placeholder 5">
            <a:extLst>
              <a:ext uri="{FF2B5EF4-FFF2-40B4-BE49-F238E27FC236}">
                <a16:creationId xmlns:a16="http://schemas.microsoft.com/office/drawing/2014/main" id="{7DD6B73D-BA28-4AF4-0FC1-1E9661173E14}"/>
              </a:ext>
            </a:extLst>
          </p:cNvPr>
          <p:cNvSpPr>
            <a:spLocks noGrp="1"/>
          </p:cNvSpPr>
          <p:nvPr>
            <p:ph idx="1"/>
          </p:nvPr>
        </p:nvSpPr>
        <p:spPr/>
        <p:txBody>
          <a:bodyPr>
            <a:normAutofit fontScale="25000" lnSpcReduction="20000"/>
          </a:bodyPr>
          <a:lstStyle/>
          <a:p>
            <a:pPr>
              <a:lnSpc>
                <a:spcPct val="150000"/>
              </a:lnSpc>
              <a:spcAft>
                <a:spcPts val="800"/>
              </a:spcAft>
            </a:pPr>
            <a:r>
              <a:rPr lang="en-US" sz="5200" kern="100" dirty="0" err="1">
                <a:effectLst/>
                <a:latin typeface="Calibri" panose="020F0502020204030204" pitchFamily="34" charset="0"/>
                <a:ea typeface="Calibri" panose="020F0502020204030204" pitchFamily="34" charset="0"/>
                <a:cs typeface="Times New Roman" panose="02020603050405020304" pitchFamily="18" charset="0"/>
              </a:rPr>
              <a:t>Chemblock</a:t>
            </a:r>
            <a:r>
              <a:rPr lang="en-US" sz="5200" kern="100" dirty="0">
                <a:effectLst/>
                <a:latin typeface="Calibri" panose="020F0502020204030204" pitchFamily="34" charset="0"/>
                <a:ea typeface="Calibri" panose="020F0502020204030204" pitchFamily="34" charset="0"/>
                <a:cs typeface="Times New Roman" panose="02020603050405020304" pitchFamily="18" charset="0"/>
              </a:rPr>
              <a:t> consist of 9 cubes of 6 sides. On each side, is a portion of mechanism where when combined with the other 9 cubes, will create a complete mechanism. Each topic was </a:t>
            </a:r>
            <a:r>
              <a:rPr lang="en-US" sz="5200" kern="100" dirty="0" err="1">
                <a:effectLst/>
                <a:latin typeface="Calibri" panose="020F0502020204030204" pitchFamily="34" charset="0"/>
                <a:ea typeface="Calibri" panose="020F0502020204030204" pitchFamily="34" charset="0"/>
                <a:cs typeface="Times New Roman" panose="02020603050405020304" pitchFamily="18" charset="0"/>
              </a:rPr>
              <a:t>colour</a:t>
            </a:r>
            <a:r>
              <a:rPr lang="en-US" sz="5200" kern="100" dirty="0">
                <a:effectLst/>
                <a:latin typeface="Calibri" panose="020F0502020204030204" pitchFamily="34" charset="0"/>
                <a:ea typeface="Calibri" panose="020F0502020204030204" pitchFamily="34" charset="0"/>
                <a:cs typeface="Times New Roman" panose="02020603050405020304" pitchFamily="18" charset="0"/>
              </a:rPr>
              <a:t> coded at one edge to make it much easier to be assembled. The topics that were included are:</a:t>
            </a:r>
            <a:endParaRPr lang="en-MY" sz="5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5200" kern="100" dirty="0">
                <a:effectLst/>
                <a:latin typeface="Calibri" panose="020F0502020204030204" pitchFamily="34" charset="0"/>
                <a:ea typeface="Calibri" panose="020F0502020204030204" pitchFamily="34" charset="0"/>
                <a:cs typeface="Times New Roman" panose="02020603050405020304" pitchFamily="18" charset="0"/>
              </a:rPr>
              <a:t>Halogenation of alkanes</a:t>
            </a:r>
            <a:endParaRPr lang="en-MY" sz="5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5200" kern="100" dirty="0">
                <a:effectLst/>
                <a:latin typeface="Calibri" panose="020F0502020204030204" pitchFamily="34" charset="0"/>
                <a:ea typeface="Calibri" panose="020F0502020204030204" pitchFamily="34" charset="0"/>
                <a:cs typeface="Times New Roman" panose="02020603050405020304" pitchFamily="18" charset="0"/>
              </a:rPr>
              <a:t>Dehydration of alcohols</a:t>
            </a:r>
            <a:endParaRPr lang="en-MY" sz="5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5200" kern="100" dirty="0">
                <a:effectLst/>
                <a:latin typeface="Calibri" panose="020F0502020204030204" pitchFamily="34" charset="0"/>
                <a:ea typeface="Calibri" panose="020F0502020204030204" pitchFamily="34" charset="0"/>
                <a:cs typeface="Times New Roman" panose="02020603050405020304" pitchFamily="18" charset="0"/>
              </a:rPr>
              <a:t>Halogenation of alkenes</a:t>
            </a:r>
            <a:endParaRPr lang="en-MY" sz="5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5200" kern="100" dirty="0">
                <a:effectLst/>
                <a:latin typeface="Calibri" panose="020F0502020204030204" pitchFamily="34" charset="0"/>
                <a:ea typeface="Calibri" panose="020F0502020204030204" pitchFamily="34" charset="0"/>
                <a:cs typeface="Times New Roman" panose="02020603050405020304" pitchFamily="18" charset="0"/>
              </a:rPr>
              <a:t>Hydration of alkenes</a:t>
            </a:r>
            <a:endParaRPr lang="en-MY" sz="5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5200" kern="100" dirty="0">
                <a:effectLst/>
                <a:latin typeface="Calibri" panose="020F0502020204030204" pitchFamily="34" charset="0"/>
                <a:ea typeface="Calibri" panose="020F0502020204030204" pitchFamily="34" charset="0"/>
                <a:cs typeface="Times New Roman" panose="02020603050405020304" pitchFamily="18" charset="0"/>
              </a:rPr>
              <a:t>Nitration of benzene</a:t>
            </a:r>
            <a:endParaRPr lang="en-MY" sz="5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US" sz="5200" kern="100" dirty="0">
                <a:effectLst/>
                <a:latin typeface="Calibri" panose="020F0502020204030204" pitchFamily="34" charset="0"/>
                <a:ea typeface="Calibri" panose="020F0502020204030204" pitchFamily="34" charset="0"/>
                <a:cs typeface="Times New Roman" panose="02020603050405020304" pitchFamily="18" charset="0"/>
              </a:rPr>
              <a:t>S</a:t>
            </a:r>
            <a:r>
              <a:rPr lang="en-US" sz="5200" kern="100" baseline="-25000" dirty="0">
                <a:effectLst/>
                <a:latin typeface="Calibri" panose="020F0502020204030204" pitchFamily="34" charset="0"/>
                <a:ea typeface="Calibri" panose="020F0502020204030204" pitchFamily="34" charset="0"/>
                <a:cs typeface="Times New Roman" panose="02020603050405020304" pitchFamily="18" charset="0"/>
              </a:rPr>
              <a:t>N</a:t>
            </a:r>
            <a:r>
              <a:rPr lang="en-US" sz="5200" kern="100" dirty="0">
                <a:effectLst/>
                <a:latin typeface="Calibri" panose="020F0502020204030204" pitchFamily="34" charset="0"/>
                <a:ea typeface="Calibri" panose="020F0502020204030204" pitchFamily="34" charset="0"/>
                <a:cs typeface="Times New Roman" panose="02020603050405020304" pitchFamily="18" charset="0"/>
              </a:rPr>
              <a:t>1 and S</a:t>
            </a:r>
            <a:r>
              <a:rPr lang="en-US" sz="5200" kern="100" baseline="-25000" dirty="0">
                <a:effectLst/>
                <a:latin typeface="Calibri" panose="020F0502020204030204" pitchFamily="34" charset="0"/>
                <a:ea typeface="Calibri" panose="020F0502020204030204" pitchFamily="34" charset="0"/>
                <a:cs typeface="Times New Roman" panose="02020603050405020304" pitchFamily="18" charset="0"/>
              </a:rPr>
              <a:t>N</a:t>
            </a:r>
            <a:r>
              <a:rPr lang="en-US" sz="5200" kern="100" dirty="0">
                <a:effectLst/>
                <a:latin typeface="Calibri" panose="020F0502020204030204" pitchFamily="34" charset="0"/>
                <a:ea typeface="Calibri" panose="020F0502020204030204" pitchFamily="34" charset="0"/>
                <a:cs typeface="Times New Roman" panose="02020603050405020304" pitchFamily="18" charset="0"/>
              </a:rPr>
              <a:t>2 mechanism </a:t>
            </a:r>
            <a:endParaRPr lang="en-MY" sz="5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MY" dirty="0"/>
          </a:p>
        </p:txBody>
      </p:sp>
      <p:pic>
        <p:nvPicPr>
          <p:cNvPr id="7" name="Picture 6">
            <a:extLst>
              <a:ext uri="{FF2B5EF4-FFF2-40B4-BE49-F238E27FC236}">
                <a16:creationId xmlns:a16="http://schemas.microsoft.com/office/drawing/2014/main" id="{D8B98E5A-F987-95AD-F4D4-59DD6925F54D}"/>
              </a:ext>
            </a:extLst>
          </p:cNvPr>
          <p:cNvPicPr>
            <a:picLocks noChangeAspect="1"/>
          </p:cNvPicPr>
          <p:nvPr/>
        </p:nvPicPr>
        <p:blipFill>
          <a:blip r:embed="rId2" cstate="print">
            <a:extLst>
              <a:ext uri="{28A0092B-C50C-407E-A947-70E740481C1C}">
                <a14:useLocalDpi xmlns:a14="http://schemas.microsoft.com/office/drawing/2010/main" val="0"/>
              </a:ext>
            </a:extLst>
          </a:blip>
          <a:srcRect t="18861" r="6378" b="14017"/>
          <a:stretch>
            <a:fillRect/>
          </a:stretch>
        </p:blipFill>
        <p:spPr bwMode="auto">
          <a:xfrm>
            <a:off x="4713696" y="3429000"/>
            <a:ext cx="2505075" cy="2390775"/>
          </a:xfrm>
          <a:prstGeom prst="rect">
            <a:avLst/>
          </a:prstGeom>
          <a:noFill/>
          <a:ln>
            <a:noFill/>
          </a:ln>
        </p:spPr>
      </p:pic>
    </p:spTree>
    <p:extLst>
      <p:ext uri="{BB962C8B-B14F-4D97-AF65-F5344CB8AC3E}">
        <p14:creationId xmlns:p14="http://schemas.microsoft.com/office/powerpoint/2010/main" val="171468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D3B-F1DD-AAF7-C68A-859089A7C0C8}"/>
              </a:ext>
            </a:extLst>
          </p:cNvPr>
          <p:cNvSpPr>
            <a:spLocks noGrp="1"/>
          </p:cNvSpPr>
          <p:nvPr>
            <p:ph type="title"/>
          </p:nvPr>
        </p:nvSpPr>
        <p:spPr/>
        <p:txBody>
          <a:bodyPr>
            <a:normAutofit fontScale="90000"/>
          </a:bodyPr>
          <a:lstStyle/>
          <a:p>
            <a:r>
              <a:rPr lang="en-US" sz="4000" b="1" u="sng" kern="100" dirty="0">
                <a:effectLst/>
                <a:latin typeface="Calibri" panose="020F0502020204030204" pitchFamily="34" charset="0"/>
                <a:ea typeface="Calibri" panose="020F0502020204030204" pitchFamily="34" charset="0"/>
                <a:cs typeface="Times New Roman" panose="02020603050405020304" pitchFamily="18" charset="0"/>
              </a:rPr>
              <a:t>Research Methodology</a:t>
            </a:r>
            <a:br>
              <a:rPr lang="en-MY"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MY" dirty="0"/>
          </a:p>
        </p:txBody>
      </p:sp>
      <p:sp>
        <p:nvSpPr>
          <p:cNvPr id="3" name="Content Placeholder 2">
            <a:extLst>
              <a:ext uri="{FF2B5EF4-FFF2-40B4-BE49-F238E27FC236}">
                <a16:creationId xmlns:a16="http://schemas.microsoft.com/office/drawing/2014/main" id="{CE39471F-BEAA-224B-4557-4E0813B3E938}"/>
              </a:ext>
            </a:extLst>
          </p:cNvPr>
          <p:cNvSpPr>
            <a:spLocks noGrp="1"/>
          </p:cNvSpPr>
          <p:nvPr>
            <p:ph idx="1"/>
          </p:nvPr>
        </p:nvSpPr>
        <p:spPr/>
        <p:txBody>
          <a:bodyPr>
            <a:normAutofit fontScale="92500" lnSpcReduction="20000"/>
          </a:bodyPr>
          <a:lstStyle/>
          <a:p>
            <a:pPr>
              <a:lnSpc>
                <a:spcPct val="150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Two sets of mechanism quiz questions were given within a period of four weeks. </a:t>
            </a:r>
          </a:p>
          <a:p>
            <a:pPr>
              <a:lnSpc>
                <a:spcPct val="150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1st week, the mechanism was introduced and the 2</a:t>
            </a:r>
            <a:r>
              <a:rPr lang="en-US" sz="1800" kern="1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week, the first set of mechanism quiz was given. </a:t>
            </a:r>
          </a:p>
          <a:p>
            <a:pPr>
              <a:lnSpc>
                <a:spcPct val="150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3</a:t>
            </a:r>
            <a:r>
              <a:rPr lang="en-US" sz="1800" kern="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week, another mechanism was introduced followed by another quiz on 4</a:t>
            </a:r>
            <a:r>
              <a:rPr lang="en-US" sz="1800" kern="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week. </a:t>
            </a:r>
          </a:p>
          <a:p>
            <a:pPr>
              <a:lnSpc>
                <a:spcPct val="150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Students in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ChemBlock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group were allowed to play around with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ChemBlock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 day before the questions being given to the whole class. </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MY" dirty="0"/>
          </a:p>
        </p:txBody>
      </p:sp>
    </p:spTree>
    <p:extLst>
      <p:ext uri="{BB962C8B-B14F-4D97-AF65-F5344CB8AC3E}">
        <p14:creationId xmlns:p14="http://schemas.microsoft.com/office/powerpoint/2010/main" val="711915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D80C-534D-F893-68E2-20B210260B49}"/>
              </a:ext>
            </a:extLst>
          </p:cNvPr>
          <p:cNvSpPr>
            <a:spLocks noGrp="1"/>
          </p:cNvSpPr>
          <p:nvPr>
            <p:ph type="title"/>
          </p:nvPr>
        </p:nvSpPr>
        <p:spPr/>
        <p:txBody>
          <a:bodyPr/>
          <a:lstStyle/>
          <a:p>
            <a:r>
              <a:rPr lang="en-US" dirty="0"/>
              <a:t>1</a:t>
            </a:r>
            <a:r>
              <a:rPr lang="en-US" baseline="30000" dirty="0"/>
              <a:t>st</a:t>
            </a:r>
            <a:r>
              <a:rPr lang="en-US" dirty="0"/>
              <a:t> cycle</a:t>
            </a:r>
            <a:endParaRPr lang="en-MY" dirty="0"/>
          </a:p>
        </p:txBody>
      </p:sp>
      <p:graphicFrame>
        <p:nvGraphicFramePr>
          <p:cNvPr id="4" name="Content Placeholder 3">
            <a:extLst>
              <a:ext uri="{FF2B5EF4-FFF2-40B4-BE49-F238E27FC236}">
                <a16:creationId xmlns:a16="http://schemas.microsoft.com/office/drawing/2014/main" id="{D93F8903-250D-7FE8-DFC3-61823DDBA79A}"/>
              </a:ext>
            </a:extLst>
          </p:cNvPr>
          <p:cNvGraphicFramePr>
            <a:graphicFrameLocks noGrp="1"/>
          </p:cNvGraphicFramePr>
          <p:nvPr>
            <p:ph idx="1"/>
            <p:extLst>
              <p:ext uri="{D42A27DB-BD31-4B8C-83A1-F6EECF244321}">
                <p14:modId xmlns:p14="http://schemas.microsoft.com/office/powerpoint/2010/main" val="2268741393"/>
              </p:ext>
            </p:extLst>
          </p:nvPr>
        </p:nvGraphicFramePr>
        <p:xfrm>
          <a:off x="1267485" y="2562131"/>
          <a:ext cx="6627135" cy="3197517"/>
        </p:xfrm>
        <a:graphic>
          <a:graphicData uri="http://schemas.openxmlformats.org/drawingml/2006/table">
            <a:tbl>
              <a:tblPr firstRow="1" firstCol="1" bandRow="1">
                <a:tableStyleId>{5C22544A-7EE6-4342-B048-85BDC9FD1C3A}</a:tableStyleId>
              </a:tblPr>
              <a:tblGrid>
                <a:gridCol w="771059">
                  <a:extLst>
                    <a:ext uri="{9D8B030D-6E8A-4147-A177-3AD203B41FA5}">
                      <a16:colId xmlns:a16="http://schemas.microsoft.com/office/drawing/2014/main" val="1340325274"/>
                    </a:ext>
                  </a:extLst>
                </a:gridCol>
                <a:gridCol w="681383">
                  <a:extLst>
                    <a:ext uri="{9D8B030D-6E8A-4147-A177-3AD203B41FA5}">
                      <a16:colId xmlns:a16="http://schemas.microsoft.com/office/drawing/2014/main" val="2167647399"/>
                    </a:ext>
                  </a:extLst>
                </a:gridCol>
                <a:gridCol w="771059">
                  <a:extLst>
                    <a:ext uri="{9D8B030D-6E8A-4147-A177-3AD203B41FA5}">
                      <a16:colId xmlns:a16="http://schemas.microsoft.com/office/drawing/2014/main" val="3376846118"/>
                    </a:ext>
                  </a:extLst>
                </a:gridCol>
                <a:gridCol w="1003332">
                  <a:extLst>
                    <a:ext uri="{9D8B030D-6E8A-4147-A177-3AD203B41FA5}">
                      <a16:colId xmlns:a16="http://schemas.microsoft.com/office/drawing/2014/main" val="1750521502"/>
                    </a:ext>
                  </a:extLst>
                </a:gridCol>
                <a:gridCol w="208017">
                  <a:extLst>
                    <a:ext uri="{9D8B030D-6E8A-4147-A177-3AD203B41FA5}">
                      <a16:colId xmlns:a16="http://schemas.microsoft.com/office/drawing/2014/main" val="193392524"/>
                    </a:ext>
                  </a:extLst>
                </a:gridCol>
                <a:gridCol w="1058460">
                  <a:extLst>
                    <a:ext uri="{9D8B030D-6E8A-4147-A177-3AD203B41FA5}">
                      <a16:colId xmlns:a16="http://schemas.microsoft.com/office/drawing/2014/main" val="3858086546"/>
                    </a:ext>
                  </a:extLst>
                </a:gridCol>
                <a:gridCol w="681383">
                  <a:extLst>
                    <a:ext uri="{9D8B030D-6E8A-4147-A177-3AD203B41FA5}">
                      <a16:colId xmlns:a16="http://schemas.microsoft.com/office/drawing/2014/main" val="4184747024"/>
                    </a:ext>
                  </a:extLst>
                </a:gridCol>
                <a:gridCol w="771059">
                  <a:extLst>
                    <a:ext uri="{9D8B030D-6E8A-4147-A177-3AD203B41FA5}">
                      <a16:colId xmlns:a16="http://schemas.microsoft.com/office/drawing/2014/main" val="184348006"/>
                    </a:ext>
                  </a:extLst>
                </a:gridCol>
                <a:gridCol w="681383">
                  <a:extLst>
                    <a:ext uri="{9D8B030D-6E8A-4147-A177-3AD203B41FA5}">
                      <a16:colId xmlns:a16="http://schemas.microsoft.com/office/drawing/2014/main" val="3042313748"/>
                    </a:ext>
                  </a:extLst>
                </a:gridCol>
              </a:tblGrid>
              <a:tr h="283674">
                <a:tc gridSpan="2">
                  <a:txBody>
                    <a:bodyPr/>
                    <a:lstStyle/>
                    <a:p>
                      <a:pPr algn="ctr">
                        <a:lnSpc>
                          <a:spcPct val="150000"/>
                        </a:lnSpc>
                        <a:spcAft>
                          <a:spcPts val="800"/>
                        </a:spcAft>
                      </a:pPr>
                      <a:r>
                        <a:rPr lang="en-US" sz="1200" kern="100" dirty="0" err="1">
                          <a:solidFill>
                            <a:schemeClr val="tx1"/>
                          </a:solidFill>
                          <a:effectLst/>
                        </a:rPr>
                        <a:t>ChemBlock</a:t>
                      </a:r>
                      <a:r>
                        <a:rPr lang="en-US" sz="1200" kern="100" dirty="0">
                          <a:solidFill>
                            <a:schemeClr val="tx1"/>
                          </a:solidFill>
                          <a:effectLst/>
                        </a:rPr>
                        <a:t> group</a:t>
                      </a:r>
                      <a:endParaRPr lang="en-MY"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MY"/>
                    </a:p>
                  </a:txBody>
                  <a:tcPr/>
                </a:tc>
                <a:tc gridSpan="2">
                  <a:txBody>
                    <a:bodyPr/>
                    <a:lstStyle/>
                    <a:p>
                      <a:pPr algn="ctr">
                        <a:lnSpc>
                          <a:spcPct val="150000"/>
                        </a:lnSpc>
                        <a:spcAft>
                          <a:spcPts val="800"/>
                        </a:spcAft>
                      </a:pPr>
                      <a:r>
                        <a:rPr lang="en-US" sz="1200" kern="100">
                          <a:solidFill>
                            <a:schemeClr val="tx1"/>
                          </a:solidFill>
                          <a:effectLst/>
                        </a:rPr>
                        <a:t>Control</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n-MY"/>
                    </a:p>
                  </a:txBody>
                  <a:tcPr/>
                </a:tc>
                <a:tc>
                  <a:txBody>
                    <a:bodyPr/>
                    <a:lstStyle/>
                    <a:p>
                      <a:pPr algn="ctr">
                        <a:lnSpc>
                          <a:spcPct val="150000"/>
                        </a:lnSpc>
                        <a:spcAft>
                          <a:spcPts val="800"/>
                        </a:spcAft>
                      </a:pPr>
                      <a:r>
                        <a:rPr lang="en-US" sz="1200" kern="100">
                          <a:solidFill>
                            <a:schemeClr val="tx1"/>
                          </a:solidFill>
                          <a:effectLst/>
                        </a:rPr>
                        <a:t> </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2">
                  <a:txBody>
                    <a:bodyPr/>
                    <a:lstStyle/>
                    <a:p>
                      <a:pPr algn="ctr">
                        <a:lnSpc>
                          <a:spcPct val="150000"/>
                        </a:lnSpc>
                        <a:spcAft>
                          <a:spcPts val="800"/>
                        </a:spcAft>
                      </a:pPr>
                      <a:r>
                        <a:rPr lang="en-US" sz="1200" kern="100">
                          <a:solidFill>
                            <a:schemeClr val="tx1"/>
                          </a:solidFill>
                          <a:effectLst/>
                        </a:rPr>
                        <a:t>ChemBlock group</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MY"/>
                    </a:p>
                  </a:txBody>
                  <a:tcPr/>
                </a:tc>
                <a:tc gridSpan="2">
                  <a:txBody>
                    <a:bodyPr/>
                    <a:lstStyle/>
                    <a:p>
                      <a:pPr algn="ctr">
                        <a:lnSpc>
                          <a:spcPct val="150000"/>
                        </a:lnSpc>
                        <a:spcAft>
                          <a:spcPts val="800"/>
                        </a:spcAft>
                      </a:pPr>
                      <a:r>
                        <a:rPr lang="en-US" sz="1200" kern="100">
                          <a:solidFill>
                            <a:schemeClr val="tx1"/>
                          </a:solidFill>
                          <a:effectLst/>
                        </a:rPr>
                        <a:t>Control</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n-MY"/>
                    </a:p>
                  </a:txBody>
                  <a:tcPr/>
                </a:tc>
                <a:extLst>
                  <a:ext uri="{0D108BD9-81ED-4DB2-BD59-A6C34878D82A}">
                    <a16:rowId xmlns:a16="http://schemas.microsoft.com/office/drawing/2014/main" val="2391181178"/>
                  </a:ext>
                </a:extLst>
              </a:tr>
              <a:tr h="283674">
                <a:tc gridSpan="2">
                  <a:txBody>
                    <a:bodyPr/>
                    <a:lstStyle/>
                    <a:p>
                      <a:pPr algn="ctr">
                        <a:lnSpc>
                          <a:spcPct val="150000"/>
                        </a:lnSpc>
                        <a:spcAft>
                          <a:spcPts val="800"/>
                        </a:spcAft>
                      </a:pPr>
                      <a:r>
                        <a:rPr lang="en-US" sz="1200" b="1" kern="100" dirty="0">
                          <a:solidFill>
                            <a:schemeClr val="tx1"/>
                          </a:solidFill>
                          <a:effectLst/>
                        </a:rPr>
                        <a:t>K4T7a</a:t>
                      </a:r>
                      <a:endParaRPr lang="en-MY" sz="1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MY"/>
                    </a:p>
                  </a:txBody>
                  <a:tcPr/>
                </a:tc>
                <a:tc gridSpan="2">
                  <a:txBody>
                    <a:bodyPr/>
                    <a:lstStyle/>
                    <a:p>
                      <a:pPr algn="ctr">
                        <a:lnSpc>
                          <a:spcPct val="150000"/>
                        </a:lnSpc>
                        <a:spcAft>
                          <a:spcPts val="800"/>
                        </a:spcAft>
                      </a:pPr>
                      <a:r>
                        <a:rPr lang="en-US" sz="1200" b="1" kern="100" dirty="0">
                          <a:solidFill>
                            <a:schemeClr val="tx1"/>
                          </a:solidFill>
                          <a:effectLst/>
                        </a:rPr>
                        <a:t>K4T7b</a:t>
                      </a:r>
                      <a:endParaRPr lang="en-MY" sz="1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n-MY"/>
                    </a:p>
                  </a:txBody>
                  <a:tcPr/>
                </a:tc>
                <a:tc>
                  <a:txBody>
                    <a:bodyPr/>
                    <a:lstStyle/>
                    <a:p>
                      <a:pPr algn="ctr">
                        <a:lnSpc>
                          <a:spcPct val="150000"/>
                        </a:lnSpc>
                        <a:spcAft>
                          <a:spcPts val="800"/>
                        </a:spcAft>
                      </a:pPr>
                      <a:r>
                        <a:rPr lang="en-US" sz="1200" b="1" kern="100" dirty="0">
                          <a:solidFill>
                            <a:schemeClr val="tx1"/>
                          </a:solidFill>
                          <a:effectLst/>
                        </a:rPr>
                        <a:t> </a:t>
                      </a:r>
                      <a:endParaRPr lang="en-MY" sz="1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2">
                  <a:txBody>
                    <a:bodyPr/>
                    <a:lstStyle/>
                    <a:p>
                      <a:pPr algn="ctr">
                        <a:lnSpc>
                          <a:spcPct val="150000"/>
                        </a:lnSpc>
                        <a:spcAft>
                          <a:spcPts val="800"/>
                        </a:spcAft>
                      </a:pPr>
                      <a:r>
                        <a:rPr lang="en-US" sz="1200" b="1" kern="100" dirty="0">
                          <a:solidFill>
                            <a:schemeClr val="tx1"/>
                          </a:solidFill>
                          <a:effectLst/>
                        </a:rPr>
                        <a:t>K4T8b</a:t>
                      </a:r>
                      <a:endParaRPr lang="en-MY" sz="1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MY"/>
                    </a:p>
                  </a:txBody>
                  <a:tcPr/>
                </a:tc>
                <a:tc gridSpan="2">
                  <a:txBody>
                    <a:bodyPr/>
                    <a:lstStyle/>
                    <a:p>
                      <a:pPr algn="ctr">
                        <a:lnSpc>
                          <a:spcPct val="150000"/>
                        </a:lnSpc>
                        <a:spcAft>
                          <a:spcPts val="800"/>
                        </a:spcAft>
                      </a:pPr>
                      <a:r>
                        <a:rPr lang="en-US" sz="1200" b="1" kern="100" dirty="0">
                          <a:solidFill>
                            <a:schemeClr val="tx1"/>
                          </a:solidFill>
                          <a:effectLst/>
                        </a:rPr>
                        <a:t>K4T8a</a:t>
                      </a:r>
                      <a:endParaRPr lang="en-MY" sz="1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n-MY"/>
                    </a:p>
                  </a:txBody>
                  <a:tcPr/>
                </a:tc>
                <a:extLst>
                  <a:ext uri="{0D108BD9-81ED-4DB2-BD59-A6C34878D82A}">
                    <a16:rowId xmlns:a16="http://schemas.microsoft.com/office/drawing/2014/main" val="1591903641"/>
                  </a:ext>
                </a:extLst>
              </a:tr>
              <a:tr h="597544">
                <a:tc>
                  <a:txBody>
                    <a:bodyPr/>
                    <a:lstStyle/>
                    <a:p>
                      <a:pPr>
                        <a:lnSpc>
                          <a:spcPct val="150000"/>
                        </a:lnSpc>
                        <a:spcAft>
                          <a:spcPts val="800"/>
                        </a:spcAft>
                      </a:pPr>
                      <a:r>
                        <a:rPr lang="en-US" sz="1200" kern="100">
                          <a:solidFill>
                            <a:schemeClr val="tx1"/>
                          </a:solidFill>
                          <a:effectLst/>
                        </a:rPr>
                        <a:t>No. of students</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Marks</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No. of students</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Marks</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 </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No. of students</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Marks</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solidFill>
                            <a:schemeClr val="tx1"/>
                          </a:solidFill>
                          <a:effectLst/>
                        </a:rPr>
                        <a:t>No. of students</a:t>
                      </a:r>
                      <a:endParaRPr lang="en-MY"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Marks</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9264800"/>
                  </a:ext>
                </a:extLst>
              </a:tr>
              <a:tr h="283674">
                <a:tc>
                  <a:txBody>
                    <a:bodyPr/>
                    <a:lstStyle/>
                    <a:p>
                      <a:pPr>
                        <a:lnSpc>
                          <a:spcPct val="150000"/>
                        </a:lnSpc>
                        <a:spcAft>
                          <a:spcPts val="800"/>
                        </a:spcAft>
                      </a:pPr>
                      <a:r>
                        <a:rPr lang="en-US" sz="1200" b="0" kern="100" dirty="0">
                          <a:solidFill>
                            <a:schemeClr val="tx1"/>
                          </a:solidFill>
                          <a:effectLst/>
                        </a:rPr>
                        <a:t>1</a:t>
                      </a:r>
                      <a:endParaRPr lang="en-MY" sz="12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dirty="0">
                          <a:solidFill>
                            <a:schemeClr val="tx1"/>
                          </a:solidFill>
                          <a:effectLst/>
                        </a:rPr>
                        <a:t>5</a:t>
                      </a:r>
                      <a:endParaRPr lang="en-MY"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solidFill>
                            <a:schemeClr val="tx1"/>
                          </a:solidFill>
                          <a:effectLst/>
                        </a:rPr>
                        <a:t>0</a:t>
                      </a:r>
                      <a:endParaRPr lang="en-MY"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solidFill>
                            <a:schemeClr val="tx1"/>
                          </a:solidFill>
                          <a:effectLst/>
                        </a:rPr>
                        <a:t>5</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 </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solidFill>
                            <a:schemeClr val="tx1"/>
                          </a:solidFill>
                          <a:effectLst/>
                        </a:rPr>
                        <a:t>0</a:t>
                      </a:r>
                      <a:endParaRPr lang="en-MY"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solidFill>
                            <a:schemeClr val="tx1"/>
                          </a:solidFill>
                          <a:effectLst/>
                        </a:rPr>
                        <a:t>5</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solidFill>
                            <a:schemeClr val="tx1"/>
                          </a:solidFill>
                          <a:effectLst/>
                        </a:rPr>
                        <a:t>0</a:t>
                      </a:r>
                      <a:endParaRPr lang="en-MY"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solidFill>
                            <a:schemeClr val="tx1"/>
                          </a:solidFill>
                          <a:effectLst/>
                        </a:rPr>
                        <a:t>5</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0015522"/>
                  </a:ext>
                </a:extLst>
              </a:tr>
              <a:tr h="283674">
                <a:tc>
                  <a:txBody>
                    <a:bodyPr/>
                    <a:lstStyle/>
                    <a:p>
                      <a:pPr>
                        <a:lnSpc>
                          <a:spcPct val="150000"/>
                        </a:lnSpc>
                        <a:spcAft>
                          <a:spcPts val="800"/>
                        </a:spcAft>
                      </a:pPr>
                      <a:r>
                        <a:rPr lang="en-US" sz="1200" b="0" kern="100" dirty="0">
                          <a:solidFill>
                            <a:schemeClr val="tx1"/>
                          </a:solidFill>
                          <a:effectLst/>
                        </a:rPr>
                        <a:t>1</a:t>
                      </a:r>
                      <a:endParaRPr lang="en-MY" sz="12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dirty="0">
                          <a:solidFill>
                            <a:schemeClr val="tx1"/>
                          </a:solidFill>
                          <a:effectLst/>
                        </a:rPr>
                        <a:t>4</a:t>
                      </a:r>
                      <a:endParaRPr lang="en-MY"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solidFill>
                            <a:schemeClr val="tx1"/>
                          </a:solidFill>
                          <a:effectLst/>
                        </a:rPr>
                        <a:t>2</a:t>
                      </a:r>
                      <a:endParaRPr lang="en-MY"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solidFill>
                            <a:schemeClr val="tx1"/>
                          </a:solidFill>
                          <a:effectLst/>
                        </a:rPr>
                        <a:t>4</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 </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solidFill>
                            <a:schemeClr val="tx1"/>
                          </a:solidFill>
                          <a:effectLst/>
                        </a:rPr>
                        <a:t>1</a:t>
                      </a:r>
                      <a:endParaRPr lang="en-MY"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solidFill>
                            <a:schemeClr val="tx1"/>
                          </a:solidFill>
                          <a:effectLst/>
                        </a:rPr>
                        <a:t>4</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solidFill>
                            <a:schemeClr val="tx1"/>
                          </a:solidFill>
                          <a:effectLst/>
                        </a:rPr>
                        <a:t>0</a:t>
                      </a:r>
                      <a:endParaRPr lang="en-MY"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solidFill>
                            <a:schemeClr val="tx1"/>
                          </a:solidFill>
                          <a:effectLst/>
                        </a:rPr>
                        <a:t>4</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9378088"/>
                  </a:ext>
                </a:extLst>
              </a:tr>
              <a:tr h="283674">
                <a:tc>
                  <a:txBody>
                    <a:bodyPr/>
                    <a:lstStyle/>
                    <a:p>
                      <a:pPr>
                        <a:lnSpc>
                          <a:spcPct val="150000"/>
                        </a:lnSpc>
                        <a:spcAft>
                          <a:spcPts val="800"/>
                        </a:spcAft>
                      </a:pPr>
                      <a:r>
                        <a:rPr lang="en-US" sz="1200" b="0" kern="100" dirty="0">
                          <a:solidFill>
                            <a:schemeClr val="tx1"/>
                          </a:solidFill>
                          <a:effectLst/>
                        </a:rPr>
                        <a:t>3</a:t>
                      </a:r>
                      <a:endParaRPr lang="en-MY" sz="12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solidFill>
                            <a:schemeClr val="tx1"/>
                          </a:solidFill>
                          <a:effectLst/>
                        </a:rPr>
                        <a:t>3</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solidFill>
                            <a:schemeClr val="tx1"/>
                          </a:solidFill>
                          <a:effectLst/>
                        </a:rPr>
                        <a:t>0</a:t>
                      </a:r>
                      <a:endParaRPr lang="en-MY"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solidFill>
                            <a:schemeClr val="tx1"/>
                          </a:solidFill>
                          <a:effectLst/>
                        </a:rPr>
                        <a:t>3</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 </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solidFill>
                            <a:schemeClr val="tx1"/>
                          </a:solidFill>
                          <a:effectLst/>
                        </a:rPr>
                        <a:t>3</a:t>
                      </a:r>
                      <a:endParaRPr lang="en-MY"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solidFill>
                            <a:schemeClr val="tx1"/>
                          </a:solidFill>
                          <a:effectLst/>
                        </a:rPr>
                        <a:t>3</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solidFill>
                            <a:schemeClr val="tx1"/>
                          </a:solidFill>
                          <a:effectLst/>
                        </a:rPr>
                        <a:t>0</a:t>
                      </a:r>
                      <a:endParaRPr lang="en-MY"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solidFill>
                            <a:schemeClr val="tx1"/>
                          </a:solidFill>
                          <a:effectLst/>
                        </a:rPr>
                        <a:t>3</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3261412"/>
                  </a:ext>
                </a:extLst>
              </a:tr>
              <a:tr h="283674">
                <a:tc>
                  <a:txBody>
                    <a:bodyPr/>
                    <a:lstStyle/>
                    <a:p>
                      <a:pPr>
                        <a:lnSpc>
                          <a:spcPct val="150000"/>
                        </a:lnSpc>
                        <a:spcAft>
                          <a:spcPts val="800"/>
                        </a:spcAft>
                      </a:pPr>
                      <a:r>
                        <a:rPr lang="en-US" sz="1200" b="0" kern="100" dirty="0">
                          <a:solidFill>
                            <a:schemeClr val="tx1"/>
                          </a:solidFill>
                          <a:effectLst/>
                        </a:rPr>
                        <a:t>0</a:t>
                      </a:r>
                      <a:endParaRPr lang="en-MY" sz="12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2</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3</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2</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 </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2</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2</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3</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2</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6491816"/>
                  </a:ext>
                </a:extLst>
              </a:tr>
              <a:tr h="283674">
                <a:tc>
                  <a:txBody>
                    <a:bodyPr/>
                    <a:lstStyle/>
                    <a:p>
                      <a:pPr>
                        <a:lnSpc>
                          <a:spcPct val="150000"/>
                        </a:lnSpc>
                        <a:spcAft>
                          <a:spcPts val="800"/>
                        </a:spcAft>
                      </a:pPr>
                      <a:r>
                        <a:rPr lang="en-US" sz="1200" b="0" kern="100" dirty="0">
                          <a:solidFill>
                            <a:schemeClr val="tx1"/>
                          </a:solidFill>
                          <a:effectLst/>
                        </a:rPr>
                        <a:t>1</a:t>
                      </a:r>
                      <a:endParaRPr lang="en-MY" sz="12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1</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1</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1</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 </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0</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1</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solidFill>
                            <a:schemeClr val="tx1"/>
                          </a:solidFill>
                          <a:effectLst/>
                        </a:rPr>
                        <a:t>2</a:t>
                      </a:r>
                      <a:endParaRPr lang="en-MY"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1</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7809644"/>
                  </a:ext>
                </a:extLst>
              </a:tr>
              <a:tr h="283674">
                <a:tc>
                  <a:txBody>
                    <a:bodyPr/>
                    <a:lstStyle/>
                    <a:p>
                      <a:pPr>
                        <a:lnSpc>
                          <a:spcPct val="150000"/>
                        </a:lnSpc>
                        <a:spcAft>
                          <a:spcPts val="800"/>
                        </a:spcAft>
                      </a:pPr>
                      <a:r>
                        <a:rPr lang="en-US" sz="1200" b="0" kern="100" dirty="0">
                          <a:solidFill>
                            <a:schemeClr val="tx1"/>
                          </a:solidFill>
                          <a:effectLst/>
                        </a:rPr>
                        <a:t>0</a:t>
                      </a:r>
                      <a:endParaRPr lang="en-MY" sz="12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0</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0</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0</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 </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0</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0</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solidFill>
                            <a:schemeClr val="tx1"/>
                          </a:solidFill>
                          <a:effectLst/>
                        </a:rPr>
                        <a:t>1</a:t>
                      </a:r>
                      <a:endParaRPr lang="en-MY"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solidFill>
                            <a:schemeClr val="tx1"/>
                          </a:solidFill>
                          <a:effectLst/>
                        </a:rPr>
                        <a:t>0</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6514870"/>
                  </a:ext>
                </a:extLst>
              </a:tr>
              <a:tr h="283674">
                <a:tc gridSpan="2">
                  <a:txBody>
                    <a:bodyPr/>
                    <a:lstStyle/>
                    <a:p>
                      <a:pPr algn="ctr">
                        <a:lnSpc>
                          <a:spcPct val="150000"/>
                        </a:lnSpc>
                        <a:spcAft>
                          <a:spcPts val="800"/>
                        </a:spcAft>
                      </a:pPr>
                      <a:r>
                        <a:rPr lang="en-US" sz="1600" kern="100" dirty="0">
                          <a:solidFill>
                            <a:schemeClr val="tx1"/>
                          </a:solidFill>
                          <a:effectLst/>
                        </a:rPr>
                        <a:t>83%</a:t>
                      </a:r>
                      <a:endParaRPr lang="en-MY"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MY"/>
                    </a:p>
                  </a:txBody>
                  <a:tcPr/>
                </a:tc>
                <a:tc gridSpan="2">
                  <a:txBody>
                    <a:bodyPr/>
                    <a:lstStyle/>
                    <a:p>
                      <a:pPr algn="ctr">
                        <a:lnSpc>
                          <a:spcPct val="150000"/>
                        </a:lnSpc>
                        <a:spcAft>
                          <a:spcPts val="800"/>
                        </a:spcAft>
                      </a:pPr>
                      <a:r>
                        <a:rPr lang="en-US" sz="1200" kern="100">
                          <a:solidFill>
                            <a:schemeClr val="tx1"/>
                          </a:solidFill>
                          <a:effectLst/>
                        </a:rPr>
                        <a:t>33.33%</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MY"/>
                    </a:p>
                  </a:txBody>
                  <a:tcPr/>
                </a:tc>
                <a:tc>
                  <a:txBody>
                    <a:bodyPr/>
                    <a:lstStyle/>
                    <a:p>
                      <a:pPr algn="ctr">
                        <a:lnSpc>
                          <a:spcPct val="150000"/>
                        </a:lnSpc>
                        <a:spcAft>
                          <a:spcPts val="800"/>
                        </a:spcAft>
                      </a:pPr>
                      <a:r>
                        <a:rPr lang="en-US" sz="1200" kern="100">
                          <a:solidFill>
                            <a:schemeClr val="tx1"/>
                          </a:solidFill>
                          <a:effectLst/>
                        </a:rPr>
                        <a:t> </a:t>
                      </a:r>
                      <a:endParaRPr lang="en-MY" sz="12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lnSpc>
                          <a:spcPct val="150000"/>
                        </a:lnSpc>
                        <a:spcAft>
                          <a:spcPts val="800"/>
                        </a:spcAft>
                      </a:pPr>
                      <a:r>
                        <a:rPr lang="en-US" sz="1600" b="1" kern="100" dirty="0">
                          <a:solidFill>
                            <a:schemeClr val="tx1"/>
                          </a:solidFill>
                          <a:effectLst/>
                        </a:rPr>
                        <a:t>67%</a:t>
                      </a:r>
                      <a:endParaRPr lang="en-MY"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MY"/>
                    </a:p>
                  </a:txBody>
                  <a:tcPr/>
                </a:tc>
                <a:tc gridSpan="2">
                  <a:txBody>
                    <a:bodyPr/>
                    <a:lstStyle/>
                    <a:p>
                      <a:pPr algn="ctr">
                        <a:lnSpc>
                          <a:spcPct val="150000"/>
                        </a:lnSpc>
                        <a:spcAft>
                          <a:spcPts val="800"/>
                        </a:spcAft>
                      </a:pPr>
                      <a:r>
                        <a:rPr lang="en-US" sz="1200" kern="100" dirty="0">
                          <a:solidFill>
                            <a:schemeClr val="tx1"/>
                          </a:solidFill>
                          <a:effectLst/>
                        </a:rPr>
                        <a:t>0%</a:t>
                      </a:r>
                      <a:endParaRPr lang="en-MY" sz="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MY"/>
                    </a:p>
                  </a:txBody>
                  <a:tcPr/>
                </a:tc>
                <a:extLst>
                  <a:ext uri="{0D108BD9-81ED-4DB2-BD59-A6C34878D82A}">
                    <a16:rowId xmlns:a16="http://schemas.microsoft.com/office/drawing/2014/main" val="3771291950"/>
                  </a:ext>
                </a:extLst>
              </a:tr>
            </a:tbl>
          </a:graphicData>
        </a:graphic>
      </p:graphicFrame>
    </p:spTree>
    <p:extLst>
      <p:ext uri="{BB962C8B-B14F-4D97-AF65-F5344CB8AC3E}">
        <p14:creationId xmlns:p14="http://schemas.microsoft.com/office/powerpoint/2010/main" val="283776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C371-9699-4ECD-99D7-00C8D0F1203E}"/>
              </a:ext>
            </a:extLst>
          </p:cNvPr>
          <p:cNvSpPr>
            <a:spLocks noGrp="1"/>
          </p:cNvSpPr>
          <p:nvPr>
            <p:ph type="title"/>
          </p:nvPr>
        </p:nvSpPr>
        <p:spPr/>
        <p:txBody>
          <a:bodyPr/>
          <a:lstStyle/>
          <a:p>
            <a:r>
              <a:rPr lang="en-US" dirty="0"/>
              <a:t>2</a:t>
            </a:r>
            <a:r>
              <a:rPr lang="en-US" baseline="30000" dirty="0"/>
              <a:t>nd</a:t>
            </a:r>
            <a:r>
              <a:rPr lang="en-US" dirty="0"/>
              <a:t> cycle</a:t>
            </a:r>
            <a:endParaRPr lang="en-MY" dirty="0"/>
          </a:p>
        </p:txBody>
      </p:sp>
      <p:graphicFrame>
        <p:nvGraphicFramePr>
          <p:cNvPr id="4" name="Content Placeholder 3">
            <a:extLst>
              <a:ext uri="{FF2B5EF4-FFF2-40B4-BE49-F238E27FC236}">
                <a16:creationId xmlns:a16="http://schemas.microsoft.com/office/drawing/2014/main" id="{A6469193-6BA4-0BAE-07AE-63FA03B23E18}"/>
              </a:ext>
            </a:extLst>
          </p:cNvPr>
          <p:cNvGraphicFramePr>
            <a:graphicFrameLocks noGrp="1"/>
          </p:cNvGraphicFramePr>
          <p:nvPr>
            <p:ph idx="1"/>
            <p:extLst>
              <p:ext uri="{D42A27DB-BD31-4B8C-83A1-F6EECF244321}">
                <p14:modId xmlns:p14="http://schemas.microsoft.com/office/powerpoint/2010/main" val="2476952728"/>
              </p:ext>
            </p:extLst>
          </p:nvPr>
        </p:nvGraphicFramePr>
        <p:xfrm>
          <a:off x="1517554" y="1948823"/>
          <a:ext cx="6108892" cy="4076453"/>
        </p:xfrm>
        <a:graphic>
          <a:graphicData uri="http://schemas.openxmlformats.org/drawingml/2006/table">
            <a:tbl>
              <a:tblPr firstRow="1" firstCol="1" bandRow="1">
                <a:tableStyleId>{5C22544A-7EE6-4342-B048-85BDC9FD1C3A}</a:tableStyleId>
              </a:tblPr>
              <a:tblGrid>
                <a:gridCol w="710762">
                  <a:extLst>
                    <a:ext uri="{9D8B030D-6E8A-4147-A177-3AD203B41FA5}">
                      <a16:colId xmlns:a16="http://schemas.microsoft.com/office/drawing/2014/main" val="1262323493"/>
                    </a:ext>
                  </a:extLst>
                </a:gridCol>
                <a:gridCol w="628099">
                  <a:extLst>
                    <a:ext uri="{9D8B030D-6E8A-4147-A177-3AD203B41FA5}">
                      <a16:colId xmlns:a16="http://schemas.microsoft.com/office/drawing/2014/main" val="1875610653"/>
                    </a:ext>
                  </a:extLst>
                </a:gridCol>
                <a:gridCol w="710762">
                  <a:extLst>
                    <a:ext uri="{9D8B030D-6E8A-4147-A177-3AD203B41FA5}">
                      <a16:colId xmlns:a16="http://schemas.microsoft.com/office/drawing/2014/main" val="1734392845"/>
                    </a:ext>
                  </a:extLst>
                </a:gridCol>
                <a:gridCol w="924871">
                  <a:extLst>
                    <a:ext uri="{9D8B030D-6E8A-4147-A177-3AD203B41FA5}">
                      <a16:colId xmlns:a16="http://schemas.microsoft.com/office/drawing/2014/main" val="3965085042"/>
                    </a:ext>
                  </a:extLst>
                </a:gridCol>
                <a:gridCol w="191749">
                  <a:extLst>
                    <a:ext uri="{9D8B030D-6E8A-4147-A177-3AD203B41FA5}">
                      <a16:colId xmlns:a16="http://schemas.microsoft.com/office/drawing/2014/main" val="2396316340"/>
                    </a:ext>
                  </a:extLst>
                </a:gridCol>
                <a:gridCol w="975689">
                  <a:extLst>
                    <a:ext uri="{9D8B030D-6E8A-4147-A177-3AD203B41FA5}">
                      <a16:colId xmlns:a16="http://schemas.microsoft.com/office/drawing/2014/main" val="1468665072"/>
                    </a:ext>
                  </a:extLst>
                </a:gridCol>
                <a:gridCol w="628099">
                  <a:extLst>
                    <a:ext uri="{9D8B030D-6E8A-4147-A177-3AD203B41FA5}">
                      <a16:colId xmlns:a16="http://schemas.microsoft.com/office/drawing/2014/main" val="4188567810"/>
                    </a:ext>
                  </a:extLst>
                </a:gridCol>
                <a:gridCol w="710762">
                  <a:extLst>
                    <a:ext uri="{9D8B030D-6E8A-4147-A177-3AD203B41FA5}">
                      <a16:colId xmlns:a16="http://schemas.microsoft.com/office/drawing/2014/main" val="3817970405"/>
                    </a:ext>
                  </a:extLst>
                </a:gridCol>
                <a:gridCol w="628099">
                  <a:extLst>
                    <a:ext uri="{9D8B030D-6E8A-4147-A177-3AD203B41FA5}">
                      <a16:colId xmlns:a16="http://schemas.microsoft.com/office/drawing/2014/main" val="2870475617"/>
                    </a:ext>
                  </a:extLst>
                </a:gridCol>
              </a:tblGrid>
              <a:tr h="213766">
                <a:tc gridSpan="2">
                  <a:txBody>
                    <a:bodyPr/>
                    <a:lstStyle/>
                    <a:p>
                      <a:pPr algn="ctr">
                        <a:lnSpc>
                          <a:spcPct val="150000"/>
                        </a:lnSpc>
                        <a:spcAft>
                          <a:spcPts val="800"/>
                        </a:spcAft>
                      </a:pPr>
                      <a:r>
                        <a:rPr lang="en-US" sz="1200" kern="100" dirty="0" err="1">
                          <a:solidFill>
                            <a:sysClr val="windowText" lastClr="000000"/>
                          </a:solidFill>
                          <a:effectLst/>
                        </a:rPr>
                        <a:t>ChemBlock</a:t>
                      </a:r>
                      <a:r>
                        <a:rPr lang="en-US" sz="1200" kern="100" dirty="0">
                          <a:solidFill>
                            <a:sysClr val="windowText" lastClr="000000"/>
                          </a:solidFill>
                          <a:effectLst/>
                        </a:rPr>
                        <a:t> group</a:t>
                      </a:r>
                      <a:endParaRPr lang="en-MY" sz="120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MY"/>
                    </a:p>
                  </a:txBody>
                  <a:tcPr/>
                </a:tc>
                <a:tc gridSpan="2">
                  <a:txBody>
                    <a:bodyPr/>
                    <a:lstStyle/>
                    <a:p>
                      <a:pPr algn="ctr">
                        <a:lnSpc>
                          <a:spcPct val="150000"/>
                        </a:lnSpc>
                        <a:spcAft>
                          <a:spcPts val="800"/>
                        </a:spcAft>
                      </a:pPr>
                      <a:r>
                        <a:rPr lang="en-US" sz="1200" kern="100" dirty="0">
                          <a:solidFill>
                            <a:sysClr val="windowText" lastClr="000000"/>
                          </a:solidFill>
                          <a:effectLst/>
                        </a:rPr>
                        <a:t>Control</a:t>
                      </a:r>
                      <a:endParaRPr lang="en-MY" sz="120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n-MY"/>
                    </a:p>
                  </a:txBody>
                  <a:tcPr/>
                </a:tc>
                <a:tc>
                  <a:txBody>
                    <a:bodyPr/>
                    <a:lstStyle/>
                    <a:p>
                      <a:pPr algn="ctr">
                        <a:lnSpc>
                          <a:spcPct val="150000"/>
                        </a:lnSpc>
                        <a:spcAft>
                          <a:spcPts val="800"/>
                        </a:spcAft>
                      </a:pPr>
                      <a:r>
                        <a:rPr lang="en-US" sz="1200" kern="100" dirty="0">
                          <a:solidFill>
                            <a:sysClr val="windowText" lastClr="000000"/>
                          </a:solidFill>
                          <a:effectLst/>
                        </a:rPr>
                        <a:t> </a:t>
                      </a:r>
                      <a:endParaRPr lang="en-MY" sz="120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pPr algn="ctr">
                        <a:lnSpc>
                          <a:spcPct val="150000"/>
                        </a:lnSpc>
                        <a:spcAft>
                          <a:spcPts val="800"/>
                        </a:spcAft>
                      </a:pPr>
                      <a:r>
                        <a:rPr lang="en-US" sz="1200" b="1" kern="100">
                          <a:solidFill>
                            <a:sysClr val="windowText" lastClr="000000"/>
                          </a:solidFill>
                          <a:effectLst/>
                        </a:rPr>
                        <a:t>ChemBlock group</a:t>
                      </a:r>
                      <a:endParaRPr lang="en-MY" sz="1200" b="1"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MY"/>
                    </a:p>
                  </a:txBody>
                  <a:tcPr/>
                </a:tc>
                <a:tc gridSpan="2">
                  <a:txBody>
                    <a:bodyPr/>
                    <a:lstStyle/>
                    <a:p>
                      <a:pPr algn="ctr">
                        <a:lnSpc>
                          <a:spcPct val="150000"/>
                        </a:lnSpc>
                        <a:spcAft>
                          <a:spcPts val="800"/>
                        </a:spcAft>
                      </a:pPr>
                      <a:r>
                        <a:rPr lang="en-US" sz="1200" b="1" kern="100">
                          <a:solidFill>
                            <a:sysClr val="windowText" lastClr="000000"/>
                          </a:solidFill>
                          <a:effectLst/>
                        </a:rPr>
                        <a:t>Control</a:t>
                      </a:r>
                      <a:endParaRPr lang="en-MY" sz="1200" b="1" kern="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n-MY"/>
                    </a:p>
                  </a:txBody>
                  <a:tcPr/>
                </a:tc>
                <a:extLst>
                  <a:ext uri="{0D108BD9-81ED-4DB2-BD59-A6C34878D82A}">
                    <a16:rowId xmlns:a16="http://schemas.microsoft.com/office/drawing/2014/main" val="914155728"/>
                  </a:ext>
                </a:extLst>
              </a:tr>
              <a:tr h="213766">
                <a:tc gridSpan="2">
                  <a:txBody>
                    <a:bodyPr/>
                    <a:lstStyle/>
                    <a:p>
                      <a:pPr algn="ctr">
                        <a:lnSpc>
                          <a:spcPct val="150000"/>
                        </a:lnSpc>
                        <a:spcAft>
                          <a:spcPts val="800"/>
                        </a:spcAft>
                      </a:pPr>
                      <a:r>
                        <a:rPr lang="en-US" sz="1200" kern="100" dirty="0">
                          <a:solidFill>
                            <a:sysClr val="windowText" lastClr="000000"/>
                          </a:solidFill>
                          <a:effectLst/>
                        </a:rPr>
                        <a:t>K4T7a</a:t>
                      </a:r>
                      <a:endParaRPr lang="en-MY" sz="120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MY"/>
                    </a:p>
                  </a:txBody>
                  <a:tcPr/>
                </a:tc>
                <a:tc gridSpan="2">
                  <a:txBody>
                    <a:bodyPr/>
                    <a:lstStyle/>
                    <a:p>
                      <a:pPr algn="ctr">
                        <a:lnSpc>
                          <a:spcPct val="150000"/>
                        </a:lnSpc>
                        <a:spcAft>
                          <a:spcPts val="800"/>
                        </a:spcAft>
                      </a:pPr>
                      <a:r>
                        <a:rPr lang="en-US" sz="1200" b="1" kern="100" dirty="0">
                          <a:solidFill>
                            <a:sysClr val="windowText" lastClr="000000"/>
                          </a:solidFill>
                          <a:effectLst/>
                        </a:rPr>
                        <a:t>K4T7b</a:t>
                      </a:r>
                      <a:endParaRPr lang="en-MY" sz="1200" b="1"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n-MY"/>
                    </a:p>
                  </a:txBody>
                  <a:tcPr/>
                </a:tc>
                <a:tc>
                  <a:txBody>
                    <a:bodyPr/>
                    <a:lstStyle/>
                    <a:p>
                      <a:pPr algn="ctr">
                        <a:lnSpc>
                          <a:spcPct val="150000"/>
                        </a:lnSpc>
                        <a:spcAft>
                          <a:spcPts val="800"/>
                        </a:spcAft>
                      </a:pPr>
                      <a:r>
                        <a:rPr lang="en-US" sz="1200" kern="100" dirty="0">
                          <a:solidFill>
                            <a:sysClr val="windowText" lastClr="000000"/>
                          </a:solidFill>
                          <a:effectLst/>
                        </a:rPr>
                        <a:t> </a:t>
                      </a:r>
                      <a:endParaRPr lang="en-MY" sz="120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pPr algn="ctr">
                        <a:lnSpc>
                          <a:spcPct val="150000"/>
                        </a:lnSpc>
                        <a:spcAft>
                          <a:spcPts val="800"/>
                        </a:spcAft>
                      </a:pPr>
                      <a:r>
                        <a:rPr lang="en-US" sz="1200" b="1" kern="100" dirty="0">
                          <a:solidFill>
                            <a:sysClr val="windowText" lastClr="000000"/>
                          </a:solidFill>
                          <a:effectLst/>
                        </a:rPr>
                        <a:t>K4T8b</a:t>
                      </a:r>
                      <a:endParaRPr lang="en-MY" sz="1200" b="1"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MY"/>
                    </a:p>
                  </a:txBody>
                  <a:tcPr/>
                </a:tc>
                <a:tc gridSpan="2">
                  <a:txBody>
                    <a:bodyPr/>
                    <a:lstStyle/>
                    <a:p>
                      <a:pPr algn="ctr">
                        <a:lnSpc>
                          <a:spcPct val="150000"/>
                        </a:lnSpc>
                        <a:spcAft>
                          <a:spcPts val="800"/>
                        </a:spcAft>
                      </a:pPr>
                      <a:r>
                        <a:rPr lang="en-US" sz="1200" b="1" kern="100" dirty="0">
                          <a:solidFill>
                            <a:sysClr val="windowText" lastClr="000000"/>
                          </a:solidFill>
                          <a:effectLst/>
                        </a:rPr>
                        <a:t>K4T8a</a:t>
                      </a:r>
                      <a:endParaRPr lang="en-MY" sz="1200" b="1"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n-MY"/>
                    </a:p>
                  </a:txBody>
                  <a:tcPr/>
                </a:tc>
                <a:extLst>
                  <a:ext uri="{0D108BD9-81ED-4DB2-BD59-A6C34878D82A}">
                    <a16:rowId xmlns:a16="http://schemas.microsoft.com/office/drawing/2014/main" val="1016380710"/>
                  </a:ext>
                </a:extLst>
              </a:tr>
              <a:tr h="452153">
                <a:tc>
                  <a:txBody>
                    <a:bodyPr/>
                    <a:lstStyle/>
                    <a:p>
                      <a:pPr>
                        <a:lnSpc>
                          <a:spcPct val="150000"/>
                        </a:lnSpc>
                        <a:spcAft>
                          <a:spcPts val="800"/>
                        </a:spcAft>
                      </a:pPr>
                      <a:r>
                        <a:rPr lang="en-US" sz="1200" b="0" kern="100" dirty="0">
                          <a:solidFill>
                            <a:sysClr val="windowText" lastClr="000000"/>
                          </a:solidFill>
                          <a:effectLst/>
                        </a:rPr>
                        <a:t>No. of students</a:t>
                      </a:r>
                      <a:endParaRPr lang="en-MY" sz="1200" b="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Marks</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No. of students</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Marks</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 </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nSpc>
                          <a:spcPct val="150000"/>
                        </a:lnSpc>
                        <a:spcAft>
                          <a:spcPts val="800"/>
                        </a:spcAft>
                      </a:pPr>
                      <a:r>
                        <a:rPr lang="en-US" sz="1200" kern="100">
                          <a:effectLst/>
                        </a:rPr>
                        <a:t>No. of students</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Marks</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No. of students</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Marks</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3372680"/>
                  </a:ext>
                </a:extLst>
              </a:tr>
              <a:tr h="213766">
                <a:tc>
                  <a:txBody>
                    <a:bodyPr/>
                    <a:lstStyle/>
                    <a:p>
                      <a:pPr>
                        <a:lnSpc>
                          <a:spcPct val="150000"/>
                        </a:lnSpc>
                        <a:spcAft>
                          <a:spcPts val="800"/>
                        </a:spcAft>
                      </a:pPr>
                      <a:r>
                        <a:rPr lang="en-US" sz="1200" b="0" kern="100" dirty="0">
                          <a:solidFill>
                            <a:sysClr val="windowText" lastClr="000000"/>
                          </a:solidFill>
                          <a:effectLst/>
                        </a:rPr>
                        <a:t>0</a:t>
                      </a:r>
                      <a:endParaRPr lang="en-MY" sz="1200" b="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effectLst/>
                        </a:rPr>
                        <a:t>10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dirty="0">
                          <a:effectLst/>
                        </a:rPr>
                        <a:t>10</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 </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nSpc>
                          <a:spcPct val="150000"/>
                        </a:lnSpc>
                        <a:spcAft>
                          <a:spcPts val="800"/>
                        </a:spcAft>
                      </a:pPr>
                      <a:r>
                        <a:rPr lang="en-US" sz="1200" kern="100" dirty="0">
                          <a:effectLst/>
                        </a:rPr>
                        <a:t>0</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effectLst/>
                        </a:rPr>
                        <a:t>10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dirty="0">
                          <a:effectLst/>
                        </a:rPr>
                        <a:t>10</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2031000"/>
                  </a:ext>
                </a:extLst>
              </a:tr>
              <a:tr h="213766">
                <a:tc>
                  <a:txBody>
                    <a:bodyPr/>
                    <a:lstStyle/>
                    <a:p>
                      <a:pPr>
                        <a:lnSpc>
                          <a:spcPct val="150000"/>
                        </a:lnSpc>
                        <a:spcAft>
                          <a:spcPts val="800"/>
                        </a:spcAft>
                      </a:pPr>
                      <a:r>
                        <a:rPr lang="en-US" sz="1200" b="0" kern="100" dirty="0">
                          <a:solidFill>
                            <a:sysClr val="windowText" lastClr="000000"/>
                          </a:solidFill>
                          <a:effectLst/>
                        </a:rPr>
                        <a:t>1</a:t>
                      </a:r>
                      <a:endParaRPr lang="en-MY" sz="1200" b="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effectLst/>
                        </a:rPr>
                        <a:t>9</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effectLst/>
                        </a:rPr>
                        <a:t>9</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 </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nSpc>
                          <a:spcPct val="150000"/>
                        </a:lnSpc>
                        <a:spcAft>
                          <a:spcPts val="800"/>
                        </a:spcAft>
                      </a:pPr>
                      <a:r>
                        <a:rPr lang="en-US" sz="1200" kern="100" dirty="0">
                          <a:effectLst/>
                        </a:rPr>
                        <a:t>0</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effectLst/>
                        </a:rPr>
                        <a:t>9</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0</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effectLst/>
                        </a:rPr>
                        <a:t>9</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4963081"/>
                  </a:ext>
                </a:extLst>
              </a:tr>
              <a:tr h="213766">
                <a:tc>
                  <a:txBody>
                    <a:bodyPr/>
                    <a:lstStyle/>
                    <a:p>
                      <a:pPr>
                        <a:lnSpc>
                          <a:spcPct val="150000"/>
                        </a:lnSpc>
                        <a:spcAft>
                          <a:spcPts val="800"/>
                        </a:spcAft>
                      </a:pPr>
                      <a:r>
                        <a:rPr lang="en-US" sz="1200" b="0" kern="100" dirty="0">
                          <a:solidFill>
                            <a:sysClr val="windowText" lastClr="000000"/>
                          </a:solidFill>
                          <a:effectLst/>
                        </a:rPr>
                        <a:t>0</a:t>
                      </a:r>
                      <a:endParaRPr lang="en-MY" sz="1200" b="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effectLst/>
                        </a:rPr>
                        <a:t>8</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dirty="0">
                          <a:effectLst/>
                        </a:rPr>
                        <a:t>8</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 </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nSpc>
                          <a:spcPct val="150000"/>
                        </a:lnSpc>
                        <a:spcAft>
                          <a:spcPts val="800"/>
                        </a:spcAft>
                      </a:pPr>
                      <a:r>
                        <a:rPr lang="en-US" sz="1200" kern="100">
                          <a:effectLst/>
                        </a:rPr>
                        <a:t>3</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dirty="0">
                          <a:effectLst/>
                        </a:rPr>
                        <a:t>8</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effectLst/>
                        </a:rPr>
                        <a:t>8</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2592972"/>
                  </a:ext>
                </a:extLst>
              </a:tr>
              <a:tr h="213766">
                <a:tc>
                  <a:txBody>
                    <a:bodyPr/>
                    <a:lstStyle/>
                    <a:p>
                      <a:pPr>
                        <a:lnSpc>
                          <a:spcPct val="150000"/>
                        </a:lnSpc>
                        <a:spcAft>
                          <a:spcPts val="800"/>
                        </a:spcAft>
                      </a:pPr>
                      <a:r>
                        <a:rPr lang="en-US" sz="1200" b="0" kern="100" dirty="0">
                          <a:solidFill>
                            <a:sysClr val="windowText" lastClr="000000"/>
                          </a:solidFill>
                          <a:effectLst/>
                        </a:rPr>
                        <a:t>3</a:t>
                      </a:r>
                      <a:endParaRPr lang="en-MY" sz="1200" b="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effectLst/>
                        </a:rPr>
                        <a:t>7</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1</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effectLst/>
                        </a:rPr>
                        <a:t>7</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 </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nSpc>
                          <a:spcPct val="150000"/>
                        </a:lnSpc>
                        <a:spcAft>
                          <a:spcPts val="800"/>
                        </a:spcAft>
                      </a:pPr>
                      <a:r>
                        <a:rPr lang="en-US" sz="1200" kern="100" dirty="0">
                          <a:effectLst/>
                        </a:rPr>
                        <a:t>0</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effectLst/>
                        </a:rPr>
                        <a:t>7</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0</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50000"/>
                        </a:lnSpc>
                        <a:spcAft>
                          <a:spcPts val="800"/>
                        </a:spcAft>
                      </a:pPr>
                      <a:r>
                        <a:rPr lang="en-US" sz="1200" kern="100">
                          <a:effectLst/>
                        </a:rPr>
                        <a:t>7</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3712613"/>
                  </a:ext>
                </a:extLst>
              </a:tr>
              <a:tr h="213766">
                <a:tc>
                  <a:txBody>
                    <a:bodyPr/>
                    <a:lstStyle/>
                    <a:p>
                      <a:pPr>
                        <a:lnSpc>
                          <a:spcPct val="150000"/>
                        </a:lnSpc>
                        <a:spcAft>
                          <a:spcPts val="800"/>
                        </a:spcAft>
                      </a:pPr>
                      <a:r>
                        <a:rPr lang="en-US" sz="1200" b="0" kern="100" dirty="0">
                          <a:solidFill>
                            <a:sysClr val="windowText" lastClr="000000"/>
                          </a:solidFill>
                          <a:effectLst/>
                        </a:rPr>
                        <a:t>1</a:t>
                      </a:r>
                      <a:endParaRPr lang="en-MY" sz="1200" b="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6</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6</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 </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nSpc>
                          <a:spcPct val="150000"/>
                        </a:lnSpc>
                        <a:spcAft>
                          <a:spcPts val="800"/>
                        </a:spcAft>
                      </a:pPr>
                      <a:r>
                        <a:rPr lang="en-US" sz="1200" kern="100" dirty="0">
                          <a:effectLst/>
                        </a:rPr>
                        <a:t>0</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6</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6</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155720"/>
                  </a:ext>
                </a:extLst>
              </a:tr>
              <a:tr h="213766">
                <a:tc>
                  <a:txBody>
                    <a:bodyPr/>
                    <a:lstStyle/>
                    <a:p>
                      <a:pPr>
                        <a:lnSpc>
                          <a:spcPct val="150000"/>
                        </a:lnSpc>
                        <a:spcAft>
                          <a:spcPts val="800"/>
                        </a:spcAft>
                      </a:pPr>
                      <a:r>
                        <a:rPr lang="en-US" sz="1200" b="0" kern="100" dirty="0">
                          <a:solidFill>
                            <a:sysClr val="windowText" lastClr="000000"/>
                          </a:solidFill>
                          <a:effectLst/>
                        </a:rPr>
                        <a:t>0</a:t>
                      </a:r>
                      <a:endParaRPr lang="en-MY" sz="1200" b="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5</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5</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 </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nSpc>
                          <a:spcPct val="150000"/>
                        </a:lnSpc>
                        <a:spcAft>
                          <a:spcPts val="800"/>
                        </a:spcAft>
                      </a:pPr>
                      <a:r>
                        <a:rPr lang="en-US" sz="1200" kern="100" dirty="0">
                          <a:effectLst/>
                        </a:rPr>
                        <a:t>0</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5</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1</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5</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14492732"/>
                  </a:ext>
                </a:extLst>
              </a:tr>
              <a:tr h="213766">
                <a:tc>
                  <a:txBody>
                    <a:bodyPr/>
                    <a:lstStyle/>
                    <a:p>
                      <a:pPr>
                        <a:lnSpc>
                          <a:spcPct val="150000"/>
                        </a:lnSpc>
                        <a:spcAft>
                          <a:spcPts val="800"/>
                        </a:spcAft>
                      </a:pPr>
                      <a:r>
                        <a:rPr lang="en-US" sz="1200" b="0" kern="100" dirty="0">
                          <a:solidFill>
                            <a:sysClr val="windowText" lastClr="000000"/>
                          </a:solidFill>
                          <a:effectLst/>
                        </a:rPr>
                        <a:t>0</a:t>
                      </a:r>
                      <a:endParaRPr lang="en-MY" sz="1200" b="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4</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3</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4</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 </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nSpc>
                          <a:spcPct val="150000"/>
                        </a:lnSpc>
                        <a:spcAft>
                          <a:spcPts val="800"/>
                        </a:spcAft>
                      </a:pPr>
                      <a:r>
                        <a:rPr lang="en-US" sz="1200" kern="100">
                          <a:effectLst/>
                        </a:rPr>
                        <a:t>1</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4</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3</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4</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6518141"/>
                  </a:ext>
                </a:extLst>
              </a:tr>
              <a:tr h="213766">
                <a:tc>
                  <a:txBody>
                    <a:bodyPr/>
                    <a:lstStyle/>
                    <a:p>
                      <a:pPr>
                        <a:lnSpc>
                          <a:spcPct val="150000"/>
                        </a:lnSpc>
                        <a:spcAft>
                          <a:spcPts val="800"/>
                        </a:spcAft>
                      </a:pPr>
                      <a:r>
                        <a:rPr lang="en-US" sz="1200" b="0" kern="100" dirty="0">
                          <a:solidFill>
                            <a:sysClr val="windowText" lastClr="000000"/>
                          </a:solidFill>
                          <a:effectLst/>
                        </a:rPr>
                        <a:t>1</a:t>
                      </a:r>
                      <a:endParaRPr lang="en-MY" sz="1200" b="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3</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1</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3</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 </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3</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3</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4901477"/>
                  </a:ext>
                </a:extLst>
              </a:tr>
              <a:tr h="213766">
                <a:tc>
                  <a:txBody>
                    <a:bodyPr/>
                    <a:lstStyle/>
                    <a:p>
                      <a:pPr>
                        <a:lnSpc>
                          <a:spcPct val="150000"/>
                        </a:lnSpc>
                        <a:spcAft>
                          <a:spcPts val="800"/>
                        </a:spcAft>
                      </a:pPr>
                      <a:r>
                        <a:rPr lang="en-US" sz="1200" b="0" kern="100" dirty="0">
                          <a:solidFill>
                            <a:sysClr val="windowText" lastClr="000000"/>
                          </a:solidFill>
                          <a:effectLst/>
                        </a:rPr>
                        <a:t>0</a:t>
                      </a:r>
                      <a:endParaRPr lang="en-MY" sz="1200" b="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2</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2</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 </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nSpc>
                          <a:spcPct val="150000"/>
                        </a:lnSpc>
                        <a:spcAft>
                          <a:spcPts val="800"/>
                        </a:spcAft>
                      </a:pPr>
                      <a:r>
                        <a:rPr lang="en-US" sz="1200" kern="100" dirty="0">
                          <a:effectLst/>
                        </a:rPr>
                        <a:t>0</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2</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0</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2</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8205501"/>
                  </a:ext>
                </a:extLst>
              </a:tr>
              <a:tr h="213766">
                <a:tc>
                  <a:txBody>
                    <a:bodyPr/>
                    <a:lstStyle/>
                    <a:p>
                      <a:pPr>
                        <a:lnSpc>
                          <a:spcPct val="150000"/>
                        </a:lnSpc>
                        <a:spcAft>
                          <a:spcPts val="800"/>
                        </a:spcAft>
                      </a:pPr>
                      <a:r>
                        <a:rPr lang="en-US" sz="1200" b="0" kern="100" dirty="0">
                          <a:solidFill>
                            <a:sysClr val="windowText" lastClr="000000"/>
                          </a:solidFill>
                          <a:effectLst/>
                        </a:rPr>
                        <a:t>0</a:t>
                      </a:r>
                      <a:endParaRPr lang="en-MY" sz="1200" b="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1</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1</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1</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 </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nSpc>
                          <a:spcPct val="150000"/>
                        </a:lnSpc>
                        <a:spcAft>
                          <a:spcPts val="800"/>
                        </a:spcAft>
                      </a:pPr>
                      <a:r>
                        <a:rPr lang="en-US" sz="1200" kern="100">
                          <a:effectLst/>
                        </a:rPr>
                        <a:t>2</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1</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2</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1</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2288556"/>
                  </a:ext>
                </a:extLst>
              </a:tr>
              <a:tr h="213766">
                <a:tc>
                  <a:txBody>
                    <a:bodyPr/>
                    <a:lstStyle/>
                    <a:p>
                      <a:pPr>
                        <a:lnSpc>
                          <a:spcPct val="150000"/>
                        </a:lnSpc>
                        <a:spcAft>
                          <a:spcPts val="800"/>
                        </a:spcAft>
                      </a:pPr>
                      <a:r>
                        <a:rPr lang="en-US" sz="1200" b="0" kern="100" dirty="0">
                          <a:solidFill>
                            <a:sysClr val="windowText" lastClr="000000"/>
                          </a:solidFill>
                          <a:effectLst/>
                        </a:rPr>
                        <a:t>0</a:t>
                      </a:r>
                      <a:endParaRPr lang="en-MY" sz="1200" b="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 </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dirty="0">
                          <a:effectLst/>
                        </a:rPr>
                        <a:t>0</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Aft>
                          <a:spcPts val="800"/>
                        </a:spcAft>
                      </a:pPr>
                      <a:r>
                        <a:rPr lang="en-US" sz="1200" kern="100">
                          <a:effectLst/>
                        </a:rPr>
                        <a:t>0</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6261427"/>
                  </a:ext>
                </a:extLst>
              </a:tr>
              <a:tr h="213766">
                <a:tc gridSpan="2">
                  <a:txBody>
                    <a:bodyPr/>
                    <a:lstStyle/>
                    <a:p>
                      <a:pPr algn="ctr">
                        <a:lnSpc>
                          <a:spcPct val="150000"/>
                        </a:lnSpc>
                        <a:spcAft>
                          <a:spcPts val="800"/>
                        </a:spcAft>
                      </a:pPr>
                      <a:r>
                        <a:rPr lang="en-US" sz="1600" kern="100" dirty="0">
                          <a:solidFill>
                            <a:sysClr val="windowText" lastClr="000000"/>
                          </a:solidFill>
                          <a:effectLst/>
                        </a:rPr>
                        <a:t>66.67%</a:t>
                      </a:r>
                      <a:endParaRPr lang="en-MY" sz="1600" kern="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MY"/>
                    </a:p>
                  </a:txBody>
                  <a:tcPr/>
                </a:tc>
                <a:tc gridSpan="2">
                  <a:txBody>
                    <a:bodyPr/>
                    <a:lstStyle/>
                    <a:p>
                      <a:pPr algn="ctr">
                        <a:lnSpc>
                          <a:spcPct val="150000"/>
                        </a:lnSpc>
                        <a:spcAft>
                          <a:spcPts val="800"/>
                        </a:spcAft>
                      </a:pPr>
                      <a:r>
                        <a:rPr lang="en-US" sz="1200" kern="100">
                          <a:effectLst/>
                        </a:rPr>
                        <a:t>16.67%</a:t>
                      </a:r>
                      <a:endParaRPr lang="en-MY"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MY"/>
                    </a:p>
                  </a:txBody>
                  <a:tcPr/>
                </a:tc>
                <a:tc>
                  <a:txBody>
                    <a:bodyPr/>
                    <a:lstStyle/>
                    <a:p>
                      <a:pPr algn="ctr">
                        <a:lnSpc>
                          <a:spcPct val="150000"/>
                        </a:lnSpc>
                        <a:spcAft>
                          <a:spcPts val="800"/>
                        </a:spcAft>
                      </a:pPr>
                      <a:r>
                        <a:rPr lang="en-US" sz="1200" kern="100" dirty="0">
                          <a:effectLst/>
                        </a:rPr>
                        <a:t> </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pPr algn="ctr">
                        <a:lnSpc>
                          <a:spcPct val="150000"/>
                        </a:lnSpc>
                        <a:spcAft>
                          <a:spcPts val="800"/>
                        </a:spcAft>
                      </a:pPr>
                      <a:r>
                        <a:rPr lang="en-US" sz="1600" b="1" kern="100" dirty="0">
                          <a:effectLst/>
                        </a:rPr>
                        <a:t>50%</a:t>
                      </a:r>
                      <a:endParaRPr lang="en-MY"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MY"/>
                    </a:p>
                  </a:txBody>
                  <a:tcPr/>
                </a:tc>
                <a:tc gridSpan="2">
                  <a:txBody>
                    <a:bodyPr/>
                    <a:lstStyle/>
                    <a:p>
                      <a:pPr algn="ctr">
                        <a:lnSpc>
                          <a:spcPct val="150000"/>
                        </a:lnSpc>
                        <a:spcAft>
                          <a:spcPts val="800"/>
                        </a:spcAft>
                      </a:pPr>
                      <a:r>
                        <a:rPr lang="en-US" sz="1200" kern="100" dirty="0">
                          <a:effectLst/>
                        </a:rPr>
                        <a:t>0%</a:t>
                      </a:r>
                      <a:endParaRPr lang="en-MY"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015" marR="6501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MY"/>
                    </a:p>
                  </a:txBody>
                  <a:tcPr/>
                </a:tc>
                <a:extLst>
                  <a:ext uri="{0D108BD9-81ED-4DB2-BD59-A6C34878D82A}">
                    <a16:rowId xmlns:a16="http://schemas.microsoft.com/office/drawing/2014/main" val="2397041040"/>
                  </a:ext>
                </a:extLst>
              </a:tr>
            </a:tbl>
          </a:graphicData>
        </a:graphic>
      </p:graphicFrame>
    </p:spTree>
    <p:extLst>
      <p:ext uri="{BB962C8B-B14F-4D97-AF65-F5344CB8AC3E}">
        <p14:creationId xmlns:p14="http://schemas.microsoft.com/office/powerpoint/2010/main" val="67252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EB47-E4B0-3AF0-3532-6AC323A920EF}"/>
              </a:ext>
            </a:extLst>
          </p:cNvPr>
          <p:cNvSpPr>
            <a:spLocks noGrp="1"/>
          </p:cNvSpPr>
          <p:nvPr>
            <p:ph type="title"/>
          </p:nvPr>
        </p:nvSpPr>
        <p:spPr/>
        <p:txBody>
          <a:bodyPr>
            <a:normAutofit fontScale="90000"/>
          </a:bodyPr>
          <a:lstStyle/>
          <a:p>
            <a:r>
              <a:rPr lang="en-US" dirty="0"/>
              <a:t>Final exam </a:t>
            </a:r>
            <a:r>
              <a:rPr lang="en-US" dirty="0" err="1"/>
              <a:t>Peperiksaan</a:t>
            </a:r>
            <a:r>
              <a:rPr lang="en-US" dirty="0"/>
              <a:t> Semester Program </a:t>
            </a:r>
            <a:r>
              <a:rPr lang="en-US" dirty="0" err="1"/>
              <a:t>Matrikulasi</a:t>
            </a:r>
            <a:r>
              <a:rPr lang="en-US" dirty="0"/>
              <a:t> (PSPM)</a:t>
            </a:r>
            <a:endParaRPr lang="en-MY" dirty="0"/>
          </a:p>
        </p:txBody>
      </p:sp>
      <p:graphicFrame>
        <p:nvGraphicFramePr>
          <p:cNvPr id="4" name="Content Placeholder 3">
            <a:extLst>
              <a:ext uri="{FF2B5EF4-FFF2-40B4-BE49-F238E27FC236}">
                <a16:creationId xmlns:a16="http://schemas.microsoft.com/office/drawing/2014/main" id="{B53B7812-A675-2BF5-2675-F53FFE6CB2B2}"/>
              </a:ext>
            </a:extLst>
          </p:cNvPr>
          <p:cNvGraphicFramePr>
            <a:graphicFrameLocks noGrp="1"/>
          </p:cNvGraphicFramePr>
          <p:nvPr>
            <p:ph idx="1"/>
            <p:extLst>
              <p:ext uri="{D42A27DB-BD31-4B8C-83A1-F6EECF244321}">
                <p14:modId xmlns:p14="http://schemas.microsoft.com/office/powerpoint/2010/main" val="3318256841"/>
              </p:ext>
            </p:extLst>
          </p:nvPr>
        </p:nvGraphicFramePr>
        <p:xfrm>
          <a:off x="2015490" y="2990295"/>
          <a:ext cx="5113020" cy="2293561"/>
        </p:xfrm>
        <a:graphic>
          <a:graphicData uri="http://schemas.openxmlformats.org/drawingml/2006/table">
            <a:tbl>
              <a:tblPr firstRow="1" firstCol="1" bandRow="1">
                <a:tableStyleId>{5C22544A-7EE6-4342-B048-85BDC9FD1C3A}</a:tableStyleId>
              </a:tblPr>
              <a:tblGrid>
                <a:gridCol w="2366010">
                  <a:extLst>
                    <a:ext uri="{9D8B030D-6E8A-4147-A177-3AD203B41FA5}">
                      <a16:colId xmlns:a16="http://schemas.microsoft.com/office/drawing/2014/main" val="3688084581"/>
                    </a:ext>
                  </a:extLst>
                </a:gridCol>
                <a:gridCol w="283210">
                  <a:extLst>
                    <a:ext uri="{9D8B030D-6E8A-4147-A177-3AD203B41FA5}">
                      <a16:colId xmlns:a16="http://schemas.microsoft.com/office/drawing/2014/main" val="158700095"/>
                    </a:ext>
                  </a:extLst>
                </a:gridCol>
                <a:gridCol w="2463800">
                  <a:extLst>
                    <a:ext uri="{9D8B030D-6E8A-4147-A177-3AD203B41FA5}">
                      <a16:colId xmlns:a16="http://schemas.microsoft.com/office/drawing/2014/main" val="659266824"/>
                    </a:ext>
                  </a:extLst>
                </a:gridCol>
              </a:tblGrid>
              <a:tr h="177165">
                <a:tc>
                  <a:txBody>
                    <a:bodyPr/>
                    <a:lstStyle/>
                    <a:p>
                      <a:pPr algn="ctr">
                        <a:lnSpc>
                          <a:spcPct val="150000"/>
                        </a:lnSpc>
                        <a:spcAft>
                          <a:spcPts val="800"/>
                        </a:spcAft>
                      </a:pPr>
                      <a:r>
                        <a:rPr lang="en-US" sz="1200" b="1" kern="100" dirty="0" err="1">
                          <a:solidFill>
                            <a:schemeClr val="tx1"/>
                          </a:solidFill>
                          <a:effectLst/>
                        </a:rPr>
                        <a:t>ChemBlock</a:t>
                      </a:r>
                      <a:r>
                        <a:rPr lang="en-US" sz="1200" b="1" kern="100" dirty="0">
                          <a:solidFill>
                            <a:schemeClr val="tx1"/>
                          </a:solidFill>
                          <a:effectLst/>
                        </a:rPr>
                        <a:t> group</a:t>
                      </a:r>
                      <a:endParaRPr lang="en-MY" sz="1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a:lnSpc>
                          <a:spcPct val="150000"/>
                        </a:lnSpc>
                        <a:spcAft>
                          <a:spcPts val="800"/>
                        </a:spcAft>
                      </a:pPr>
                      <a:r>
                        <a:rPr lang="en-US" sz="1100" b="1" kern="100" dirty="0">
                          <a:solidFill>
                            <a:schemeClr val="tx1"/>
                          </a:solidFill>
                          <a:effectLst/>
                        </a:rPr>
                        <a:t> </a:t>
                      </a:r>
                      <a:endParaRPr lang="en-MY" sz="11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50000"/>
                        </a:lnSpc>
                        <a:spcAft>
                          <a:spcPts val="800"/>
                        </a:spcAft>
                      </a:pPr>
                      <a:r>
                        <a:rPr lang="en-US" sz="1200" b="1" kern="100" dirty="0">
                          <a:solidFill>
                            <a:schemeClr val="tx1"/>
                          </a:solidFill>
                          <a:effectLst/>
                        </a:rPr>
                        <a:t>Control</a:t>
                      </a:r>
                      <a:endParaRPr lang="en-MY" sz="1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89619807"/>
                  </a:ext>
                </a:extLst>
              </a:tr>
              <a:tr h="177165">
                <a:tc>
                  <a:txBody>
                    <a:bodyPr/>
                    <a:lstStyle/>
                    <a:p>
                      <a:pPr algn="ctr">
                        <a:lnSpc>
                          <a:spcPct val="150000"/>
                        </a:lnSpc>
                        <a:spcAft>
                          <a:spcPts val="800"/>
                        </a:spcAft>
                      </a:pPr>
                      <a:r>
                        <a:rPr lang="en-US" sz="1200" b="0" kern="100" dirty="0">
                          <a:solidFill>
                            <a:schemeClr val="tx1"/>
                          </a:solidFill>
                          <a:effectLst/>
                        </a:rPr>
                        <a:t>K4T7a</a:t>
                      </a:r>
                      <a:endParaRPr lang="en-MY" sz="12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a:lnSpc>
                          <a:spcPct val="150000"/>
                        </a:lnSpc>
                        <a:spcAft>
                          <a:spcPts val="800"/>
                        </a:spcAft>
                      </a:pPr>
                      <a:r>
                        <a:rPr lang="en-US" sz="1100" b="0" kern="100" dirty="0">
                          <a:solidFill>
                            <a:schemeClr val="tx1"/>
                          </a:solidFill>
                          <a:effectLst/>
                        </a:rPr>
                        <a:t> </a:t>
                      </a:r>
                      <a:endParaRPr lang="en-MY" sz="11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50000"/>
                        </a:lnSpc>
                        <a:spcAft>
                          <a:spcPts val="800"/>
                        </a:spcAft>
                      </a:pPr>
                      <a:r>
                        <a:rPr lang="en-US" sz="1200" b="0" kern="100" dirty="0">
                          <a:solidFill>
                            <a:schemeClr val="tx1"/>
                          </a:solidFill>
                          <a:effectLst/>
                        </a:rPr>
                        <a:t>K4T7b</a:t>
                      </a:r>
                      <a:endParaRPr lang="en-MY" sz="12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55378765"/>
                  </a:ext>
                </a:extLst>
              </a:tr>
              <a:tr h="167640">
                <a:tc>
                  <a:txBody>
                    <a:bodyPr/>
                    <a:lstStyle/>
                    <a:p>
                      <a:pPr algn="ctr">
                        <a:lnSpc>
                          <a:spcPct val="150000"/>
                        </a:lnSpc>
                        <a:spcAft>
                          <a:spcPts val="800"/>
                        </a:spcAft>
                      </a:pPr>
                      <a:r>
                        <a:rPr lang="en-US" sz="1200" b="0" kern="100" dirty="0">
                          <a:solidFill>
                            <a:schemeClr val="tx1"/>
                          </a:solidFill>
                          <a:effectLst/>
                        </a:rPr>
                        <a:t>A- and A</a:t>
                      </a:r>
                      <a:endParaRPr lang="en-MY" sz="12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MY"/>
                    </a:p>
                  </a:txBody>
                  <a:tcPr/>
                </a:tc>
                <a:tc>
                  <a:txBody>
                    <a:bodyPr/>
                    <a:lstStyle/>
                    <a:p>
                      <a:pPr algn="ctr">
                        <a:lnSpc>
                          <a:spcPct val="150000"/>
                        </a:lnSpc>
                        <a:spcAft>
                          <a:spcPts val="800"/>
                        </a:spcAft>
                      </a:pPr>
                      <a:r>
                        <a:rPr lang="en-US" sz="1200" b="0" kern="100" dirty="0">
                          <a:solidFill>
                            <a:schemeClr val="tx1"/>
                          </a:solidFill>
                          <a:effectLst/>
                        </a:rPr>
                        <a:t>A- and A</a:t>
                      </a:r>
                      <a:endParaRPr lang="en-MY" sz="12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4311685"/>
                  </a:ext>
                </a:extLst>
              </a:tr>
              <a:tr h="167640">
                <a:tc>
                  <a:txBody>
                    <a:bodyPr/>
                    <a:lstStyle/>
                    <a:p>
                      <a:pPr algn="ctr">
                        <a:lnSpc>
                          <a:spcPct val="150000"/>
                        </a:lnSpc>
                        <a:spcAft>
                          <a:spcPts val="800"/>
                        </a:spcAft>
                      </a:pPr>
                      <a:r>
                        <a:rPr lang="en-US" sz="1400" b="1" kern="100" dirty="0">
                          <a:solidFill>
                            <a:schemeClr val="tx1"/>
                          </a:solidFill>
                          <a:effectLst/>
                        </a:rPr>
                        <a:t>83%</a:t>
                      </a:r>
                      <a:endParaRPr lang="en-MY"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MY"/>
                    </a:p>
                  </a:txBody>
                  <a:tcPr/>
                </a:tc>
                <a:tc>
                  <a:txBody>
                    <a:bodyPr/>
                    <a:lstStyle/>
                    <a:p>
                      <a:pPr algn="ctr">
                        <a:lnSpc>
                          <a:spcPct val="150000"/>
                        </a:lnSpc>
                        <a:spcAft>
                          <a:spcPts val="800"/>
                        </a:spcAft>
                      </a:pPr>
                      <a:r>
                        <a:rPr lang="en-US" sz="1100" b="0" kern="100" dirty="0">
                          <a:solidFill>
                            <a:schemeClr val="tx1"/>
                          </a:solidFill>
                          <a:effectLst/>
                        </a:rPr>
                        <a:t>43%</a:t>
                      </a:r>
                      <a:endParaRPr lang="en-MY" sz="11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3260198"/>
                  </a:ext>
                </a:extLst>
              </a:tr>
              <a:tr h="0">
                <a:tc>
                  <a:txBody>
                    <a:bodyPr/>
                    <a:lstStyle/>
                    <a:p>
                      <a:pPr algn="ctr">
                        <a:lnSpc>
                          <a:spcPct val="150000"/>
                        </a:lnSpc>
                        <a:spcAft>
                          <a:spcPts val="800"/>
                        </a:spcAft>
                      </a:pPr>
                      <a:r>
                        <a:rPr lang="en-US" sz="1100" b="0" kern="100" dirty="0">
                          <a:solidFill>
                            <a:schemeClr val="tx1"/>
                          </a:solidFill>
                          <a:effectLst/>
                        </a:rPr>
                        <a:t> </a:t>
                      </a:r>
                      <a:endParaRPr lang="en-MY" sz="11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a:lnSpc>
                          <a:spcPct val="150000"/>
                        </a:lnSpc>
                        <a:spcAft>
                          <a:spcPts val="800"/>
                        </a:spcAft>
                      </a:pPr>
                      <a:r>
                        <a:rPr lang="en-US" sz="1100" b="0" kern="100" dirty="0">
                          <a:solidFill>
                            <a:schemeClr val="tx1"/>
                          </a:solidFill>
                          <a:effectLst/>
                        </a:rPr>
                        <a:t> </a:t>
                      </a:r>
                      <a:endParaRPr lang="en-MY" sz="11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50000"/>
                        </a:lnSpc>
                        <a:spcAft>
                          <a:spcPts val="800"/>
                        </a:spcAft>
                      </a:pPr>
                      <a:r>
                        <a:rPr lang="en-US" sz="1100" b="0" kern="100" dirty="0">
                          <a:solidFill>
                            <a:schemeClr val="tx1"/>
                          </a:solidFill>
                          <a:effectLst/>
                        </a:rPr>
                        <a:t> </a:t>
                      </a:r>
                      <a:endParaRPr lang="en-MY" sz="11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540509742"/>
                  </a:ext>
                </a:extLst>
              </a:tr>
              <a:tr h="167640">
                <a:tc>
                  <a:txBody>
                    <a:bodyPr/>
                    <a:lstStyle/>
                    <a:p>
                      <a:pPr algn="ctr">
                        <a:lnSpc>
                          <a:spcPct val="150000"/>
                        </a:lnSpc>
                        <a:spcAft>
                          <a:spcPts val="800"/>
                        </a:spcAft>
                      </a:pPr>
                      <a:r>
                        <a:rPr lang="en-US" sz="1200" b="1" kern="100" dirty="0" err="1">
                          <a:solidFill>
                            <a:schemeClr val="tx1"/>
                          </a:solidFill>
                          <a:effectLst/>
                        </a:rPr>
                        <a:t>ChemBlock</a:t>
                      </a:r>
                      <a:r>
                        <a:rPr lang="en-US" sz="1200" b="1" kern="100" dirty="0">
                          <a:solidFill>
                            <a:schemeClr val="tx1"/>
                          </a:solidFill>
                          <a:effectLst/>
                        </a:rPr>
                        <a:t> group</a:t>
                      </a:r>
                      <a:endParaRPr lang="en-MY" sz="1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l">
                        <a:lnSpc>
                          <a:spcPct val="150000"/>
                        </a:lnSpc>
                        <a:spcAft>
                          <a:spcPts val="800"/>
                        </a:spcAft>
                      </a:pPr>
                      <a:r>
                        <a:rPr lang="en-US" sz="1100" b="1" kern="100">
                          <a:solidFill>
                            <a:schemeClr val="tx1"/>
                          </a:solidFill>
                          <a:effectLst/>
                        </a:rPr>
                        <a:t> </a:t>
                      </a:r>
                      <a:endParaRPr lang="en-MY" sz="1100" b="1"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50000"/>
                        </a:lnSpc>
                        <a:spcAft>
                          <a:spcPts val="800"/>
                        </a:spcAft>
                      </a:pPr>
                      <a:r>
                        <a:rPr lang="en-US" sz="1200" b="1" kern="100" dirty="0">
                          <a:solidFill>
                            <a:schemeClr val="tx1"/>
                          </a:solidFill>
                          <a:effectLst/>
                        </a:rPr>
                        <a:t>Control</a:t>
                      </a:r>
                      <a:endParaRPr lang="en-MY" sz="1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871366151"/>
                  </a:ext>
                </a:extLst>
              </a:tr>
              <a:tr h="167640">
                <a:tc>
                  <a:txBody>
                    <a:bodyPr/>
                    <a:lstStyle/>
                    <a:p>
                      <a:pPr algn="ctr">
                        <a:lnSpc>
                          <a:spcPct val="150000"/>
                        </a:lnSpc>
                        <a:spcAft>
                          <a:spcPts val="800"/>
                        </a:spcAft>
                      </a:pPr>
                      <a:r>
                        <a:rPr lang="en-US" sz="1200" b="0" kern="100">
                          <a:solidFill>
                            <a:schemeClr val="tx1"/>
                          </a:solidFill>
                          <a:effectLst/>
                        </a:rPr>
                        <a:t>K4T8b</a:t>
                      </a:r>
                      <a:endParaRPr lang="en-MY" sz="1200" b="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spcAft>
                          <a:spcPts val="800"/>
                        </a:spcAft>
                      </a:pPr>
                      <a:r>
                        <a:rPr lang="en-US" sz="1100" b="0" kern="100">
                          <a:solidFill>
                            <a:schemeClr val="tx1"/>
                          </a:solidFill>
                          <a:effectLst/>
                        </a:rPr>
                        <a:t> </a:t>
                      </a:r>
                      <a:endParaRPr lang="en-MY" sz="1100" b="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50000"/>
                        </a:lnSpc>
                        <a:spcAft>
                          <a:spcPts val="800"/>
                        </a:spcAft>
                      </a:pPr>
                      <a:r>
                        <a:rPr lang="en-US" sz="1200" b="0" kern="100" dirty="0">
                          <a:solidFill>
                            <a:schemeClr val="tx1"/>
                          </a:solidFill>
                          <a:effectLst/>
                        </a:rPr>
                        <a:t>K4T8a</a:t>
                      </a:r>
                      <a:endParaRPr lang="en-MY" sz="12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5359359"/>
                  </a:ext>
                </a:extLst>
              </a:tr>
              <a:tr h="167640">
                <a:tc>
                  <a:txBody>
                    <a:bodyPr/>
                    <a:lstStyle/>
                    <a:p>
                      <a:pPr algn="ctr">
                        <a:lnSpc>
                          <a:spcPct val="150000"/>
                        </a:lnSpc>
                        <a:spcAft>
                          <a:spcPts val="800"/>
                        </a:spcAft>
                      </a:pPr>
                      <a:r>
                        <a:rPr lang="en-US" sz="1200" b="0" kern="100" dirty="0">
                          <a:solidFill>
                            <a:schemeClr val="tx1"/>
                          </a:solidFill>
                          <a:effectLst/>
                        </a:rPr>
                        <a:t>A- and A</a:t>
                      </a:r>
                      <a:endParaRPr lang="en-MY" sz="12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spcAft>
                          <a:spcPts val="800"/>
                        </a:spcAft>
                      </a:pPr>
                      <a:r>
                        <a:rPr lang="en-US" sz="1100" b="0" kern="100" dirty="0">
                          <a:solidFill>
                            <a:schemeClr val="tx1"/>
                          </a:solidFill>
                          <a:effectLst/>
                        </a:rPr>
                        <a:t> </a:t>
                      </a:r>
                      <a:endParaRPr lang="en-MY" sz="11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50000"/>
                        </a:lnSpc>
                        <a:spcAft>
                          <a:spcPts val="800"/>
                        </a:spcAft>
                      </a:pPr>
                      <a:r>
                        <a:rPr lang="en-US" sz="1200" b="0" kern="100" dirty="0">
                          <a:solidFill>
                            <a:schemeClr val="tx1"/>
                          </a:solidFill>
                          <a:effectLst/>
                        </a:rPr>
                        <a:t>A- and A</a:t>
                      </a:r>
                      <a:endParaRPr lang="en-MY" sz="12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6520510"/>
                  </a:ext>
                </a:extLst>
              </a:tr>
              <a:tr h="68877">
                <a:tc>
                  <a:txBody>
                    <a:bodyPr/>
                    <a:lstStyle/>
                    <a:p>
                      <a:pPr algn="ctr">
                        <a:lnSpc>
                          <a:spcPct val="150000"/>
                        </a:lnSpc>
                        <a:spcAft>
                          <a:spcPts val="800"/>
                        </a:spcAft>
                      </a:pPr>
                      <a:r>
                        <a:rPr lang="en-US" sz="1400" b="1" kern="100" dirty="0">
                          <a:solidFill>
                            <a:schemeClr val="tx1"/>
                          </a:solidFill>
                          <a:effectLst/>
                        </a:rPr>
                        <a:t>57%</a:t>
                      </a:r>
                      <a:endParaRPr lang="en-MY" sz="1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50000"/>
                        </a:lnSpc>
                        <a:spcAft>
                          <a:spcPts val="800"/>
                        </a:spcAft>
                      </a:pPr>
                      <a:r>
                        <a:rPr lang="en-US" sz="1100" b="0" kern="100" dirty="0">
                          <a:solidFill>
                            <a:schemeClr val="tx1"/>
                          </a:solidFill>
                          <a:effectLst/>
                        </a:rPr>
                        <a:t> </a:t>
                      </a:r>
                      <a:endParaRPr lang="en-MY" sz="11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lnSpc>
                          <a:spcPct val="150000"/>
                        </a:lnSpc>
                        <a:spcAft>
                          <a:spcPts val="800"/>
                        </a:spcAft>
                      </a:pPr>
                      <a:r>
                        <a:rPr lang="en-US" sz="1100" b="0" kern="100" dirty="0">
                          <a:solidFill>
                            <a:schemeClr val="tx1"/>
                          </a:solidFill>
                          <a:effectLst/>
                        </a:rPr>
                        <a:t>33%</a:t>
                      </a:r>
                      <a:endParaRPr lang="en-MY" sz="1100" b="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957744"/>
                  </a:ext>
                </a:extLst>
              </a:tr>
            </a:tbl>
          </a:graphicData>
        </a:graphic>
      </p:graphicFrame>
    </p:spTree>
    <p:extLst>
      <p:ext uri="{BB962C8B-B14F-4D97-AF65-F5344CB8AC3E}">
        <p14:creationId xmlns:p14="http://schemas.microsoft.com/office/powerpoint/2010/main" val="21962138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50</TotalTime>
  <Words>763</Words>
  <Application>Microsoft Office PowerPoint</Application>
  <PresentationFormat>On-screen Show (4:3)</PresentationFormat>
  <Paragraphs>280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Symbol</vt:lpstr>
      <vt:lpstr>Organic</vt:lpstr>
      <vt:lpstr>The Effect of ChemBlock Towards Memorizing of Chemical Mechanism</vt:lpstr>
      <vt:lpstr>Abstract</vt:lpstr>
      <vt:lpstr>Research objective </vt:lpstr>
      <vt:lpstr>Research sample </vt:lpstr>
      <vt:lpstr>ChemBlock </vt:lpstr>
      <vt:lpstr>Research Methodology </vt:lpstr>
      <vt:lpstr>1st cycle</vt:lpstr>
      <vt:lpstr>2nd cycle</vt:lpstr>
      <vt:lpstr>Final exam Peperiksaan Semester Program Matrikulasi (PSPM)</vt:lpstr>
      <vt:lpstr>Improvements</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Ahmad Farid</dc:creator>
  <cp:lastModifiedBy>Ahmad Farid</cp:lastModifiedBy>
  <cp:revision>2</cp:revision>
  <dcterms:created xsi:type="dcterms:W3CDTF">2024-10-30T01:23:06Z</dcterms:created>
  <dcterms:modified xsi:type="dcterms:W3CDTF">2024-10-30T02:13:35Z</dcterms:modified>
</cp:coreProperties>
</file>