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E97CA-0DA0-4BA6-8A3D-99CC0AC1B6D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771EA-9761-44A3-B4BF-CCF959319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4.4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; 4]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4.4𝜇𝐹</a:t>
                </a:r>
                <a:r>
                  <a:rPr lang="en-US" dirty="0"/>
                  <a:t>; 4]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8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[8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; 36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; 0.324mJ]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[8</a:t>
                </a:r>
                <a:r>
                  <a:rPr lang="en-US" b="0" i="0">
                    <a:latin typeface="Cambria Math" panose="02040503050406030204" pitchFamily="18" charset="0"/>
                  </a:rPr>
                  <a:t>𝜇𝐹</a:t>
                </a:r>
                <a:r>
                  <a:rPr lang="en-US" dirty="0"/>
                  <a:t>; 36</a:t>
                </a:r>
                <a:r>
                  <a:rPr lang="en-US" b="0" i="0">
                    <a:latin typeface="Cambria Math" panose="02040503050406030204" pitchFamily="18" charset="0"/>
                  </a:rPr>
                  <a:t>𝜇𝐶</a:t>
                </a:r>
                <a:r>
                  <a:rPr lang="en-US" dirty="0"/>
                  <a:t>; 0.324mJ]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58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[0.8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𝑛𝐹</m:t>
                    </m:r>
                  </m:oMath>
                </a14:m>
                <a:r>
                  <a:rPr lang="en-US" dirty="0"/>
                  <a:t>; 5.62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𝑛𝐽</m:t>
                    </m:r>
                  </m:oMath>
                </a14:m>
                <a:r>
                  <a:rPr lang="en-US" dirty="0"/>
                  <a:t>; decrease,</a:t>
                </a:r>
                <a:r>
                  <a:rPr lang="en-US" baseline="0" dirty="0"/>
                  <a:t> 32.5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[0.8</a:t>
                </a:r>
                <a:r>
                  <a:rPr lang="en-US" i="0" dirty="0">
                    <a:latin typeface="Cambria Math" panose="02040503050406030204" pitchFamily="18" charset="0"/>
                  </a:rPr>
                  <a:t>𝑛𝐹</a:t>
                </a:r>
                <a:r>
                  <a:rPr lang="en-US" dirty="0"/>
                  <a:t>; 5.62</a:t>
                </a:r>
                <a:r>
                  <a:rPr lang="en-US" b="0" i="0">
                    <a:latin typeface="Cambria Math" panose="02040503050406030204" pitchFamily="18" charset="0"/>
                  </a:rPr>
                  <a:t>𝑛𝐽</a:t>
                </a:r>
                <a:r>
                  <a:rPr lang="en-US" dirty="0"/>
                  <a:t>; decrease,</a:t>
                </a:r>
                <a:r>
                  <a:rPr lang="en-US" baseline="0" dirty="0"/>
                  <a:t> 32.5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𝜇𝐶</a:t>
                </a:r>
                <a:r>
                  <a:rPr lang="en-US" dirty="0"/>
                  <a:t>]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0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[1.25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; 5s;</a:t>
                </a:r>
                <a:r>
                  <a:rPr lang="en-US" baseline="0" dirty="0"/>
                  <a:t> 3.75V</a:t>
                </a:r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[1.25</a:t>
                </a:r>
                <a:r>
                  <a:rPr lang="en-US" b="0" i="0">
                    <a:latin typeface="Cambria Math" panose="02040503050406030204" pitchFamily="18" charset="0"/>
                  </a:rPr>
                  <a:t>𝜇𝐹</a:t>
                </a:r>
                <a:r>
                  <a:rPr lang="en-US" dirty="0"/>
                  <a:t>; 5s;</a:t>
                </a:r>
                <a:r>
                  <a:rPr lang="en-US" baseline="0" dirty="0"/>
                  <a:t> 3.75V</a:t>
                </a:r>
                <a:r>
                  <a:rPr lang="en-US" dirty="0"/>
                  <a:t>]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[28.3pF; 0.4mC; 0.02J]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6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[7.39,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6.54×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[7.39, </a:t>
                </a:r>
                <a:r>
                  <a:rPr lang="en-US" b="0" i="0">
                    <a:latin typeface="Cambria Math" panose="02040503050406030204" pitchFamily="18" charset="0"/>
                  </a:rPr>
                  <a:t>6.54×10^(−11) 𝐹𝑚^(−1)</a:t>
                </a:r>
                <a:r>
                  <a:rPr lang="en-US" dirty="0"/>
                  <a:t>]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7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0.9×10^(−4) 𝐶</a:t>
                </a:r>
                <a:r>
                  <a:rPr lang="en-US" dirty="0"/>
                  <a:t>]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09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88.5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3.15V]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88.5𝜇𝐶</a:t>
                </a:r>
                <a:r>
                  <a:rPr lang="en-US" dirty="0"/>
                  <a:t>, 3.15V]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75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[2.75ms]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4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[1s, 0.24mA, 1.62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; increase]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[1s, 0.24mA, 1.62</a:t>
                </a:r>
                <a:r>
                  <a:rPr lang="en-US" b="0" i="0">
                    <a:latin typeface="Cambria Math" panose="02040503050406030204" pitchFamily="18" charset="0"/>
                  </a:rPr>
                  <a:t>𝜇𝐶</a:t>
                </a:r>
                <a:r>
                  <a:rPr lang="en-US" dirty="0"/>
                  <a:t>; increase]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71EA-9761-44A3-B4BF-CCF959319C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9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4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4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3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8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6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1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AC702-42E9-4206-A1B1-D7140CE9BEAF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E7F4B-3A89-4033-B888-C6A09F583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A756E2A-47F4-DFB2-7E21-4266B29A6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75" y="263025"/>
            <a:ext cx="7656851" cy="43869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D9B151-9B3F-F3C2-E0F5-A0FBD77CE706}"/>
                  </a:ext>
                </a:extLst>
              </p:cNvPr>
              <p:cNvSpPr txBox="1"/>
              <p:nvPr/>
            </p:nvSpPr>
            <p:spPr>
              <a:xfrm>
                <a:off x="3830456" y="4650005"/>
                <a:ext cx="4950969" cy="317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63" b="1" dirty="0"/>
                  <a:t>[</a:t>
                </a:r>
                <a14:m>
                  <m:oMath xmlns:m="http://schemas.openxmlformats.org/officeDocument/2006/math">
                    <m:r>
                      <a:rPr lang="en-US" sz="1463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1463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63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1463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463" b="1" i="1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1463" b="1" dirty="0"/>
                  <a:t>; 4]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D9B151-9B3F-F3C2-E0F5-A0FBD77C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456" y="4650005"/>
                <a:ext cx="4950969" cy="317459"/>
              </a:xfrm>
              <a:prstGeom prst="rect">
                <a:avLst/>
              </a:prstGeom>
              <a:blipFill>
                <a:blip r:embed="rId4"/>
                <a:stretch>
                  <a:fillRect t="-3846" r="-369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6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AFEA5-C8FE-89BE-76CF-3008ECE8B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A1D430-25D7-DFEF-E6A0-424B6592E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06" y="856080"/>
            <a:ext cx="7964788" cy="37086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68B59-D4E4-3468-4F12-3C978CC05E61}"/>
                  </a:ext>
                </a:extLst>
              </p:cNvPr>
              <p:cNvSpPr txBox="1"/>
              <p:nvPr/>
            </p:nvSpPr>
            <p:spPr>
              <a:xfrm>
                <a:off x="3984425" y="4414699"/>
                <a:ext cx="4950969" cy="317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63" b="1" dirty="0"/>
                  <a:t>[8</a:t>
                </a:r>
                <a14:m>
                  <m:oMath xmlns:m="http://schemas.openxmlformats.org/officeDocument/2006/math">
                    <m:r>
                      <a:rPr lang="en-US" sz="1463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463" b="1" i="1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1463" b="1" dirty="0"/>
                  <a:t>; 36</a:t>
                </a:r>
                <a14:m>
                  <m:oMath xmlns:m="http://schemas.openxmlformats.org/officeDocument/2006/math">
                    <m:r>
                      <a:rPr lang="en-US" sz="1463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463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1463" b="1" dirty="0"/>
                  <a:t>; 0.324mJ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68B59-D4E4-3468-4F12-3C978CC05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425" y="4414699"/>
                <a:ext cx="4950969" cy="317459"/>
              </a:xfrm>
              <a:prstGeom prst="rect">
                <a:avLst/>
              </a:prstGeom>
              <a:blipFill>
                <a:blip r:embed="rId4"/>
                <a:stretch>
                  <a:fillRect t="-3846" r="-369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82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8C3379-DFD7-CAD4-7F3C-A45C8C803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07" y="1081400"/>
            <a:ext cx="8429587" cy="30631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201965-1B78-C660-51F1-5DEAF14FE905}"/>
                  </a:ext>
                </a:extLst>
              </p:cNvPr>
              <p:cNvSpPr txBox="1"/>
              <p:nvPr/>
            </p:nvSpPr>
            <p:spPr>
              <a:xfrm>
                <a:off x="4216825" y="3994505"/>
                <a:ext cx="4950969" cy="317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63" b="1" dirty="0"/>
                  <a:t>[0.8</a:t>
                </a:r>
                <a14:m>
                  <m:oMath xmlns:m="http://schemas.openxmlformats.org/officeDocument/2006/math">
                    <m:r>
                      <a:rPr lang="en-US" sz="1463" b="1" i="1" dirty="0">
                        <a:latin typeface="Cambria Math" panose="02040503050406030204" pitchFamily="18" charset="0"/>
                      </a:rPr>
                      <m:t>𝒏𝑭</m:t>
                    </m:r>
                  </m:oMath>
                </a14:m>
                <a:r>
                  <a:rPr lang="en-US" sz="1463" b="1" dirty="0"/>
                  <a:t>; 5.62</a:t>
                </a:r>
                <a14:m>
                  <m:oMath xmlns:m="http://schemas.openxmlformats.org/officeDocument/2006/math">
                    <m:r>
                      <a:rPr lang="en-US" sz="1463" b="1" i="1">
                        <a:latin typeface="Cambria Math" panose="02040503050406030204" pitchFamily="18" charset="0"/>
                      </a:rPr>
                      <m:t>𝒏𝑱</m:t>
                    </m:r>
                  </m:oMath>
                </a14:m>
                <a:r>
                  <a:rPr lang="en-US" sz="1463" b="1" dirty="0"/>
                  <a:t>; decrease, 32.5</a:t>
                </a:r>
                <a14:m>
                  <m:oMath xmlns:m="http://schemas.openxmlformats.org/officeDocument/2006/math">
                    <m:r>
                      <a:rPr lang="en-US" sz="1463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463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1463" b="1" dirty="0"/>
                  <a:t>]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201965-1B78-C660-51F1-5DEAF14FE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25" y="3994505"/>
                <a:ext cx="4950969" cy="317459"/>
              </a:xfrm>
              <a:prstGeom prst="rect">
                <a:avLst/>
              </a:prstGeom>
              <a:blipFill>
                <a:blip r:embed="rId4"/>
                <a:stretch>
                  <a:fillRect t="-3846" r="-369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58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FBE1F-78C5-B3CA-A917-B6010DA05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C946D5-65B6-A6BB-D0D9-0E515CC4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13" y="813451"/>
            <a:ext cx="9334374" cy="29169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6481F-23B1-E241-BDC6-4310B5FC1385}"/>
                  </a:ext>
                </a:extLst>
              </p:cNvPr>
              <p:cNvSpPr txBox="1"/>
              <p:nvPr/>
            </p:nvSpPr>
            <p:spPr>
              <a:xfrm>
                <a:off x="4669218" y="3580403"/>
                <a:ext cx="4950969" cy="317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63" b="1" dirty="0"/>
                  <a:t>[1.25</a:t>
                </a:r>
                <a14:m>
                  <m:oMath xmlns:m="http://schemas.openxmlformats.org/officeDocument/2006/math">
                    <m:r>
                      <a:rPr lang="en-US" sz="1463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463" b="1" i="1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1463" b="1" dirty="0"/>
                  <a:t>; 5s; 3.75V]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6481F-23B1-E241-BDC6-4310B5FC1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18" y="3580403"/>
                <a:ext cx="4950969" cy="317459"/>
              </a:xfrm>
              <a:prstGeom prst="rect">
                <a:avLst/>
              </a:prstGeom>
              <a:blipFill>
                <a:blip r:embed="rId4"/>
                <a:stretch>
                  <a:fillRect t="-3846" r="-369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17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C0FD2-28EE-32E2-5B75-BAF1C67E9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1955B4-5F45-0CA7-1C23-B35800B3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50" y="1519861"/>
            <a:ext cx="9404101" cy="2161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19F77E-7D50-6FB2-8014-60D7A5EDC285}"/>
              </a:ext>
            </a:extLst>
          </p:cNvPr>
          <p:cNvSpPr txBox="1"/>
          <p:nvPr/>
        </p:nvSpPr>
        <p:spPr>
          <a:xfrm>
            <a:off x="4704082" y="3531684"/>
            <a:ext cx="4950969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63" b="1" dirty="0"/>
              <a:t>[28.3pF; 0.4mC; 0.02J]</a:t>
            </a:r>
          </a:p>
        </p:txBody>
      </p:sp>
    </p:spTree>
    <p:extLst>
      <p:ext uri="{BB962C8B-B14F-4D97-AF65-F5344CB8AC3E}">
        <p14:creationId xmlns:p14="http://schemas.microsoft.com/office/powerpoint/2010/main" val="340680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74CAD-D12B-87CF-24F5-DD91AA7BE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9E92CA-1D46-250E-634D-3E7DD4153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21" y="1136208"/>
            <a:ext cx="9013558" cy="19060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D76FE5-E70B-A15C-EA48-36162D2C4228}"/>
                  </a:ext>
                </a:extLst>
              </p:cNvPr>
              <p:cNvSpPr txBox="1"/>
              <p:nvPr/>
            </p:nvSpPr>
            <p:spPr>
              <a:xfrm>
                <a:off x="4508810" y="3042301"/>
                <a:ext cx="4950969" cy="322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63" b="1" dirty="0"/>
                  <a:t>[7.39, </a:t>
                </a:r>
                <a14:m>
                  <m:oMath xmlns:m="http://schemas.openxmlformats.org/officeDocument/2006/math">
                    <m:r>
                      <a:rPr lang="en-US" sz="1463" b="1" i="1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1463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63" b="1" i="1">
                        <a:latin typeface="Cambria Math" panose="02040503050406030204" pitchFamily="18" charset="0"/>
                      </a:rPr>
                      <m:t>𝟓𝟒</m:t>
                    </m:r>
                    <m:r>
                      <a:rPr lang="en-US" sz="1463" b="1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63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63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1463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63" b="1" i="1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  <m:r>
                      <a:rPr lang="en-US" sz="1463" b="1" i="1">
                        <a:latin typeface="Cambria Math" panose="02040503050406030204" pitchFamily="18" charset="0"/>
                      </a:rPr>
                      <m:t>𝑭</m:t>
                    </m:r>
                    <m:sSup>
                      <m:sSupPr>
                        <m:ctrlPr>
                          <a:rPr lang="en-US" sz="1463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63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1463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63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1463" b="1" dirty="0"/>
                  <a:t>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D76FE5-E70B-A15C-EA48-36162D2C4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810" y="3042301"/>
                <a:ext cx="4950969" cy="322717"/>
              </a:xfrm>
              <a:prstGeom prst="rect">
                <a:avLst/>
              </a:prstGeom>
              <a:blipFill>
                <a:blip r:embed="rId4"/>
                <a:stretch>
                  <a:fillRect t="-1887" r="-369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02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1FFBC-C865-2C89-BDF2-6339B0965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0B006-2E8B-8164-E73D-BA838238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06" y="776944"/>
            <a:ext cx="7177789" cy="45489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B1F4D-7E01-A89D-A196-1E087D955672}"/>
                  </a:ext>
                </a:extLst>
              </p:cNvPr>
              <p:cNvSpPr txBox="1"/>
              <p:nvPr/>
            </p:nvSpPr>
            <p:spPr>
              <a:xfrm>
                <a:off x="4034462" y="5325927"/>
                <a:ext cx="4950969" cy="322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63" b="1" dirty="0"/>
                  <a:t>[</a:t>
                </a:r>
                <a14:m>
                  <m:oMath xmlns:m="http://schemas.openxmlformats.org/officeDocument/2006/math">
                    <m:r>
                      <a:rPr lang="en-US" sz="1463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63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63" b="1" i="1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1463" b="1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463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63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1463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63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sz="1463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1463" b="1" dirty="0"/>
                  <a:t>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B1F4D-7E01-A89D-A196-1E087D955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462" y="5325927"/>
                <a:ext cx="4950969" cy="322139"/>
              </a:xfrm>
              <a:prstGeom prst="rect">
                <a:avLst/>
              </a:prstGeom>
              <a:blipFill>
                <a:blip r:embed="rId4"/>
                <a:stretch>
                  <a:fillRect t="-1887" r="-369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10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55F9-583D-1F2B-BF81-62EAF5B44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571B10-94C4-6A28-0427-B6CF24F14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03" y="950872"/>
            <a:ext cx="8005995" cy="36408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27624-119B-BEF5-32CB-2EBEDF3E3E74}"/>
                  </a:ext>
                </a:extLst>
              </p:cNvPr>
              <p:cNvSpPr txBox="1"/>
              <p:nvPr/>
            </p:nvSpPr>
            <p:spPr>
              <a:xfrm>
                <a:off x="4005029" y="4441700"/>
                <a:ext cx="4950969" cy="317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63" b="1" dirty="0"/>
                  <a:t>[</a:t>
                </a:r>
                <a14:m>
                  <m:oMath xmlns:m="http://schemas.openxmlformats.org/officeDocument/2006/math">
                    <m:r>
                      <a:rPr lang="en-US" sz="1463" b="1" i="1">
                        <a:latin typeface="Cambria Math" panose="02040503050406030204" pitchFamily="18" charset="0"/>
                      </a:rPr>
                      <m:t>𝟖𝟖</m:t>
                    </m:r>
                    <m:r>
                      <a:rPr lang="en-US" sz="1463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63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463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463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1463" b="1" dirty="0"/>
                  <a:t>, 3.15V]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827624-119B-BEF5-32CB-2EBEDF3E3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029" y="4441700"/>
                <a:ext cx="4950969" cy="317459"/>
              </a:xfrm>
              <a:prstGeom prst="rect">
                <a:avLst/>
              </a:prstGeom>
              <a:blipFill>
                <a:blip r:embed="rId4"/>
                <a:stretch>
                  <a:fillRect t="-3846" r="-369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93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F5403-3C56-3A65-3882-D2ED5F7B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3A0BDC-05DA-8876-3D53-32EB03E7F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07" y="789091"/>
            <a:ext cx="8265187" cy="3452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579958-AA28-91E5-10B8-5F775A29015B}"/>
              </a:ext>
            </a:extLst>
          </p:cNvPr>
          <p:cNvSpPr txBox="1"/>
          <p:nvPr/>
        </p:nvSpPr>
        <p:spPr>
          <a:xfrm>
            <a:off x="4134625" y="4091941"/>
            <a:ext cx="4950969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63" b="1" dirty="0"/>
              <a:t>[2.75ms]</a:t>
            </a:r>
          </a:p>
        </p:txBody>
      </p:sp>
    </p:spTree>
    <p:extLst>
      <p:ext uri="{BB962C8B-B14F-4D97-AF65-F5344CB8AC3E}">
        <p14:creationId xmlns:p14="http://schemas.microsoft.com/office/powerpoint/2010/main" val="207731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39DC5-6178-0CD1-1D6D-53F656F31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D3E4A5-E3EA-93A4-44BD-9469C5585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80" y="1227555"/>
            <a:ext cx="8839240" cy="17477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F26502-D155-9DB2-DD5D-1FF722EC0AC1}"/>
                  </a:ext>
                </a:extLst>
              </p:cNvPr>
              <p:cNvSpPr txBox="1"/>
              <p:nvPr/>
            </p:nvSpPr>
            <p:spPr>
              <a:xfrm>
                <a:off x="4421651" y="2975313"/>
                <a:ext cx="4950969" cy="317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463" b="1" dirty="0"/>
                  <a:t>[1s, 0.24mA, 1.62</a:t>
                </a:r>
                <a14:m>
                  <m:oMath xmlns:m="http://schemas.openxmlformats.org/officeDocument/2006/math">
                    <m:r>
                      <a:rPr lang="en-US" sz="1463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463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1463" b="1" dirty="0"/>
                  <a:t>; increase]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F26502-D155-9DB2-DD5D-1FF722EC0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651" y="2975313"/>
                <a:ext cx="4950969" cy="317459"/>
              </a:xfrm>
              <a:prstGeom prst="rect">
                <a:avLst/>
              </a:prstGeom>
              <a:blipFill>
                <a:blip r:embed="rId4"/>
                <a:stretch>
                  <a:fillRect t="-3846" r="-369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46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167</Words>
  <Application>Microsoft Office PowerPoint</Application>
  <PresentationFormat>A4 Paper (210x297 mm)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Ashyqqeen Binti Azhar</dc:creator>
  <cp:lastModifiedBy>Ashyqqeen Binti Azhar</cp:lastModifiedBy>
  <cp:revision>2</cp:revision>
  <dcterms:created xsi:type="dcterms:W3CDTF">2025-02-22T09:48:24Z</dcterms:created>
  <dcterms:modified xsi:type="dcterms:W3CDTF">2025-02-22T10:11:55Z</dcterms:modified>
</cp:coreProperties>
</file>