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374" autoAdjust="0"/>
  </p:normalViewPr>
  <p:slideViewPr>
    <p:cSldViewPr snapToGrid="0">
      <p:cViewPr varScale="1">
        <p:scale>
          <a:sx n="54" d="100"/>
          <a:sy n="54" d="100"/>
        </p:scale>
        <p:origin x="16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402851-33C0-4232-B698-3821E8FFBB2B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9F7178-10E6-4B08-A988-6735E72E923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3493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[0.2m,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−19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−2.55×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MY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−0.567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MY" dirty="0"/>
                  <a:t>]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[</a:t>
                </a:r>
                <a:r>
                  <a:rPr lang="pt-BR" dirty="0"/>
                  <a:t>(a) −2.42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V (b) 123.25 × </a:t>
                </a:r>
                <a:r>
                  <a:rPr lang="pt-BR" i="0" dirty="0">
                    <a:latin typeface="Cambria Math" panose="02040503050406030204" pitchFamily="18" charset="0"/>
                  </a:rPr>
                  <a:t>10^6</a:t>
                </a:r>
                <a:r>
                  <a:rPr lang="pt-BR" dirty="0"/>
                  <a:t> N C−1, −75.1°</a:t>
                </a:r>
                <a:r>
                  <a:rPr lang="en-US" dirty="0"/>
                  <a:t>]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76862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010B5-A13A-B6B1-AAB6-2F562BB1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8E854-7A08-1E04-1A8A-88BE09EB63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C3797CF-8E78-E71F-3D79-1117973DD0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[{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860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, 0.52N}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60.64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MY" dirty="0"/>
                  <a:t> below the positive x-axis]</a:t>
                </a:r>
              </a:p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𝑚𝐽</m:t>
                    </m:r>
                  </m:oMath>
                </a14:m>
                <a:r>
                  <a:rPr lang="en-MY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C3797CF-8E78-E71F-3D79-1117973DD01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[{</a:t>
                </a:r>
                <a:r>
                  <a:rPr lang="en-US" b="0" i="0">
                    <a:latin typeface="Cambria Math" panose="02040503050406030204" pitchFamily="18" charset="0"/>
                  </a:rPr>
                  <a:t>860𝑘𝑁𝐶^(−1)</a:t>
                </a:r>
                <a:r>
                  <a:rPr lang="en-MY" dirty="0"/>
                  <a:t>, 0.52N} at </a:t>
                </a:r>
                <a:r>
                  <a:rPr lang="en-US" b="0" i="0">
                    <a:latin typeface="Cambria Math" panose="02040503050406030204" pitchFamily="18" charset="0"/>
                  </a:rPr>
                  <a:t>〖60.64〗^𝑜</a:t>
                </a:r>
                <a:r>
                  <a:rPr lang="en-MY" dirty="0"/>
                  <a:t> below the positive x-axis]</a:t>
                </a:r>
              </a:p>
              <a:p>
                <a:r>
                  <a:rPr lang="en-MY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15𝑚𝐽</a:t>
                </a:r>
                <a:r>
                  <a:rPr lang="en-MY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4ABC8-2E48-F520-34DC-54B789575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798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6D345-EBB4-F5AA-3854-BB115F7B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82C556-3645-6EDD-04A6-182BB85650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F248335-8FA1-979B-B525-50C0E0255C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−9750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 to</a:t>
                </a:r>
                <a:r>
                  <a:rPr lang="en-MY" baseline="0" dirty="0"/>
                  <a:t> the left</a:t>
                </a:r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−9.89×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98.1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𝑘𝑉</m:t>
                    </m:r>
                  </m:oMath>
                </a14:m>
                <a:r>
                  <a:rPr lang="en-MY" dirty="0"/>
                  <a:t>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F248335-8FA1-979B-B525-50C0E0255CA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−9750𝑁𝐶^(−1)</a:t>
                </a:r>
                <a:r>
                  <a:rPr lang="en-MY" dirty="0"/>
                  <a:t> to</a:t>
                </a:r>
                <a:r>
                  <a:rPr lang="en-MY" baseline="0" dirty="0"/>
                  <a:t> the left</a:t>
                </a:r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−9.89×10^(−19) 𝐽</a:t>
                </a:r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98.1𝑘𝑉</a:t>
                </a:r>
                <a:r>
                  <a:rPr lang="en-MY" dirty="0"/>
                  <a:t>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DE0F6-0509-ADCD-77CF-10A7A93A9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1983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935F8-853A-5DF4-412E-7BF0BC13A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8F061D-37FB-ABD2-BAD5-7C5A970DE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2DBFF75-88A1-C454-3178-D7FD0F2D26A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</a:t>
                </a:r>
                <a:r>
                  <a:rPr lang="en-US" dirty="0"/>
                  <a:t>0.13mN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4.92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 to</a:t>
                </a:r>
                <a:r>
                  <a:rPr lang="en-MY" baseline="0" dirty="0"/>
                  <a:t> the right</a:t>
                </a:r>
                <a:r>
                  <a:rPr lang="en-MY" dirty="0"/>
                  <a:t>]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9.81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𝑚𝑁</m:t>
                    </m:r>
                  </m:oMath>
                </a14:m>
                <a:r>
                  <a:rPr lang="en-MY" dirty="0"/>
                  <a:t> </a:t>
                </a:r>
                <a:r>
                  <a:rPr lang="en-US" dirty="0"/>
                  <a:t>to the right</a:t>
                </a:r>
                <a:r>
                  <a:rPr lang="en-MY" dirty="0"/>
                  <a:t>]</a:t>
                </a:r>
              </a:p>
              <a:p>
                <a:endParaRPr lang="en-MY" dirty="0"/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2DBFF75-88A1-C454-3178-D7FD0F2D26A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</a:t>
                </a:r>
                <a:r>
                  <a:rPr lang="en-US" dirty="0"/>
                  <a:t>0.13mN towards </a:t>
                </a:r>
                <a:r>
                  <a:rPr lang="en-US" b="0" i="0">
                    <a:latin typeface="Cambria Math" panose="02040503050406030204" pitchFamily="18" charset="0"/>
                  </a:rPr>
                  <a:t>𝑄_2</a:t>
                </a:r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4.92𝑘𝑁𝐶^(−1)</a:t>
                </a:r>
                <a:r>
                  <a:rPr lang="en-MY" dirty="0"/>
                  <a:t> to</a:t>
                </a:r>
                <a:r>
                  <a:rPr lang="en-MY" baseline="0" dirty="0"/>
                  <a:t> the right</a:t>
                </a:r>
                <a:r>
                  <a:rPr lang="en-MY" dirty="0"/>
                  <a:t>]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9.81𝑚𝑁</a:t>
                </a:r>
                <a:r>
                  <a:rPr lang="en-MY" dirty="0"/>
                  <a:t> </a:t>
                </a:r>
                <a:r>
                  <a:rPr lang="en-US" dirty="0"/>
                  <a:t>to the right</a:t>
                </a:r>
                <a:r>
                  <a:rPr lang="en-MY" dirty="0"/>
                  <a:t>]</a:t>
                </a:r>
              </a:p>
              <a:p>
                <a:endParaRPr lang="en-MY" dirty="0"/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C722C-B62A-97AA-256D-1EDC22F7A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322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2AA3-5671-04BB-1526-54BD1F3C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3F712B-279A-3D2C-1BAD-D976A756F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20948B3-004B-0215-87BA-3B9F08AB26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</a:t>
                </a:r>
                <a:r>
                  <a:rPr lang="en-US" dirty="0"/>
                  <a:t>0.864N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−1.58×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MY" dirty="0"/>
                  <a:t> </a:t>
                </a:r>
                <a:r>
                  <a:rPr lang="en-US" dirty="0"/>
                  <a:t>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MY" dirty="0"/>
                  <a:t>]</a:t>
                </a:r>
              </a:p>
              <a:p>
                <a:r>
                  <a:rPr lang="en-MY" dirty="0"/>
                  <a:t>[69.2kV]</a:t>
                </a:r>
              </a:p>
            </p:txBody>
          </p:sp>
        </mc:Choice>
        <mc:Fallback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20948B3-004B-0215-87BA-3B9F08AB26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[</a:t>
                </a:r>
                <a:r>
                  <a:rPr lang="en-US" dirty="0"/>
                  <a:t>0.864N towards </a:t>
                </a:r>
                <a:r>
                  <a:rPr lang="en-US" b="0" i="0">
                    <a:latin typeface="Cambria Math" panose="02040503050406030204" pitchFamily="18" charset="0"/>
                  </a:rPr>
                  <a:t>𝑄_1</a:t>
                </a:r>
                <a:r>
                  <a:rPr lang="en-MY" dirty="0"/>
                  <a:t>]</a:t>
                </a:r>
              </a:p>
              <a:p>
                <a:r>
                  <a:rPr lang="en-MY" dirty="0"/>
                  <a:t>[</a:t>
                </a:r>
                <a:r>
                  <a:rPr lang="en-US" b="0" i="0">
                    <a:latin typeface="Cambria Math" panose="02040503050406030204" pitchFamily="18" charset="0"/>
                  </a:rPr>
                  <a:t>−1.58×10^6 𝑁𝐶^(−1)</a:t>
                </a:r>
                <a:r>
                  <a:rPr lang="en-MY" dirty="0"/>
                  <a:t> </a:t>
                </a:r>
                <a:r>
                  <a:rPr lang="en-US" dirty="0"/>
                  <a:t>towards </a:t>
                </a:r>
                <a:r>
                  <a:rPr lang="en-US" b="0" i="0">
                    <a:latin typeface="Cambria Math" panose="02040503050406030204" pitchFamily="18" charset="0"/>
                  </a:rPr>
                  <a:t>𝑄_1</a:t>
                </a:r>
                <a:r>
                  <a:rPr lang="en-MY" dirty="0"/>
                  <a:t>]</a:t>
                </a:r>
              </a:p>
              <a:p>
                <a:r>
                  <a:rPr lang="en-MY" dirty="0"/>
                  <a:t>[69.2kV]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86A8D-9185-52DE-835B-A021D3F82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9F7178-10E6-4B08-A988-6735E72E923E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540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7240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852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829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0537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33835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005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1517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0787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55748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530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1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018E-1D6F-4112-AB1F-E258A5F3D156}" type="datetimeFigureOut">
              <a:rPr lang="en-MY" smtClean="0"/>
              <a:t>23/3/2025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C29C-C43E-4AFF-B60E-B5E9E6931CE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70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4E755-8D47-F525-F3E0-B7573544F033}"/>
                  </a:ext>
                </a:extLst>
              </p:cNvPr>
              <p:cNvSpPr txBox="1"/>
              <p:nvPr/>
            </p:nvSpPr>
            <p:spPr>
              <a:xfrm>
                <a:off x="6259995" y="5941847"/>
                <a:ext cx="33662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MY" b="1" dirty="0"/>
                  <a:t>[0.2m,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MY" b="1" dirty="0"/>
                  <a:t>]</a:t>
                </a:r>
              </a:p>
              <a:p>
                <a:pPr algn="r"/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MY" b="1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𝟓𝟔𝟕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MY" b="1" dirty="0"/>
                  <a:t>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4E755-8D47-F525-F3E0-B7573544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995" y="5941847"/>
                <a:ext cx="3366246" cy="646331"/>
              </a:xfrm>
              <a:prstGeom prst="rect">
                <a:avLst/>
              </a:prstGeom>
              <a:blipFill>
                <a:blip r:embed="rId4"/>
                <a:stretch>
                  <a:fillRect t="-5660" r="-144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3C3CC56-7F85-63C6-F741-6A692C7FC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09517" y="409516"/>
            <a:ext cx="6753668" cy="593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9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077BC-1667-8B8B-A8BA-3C6E9232C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2B8347-577B-E43E-D23D-0C0D20E2C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411936" y="461772"/>
            <a:ext cx="5110584" cy="59344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8129B-C418-04ED-689E-93C411196E7D}"/>
                  </a:ext>
                </a:extLst>
              </p:cNvPr>
              <p:cNvSpPr txBox="1"/>
              <p:nvPr/>
            </p:nvSpPr>
            <p:spPr>
              <a:xfrm>
                <a:off x="6432177" y="5384127"/>
                <a:ext cx="347382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b="1" dirty="0"/>
                  <a:t>[{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𝟖𝟔𝟎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𝒌𝑵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MY" b="1" dirty="0"/>
                  <a:t>, 0.52N}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𝟔𝟒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MY" b="1" dirty="0"/>
                  <a:t> below the positive x-axis]</a:t>
                </a:r>
              </a:p>
              <a:p>
                <a:endParaRPr lang="en-MY" b="1" dirty="0"/>
              </a:p>
              <a:p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𝒎𝑱</m:t>
                    </m:r>
                  </m:oMath>
                </a14:m>
                <a:r>
                  <a:rPr lang="en-MY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8129B-C418-04ED-689E-93C411196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177" y="5384127"/>
                <a:ext cx="3473823" cy="1200329"/>
              </a:xfrm>
              <a:prstGeom prst="rect">
                <a:avLst/>
              </a:prstGeom>
              <a:blipFill>
                <a:blip r:embed="rId4"/>
                <a:stretch>
                  <a:fillRect l="-1404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42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621C0-BDEB-9A00-E98A-F7CBA29E7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7E4BE-5890-089D-C4A2-BA8D2B32B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901045" y="946765"/>
            <a:ext cx="6766560" cy="4964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6B630-400C-C7B8-FE94-1F69BC2AE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42674" y="-1249258"/>
            <a:ext cx="1761461" cy="4965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531DF-B9CD-8FF9-35CA-4809A48E6F94}"/>
                  </a:ext>
                </a:extLst>
              </p:cNvPr>
              <p:cNvSpPr txBox="1"/>
              <p:nvPr/>
            </p:nvSpPr>
            <p:spPr>
              <a:xfrm>
                <a:off x="6934200" y="5876511"/>
                <a:ext cx="2971800" cy="93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𝟗𝟕𝟓𝟎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MY" b="1" dirty="0"/>
                  <a:t> to</a:t>
                </a:r>
                <a:r>
                  <a:rPr lang="en-MY" b="1" baseline="0" dirty="0"/>
                  <a:t> the left</a:t>
                </a:r>
                <a:r>
                  <a:rPr lang="en-MY" b="1" dirty="0"/>
                  <a:t>]</a:t>
                </a:r>
              </a:p>
              <a:p>
                <a:pPr algn="ctr"/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en-MY" b="1" dirty="0"/>
                  <a:t>]</a:t>
                </a:r>
              </a:p>
              <a:p>
                <a:pPr algn="ctr"/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𝟗𝟖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𝒌𝑽</m:t>
                    </m:r>
                  </m:oMath>
                </a14:m>
                <a:r>
                  <a:rPr lang="en-MY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2531DF-B9CD-8FF9-35CA-4809A48E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876511"/>
                <a:ext cx="2971800" cy="935769"/>
              </a:xfrm>
              <a:prstGeom prst="rect">
                <a:avLst/>
              </a:prstGeom>
              <a:blipFill>
                <a:blip r:embed="rId5"/>
                <a:stretch>
                  <a:fillRect t="-324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79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B6287-B71A-AD11-DD03-3F531878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63C516-E925-8392-925D-72806E6DC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68489" y="-462282"/>
            <a:ext cx="4630802" cy="77825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56A5E-DE57-ECCC-6BD9-19A893DAE135}"/>
                  </a:ext>
                </a:extLst>
              </p:cNvPr>
              <p:cNvSpPr txBox="1"/>
              <p:nvPr/>
            </p:nvSpPr>
            <p:spPr>
              <a:xfrm>
                <a:off x="6987988" y="5934670"/>
                <a:ext cx="291801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MY" b="1" dirty="0"/>
                  <a:t>[</a:t>
                </a:r>
                <a:r>
                  <a:rPr lang="en-US" b="1" dirty="0"/>
                  <a:t>0.13mN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MY" b="1" dirty="0"/>
                  <a:t>]</a:t>
                </a:r>
              </a:p>
              <a:p>
                <a:pPr algn="ctr"/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𝒌𝑵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MY" b="1" dirty="0"/>
                  <a:t> to</a:t>
                </a:r>
                <a:r>
                  <a:rPr lang="en-MY" b="1" baseline="0" dirty="0"/>
                  <a:t> the right</a:t>
                </a:r>
                <a:r>
                  <a:rPr lang="en-MY" b="1" dirty="0"/>
                  <a:t>]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𝟖𝟏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𝒎𝑵</m:t>
                    </m:r>
                  </m:oMath>
                </a14:m>
                <a:r>
                  <a:rPr lang="en-MY" b="1" dirty="0"/>
                  <a:t> </a:t>
                </a:r>
                <a:r>
                  <a:rPr lang="en-US" b="1" dirty="0"/>
                  <a:t>to the right</a:t>
                </a:r>
                <a:r>
                  <a:rPr lang="en-MY" b="1" dirty="0"/>
                  <a:t>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B56A5E-DE57-ECCC-6BD9-19A893DA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988" y="5934670"/>
                <a:ext cx="2918012" cy="923330"/>
              </a:xfrm>
              <a:prstGeom prst="rect">
                <a:avLst/>
              </a:prstGeom>
              <a:blipFill>
                <a:blip r:embed="rId4"/>
                <a:stretch>
                  <a:fillRect t="-3974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46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2C905-8C96-BA38-EF21-475DF9E3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CC5A1F-9923-96DE-6068-53332A78D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193051" y="-1116851"/>
            <a:ext cx="5395442" cy="7781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41F0A-F94A-E35D-2F00-8C0231B15984}"/>
                  </a:ext>
                </a:extLst>
              </p:cNvPr>
              <p:cNvSpPr txBox="1"/>
              <p:nvPr/>
            </p:nvSpPr>
            <p:spPr>
              <a:xfrm>
                <a:off x="4791635" y="5858470"/>
                <a:ext cx="495748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MY" b="1" dirty="0"/>
                  <a:t>[</a:t>
                </a:r>
                <a:r>
                  <a:rPr lang="en-US" b="1" dirty="0"/>
                  <a:t>0.864N 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MY" b="1" dirty="0"/>
                  <a:t>]</a:t>
                </a:r>
              </a:p>
              <a:p>
                <a:pPr algn="r"/>
                <a:r>
                  <a:rPr lang="en-MY" b="1" dirty="0"/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MY" b="1" dirty="0"/>
                  <a:t> </a:t>
                </a:r>
                <a:r>
                  <a:rPr lang="en-US" b="1" dirty="0"/>
                  <a:t>towards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MY" b="1" dirty="0"/>
                  <a:t>]</a:t>
                </a:r>
              </a:p>
              <a:p>
                <a:pPr algn="r"/>
                <a:r>
                  <a:rPr lang="en-MY" b="1" dirty="0"/>
                  <a:t>[69.2kV]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A41F0A-F94A-E35D-2F00-8C0231B15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635" y="5858470"/>
                <a:ext cx="4957482" cy="923330"/>
              </a:xfrm>
              <a:prstGeom prst="rect">
                <a:avLst/>
              </a:prstGeom>
              <a:blipFill>
                <a:blip r:embed="rId4"/>
                <a:stretch>
                  <a:fillRect t="-3289" r="-1107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09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</TotalTime>
  <Words>199</Words>
  <Application>Microsoft Office PowerPoint</Application>
  <PresentationFormat>A4 Paper (210x297 mm)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Shafiq</dc:creator>
  <cp:lastModifiedBy>Ashyqqeen Binti Azhar</cp:lastModifiedBy>
  <cp:revision>7</cp:revision>
  <dcterms:created xsi:type="dcterms:W3CDTF">2025-02-21T04:56:56Z</dcterms:created>
  <dcterms:modified xsi:type="dcterms:W3CDTF">2025-03-23T14:46:25Z</dcterms:modified>
</cp:coreProperties>
</file>