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E97CA-0DA0-4BA6-8A3D-99CC0AC1B6D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771EA-9761-44A3-B4BF-CCF959319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4.4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; 4]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4.4𝜇𝐹</a:t>
                </a:r>
                <a:r>
                  <a:rPr lang="en-US" dirty="0"/>
                  <a:t>; 4]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8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[8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; 36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; 0.324mJ]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[8</a:t>
                </a:r>
                <a:r>
                  <a:rPr lang="en-US" b="0" i="0">
                    <a:latin typeface="Cambria Math" panose="02040503050406030204" pitchFamily="18" charset="0"/>
                  </a:rPr>
                  <a:t>𝜇𝐹</a:t>
                </a:r>
                <a:r>
                  <a:rPr lang="en-US" dirty="0"/>
                  <a:t>; 36</a:t>
                </a:r>
                <a:r>
                  <a:rPr lang="en-US" b="0" i="0">
                    <a:latin typeface="Cambria Math" panose="02040503050406030204" pitchFamily="18" charset="0"/>
                  </a:rPr>
                  <a:t>𝜇𝐶</a:t>
                </a:r>
                <a:r>
                  <a:rPr lang="en-US" dirty="0"/>
                  <a:t>; 0.324mJ]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8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[0.8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𝑛𝐹</m:t>
                    </m:r>
                  </m:oMath>
                </a14:m>
                <a:r>
                  <a:rPr lang="en-US" dirty="0"/>
                  <a:t>; 5.62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𝑛𝐽</m:t>
                    </m:r>
                  </m:oMath>
                </a14:m>
                <a:r>
                  <a:rPr lang="en-US" dirty="0"/>
                  <a:t>; decrease,</a:t>
                </a:r>
                <a:r>
                  <a:rPr lang="en-US" baseline="0" dirty="0"/>
                  <a:t> 32.5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[0.8</a:t>
                </a:r>
                <a:r>
                  <a:rPr lang="en-US" i="0" dirty="0">
                    <a:latin typeface="Cambria Math" panose="02040503050406030204" pitchFamily="18" charset="0"/>
                  </a:rPr>
                  <a:t>𝑛𝐹</a:t>
                </a:r>
                <a:r>
                  <a:rPr lang="en-US" dirty="0"/>
                  <a:t>; 5.62</a:t>
                </a:r>
                <a:r>
                  <a:rPr lang="en-US" b="0" i="0">
                    <a:latin typeface="Cambria Math" panose="02040503050406030204" pitchFamily="18" charset="0"/>
                  </a:rPr>
                  <a:t>𝑛𝐽</a:t>
                </a:r>
                <a:r>
                  <a:rPr lang="en-US" dirty="0"/>
                  <a:t>; decrease,</a:t>
                </a:r>
                <a:r>
                  <a:rPr lang="en-US" baseline="0" dirty="0"/>
                  <a:t> 32.5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𝜇𝐶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[1.25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; 5s;</a:t>
                </a:r>
                <a:r>
                  <a:rPr lang="en-US" baseline="0" dirty="0"/>
                  <a:t> 3.75V</a:t>
                </a:r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[1.25</a:t>
                </a:r>
                <a:r>
                  <a:rPr lang="en-US" b="0" i="0">
                    <a:latin typeface="Cambria Math" panose="02040503050406030204" pitchFamily="18" charset="0"/>
                  </a:rPr>
                  <a:t>𝜇𝐹</a:t>
                </a:r>
                <a:r>
                  <a:rPr lang="en-US" dirty="0"/>
                  <a:t>; 5s;</a:t>
                </a:r>
                <a:r>
                  <a:rPr lang="en-US" baseline="0" dirty="0"/>
                  <a:t> 3.75V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[28.3pF; 0.4mC; 0.02J]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[7.39,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6.54×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[7.39, </a:t>
                </a:r>
                <a:r>
                  <a:rPr lang="en-US" b="0" i="0">
                    <a:latin typeface="Cambria Math" panose="02040503050406030204" pitchFamily="18" charset="0"/>
                  </a:rPr>
                  <a:t>6.54×10^(−11) 𝐹𝑚^(−1)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7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0.9×10^(−4) 𝐶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88.5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3.15V]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88.5𝜇𝐶</a:t>
                </a:r>
                <a:r>
                  <a:rPr lang="en-US" dirty="0"/>
                  <a:t>, 3.15V]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5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[2.75ms]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4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[1s, 0.24mA, 1.62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; increase]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[1s, 0.24mA, 1.62</a:t>
                </a:r>
                <a:r>
                  <a:rPr lang="en-US" b="0" i="0">
                    <a:latin typeface="Cambria Math" panose="02040503050406030204" pitchFamily="18" charset="0"/>
                  </a:rPr>
                  <a:t>𝜇𝐶</a:t>
                </a:r>
                <a:r>
                  <a:rPr lang="en-US" dirty="0"/>
                  <a:t>; increase]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9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1361-006B-F9DB-FB35-672FCC60E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8BB5E-9B6A-5680-78E7-3C5A5FED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D511-D7B0-1A67-7B50-ACBA36C9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629D9-CC6B-0066-7409-3570DB18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7326-12B0-C28A-5F85-650EA30C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5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6AF0-B78D-74C3-F068-B1F7088D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D91C0-0EC3-1680-DC8F-0A0447891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6A671-B51A-250D-388B-6225DCC9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F617-AE59-25B1-479D-D0377FDB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EF7C-9981-9E24-3390-2AABF5FB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5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D2808-A1B9-559F-7EC9-F97D8C5E1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E6ED4-70A5-C1FB-9588-73401F6FB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0C46-DFEC-A2F7-586E-2E6539D6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A852B-EAD7-01C6-6D76-8FB26541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0C125-78F6-DB3A-2507-19B634F0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5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DB40-9536-0C2B-5024-9624A291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14CA-5615-A412-4922-16D35EC6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5081-4F4C-DB6C-E5F0-CA87FD07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F014-FE3F-FF3D-41C2-D7C458F1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0EAEA-132E-5BC5-42A8-039A2A88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452C-F632-2529-534C-D26E9A1A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60B5B-C044-A4F8-D155-C385D8FFB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89D8-64B0-484A-4828-A0507F89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8D6BE-20F6-9E70-2544-7B23CD05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95E46-0199-5254-DA6C-51B8D351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5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BF27-E5BF-7D31-71C1-3E4F18D3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A3D9-624F-564A-780D-D564CDC66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E612E-847F-BA53-82EB-45D69C46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AC5ED-41F3-53F5-25F1-97945B8A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A0C67-506F-311D-DAA4-44BA0955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13063-C259-AA38-E3B6-31367287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200D-D227-A145-62BC-FAD1ECD8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FBE3-F0D3-A11A-7860-78A24F37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A6426-6B75-587F-B184-D9B0D2AA2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37563-FDA2-EAE7-ED2A-4711F134A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A4F07-D4B7-DCE8-9CB5-8BD9D0DB1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5A593-4FD1-5290-4664-6AECF4E3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86203-6E11-2840-5AE7-EB385356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25C95-2C7A-58B0-FF5E-40FAECDB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4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B822-5F11-EE16-3A4D-BEA05698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5A837-306B-5A45-334B-2EDEC96A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16A6F-1593-9C2F-0967-9DC6D8C4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1FD67-7608-636F-D344-8C3BB39E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85CA9-5923-EA09-FCC8-A7D42750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148E9-CE15-0CF0-67AD-E0EB9710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3703-1326-4F77-B552-1D1E8FCF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3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C393-06B5-DFAB-C892-7F31989C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403F-DD8D-9356-7091-ADF2E268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22F7A-BE53-42FD-7DB5-7F0102373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C7F58-8167-E07F-6A3C-3A4504B9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82C74-F2FA-ABCD-7901-44379CF8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E95D9-7721-56C0-450E-BF0A6255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587D-AE24-D9B3-FF7D-CFCEAD55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92678-63F0-AA59-55D8-D6CB3AAB7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2C41E-E508-E82F-6878-9A9A079D3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0229E-153F-1853-8C73-395E721B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9BD85-73E4-58AF-8AA4-DBBAD614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D6F60-2326-4B05-DFCE-949943D2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4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64851-59C2-15E7-B551-772ECABB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A677E-95E2-B514-1B35-85710B838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9DD3-8627-7BEA-68FF-97F2A52DD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9325-47C7-2EB5-4B69-3B7B922F5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C3C16-99D3-FD91-D551-9ACC4C2BD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A756E2A-47F4-DFB2-7E21-4266B29A6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92" y="399536"/>
            <a:ext cx="9423816" cy="5399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D9B151-9B3F-F3C2-E0F5-A0FBD77CE706}"/>
                  </a:ext>
                </a:extLst>
              </p:cNvPr>
              <p:cNvSpPr txBox="1"/>
              <p:nvPr/>
            </p:nvSpPr>
            <p:spPr>
              <a:xfrm>
                <a:off x="4714408" y="5798896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; 4]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D9B151-9B3F-F3C2-E0F5-A0FBD77C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408" y="5798896"/>
                <a:ext cx="6093500" cy="369332"/>
              </a:xfrm>
              <a:prstGeom prst="rect">
                <a:avLst/>
              </a:prstGeom>
              <a:blipFill>
                <a:blip r:embed="rId4"/>
                <a:stretch>
                  <a:fillRect t="-6557" r="-90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6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AFEA5-C8FE-89BE-76CF-3008ECE8B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A1D430-25D7-DFEF-E6A0-424B6592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92" y="262329"/>
            <a:ext cx="9802816" cy="45645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68B59-D4E4-3468-4F12-3C978CC05E61}"/>
                  </a:ext>
                </a:extLst>
              </p:cNvPr>
              <p:cNvSpPr txBox="1"/>
              <p:nvPr/>
            </p:nvSpPr>
            <p:spPr>
              <a:xfrm>
                <a:off x="4903908" y="4642167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[8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; 36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; 0.324mJ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68B59-D4E4-3468-4F12-3C978CC05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908" y="4642167"/>
                <a:ext cx="6093500" cy="369332"/>
              </a:xfrm>
              <a:prstGeom prst="rect">
                <a:avLst/>
              </a:prstGeom>
              <a:blipFill>
                <a:blip r:embed="rId4"/>
                <a:stretch>
                  <a:fillRect t="-8333" r="-90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82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8C3379-DFD7-CAD4-7F3C-A45C8C803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62" y="539647"/>
            <a:ext cx="10374876" cy="37700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1965-1B78-C660-51F1-5DEAF14FE905}"/>
                  </a:ext>
                </a:extLst>
              </p:cNvPr>
              <p:cNvSpPr txBox="1"/>
              <p:nvPr/>
            </p:nvSpPr>
            <p:spPr>
              <a:xfrm>
                <a:off x="5189938" y="4125005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[0.8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𝒏𝑭</m:t>
                    </m:r>
                  </m:oMath>
                </a14:m>
                <a:r>
                  <a:rPr lang="en-US" b="1" dirty="0"/>
                  <a:t>; 5.62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𝒏𝑱</m:t>
                    </m:r>
                  </m:oMath>
                </a14:m>
                <a:r>
                  <a:rPr lang="en-US" b="1" dirty="0"/>
                  <a:t>; decrease,</a:t>
                </a:r>
                <a:r>
                  <a:rPr lang="en-US" b="1" baseline="0" dirty="0"/>
                  <a:t> 32.5</a:t>
                </a:r>
                <a14:m>
                  <m:oMath xmlns:m="http://schemas.openxmlformats.org/officeDocument/2006/math">
                    <m:r>
                      <a:rPr lang="en-US" b="1" i="1" baseline="0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baseline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]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1965-1B78-C660-51F1-5DEAF14FE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938" y="4125005"/>
                <a:ext cx="6093500" cy="369332"/>
              </a:xfrm>
              <a:prstGeom prst="rect">
                <a:avLst/>
              </a:prstGeom>
              <a:blipFill>
                <a:blip r:embed="rId4"/>
                <a:stretch>
                  <a:fillRect t="-8333" r="-90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58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FBE1F-78C5-B3CA-A917-B6010DA0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946D5-65B6-A6BB-D0D9-0E515CC4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70" y="209863"/>
            <a:ext cx="11488460" cy="35901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6481F-23B1-E241-BDC6-4310B5FC1385}"/>
                  </a:ext>
                </a:extLst>
              </p:cNvPr>
              <p:cNvSpPr txBox="1"/>
              <p:nvPr/>
            </p:nvSpPr>
            <p:spPr>
              <a:xfrm>
                <a:off x="5746730" y="3615341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[1.25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b="1" dirty="0"/>
                  <a:t>; 5s;</a:t>
                </a:r>
                <a:r>
                  <a:rPr lang="en-US" b="1" baseline="0" dirty="0"/>
                  <a:t> 3.75V</a:t>
                </a:r>
                <a:r>
                  <a:rPr lang="en-US" b="1" dirty="0"/>
                  <a:t>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6481F-23B1-E241-BDC6-4310B5FC1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30" y="3615341"/>
                <a:ext cx="6093500" cy="369332"/>
              </a:xfrm>
              <a:prstGeom prst="rect">
                <a:avLst/>
              </a:prstGeom>
              <a:blipFill>
                <a:blip r:embed="rId4"/>
                <a:stretch>
                  <a:fillRect t="-6557" r="-90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17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C0FD2-28EE-32E2-5B75-BAF1C67E9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1955B4-5F45-0CA7-1C23-B35800B3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1" y="1079291"/>
            <a:ext cx="11574278" cy="2660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9F77E-7D50-6FB2-8014-60D7A5EDC285}"/>
              </a:ext>
            </a:extLst>
          </p:cNvPr>
          <p:cNvSpPr txBox="1"/>
          <p:nvPr/>
        </p:nvSpPr>
        <p:spPr>
          <a:xfrm>
            <a:off x="5789639" y="355537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[28.3pF; 0.4mC; 0.02J]</a:t>
            </a:r>
          </a:p>
        </p:txBody>
      </p:sp>
    </p:spTree>
    <p:extLst>
      <p:ext uri="{BB962C8B-B14F-4D97-AF65-F5344CB8AC3E}">
        <p14:creationId xmlns:p14="http://schemas.microsoft.com/office/powerpoint/2010/main" val="340680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74CAD-D12B-87CF-24F5-DD91AA7B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9E92CA-1D46-250E-634D-3E7DD415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95" y="607103"/>
            <a:ext cx="11093610" cy="2345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D76FE5-E70B-A15C-EA48-36162D2C4228}"/>
                  </a:ext>
                </a:extLst>
              </p:cNvPr>
              <p:cNvSpPr txBox="1"/>
              <p:nvPr/>
            </p:nvSpPr>
            <p:spPr>
              <a:xfrm>
                <a:off x="5549305" y="2953063"/>
                <a:ext cx="6093500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[7.39,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dirty="0"/>
                  <a:t>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D76FE5-E70B-A15C-EA48-36162D2C4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305" y="2953063"/>
                <a:ext cx="6093500" cy="375552"/>
              </a:xfrm>
              <a:prstGeom prst="rect">
                <a:avLst/>
              </a:prstGeom>
              <a:blipFill>
                <a:blip r:embed="rId4"/>
                <a:stretch>
                  <a:fillRect t="-4839" r="-90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02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1FFBC-C865-2C89-BDF2-6339B0965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0B006-2E8B-8164-E73D-BA838238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99" y="164931"/>
            <a:ext cx="8834202" cy="55987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B1F4D-7E01-A89D-A196-1E087D955672}"/>
                  </a:ext>
                </a:extLst>
              </p:cNvPr>
              <p:cNvSpPr txBox="1"/>
              <p:nvPr/>
            </p:nvSpPr>
            <p:spPr>
              <a:xfrm>
                <a:off x="4965492" y="5763679"/>
                <a:ext cx="6093500" cy="374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B1F4D-7E01-A89D-A196-1E087D955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492" y="5763679"/>
                <a:ext cx="6093500" cy="374846"/>
              </a:xfrm>
              <a:prstGeom prst="rect">
                <a:avLst/>
              </a:prstGeom>
              <a:blipFill>
                <a:blip r:embed="rId4"/>
                <a:stretch>
                  <a:fillRect t="-4839" r="-901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10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55F9-583D-1F2B-BF81-62EAF5B44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71B10-94C4-6A28-0427-B6CF24F1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34" y="378997"/>
            <a:ext cx="9853532" cy="4481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27624-119B-BEF5-32CB-2EBEDF3E3E74}"/>
                  </a:ext>
                </a:extLst>
              </p:cNvPr>
              <p:cNvSpPr txBox="1"/>
              <p:nvPr/>
            </p:nvSpPr>
            <p:spPr>
              <a:xfrm>
                <a:off x="4929266" y="4675399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𝟖𝟖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, 3.15V]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27624-119B-BEF5-32CB-2EBEDF3E3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266" y="4675399"/>
                <a:ext cx="6093500" cy="369332"/>
              </a:xfrm>
              <a:prstGeom prst="rect">
                <a:avLst/>
              </a:prstGeom>
              <a:blipFill>
                <a:blip r:embed="rId4"/>
                <a:stretch>
                  <a:fillRect t="-8197" r="-90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93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F5403-3C56-3A65-3882-D2ED5F7B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3A0BDC-05DA-8876-3D53-32EB03E7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31" y="179881"/>
            <a:ext cx="10172538" cy="4249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579958-AA28-91E5-10B8-5F775A29015B}"/>
              </a:ext>
            </a:extLst>
          </p:cNvPr>
          <p:cNvSpPr txBox="1"/>
          <p:nvPr/>
        </p:nvSpPr>
        <p:spPr>
          <a:xfrm>
            <a:off x="5088769" y="4244927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[2.75ms]</a:t>
            </a:r>
          </a:p>
        </p:txBody>
      </p:sp>
    </p:spTree>
    <p:extLst>
      <p:ext uri="{BB962C8B-B14F-4D97-AF65-F5344CB8AC3E}">
        <p14:creationId xmlns:p14="http://schemas.microsoft.com/office/powerpoint/2010/main" val="207731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39DC5-6178-0CD1-1D6D-53F656F31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D3E4A5-E3EA-93A4-44BD-9469C5585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8" y="719529"/>
            <a:ext cx="10879064" cy="2151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F26502-D155-9DB2-DD5D-1FF722EC0AC1}"/>
                  </a:ext>
                </a:extLst>
              </p:cNvPr>
              <p:cNvSpPr txBox="1"/>
              <p:nvPr/>
            </p:nvSpPr>
            <p:spPr>
              <a:xfrm>
                <a:off x="5442032" y="2870615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[1s, 0.24mA, 1.62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; increase]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F26502-D155-9DB2-DD5D-1FF722EC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32" y="2870615"/>
                <a:ext cx="6093500" cy="369332"/>
              </a:xfrm>
              <a:prstGeom prst="rect">
                <a:avLst/>
              </a:prstGeom>
              <a:blipFill>
                <a:blip r:embed="rId4"/>
                <a:stretch>
                  <a:fillRect t="-8333" r="-901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46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167</Words>
  <Application>Microsoft Office PowerPoint</Application>
  <PresentationFormat>Widescreen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Ashyqqeen Binti Azhar</dc:creator>
  <cp:lastModifiedBy>Ashyqqeen Binti Azhar</cp:lastModifiedBy>
  <cp:revision>1</cp:revision>
  <dcterms:created xsi:type="dcterms:W3CDTF">2025-02-22T09:48:24Z</dcterms:created>
  <dcterms:modified xsi:type="dcterms:W3CDTF">2025-02-22T10:08:05Z</dcterms:modified>
</cp:coreProperties>
</file>