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931124-06A0-47DC-87E0-E7C2CA7BA4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981ED678-9209-37E0-CA7E-EC25E49BEE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47F58F82-56B4-A17D-AA05-22D5392627AC}"/>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0E1A9A3E-727F-BFD9-167E-0A8BB1A9925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959625A-429A-D976-323B-47B2A762247E}"/>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1108461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4F0E0-7EC0-BE28-78B5-A1EC8C0B3AAF}"/>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6A083149-D1A5-4874-5D58-B71224F90A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7E181729-84D0-06AF-14F7-9292EABEDCE8}"/>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12A2DA63-F9BE-ED00-8C2D-5B0DEF5B102C}"/>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22E2C5E-52B6-1666-AA0F-6A7729DF92A6}"/>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682666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32B725-6139-9F48-D40A-47E6C6FFE3F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CDED921-81A1-F18F-C524-199E611C11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354730CB-499B-DA24-1DA3-EEF72245D42D}"/>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7E2D84DE-CDAF-9725-1533-4D3D3A6B996D}"/>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9A400B6-A042-E478-8524-C58F09CFD5A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431774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F2CFF2-2943-894A-21ED-24743BFDA70D}"/>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01541688-6F49-60F5-3578-43197003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D9CCB38-54BD-D12B-7082-423EF84B2B2F}"/>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A06E70A1-13DB-10F0-E395-2DC7F927F2E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F20FD677-4FA6-5871-6DB9-A841A174AF29}"/>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533738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6696-80F3-3103-6066-4FF5BD66A5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2833289-ADE7-3CDE-A279-99472307E2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70D4B-DEEB-69DB-B3DD-8D46889A4ECD}"/>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817B0AD3-25F6-A684-7D5E-68B757DEA5F3}"/>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3EAAB18-7CF0-F4BB-7055-904CE265E0F5}"/>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13324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CC715-4580-DF8B-CC1A-818298707941}"/>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9AC88C7-9AB4-B16B-92F8-3ECCA33682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C6E6AAF5-8BB0-1F06-FEAA-85928CAA9F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298AFADE-6866-EC57-504E-F2FB75DB57F6}"/>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0D56A5F5-F8D7-025A-7A7C-143BE012EC7E}"/>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7C2A22-DF41-E4BA-8635-D57C6534E688}"/>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2655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4993A-448F-6745-53B9-AF0755D66FD0}"/>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55CBFBE7-982D-CCB8-0F0A-50755E23A33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26D9A3-F5D6-4187-C675-18FD0A8C8A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70F93FDA-5DAC-104C-252C-4793A662C0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46F5E5-DF9A-BBD7-2E6D-490CD88FD82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40C6126E-8268-61A4-9351-F240A14C5EFE}"/>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8" name="Footer Placeholder 7">
            <a:extLst>
              <a:ext uri="{FF2B5EF4-FFF2-40B4-BE49-F238E27FC236}">
                <a16:creationId xmlns:a16="http://schemas.microsoft.com/office/drawing/2014/main" id="{D3BDBADE-7E97-ED31-879F-8EBE361025C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B131B5F1-BA91-C9F1-A7F6-78BB716593D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735172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90147-F47F-ECCB-7881-73EE71DDFCE6}"/>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791D100-DE05-3FF5-794B-282D82ED1B76}"/>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4" name="Footer Placeholder 3">
            <a:extLst>
              <a:ext uri="{FF2B5EF4-FFF2-40B4-BE49-F238E27FC236}">
                <a16:creationId xmlns:a16="http://schemas.microsoft.com/office/drawing/2014/main" id="{3AEB3E73-8D10-1BA9-5681-0AB808A825B5}"/>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34DE9290-9C4B-0FE1-8F35-CD2DA53B8180}"/>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4156056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010E57-2A60-7032-1035-60D041796485}"/>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3" name="Footer Placeholder 2">
            <a:extLst>
              <a:ext uri="{FF2B5EF4-FFF2-40B4-BE49-F238E27FC236}">
                <a16:creationId xmlns:a16="http://schemas.microsoft.com/office/drawing/2014/main" id="{AE9138C5-5A51-A5B9-58DE-A34C78F1E893}"/>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2CF01D9B-BFF5-53D2-BD40-772E3E0A72ED}"/>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855273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77E348-BF3F-E063-7E53-0E7ED9C4FE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F689A704-61A2-477F-8669-912334C171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BF118D6-A39C-D771-7860-94EDF550E4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72B8B7A-EAE2-6C45-1BBF-F7025E1A4C09}"/>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7B6F606B-3A3A-6FFD-4A4F-5E613BE132AB}"/>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EBCBE189-B59E-F481-B4D1-2753EB45ABDF}"/>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21573204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6A4BE-5424-72D9-63C0-0C25742AAC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9484C359-CEB9-3E47-D11B-35C1DE91E42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33BFCC8-DF38-8F06-B208-F4BB2C389C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3922407-7205-EA70-4963-8738F7883A00}"/>
              </a:ext>
            </a:extLst>
          </p:cNvPr>
          <p:cNvSpPr>
            <a:spLocks noGrp="1"/>
          </p:cNvSpPr>
          <p:nvPr>
            <p:ph type="dt" sz="half" idx="10"/>
          </p:nvPr>
        </p:nvSpPr>
        <p:spPr/>
        <p:txBody>
          <a:bodyPr/>
          <a:lstStyle/>
          <a:p>
            <a:fld id="{6121221F-F081-4A1F-B82D-849223743FE4}" type="datetimeFigureOut">
              <a:rPr lang="en-MY" smtClean="0"/>
              <a:t>24/8/2024</a:t>
            </a:fld>
            <a:endParaRPr lang="en-MY"/>
          </a:p>
        </p:txBody>
      </p:sp>
      <p:sp>
        <p:nvSpPr>
          <p:cNvPr id="6" name="Footer Placeholder 5">
            <a:extLst>
              <a:ext uri="{FF2B5EF4-FFF2-40B4-BE49-F238E27FC236}">
                <a16:creationId xmlns:a16="http://schemas.microsoft.com/office/drawing/2014/main" id="{38C48975-D7E3-22B0-7CFF-53F79A051266}"/>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BCB3A1AA-9D7E-FC90-FDD3-EE3E6DBF3A97}"/>
              </a:ext>
            </a:extLst>
          </p:cNvPr>
          <p:cNvSpPr>
            <a:spLocks noGrp="1"/>
          </p:cNvSpPr>
          <p:nvPr>
            <p:ph type="sldNum" sz="quarter" idx="12"/>
          </p:nvPr>
        </p:nvSpPr>
        <p:spPr/>
        <p:txBody>
          <a:bodyPr/>
          <a:lstStyle/>
          <a:p>
            <a:fld id="{3D64A6E8-B190-4270-A0FC-EB545314DDB2}" type="slidenum">
              <a:rPr lang="en-MY" smtClean="0"/>
              <a:t>‹#›</a:t>
            </a:fld>
            <a:endParaRPr lang="en-MY"/>
          </a:p>
        </p:txBody>
      </p:sp>
    </p:spTree>
    <p:extLst>
      <p:ext uri="{BB962C8B-B14F-4D97-AF65-F5344CB8AC3E}">
        <p14:creationId xmlns:p14="http://schemas.microsoft.com/office/powerpoint/2010/main" val="32906339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B7D5E48-36C9-8917-2264-A4498CB56AC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90139A20-A254-CD30-8F34-B24CA1A57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201BF88A-7873-E710-6E15-FF5EEA06CF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6121221F-F081-4A1F-B82D-849223743FE4}" type="datetimeFigureOut">
              <a:rPr lang="en-MY" smtClean="0"/>
              <a:t>24/8/2024</a:t>
            </a:fld>
            <a:endParaRPr lang="en-MY"/>
          </a:p>
        </p:txBody>
      </p:sp>
      <p:sp>
        <p:nvSpPr>
          <p:cNvPr id="5" name="Footer Placeholder 4">
            <a:extLst>
              <a:ext uri="{FF2B5EF4-FFF2-40B4-BE49-F238E27FC236}">
                <a16:creationId xmlns:a16="http://schemas.microsoft.com/office/drawing/2014/main" id="{7CE9E3DA-436A-8673-82B1-4235D075B4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839BE07E-E79F-1EF1-8F36-1DA61E86B80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D64A6E8-B190-4270-A0FC-EB545314DDB2}" type="slidenum">
              <a:rPr lang="en-MY" smtClean="0"/>
              <a:t>‹#›</a:t>
            </a:fld>
            <a:endParaRPr lang="en-MY"/>
          </a:p>
        </p:txBody>
      </p:sp>
    </p:spTree>
    <p:extLst>
      <p:ext uri="{BB962C8B-B14F-4D97-AF65-F5344CB8AC3E}">
        <p14:creationId xmlns:p14="http://schemas.microsoft.com/office/powerpoint/2010/main" val="37372160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How to Read a Book by Mortimer J. Adler</a:t>
            </a:r>
          </a:p>
        </p:txBody>
      </p:sp>
      <p:sp>
        <p:nvSpPr>
          <p:cNvPr id="3" name="Subtitle 2"/>
          <p:cNvSpPr>
            <a:spLocks noGrp="1"/>
          </p:cNvSpPr>
          <p:nvPr>
            <p:ph type="subTitle" idx="1"/>
          </p:nvPr>
        </p:nvSpPr>
        <p:spPr/>
        <p:txBody>
          <a:bodyPr/>
          <a:lstStyle/>
          <a:p>
            <a:r>
              <a:t>Summary of Key Sections</a:t>
            </a:r>
          </a:p>
          <a:p>
            <a:r>
              <a:t>Shafiq R, Sarawak Matriculation College</a:t>
            </a:r>
          </a:p>
          <a:p>
            <a:r>
              <a:t>August 2024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Components of Elementary Reading</a:t>
            </a:r>
          </a:p>
        </p:txBody>
      </p:sp>
      <p:sp>
        <p:nvSpPr>
          <p:cNvPr id="3" name="Content Placeholder 2"/>
          <p:cNvSpPr>
            <a:spLocks noGrp="1"/>
          </p:cNvSpPr>
          <p:nvPr>
            <p:ph idx="1"/>
          </p:nvPr>
        </p:nvSpPr>
        <p:spPr/>
        <p:txBody>
          <a:bodyPr>
            <a:normAutofit fontScale="92500" lnSpcReduction="20000"/>
          </a:bodyPr>
          <a:lstStyle/>
          <a:p>
            <a:r>
              <a:t>- Letter Recognition: Recognizing and naming the letters of the alphabet.</a:t>
            </a:r>
          </a:p>
          <a:p>
            <a:r>
              <a:t>- Phonemic Awareness: Identifying and manipulating individual sounds in words.</a:t>
            </a:r>
          </a:p>
          <a:p>
            <a:r>
              <a:t>- Phonics: Correlating sounds with letters to decode unfamiliar words.</a:t>
            </a:r>
          </a:p>
          <a:p>
            <a:r>
              <a:t>- Word Recognition: Recognizing common words by sight to build fluency.</a:t>
            </a:r>
          </a:p>
          <a:p>
            <a:r>
              <a:t>- Basic Vocabulary Development: Building a basic vocabulary necessary for comprehension.</a:t>
            </a:r>
          </a:p>
          <a:p>
            <a:r>
              <a:t>- Reading Fluency: Reading accurately, quickly, and with expression.</a:t>
            </a:r>
          </a:p>
          <a:p>
            <a:r>
              <a:t>- Literal Comprehension: Understanding the literal meaning of the text.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Challenges in Elementary Reading</a:t>
            </a:r>
          </a:p>
        </p:txBody>
      </p:sp>
      <p:sp>
        <p:nvSpPr>
          <p:cNvPr id="3" name="Content Placeholder 2"/>
          <p:cNvSpPr>
            <a:spLocks noGrp="1"/>
          </p:cNvSpPr>
          <p:nvPr>
            <p:ph idx="1"/>
          </p:nvPr>
        </p:nvSpPr>
        <p:spPr/>
        <p:txBody>
          <a:bodyPr/>
          <a:lstStyle/>
          <a:p>
            <a:r>
              <a:t>- Difficulties in phonemic awareness and decoding.</a:t>
            </a:r>
          </a:p>
          <a:p>
            <a:r>
              <a:t>- Limited vocabulary hindering comprehension.</a:t>
            </a:r>
          </a:p>
          <a:p>
            <a:r>
              <a:t>- Struggles with reading fluency, leading to a lack of confidence.</a:t>
            </a:r>
          </a:p>
          <a:p>
            <a:r>
              <a:t>- Adults may also face challenges at this level, especially when learning a new language.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Application Beyond Childhood</a:t>
            </a:r>
          </a:p>
        </p:txBody>
      </p:sp>
      <p:sp>
        <p:nvSpPr>
          <p:cNvPr id="3" name="Content Placeholder 2"/>
          <p:cNvSpPr>
            <a:spLocks noGrp="1"/>
          </p:cNvSpPr>
          <p:nvPr>
            <p:ph idx="1"/>
          </p:nvPr>
        </p:nvSpPr>
        <p:spPr/>
        <p:txBody>
          <a:bodyPr/>
          <a:lstStyle/>
          <a:p>
            <a:r>
              <a:t>- Elementary reading skills are not confined to children.</a:t>
            </a:r>
          </a:p>
          <a:p>
            <a:r>
              <a:t>- Adults learning a new language or strengthening basic skills engage in elementary reading.</a:t>
            </a:r>
          </a:p>
          <a:p>
            <a:r>
              <a:t>- These skills remain crucial throughout life for effective communication and comprehension.</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Importance of Mastery at the Elementary Level</a:t>
            </a:r>
          </a:p>
        </p:txBody>
      </p:sp>
      <p:sp>
        <p:nvSpPr>
          <p:cNvPr id="3" name="Content Placeholder 2"/>
          <p:cNvSpPr>
            <a:spLocks noGrp="1"/>
          </p:cNvSpPr>
          <p:nvPr>
            <p:ph idx="1"/>
          </p:nvPr>
        </p:nvSpPr>
        <p:spPr/>
        <p:txBody>
          <a:bodyPr/>
          <a:lstStyle/>
          <a:p>
            <a:r>
              <a:t>- Mastery of elementary reading is essential for success in advanced reading levels.</a:t>
            </a:r>
          </a:p>
          <a:p>
            <a:r>
              <a:t>- A strong foundation enables more complex comprehension and critical thinking.</a:t>
            </a:r>
          </a:p>
          <a:p>
            <a:r>
              <a:t>- Without mastery at this level, higher-level reading tasks remain out of reach.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Elementary Reading is the critical first step toward becoming a proficient reader. By mastering the basic skills of reading, learners lay the groundwork for engaging with more complex texts and ideas. This foundation is indispensable for any further development in reading comprehension and critical analysis.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Inspectional Reading</a:t>
            </a:r>
          </a:p>
        </p:txBody>
      </p:sp>
      <p:sp>
        <p:nvSpPr>
          <p:cNvPr id="3" name="Content Placeholder 2"/>
          <p:cNvSpPr>
            <a:spLocks noGrp="1"/>
          </p:cNvSpPr>
          <p:nvPr>
            <p:ph idx="1"/>
          </p:nvPr>
        </p:nvSpPr>
        <p:spPr/>
        <p:txBody>
          <a:bodyPr/>
          <a:lstStyle/>
          <a:p>
            <a:r>
              <a:t>Definition: Inspectional Reading (systematic skimming or pre-reading)</a:t>
            </a:r>
          </a:p>
          <a:p>
            <a:r>
              <a:t>Objective: Gain a general understanding within a limited time</a:t>
            </a:r>
          </a:p>
          <a:p>
            <a:r>
              <a:t>Importance: Helps determine if the book deserves further reading</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Objectives of Inspectional Reading</a:t>
            </a:r>
          </a:p>
        </p:txBody>
      </p:sp>
      <p:sp>
        <p:nvSpPr>
          <p:cNvPr id="3" name="Content Placeholder 2"/>
          <p:cNvSpPr>
            <a:spLocks noGrp="1"/>
          </p:cNvSpPr>
          <p:nvPr>
            <p:ph idx="1"/>
          </p:nvPr>
        </p:nvSpPr>
        <p:spPr/>
        <p:txBody>
          <a:bodyPr/>
          <a:lstStyle/>
          <a:p>
            <a:r>
              <a:t>• Systematic Skimming</a:t>
            </a:r>
          </a:p>
          <a:p>
            <a:r>
              <a:t>• Superficial Reading</a:t>
            </a:r>
          </a:p>
          <a:p>
            <a:r>
              <a:t>• Focus: Structure, content, and overall message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Systematic Skimming</a:t>
            </a:r>
          </a:p>
        </p:txBody>
      </p:sp>
      <p:sp>
        <p:nvSpPr>
          <p:cNvPr id="3" name="Content Placeholder 2"/>
          <p:cNvSpPr>
            <a:spLocks noGrp="1"/>
          </p:cNvSpPr>
          <p:nvPr>
            <p:ph idx="1"/>
          </p:nvPr>
        </p:nvSpPr>
        <p:spPr/>
        <p:txBody>
          <a:bodyPr/>
          <a:lstStyle/>
          <a:p>
            <a:r>
              <a:t>Steps:</a:t>
            </a:r>
          </a:p>
          <a:p>
            <a:r>
              <a:t>1. Read the title and preface</a:t>
            </a:r>
          </a:p>
          <a:p>
            <a:r>
              <a:t>2. Study the table of contents</a:t>
            </a:r>
          </a:p>
          <a:p>
            <a:r>
              <a:t>3. Check the index</a:t>
            </a:r>
          </a:p>
          <a:p>
            <a:r>
              <a:t>4. Read the publisher’s blurb</a:t>
            </a:r>
          </a:p>
          <a:p>
            <a:r>
              <a:t>5. Look for pivotal chapters</a:t>
            </a:r>
          </a:p>
          <a:p>
            <a:r>
              <a:t>6. Turn pages and read paragraphs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Superficial Reading</a:t>
            </a:r>
          </a:p>
        </p:txBody>
      </p:sp>
      <p:sp>
        <p:nvSpPr>
          <p:cNvPr id="3" name="Content Placeholder 2"/>
          <p:cNvSpPr>
            <a:spLocks noGrp="1"/>
          </p:cNvSpPr>
          <p:nvPr>
            <p:ph idx="1"/>
          </p:nvPr>
        </p:nvSpPr>
        <p:spPr/>
        <p:txBody>
          <a:bodyPr/>
          <a:lstStyle/>
          <a:p>
            <a:r>
              <a:t>Steps:</a:t>
            </a:r>
          </a:p>
          <a:p>
            <a:r>
              <a:t>1. Read straight through</a:t>
            </a:r>
          </a:p>
          <a:p>
            <a:r>
              <a:t>2. Resist the urge to stop</a:t>
            </a:r>
          </a:p>
          <a:p>
            <a:r>
              <a:t>3. Don’t worry about full comprehension</a:t>
            </a:r>
          </a:p>
          <a:p>
            <a:r>
              <a:t>4. Prepare for deeper analysis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Strategies for Effective Inspectional Reading</a:t>
            </a:r>
          </a:p>
        </p:txBody>
      </p:sp>
      <p:sp>
        <p:nvSpPr>
          <p:cNvPr id="3" name="Content Placeholder 2"/>
          <p:cNvSpPr>
            <a:spLocks noGrp="1"/>
          </p:cNvSpPr>
          <p:nvPr>
            <p:ph idx="1"/>
          </p:nvPr>
        </p:nvSpPr>
        <p:spPr/>
        <p:txBody>
          <a:bodyPr/>
          <a:lstStyle/>
          <a:p>
            <a:r>
              <a:t>• Set a Time Limit</a:t>
            </a:r>
          </a:p>
          <a:p>
            <a:r>
              <a:t>• Focus on Structure</a:t>
            </a:r>
          </a:p>
          <a:p>
            <a:r>
              <a:t>• Look for Signposts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In 'How to Read a Book,' Mortimer J. Adler outlines a systematic approach to reading, categorized into four levels of reading. These levels represent progressively complex ways of engaging with texts. This presentation summarizes these key sections.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Purpose and Benefits</a:t>
            </a:r>
          </a:p>
        </p:txBody>
      </p:sp>
      <p:sp>
        <p:nvSpPr>
          <p:cNvPr id="3" name="Content Placeholder 2"/>
          <p:cNvSpPr>
            <a:spLocks noGrp="1"/>
          </p:cNvSpPr>
          <p:nvPr>
            <p:ph idx="1"/>
          </p:nvPr>
        </p:nvSpPr>
        <p:spPr/>
        <p:txBody>
          <a:bodyPr/>
          <a:lstStyle/>
          <a:p>
            <a:r>
              <a:t>• Quickly assess the book’s relevance</a:t>
            </a:r>
          </a:p>
          <a:p>
            <a:r>
              <a:t>• Identify sections for deeper exploration</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Summary of Inspectional Reading</a:t>
            </a:r>
          </a:p>
          <a:p>
            <a:r>
              <a:t>Value in making informed decisions about further reading</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Being a Demanding Reader</a:t>
            </a:r>
          </a:p>
        </p:txBody>
      </p:sp>
      <p:sp>
        <p:nvSpPr>
          <p:cNvPr id="3" name="Content Placeholder 2"/>
          <p:cNvSpPr>
            <a:spLocks noGrp="1"/>
          </p:cNvSpPr>
          <p:nvPr>
            <p:ph idx="1"/>
          </p:nvPr>
        </p:nvSpPr>
        <p:spPr/>
        <p:txBody>
          <a:bodyPr/>
          <a:lstStyle/>
          <a:p>
            <a:r>
              <a:t>Definition: Active engagement with the text</a:t>
            </a:r>
          </a:p>
          <a:p>
            <a:r>
              <a:t>Importance: Enhances comprehension and transforms reading into an intellectually rewarding experience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Importance of Asking Questions</a:t>
            </a:r>
          </a:p>
        </p:txBody>
      </p:sp>
      <p:sp>
        <p:nvSpPr>
          <p:cNvPr id="3" name="Content Placeholder 2"/>
          <p:cNvSpPr>
            <a:spLocks noGrp="1"/>
          </p:cNvSpPr>
          <p:nvPr>
            <p:ph idx="1"/>
          </p:nvPr>
        </p:nvSpPr>
        <p:spPr/>
        <p:txBody>
          <a:bodyPr/>
          <a:lstStyle/>
          <a:p>
            <a:r>
              <a:t>1. What is the book about as a whole?</a:t>
            </a:r>
          </a:p>
          <a:p>
            <a:r>
              <a:t>2. What is being said in detail, and how?</a:t>
            </a:r>
          </a:p>
          <a:p>
            <a:r>
              <a:t>3. Is the book true, in whole or part?</a:t>
            </a:r>
          </a:p>
          <a:p>
            <a:r>
              <a:t>4. What of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How to Mark a Book Intelligently</a:t>
            </a:r>
          </a:p>
        </p:txBody>
      </p:sp>
      <p:sp>
        <p:nvSpPr>
          <p:cNvPr id="3" name="Content Placeholder 2"/>
          <p:cNvSpPr>
            <a:spLocks noGrp="1"/>
          </p:cNvSpPr>
          <p:nvPr>
            <p:ph idx="1"/>
          </p:nvPr>
        </p:nvSpPr>
        <p:spPr/>
        <p:txBody>
          <a:bodyPr/>
          <a:lstStyle/>
          <a:p>
            <a:r>
              <a:t>• Underline key sentences</a:t>
            </a:r>
          </a:p>
          <a:p>
            <a:r>
              <a:t>• Use vertical lines in the margins</a:t>
            </a:r>
          </a:p>
          <a:p>
            <a:r>
              <a:t>• Star or asterisk in the margin</a:t>
            </a:r>
          </a:p>
          <a:p>
            <a:r>
              <a:t>• Write numbers in the margin</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Additional Marking Techniques</a:t>
            </a:r>
          </a:p>
        </p:txBody>
      </p:sp>
      <p:sp>
        <p:nvSpPr>
          <p:cNvPr id="3" name="Content Placeholder 2"/>
          <p:cNvSpPr>
            <a:spLocks noGrp="1"/>
          </p:cNvSpPr>
          <p:nvPr>
            <p:ph idx="1"/>
          </p:nvPr>
        </p:nvSpPr>
        <p:spPr/>
        <p:txBody>
          <a:bodyPr/>
          <a:lstStyle/>
          <a:p>
            <a:r>
              <a:t>• Write in the margins or at the top/bottom of the page</a:t>
            </a:r>
          </a:p>
          <a:p>
            <a:r>
              <a:t>• Circle or box key words or phrases</a:t>
            </a:r>
          </a:p>
          <a:p>
            <a:r>
              <a:t>• Use the index for personal annotations</a:t>
            </a:r>
          </a:p>
          <a:p>
            <a:r>
              <a:t>• Fold corners of pages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Purpose and Benefits of Marking a Book</a:t>
            </a:r>
          </a:p>
        </p:txBody>
      </p:sp>
      <p:sp>
        <p:nvSpPr>
          <p:cNvPr id="3" name="Content Placeholder 2"/>
          <p:cNvSpPr>
            <a:spLocks noGrp="1"/>
          </p:cNvSpPr>
          <p:nvPr>
            <p:ph idx="1"/>
          </p:nvPr>
        </p:nvSpPr>
        <p:spPr/>
        <p:txBody>
          <a:bodyPr/>
          <a:lstStyle/>
          <a:p>
            <a:r>
              <a:t>• Encourages critical thinking</a:t>
            </a:r>
          </a:p>
          <a:p>
            <a:r>
              <a:t>• Aids in retaining information</a:t>
            </a:r>
          </a:p>
          <a:p>
            <a:r>
              <a:t>• Makes the reading experience more meaningful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Summary: Be curious, skeptical, and open-minded</a:t>
            </a:r>
          </a:p>
          <a:p>
            <a:r>
              <a:t>Goal: Transform reading into an active, intellectually stimulating endeavor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Levels of Reading</a:t>
            </a:r>
          </a:p>
        </p:txBody>
      </p:sp>
      <p:sp>
        <p:nvSpPr>
          <p:cNvPr id="3" name="Content Placeholder 2"/>
          <p:cNvSpPr>
            <a:spLocks noGrp="1"/>
          </p:cNvSpPr>
          <p:nvPr>
            <p:ph idx="1"/>
          </p:nvPr>
        </p:nvSpPr>
        <p:spPr/>
        <p:txBody>
          <a:bodyPr/>
          <a:lstStyle/>
          <a:p>
            <a:r>
              <a:rPr dirty="0"/>
              <a:t>Adler describes four levels of reading:</a:t>
            </a:r>
            <a:endParaRPr lang="en-US" dirty="0"/>
          </a:p>
          <a:p>
            <a:pPr marL="514350" indent="-514350">
              <a:buFont typeface="+mj-lt"/>
              <a:buAutoNum type="arabicPeriod"/>
            </a:pPr>
            <a:r>
              <a:rPr dirty="0"/>
              <a:t>Elementary Reading</a:t>
            </a:r>
            <a:endParaRPr lang="en-US" dirty="0"/>
          </a:p>
          <a:p>
            <a:pPr marL="514350" indent="-514350">
              <a:buFont typeface="+mj-lt"/>
              <a:buAutoNum type="arabicPeriod"/>
            </a:pPr>
            <a:r>
              <a:rPr dirty="0"/>
              <a:t>Inspectional Reading</a:t>
            </a:r>
            <a:endParaRPr lang="en-US" dirty="0"/>
          </a:p>
          <a:p>
            <a:pPr marL="514350" indent="-514350">
              <a:buFont typeface="+mj-lt"/>
              <a:buAutoNum type="arabicPeriod"/>
            </a:pPr>
            <a:r>
              <a:rPr dirty="0"/>
              <a:t>Analytical Reading</a:t>
            </a:r>
            <a:endParaRPr lang="en-US" dirty="0"/>
          </a:p>
          <a:p>
            <a:pPr marL="514350" indent="-514350">
              <a:buFont typeface="+mj-lt"/>
              <a:buAutoNum type="arabicPeriod"/>
            </a:pPr>
            <a:r>
              <a:rPr dirty="0" err="1"/>
              <a:t>Syntopical</a:t>
            </a:r>
            <a:r>
              <a:rPr dirty="0"/>
              <a:t> Reading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Elementary Reading</a:t>
            </a:r>
          </a:p>
        </p:txBody>
      </p:sp>
      <p:sp>
        <p:nvSpPr>
          <p:cNvPr id="3" name="Content Placeholder 2"/>
          <p:cNvSpPr>
            <a:spLocks noGrp="1"/>
          </p:cNvSpPr>
          <p:nvPr>
            <p:ph idx="1"/>
          </p:nvPr>
        </p:nvSpPr>
        <p:spPr/>
        <p:txBody>
          <a:bodyPr/>
          <a:lstStyle/>
          <a:p>
            <a:r>
              <a:t>- The most basic level of reading, typically learned in early childhood.</a:t>
            </a:r>
          </a:p>
          <a:p>
            <a:r>
              <a:t>- Focuses on decoding words and understanding basic meanings.</a:t>
            </a:r>
          </a:p>
          <a:p>
            <a:r>
              <a:t>- Primary goal: To comprehend the text at its simplest level.</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Inspectional Reading</a:t>
            </a:r>
          </a:p>
        </p:txBody>
      </p:sp>
      <p:sp>
        <p:nvSpPr>
          <p:cNvPr id="3" name="Content Placeholder 2"/>
          <p:cNvSpPr>
            <a:spLocks noGrp="1"/>
          </p:cNvSpPr>
          <p:nvPr>
            <p:ph idx="1"/>
          </p:nvPr>
        </p:nvSpPr>
        <p:spPr/>
        <p:txBody>
          <a:bodyPr/>
          <a:lstStyle/>
          <a:p>
            <a:pPr marL="0" indent="0">
              <a:buNone/>
            </a:pPr>
            <a:r>
              <a:rPr dirty="0"/>
              <a:t>- Involves skimming the text to get an overall sense of its structure and content.</a:t>
            </a:r>
          </a:p>
          <a:p>
            <a:pPr marL="0" indent="0">
              <a:buNone/>
            </a:pPr>
            <a:r>
              <a:rPr dirty="0"/>
              <a:t>- Objective: Grasp the book’s gist and main arguments quickly.</a:t>
            </a:r>
            <a:endParaRPr lang="en-US" dirty="0"/>
          </a:p>
          <a:p>
            <a:pPr marL="0" indent="0">
              <a:buNone/>
            </a:pPr>
            <a:r>
              <a:rPr dirty="0"/>
              <a:t>- Systematic Skimming: Surveying the text for structure and main ideas.</a:t>
            </a:r>
          </a:p>
          <a:p>
            <a:pPr marL="0" indent="0">
              <a:buNone/>
            </a:pPr>
            <a:r>
              <a:rPr dirty="0"/>
              <a:t>- Superficial Reading: Reading without pausing for full understanding.</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Analytical Reading</a:t>
            </a:r>
          </a:p>
        </p:txBody>
      </p:sp>
      <p:sp>
        <p:nvSpPr>
          <p:cNvPr id="3" name="Content Placeholder 2"/>
          <p:cNvSpPr>
            <a:spLocks noGrp="1"/>
          </p:cNvSpPr>
          <p:nvPr>
            <p:ph idx="1"/>
          </p:nvPr>
        </p:nvSpPr>
        <p:spPr/>
        <p:txBody>
          <a:bodyPr/>
          <a:lstStyle/>
          <a:p>
            <a:pPr marL="0" indent="0">
              <a:buNone/>
            </a:pPr>
            <a:r>
              <a:rPr dirty="0"/>
              <a:t>- A thorough and complete engagement with the text.</a:t>
            </a:r>
          </a:p>
          <a:p>
            <a:pPr marL="0" indent="0">
              <a:buNone/>
            </a:pPr>
            <a:r>
              <a:rPr dirty="0"/>
              <a:t>- Seeks to deeply understand the book by asking questions and analyzing arguments.</a:t>
            </a:r>
          </a:p>
          <a:p>
            <a:pPr marL="0" indent="0">
              <a:buNone/>
            </a:pPr>
            <a:r>
              <a:rPr dirty="0"/>
              <a:t>- Involves critical examination of the text’s structure and content.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Syntopical Reading</a:t>
            </a:r>
          </a:p>
        </p:txBody>
      </p:sp>
      <p:sp>
        <p:nvSpPr>
          <p:cNvPr id="3" name="Content Placeholder 2"/>
          <p:cNvSpPr>
            <a:spLocks noGrp="1"/>
          </p:cNvSpPr>
          <p:nvPr>
            <p:ph idx="1"/>
          </p:nvPr>
        </p:nvSpPr>
        <p:spPr/>
        <p:txBody>
          <a:bodyPr/>
          <a:lstStyle/>
          <a:p>
            <a:pPr marL="0" indent="0">
              <a:buNone/>
            </a:pPr>
            <a:r>
              <a:rPr dirty="0"/>
              <a:t>- The most advanced level of reading, also known as comparative reading.</a:t>
            </a:r>
          </a:p>
          <a:p>
            <a:pPr marL="0" indent="0">
              <a:buNone/>
            </a:pPr>
            <a:r>
              <a:rPr dirty="0"/>
              <a:t>- Involves reading multiple books on the same topic.</a:t>
            </a:r>
          </a:p>
          <a:p>
            <a:pPr marL="0" indent="0">
              <a:buNone/>
            </a:pPr>
            <a:r>
              <a:rPr dirty="0"/>
              <a:t>- Compares and synthesizes knowledge from various sources to gain a comprehensive understanding.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t>- Adler’s four levels of reading guide the reader from basic comprehension to advanced synthesis.</a:t>
            </a:r>
          </a:p>
          <a:p>
            <a:r>
              <a:t>- Mastery of each level is crucial for developing a deep and critical understanding of texts.</a:t>
            </a:r>
          </a:p>
          <a:p>
            <a:r>
              <a:t>- Progressing through these levels enhances both reading skills and intellectual engagement.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The First Level of Reading: Elementary Reading</a:t>
            </a:r>
          </a:p>
        </p:txBody>
      </p:sp>
      <p:sp>
        <p:nvSpPr>
          <p:cNvPr id="3" name="Content Placeholder 2"/>
          <p:cNvSpPr>
            <a:spLocks noGrp="1"/>
          </p:cNvSpPr>
          <p:nvPr>
            <p:ph idx="1"/>
          </p:nvPr>
        </p:nvSpPr>
        <p:spPr/>
        <p:txBody>
          <a:bodyPr/>
          <a:lstStyle/>
          <a:p>
            <a:r>
              <a:t>Elementary Reading is the foundational stage of reading. It is primarily concerned with acquiring the basic skills necessary to recognize and understand written language. Mastery at this level is crucial for progressing to more advanced reading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TotalTime>
  <Words>985</Words>
  <Application>Microsoft Office PowerPoint</Application>
  <PresentationFormat>Widescreen</PresentationFormat>
  <Paragraphs>115</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Aptos Display</vt:lpstr>
      <vt:lpstr>Arial</vt:lpstr>
      <vt:lpstr>Office Theme</vt:lpstr>
      <vt:lpstr>How to Read a Book by Mortimer J. Adler</vt:lpstr>
      <vt:lpstr>Introduction</vt:lpstr>
      <vt:lpstr>The Levels of Reading</vt:lpstr>
      <vt:lpstr>Elementary Reading</vt:lpstr>
      <vt:lpstr>Inspectional Reading</vt:lpstr>
      <vt:lpstr>Analytical Reading</vt:lpstr>
      <vt:lpstr>Syntopical Reading</vt:lpstr>
      <vt:lpstr>Conclusion</vt:lpstr>
      <vt:lpstr>The First Level of Reading: Elementary Reading</vt:lpstr>
      <vt:lpstr>Key Components of Elementary Reading</vt:lpstr>
      <vt:lpstr>Challenges in Elementary Reading</vt:lpstr>
      <vt:lpstr>Application Beyond Childhood</vt:lpstr>
      <vt:lpstr>The Importance of Mastery at the Elementary Level</vt:lpstr>
      <vt:lpstr>Conclusion</vt:lpstr>
      <vt:lpstr>Introduction to Inspectional Reading</vt:lpstr>
      <vt:lpstr>Key Objectives of Inspectional Reading</vt:lpstr>
      <vt:lpstr>Systematic Skimming</vt:lpstr>
      <vt:lpstr>Superficial Reading</vt:lpstr>
      <vt:lpstr>Strategies for Effective Inspectional Reading</vt:lpstr>
      <vt:lpstr>Purpose and Benefits</vt:lpstr>
      <vt:lpstr>Conclusion</vt:lpstr>
      <vt:lpstr>Introduction to Being a Demanding Reader</vt:lpstr>
      <vt:lpstr>The Importance of Asking Questions</vt:lpstr>
      <vt:lpstr>How to Mark a Book Intelligently</vt:lpstr>
      <vt:lpstr>Additional Marking Techniques</vt:lpstr>
      <vt:lpstr>Purpose and Benefits of Marking a Book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Ashyqqeen Binti Azhar</dc:creator>
  <cp:lastModifiedBy>Ashyqqeen Binti Azhar</cp:lastModifiedBy>
  <cp:revision>1</cp:revision>
  <dcterms:created xsi:type="dcterms:W3CDTF">2024-08-24T06:56:44Z</dcterms:created>
  <dcterms:modified xsi:type="dcterms:W3CDTF">2024-08-24T07:02:43Z</dcterms:modified>
</cp:coreProperties>
</file>