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7" r:id="rId2"/>
    <p:sldId id="258" r:id="rId3"/>
    <p:sldId id="289" r:id="rId4"/>
    <p:sldId id="290" r:id="rId5"/>
    <p:sldId id="291" r:id="rId6"/>
    <p:sldId id="259" r:id="rId7"/>
    <p:sldId id="296" r:id="rId8"/>
    <p:sldId id="292" r:id="rId9"/>
    <p:sldId id="293" r:id="rId10"/>
    <p:sldId id="294" r:id="rId11"/>
    <p:sldId id="266" r:id="rId12"/>
    <p:sldId id="297" r:id="rId13"/>
    <p:sldId id="300" r:id="rId14"/>
    <p:sldId id="301" r:id="rId15"/>
    <p:sldId id="298" r:id="rId16"/>
    <p:sldId id="299" r:id="rId17"/>
    <p:sldId id="302" r:id="rId18"/>
    <p:sldId id="303" r:id="rId19"/>
    <p:sldId id="304" r:id="rId20"/>
    <p:sldId id="284" r:id="rId21"/>
    <p:sldId id="305" r:id="rId22"/>
    <p:sldId id="306" r:id="rId23"/>
    <p:sldId id="307" r:id="rId24"/>
    <p:sldId id="308" r:id="rId25"/>
    <p:sldId id="309" r:id="rId26"/>
    <p:sldId id="271" r:id="rId27"/>
    <p:sldId id="310" r:id="rId28"/>
    <p:sldId id="311" r:id="rId29"/>
    <p:sldId id="312" r:id="rId30"/>
    <p:sldId id="313" r:id="rId31"/>
    <p:sldId id="285" r:id="rId32"/>
    <p:sldId id="314" r:id="rId33"/>
    <p:sldId id="315" r:id="rId34"/>
    <p:sldId id="316" r:id="rId35"/>
    <p:sldId id="272" r:id="rId36"/>
    <p:sldId id="273" r:id="rId37"/>
    <p:sldId id="317" r:id="rId38"/>
    <p:sldId id="318" r:id="rId39"/>
    <p:sldId id="319" r:id="rId40"/>
    <p:sldId id="320" r:id="rId41"/>
    <p:sldId id="321" r:id="rId42"/>
    <p:sldId id="322" r:id="rId43"/>
    <p:sldId id="323" r:id="rId44"/>
    <p:sldId id="274" r:id="rId45"/>
    <p:sldId id="324" r:id="rId46"/>
    <p:sldId id="325" r:id="rId47"/>
    <p:sldId id="326" r:id="rId48"/>
    <p:sldId id="327" r:id="rId49"/>
    <p:sldId id="328" r:id="rId50"/>
    <p:sldId id="329" r:id="rId51"/>
    <p:sldId id="330" r:id="rId52"/>
    <p:sldId id="331" r:id="rId53"/>
    <p:sldId id="332" r:id="rId54"/>
    <p:sldId id="333" r:id="rId55"/>
    <p:sldId id="334" r:id="rId56"/>
    <p:sldId id="278" r:id="rId57"/>
    <p:sldId id="335" r:id="rId58"/>
    <p:sldId id="336" r:id="rId59"/>
    <p:sldId id="337" r:id="rId60"/>
    <p:sldId id="338" r:id="rId61"/>
    <p:sldId id="287" r:id="rId62"/>
    <p:sldId id="339" r:id="rId63"/>
    <p:sldId id="340" r:id="rId64"/>
    <p:sldId id="286" r:id="rId65"/>
    <p:sldId id="279" r:id="rId66"/>
    <p:sldId id="341" r:id="rId67"/>
    <p:sldId id="342" r:id="rId68"/>
    <p:sldId id="343" r:id="rId69"/>
    <p:sldId id="345" r:id="rId70"/>
    <p:sldId id="347" r:id="rId71"/>
    <p:sldId id="348" r:id="rId72"/>
    <p:sldId id="346" r:id="rId73"/>
    <p:sldId id="280" r:id="rId74"/>
    <p:sldId id="349" r:id="rId75"/>
    <p:sldId id="350" r:id="rId76"/>
    <p:sldId id="351" r:id="rId77"/>
    <p:sldId id="352" r:id="rId78"/>
    <p:sldId id="353" r:id="rId79"/>
    <p:sldId id="354" r:id="rId80"/>
    <p:sldId id="355" r:id="rId81"/>
    <p:sldId id="356" r:id="rId82"/>
    <p:sldId id="357" r:id="rId83"/>
    <p:sldId id="282" r:id="rId84"/>
    <p:sldId id="358" r:id="rId85"/>
    <p:sldId id="359" r:id="rId86"/>
    <p:sldId id="360" r:id="rId87"/>
    <p:sldId id="361" r:id="rId88"/>
    <p:sldId id="283" r:id="rId89"/>
    <p:sldId id="362" r:id="rId90"/>
    <p:sldId id="363" r:id="rId91"/>
    <p:sldId id="364" r:id="rId92"/>
    <p:sldId id="365" r:id="rId93"/>
    <p:sldId id="288"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ECC"/>
    <a:srgbClr val="92D050"/>
    <a:srgbClr val="FFC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36" autoAdjust="0"/>
  </p:normalViewPr>
  <p:slideViewPr>
    <p:cSldViewPr snapToGrid="0">
      <p:cViewPr>
        <p:scale>
          <a:sx n="50" d="100"/>
          <a:sy n="50" d="100"/>
        </p:scale>
        <p:origin x="1500"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rgbClr val="00B050"/>
        </a:solidFill>
      </dgm:spPr>
      <dgm:t>
        <a:bodyPr/>
        <a:lstStyle/>
        <a:p>
          <a:r>
            <a:rPr lang="en-US" dirty="0">
              <a:solidFill>
                <a:schemeClr val="tx1"/>
              </a:solidFill>
              <a:latin typeface="Liberation Serif" panose="02020603050405020304" pitchFamily="18" charset="0"/>
            </a:rPr>
            <a:t>Skills Refinement</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accent3">
            <a:lumMod val="60000"/>
            <a:lumOff val="40000"/>
          </a:schemeClr>
        </a:solidFill>
      </dgm:spPr>
      <dgm:t>
        <a:bodyPr/>
        <a:lstStyle/>
        <a:p>
          <a:r>
            <a:rPr lang="en-US" dirty="0">
              <a:solidFill>
                <a:schemeClr val="tx1"/>
              </a:solidFill>
              <a:latin typeface="Liberation Serif" panose="02020603050405020304" pitchFamily="18" charset="0"/>
            </a:rPr>
            <a:t>Refinement of skills</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solidFill>
              <a:schemeClr val="bg1"/>
            </a:solidFill>
            <a:latin typeface="Liberation Serif" panose="02020603050405020304" pitchFamily="18" charset="0"/>
          </a:endParaRPr>
        </a:p>
      </dgm:t>
    </dgm:pt>
    <dgm:pt modelId="{9F048E26-9D75-4E0A-973C-A68C070D8434}" type="sibTrans" cxnId="{6C035DCB-277B-4846-8104-7A351E5C415F}">
      <dgm:prSet/>
      <dgm:spPr/>
      <dgm:t>
        <a:bodyPr/>
        <a:lstStyle/>
        <a:p>
          <a:endParaRPr lang="en-MY">
            <a:solidFill>
              <a:schemeClr val="bg1"/>
            </a:solidFill>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solidFill>
              <a:schemeClr val="bg1"/>
            </a:solidFill>
            <a:latin typeface="Liberation Serif" panose="02020603050405020304" pitchFamily="18" charset="0"/>
          </a:endParaRPr>
        </a:p>
      </dgm:t>
    </dgm:pt>
    <dgm:pt modelId="{86F3B054-109E-4590-A827-C78F74C6F44E}" type="sibTrans" cxnId="{0531DD95-A4D4-46D8-8115-D86F4537D98C}">
      <dgm:prSet/>
      <dgm:spPr/>
      <dgm:t>
        <a:bodyPr/>
        <a:lstStyle/>
        <a:p>
          <a:endParaRPr lang="en-MY">
            <a:solidFill>
              <a:schemeClr val="bg1"/>
            </a:solidFill>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solidFill>
              <a:schemeClr val="bg1"/>
            </a:solidFill>
            <a:latin typeface="Liberation Serif" panose="02020603050405020304" pitchFamily="18" charset="0"/>
          </a:endParaRPr>
        </a:p>
      </dgm:t>
    </dgm:pt>
    <dgm:pt modelId="{2DD2AB38-B10F-4090-ACF7-429A7C6A877F}" type="sibTrans" cxnId="{9E354E2D-E480-4E2E-9FC2-DA2812FEADC9}">
      <dgm:prSet/>
      <dgm:spPr/>
      <dgm:t>
        <a:bodyPr/>
        <a:lstStyle/>
        <a:p>
          <a:endParaRPr lang="en-MY">
            <a:solidFill>
              <a:schemeClr val="bg1"/>
            </a:solidFill>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solidFill>
              <a:schemeClr val="bg1"/>
            </a:solidFill>
            <a:latin typeface="Liberation Serif" panose="02020603050405020304" pitchFamily="18" charset="0"/>
          </a:endParaRPr>
        </a:p>
      </dgm:t>
    </dgm:pt>
    <dgm:pt modelId="{FB3EE052-0856-4819-83A0-F2093D0BE1CF}" type="sibTrans" cxnId="{791FFBB5-D901-4459-AFC6-A0AAC810E318}">
      <dgm:prSet/>
      <dgm:spPr/>
      <dgm:t>
        <a:bodyPr/>
        <a:lstStyle/>
        <a:p>
          <a:endParaRPr lang="en-MY">
            <a:solidFill>
              <a:schemeClr val="bg1"/>
            </a:solidFill>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solidFill>
              <a:schemeClr val="bg1"/>
            </a:solidFill>
            <a:latin typeface="Liberation Serif" panose="02020603050405020304" pitchFamily="18" charset="0"/>
          </a:endParaRPr>
        </a:p>
      </dgm:t>
    </dgm:pt>
    <dgm:pt modelId="{9A52D3B7-F96F-45B4-88C0-5D641BD08A32}" type="sibTrans" cxnId="{F879048B-949C-4F62-93CE-741F4D292C32}">
      <dgm:prSet/>
      <dgm:spPr/>
      <dgm:t>
        <a:bodyPr/>
        <a:lstStyle/>
        <a:p>
          <a:endParaRPr lang="en-MY">
            <a:solidFill>
              <a:schemeClr val="bg1"/>
            </a:solidFill>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solidFill>
              <a:schemeClr val="bg1"/>
            </a:solidFill>
            <a:latin typeface="Liberation Serif" panose="02020603050405020304" pitchFamily="18" charset="0"/>
          </a:endParaRPr>
        </a:p>
      </dgm:t>
    </dgm:pt>
    <dgm:pt modelId="{15C7DBD1-BB49-4C28-B8F1-2C80F79882A1}" type="sibTrans" cxnId="{AB2A1815-539A-4118-BA18-A47EFD187792}">
      <dgm:prSet/>
      <dgm:spPr/>
      <dgm:t>
        <a:bodyPr/>
        <a:lstStyle/>
        <a:p>
          <a:endParaRPr lang="en-MY">
            <a:solidFill>
              <a:schemeClr val="bg1"/>
            </a:solidFill>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solidFill>
              <a:schemeClr val="bg1"/>
            </a:solidFill>
            <a:latin typeface="Liberation Serif" panose="02020603050405020304" pitchFamily="18" charset="0"/>
          </a:endParaRPr>
        </a:p>
      </dgm:t>
    </dgm:pt>
    <dgm:pt modelId="{F482B974-805B-4C66-B73F-6A2A582D7279}" type="sibTrans" cxnId="{05F8945A-5290-474B-8E21-B44B02C37947}">
      <dgm:prSet/>
      <dgm:spPr/>
      <dgm:t>
        <a:bodyPr/>
        <a:lstStyle/>
        <a:p>
          <a:endParaRPr lang="en-MY">
            <a:solidFill>
              <a:schemeClr val="bg1"/>
            </a:solidFill>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Skills Refinement</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accent3">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Refinement of skills</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D04E-5769-4812-9ADC-699F25F7D095}" type="datetimeFigureOut">
              <a:rPr lang="en-MY" smtClean="0"/>
              <a:t>25/8/2024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F64D5-D042-444A-8EAE-AB1A9BC8719C}" type="slidenum">
              <a:rPr lang="en-MY" smtClean="0"/>
              <a:t>‹#›</a:t>
            </a:fld>
            <a:endParaRPr lang="en-MY"/>
          </a:p>
        </p:txBody>
      </p:sp>
    </p:spTree>
    <p:extLst>
      <p:ext uri="{BB962C8B-B14F-4D97-AF65-F5344CB8AC3E}">
        <p14:creationId xmlns:p14="http://schemas.microsoft.com/office/powerpoint/2010/main" val="62252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6</a:t>
            </a:fld>
            <a:endParaRPr lang="en-MY"/>
          </a:p>
        </p:txBody>
      </p:sp>
    </p:spTree>
    <p:extLst>
      <p:ext uri="{BB962C8B-B14F-4D97-AF65-F5344CB8AC3E}">
        <p14:creationId xmlns:p14="http://schemas.microsoft.com/office/powerpoint/2010/main" val="108177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15</a:t>
            </a:fld>
            <a:endParaRPr lang="en-MY"/>
          </a:p>
        </p:txBody>
      </p:sp>
    </p:spTree>
    <p:extLst>
      <p:ext uri="{BB962C8B-B14F-4D97-AF65-F5344CB8AC3E}">
        <p14:creationId xmlns:p14="http://schemas.microsoft.com/office/powerpoint/2010/main" val="307148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16</a:t>
            </a:fld>
            <a:endParaRPr lang="en-MY"/>
          </a:p>
        </p:txBody>
      </p:sp>
    </p:spTree>
    <p:extLst>
      <p:ext uri="{BB962C8B-B14F-4D97-AF65-F5344CB8AC3E}">
        <p14:creationId xmlns:p14="http://schemas.microsoft.com/office/powerpoint/2010/main" val="48841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17</a:t>
            </a:fld>
            <a:endParaRPr lang="en-MY"/>
          </a:p>
        </p:txBody>
      </p:sp>
    </p:spTree>
    <p:extLst>
      <p:ext uri="{BB962C8B-B14F-4D97-AF65-F5344CB8AC3E}">
        <p14:creationId xmlns:p14="http://schemas.microsoft.com/office/powerpoint/2010/main" val="14181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18</a:t>
            </a:fld>
            <a:endParaRPr lang="en-MY"/>
          </a:p>
        </p:txBody>
      </p:sp>
    </p:spTree>
    <p:extLst>
      <p:ext uri="{BB962C8B-B14F-4D97-AF65-F5344CB8AC3E}">
        <p14:creationId xmlns:p14="http://schemas.microsoft.com/office/powerpoint/2010/main" val="35618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19</a:t>
            </a:fld>
            <a:endParaRPr lang="en-MY"/>
          </a:p>
        </p:txBody>
      </p:sp>
    </p:spTree>
    <p:extLst>
      <p:ext uri="{BB962C8B-B14F-4D97-AF65-F5344CB8AC3E}">
        <p14:creationId xmlns:p14="http://schemas.microsoft.com/office/powerpoint/2010/main" val="213362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20</a:t>
            </a:fld>
            <a:endParaRPr lang="en-MY"/>
          </a:p>
        </p:txBody>
      </p:sp>
    </p:spTree>
    <p:extLst>
      <p:ext uri="{BB962C8B-B14F-4D97-AF65-F5344CB8AC3E}">
        <p14:creationId xmlns:p14="http://schemas.microsoft.com/office/powerpoint/2010/main" val="232896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21</a:t>
            </a:fld>
            <a:endParaRPr lang="en-MY"/>
          </a:p>
        </p:txBody>
      </p:sp>
    </p:spTree>
    <p:extLst>
      <p:ext uri="{BB962C8B-B14F-4D97-AF65-F5344CB8AC3E}">
        <p14:creationId xmlns:p14="http://schemas.microsoft.com/office/powerpoint/2010/main" val="325944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22</a:t>
            </a:fld>
            <a:endParaRPr lang="en-MY"/>
          </a:p>
        </p:txBody>
      </p:sp>
    </p:spTree>
    <p:extLst>
      <p:ext uri="{BB962C8B-B14F-4D97-AF65-F5344CB8AC3E}">
        <p14:creationId xmlns:p14="http://schemas.microsoft.com/office/powerpoint/2010/main" val="898964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23</a:t>
            </a:fld>
            <a:endParaRPr lang="en-MY"/>
          </a:p>
        </p:txBody>
      </p:sp>
    </p:spTree>
    <p:extLst>
      <p:ext uri="{BB962C8B-B14F-4D97-AF65-F5344CB8AC3E}">
        <p14:creationId xmlns:p14="http://schemas.microsoft.com/office/powerpoint/2010/main" val="271868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24</a:t>
            </a:fld>
            <a:endParaRPr lang="en-MY"/>
          </a:p>
        </p:txBody>
      </p:sp>
    </p:spTree>
    <p:extLst>
      <p:ext uri="{BB962C8B-B14F-4D97-AF65-F5344CB8AC3E}">
        <p14:creationId xmlns:p14="http://schemas.microsoft.com/office/powerpoint/2010/main" val="217170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7</a:t>
            </a:fld>
            <a:endParaRPr lang="en-MY"/>
          </a:p>
        </p:txBody>
      </p:sp>
    </p:spTree>
    <p:extLst>
      <p:ext uri="{BB962C8B-B14F-4D97-AF65-F5344CB8AC3E}">
        <p14:creationId xmlns:p14="http://schemas.microsoft.com/office/powerpoint/2010/main" val="225156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25</a:t>
            </a:fld>
            <a:endParaRPr lang="en-MY"/>
          </a:p>
        </p:txBody>
      </p:sp>
    </p:spTree>
    <p:extLst>
      <p:ext uri="{BB962C8B-B14F-4D97-AF65-F5344CB8AC3E}">
        <p14:creationId xmlns:p14="http://schemas.microsoft.com/office/powerpoint/2010/main" val="380057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SKIM</a:t>
            </a:r>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35</a:t>
            </a:fld>
            <a:endParaRPr lang="en-MY"/>
          </a:p>
        </p:txBody>
      </p:sp>
    </p:spTree>
    <p:extLst>
      <p:ext uri="{BB962C8B-B14F-4D97-AF65-F5344CB8AC3E}">
        <p14:creationId xmlns:p14="http://schemas.microsoft.com/office/powerpoint/2010/main" val="163433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8</a:t>
            </a:fld>
            <a:endParaRPr lang="en-MY"/>
          </a:p>
        </p:txBody>
      </p:sp>
    </p:spTree>
    <p:extLst>
      <p:ext uri="{BB962C8B-B14F-4D97-AF65-F5344CB8AC3E}">
        <p14:creationId xmlns:p14="http://schemas.microsoft.com/office/powerpoint/2010/main" val="144218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9</a:t>
            </a:fld>
            <a:endParaRPr lang="en-MY"/>
          </a:p>
        </p:txBody>
      </p:sp>
    </p:spTree>
    <p:extLst>
      <p:ext uri="{BB962C8B-B14F-4D97-AF65-F5344CB8AC3E}">
        <p14:creationId xmlns:p14="http://schemas.microsoft.com/office/powerpoint/2010/main" val="273156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10</a:t>
            </a:fld>
            <a:endParaRPr lang="en-MY"/>
          </a:p>
        </p:txBody>
      </p:sp>
    </p:spTree>
    <p:extLst>
      <p:ext uri="{BB962C8B-B14F-4D97-AF65-F5344CB8AC3E}">
        <p14:creationId xmlns:p14="http://schemas.microsoft.com/office/powerpoint/2010/main" val="130497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11</a:t>
            </a:fld>
            <a:endParaRPr lang="en-MY"/>
          </a:p>
        </p:txBody>
      </p:sp>
    </p:spTree>
    <p:extLst>
      <p:ext uri="{BB962C8B-B14F-4D97-AF65-F5344CB8AC3E}">
        <p14:creationId xmlns:p14="http://schemas.microsoft.com/office/powerpoint/2010/main" val="230002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12</a:t>
            </a:fld>
            <a:endParaRPr lang="en-MY"/>
          </a:p>
        </p:txBody>
      </p:sp>
    </p:spTree>
    <p:extLst>
      <p:ext uri="{BB962C8B-B14F-4D97-AF65-F5344CB8AC3E}">
        <p14:creationId xmlns:p14="http://schemas.microsoft.com/office/powerpoint/2010/main" val="223897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13</a:t>
            </a:fld>
            <a:endParaRPr lang="en-MY"/>
          </a:p>
        </p:txBody>
      </p:sp>
    </p:spTree>
    <p:extLst>
      <p:ext uri="{BB962C8B-B14F-4D97-AF65-F5344CB8AC3E}">
        <p14:creationId xmlns:p14="http://schemas.microsoft.com/office/powerpoint/2010/main" val="4774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14</a:t>
            </a:fld>
            <a:endParaRPr lang="en-MY"/>
          </a:p>
        </p:txBody>
      </p:sp>
    </p:spTree>
    <p:extLst>
      <p:ext uri="{BB962C8B-B14F-4D97-AF65-F5344CB8AC3E}">
        <p14:creationId xmlns:p14="http://schemas.microsoft.com/office/powerpoint/2010/main" val="38067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1124-06A0-47DC-87E0-E7C2CA7BA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81ED678-9209-37E0-CA7E-EC25E49BE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F58F82-56B4-A17D-AA05-22D5392627AC}"/>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0E1A9A3E-727F-BFD9-167E-0A8BB1A992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959625A-429A-D976-323B-47B2A762247E}"/>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110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F0E0-7EC0-BE28-78B5-A1EC8C0B3AA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083149-D1A5-4874-5D58-B71224F90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181729-84D0-06AF-14F7-9292EABEDCE8}"/>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12A2DA63-F9BE-ED00-8C2D-5B0DEF5B10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E2C5E-52B6-1666-AA0F-6A7729DF92A6}"/>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6826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2B725-6139-9F48-D40A-47E6C6FF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CDED921-81A1-F18F-C524-199E611C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4730CB-499B-DA24-1DA3-EEF72245D42D}"/>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7E2D84DE-CDAF-9725-1533-4D3D3A6B99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A400B6-A042-E478-8524-C58F09CFD5A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4317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FF2-2943-894A-21ED-24743BFDA7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541688-6F49-60F5-3578-43197003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9CCB38-54BD-D12B-7082-423EF84B2B2F}"/>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A06E70A1-13DB-10F0-E395-2DC7F927F2E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0FD677-4FA6-5871-6DB9-A841A174AF29}"/>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533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6696-80F3-3103-6066-4FF5BD66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2833289-ADE7-3CDE-A279-99472307E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70D4B-DEEB-69DB-B3DD-8D46889A4ECD}"/>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817B0AD3-25F6-A684-7D5E-68B757DEA5F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EAAB18-7CF0-F4BB-7055-904CE265E0F5}"/>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133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C715-4580-DF8B-CC1A-81829870794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9AC88C7-9AB4-B16B-92F8-3ECCA3368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E6AAF5-8BB0-1F06-FEAA-85928CAA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98AFADE-6866-EC57-504E-F2FB75DB57F6}"/>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6" name="Footer Placeholder 5">
            <a:extLst>
              <a:ext uri="{FF2B5EF4-FFF2-40B4-BE49-F238E27FC236}">
                <a16:creationId xmlns:a16="http://schemas.microsoft.com/office/drawing/2014/main" id="{0D56A5F5-F8D7-025A-7A7C-143BE012EC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7C2A22-DF41-E4BA-8635-D57C6534E688}"/>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265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993A-448F-6745-53B9-AF0755D66F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CBFBE7-982D-CCB8-0F0A-50755E23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6D9A3-F5D6-4187-C675-18FD0A8C8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0F93FDA-5DAC-104C-252C-4793A662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F5E5-DF9A-BBD7-2E6D-490CD88FD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0C6126E-8268-61A4-9351-F240A14C5EFE}"/>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8" name="Footer Placeholder 7">
            <a:extLst>
              <a:ext uri="{FF2B5EF4-FFF2-40B4-BE49-F238E27FC236}">
                <a16:creationId xmlns:a16="http://schemas.microsoft.com/office/drawing/2014/main" id="{D3BDBADE-7E97-ED31-879F-8EBE361025C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31B5F1-BA91-C9F1-A7F6-78BB716593D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351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147-F47F-ECCB-7881-73EE71DDFCE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91D100-DE05-3FF5-794B-282D82ED1B76}"/>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4" name="Footer Placeholder 3">
            <a:extLst>
              <a:ext uri="{FF2B5EF4-FFF2-40B4-BE49-F238E27FC236}">
                <a16:creationId xmlns:a16="http://schemas.microsoft.com/office/drawing/2014/main" id="{3AEB3E73-8D10-1BA9-5681-0AB808A825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4DE9290-9C4B-0FE1-8F35-CD2DA53B8180}"/>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560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10E57-2A60-7032-1035-60D041796485}"/>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3" name="Footer Placeholder 2">
            <a:extLst>
              <a:ext uri="{FF2B5EF4-FFF2-40B4-BE49-F238E27FC236}">
                <a16:creationId xmlns:a16="http://schemas.microsoft.com/office/drawing/2014/main" id="{AE9138C5-5A51-A5B9-58DE-A34C78F1E8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F01D9B-BFF5-53D2-BD40-772E3E0A72E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85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E348-BF3F-E063-7E53-0E7ED9C4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689A704-61A2-477F-8669-912334C17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BF118D6-A39C-D771-7860-94EDF550E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B8B7A-EAE2-6C45-1BBF-F7025E1A4C09}"/>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6" name="Footer Placeholder 5">
            <a:extLst>
              <a:ext uri="{FF2B5EF4-FFF2-40B4-BE49-F238E27FC236}">
                <a16:creationId xmlns:a16="http://schemas.microsoft.com/office/drawing/2014/main" id="{7B6F606B-3A3A-6FFD-4A4F-5E613BE132A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BCBE189-B59E-F481-B4D1-2753EB45ABD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15732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4BE-5424-72D9-63C0-0C25742AA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484C359-CEB9-3E47-D11B-35C1DE91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3BFCC8-DF38-8F06-B208-F4BB2C38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2407-7205-EA70-4963-8738F7883A00}"/>
              </a:ext>
            </a:extLst>
          </p:cNvPr>
          <p:cNvSpPr>
            <a:spLocks noGrp="1"/>
          </p:cNvSpPr>
          <p:nvPr>
            <p:ph type="dt" sz="half" idx="10"/>
          </p:nvPr>
        </p:nvSpPr>
        <p:spPr/>
        <p:txBody>
          <a:bodyPr/>
          <a:lstStyle/>
          <a:p>
            <a:fld id="{6121221F-F081-4A1F-B82D-849223743FE4}" type="datetimeFigureOut">
              <a:rPr lang="en-MY" smtClean="0"/>
              <a:t>25/8/2024</a:t>
            </a:fld>
            <a:endParaRPr lang="en-MY"/>
          </a:p>
        </p:txBody>
      </p:sp>
      <p:sp>
        <p:nvSpPr>
          <p:cNvPr id="6" name="Footer Placeholder 5">
            <a:extLst>
              <a:ext uri="{FF2B5EF4-FFF2-40B4-BE49-F238E27FC236}">
                <a16:creationId xmlns:a16="http://schemas.microsoft.com/office/drawing/2014/main" id="{38C48975-D7E3-22B0-7CFF-53F79A0512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CB3A1AA-9D7E-FC90-FDD3-EE3E6DBF3A97}"/>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906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D5E48-36C9-8917-2264-A4498CB5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139A20-A254-CD30-8F34-B24CA1A57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1BF88A-7873-E710-6E15-FF5EEA06C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1221F-F081-4A1F-B82D-849223743FE4}" type="datetimeFigureOut">
              <a:rPr lang="en-MY" smtClean="0"/>
              <a:t>25/8/2024</a:t>
            </a:fld>
            <a:endParaRPr lang="en-MY"/>
          </a:p>
        </p:txBody>
      </p:sp>
      <p:sp>
        <p:nvSpPr>
          <p:cNvPr id="5" name="Footer Placeholder 4">
            <a:extLst>
              <a:ext uri="{FF2B5EF4-FFF2-40B4-BE49-F238E27FC236}">
                <a16:creationId xmlns:a16="http://schemas.microsoft.com/office/drawing/2014/main" id="{7CE9E3DA-436A-8673-82B1-4235D075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839BE07E-E79F-1EF1-8F36-1DA61E86B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4A6E8-B190-4270-A0FC-EB545314DDB2}" type="slidenum">
              <a:rPr lang="en-MY" smtClean="0"/>
              <a:t>‹#›</a:t>
            </a:fld>
            <a:endParaRPr lang="en-MY"/>
          </a:p>
        </p:txBody>
      </p:sp>
    </p:spTree>
    <p:extLst>
      <p:ext uri="{BB962C8B-B14F-4D97-AF65-F5344CB8AC3E}">
        <p14:creationId xmlns:p14="http://schemas.microsoft.com/office/powerpoint/2010/main" val="37372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bg1"/>
                </a:solidFill>
                <a:latin typeface="Liberation Serif" panose="02020603050405020304" pitchFamily="18" charset="0"/>
              </a:rPr>
              <a:t>How to Read a Book by Mortimer J. Adler</a:t>
            </a:r>
          </a:p>
        </p:txBody>
      </p:sp>
      <p:sp>
        <p:nvSpPr>
          <p:cNvPr id="3" name="Subtitle 2"/>
          <p:cNvSpPr>
            <a:spLocks noGrp="1"/>
          </p:cNvSpPr>
          <p:nvPr>
            <p:ph type="subTitle" idx="1"/>
          </p:nvPr>
        </p:nvSpPr>
        <p:spPr/>
        <p:txBody>
          <a:bodyPr/>
          <a:lstStyle/>
          <a:p>
            <a:r>
              <a:rPr dirty="0">
                <a:solidFill>
                  <a:schemeClr val="bg1"/>
                </a:solidFill>
                <a:latin typeface="Liberation Serif" panose="02020603050405020304" pitchFamily="18" charset="0"/>
              </a:rPr>
              <a:t>Summary of Key Sections</a:t>
            </a:r>
          </a:p>
          <a:p>
            <a:r>
              <a:rPr dirty="0">
                <a:solidFill>
                  <a:schemeClr val="bg1"/>
                </a:solidFill>
                <a:latin typeface="Liberation Serif" panose="02020603050405020304" pitchFamily="18" charset="0"/>
              </a:rPr>
              <a:t>Shafiq R, Sarawak Matriculation College</a:t>
            </a:r>
          </a:p>
          <a:p>
            <a:r>
              <a:rPr dirty="0">
                <a:solidFill>
                  <a:schemeClr val="bg1"/>
                </a:solidFill>
                <a:latin typeface="Liberation Serif" panose="02020603050405020304" pitchFamily="18" charset="0"/>
              </a:rPr>
              <a:t>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rgbClr val="D86ECC"/>
                </a:solidFill>
                <a:latin typeface="Liberation Serif" panose="02020603050405020304" pitchFamily="18" charset="0"/>
              </a:rPr>
              <a:t>Syntopical</a:t>
            </a:r>
            <a:r>
              <a:rPr lang="en-US" sz="4000" b="1" dirty="0">
                <a:solidFill>
                  <a:srgbClr val="D86ECC"/>
                </a:solidFill>
                <a:latin typeface="Liberation Serif" panose="02020603050405020304" pitchFamily="18" charset="0"/>
              </a:rPr>
              <a:t> Reading</a:t>
            </a:r>
          </a:p>
        </p:txBody>
      </p:sp>
    </p:spTree>
    <p:extLst>
      <p:ext uri="{BB962C8B-B14F-4D97-AF65-F5344CB8AC3E}">
        <p14:creationId xmlns:p14="http://schemas.microsoft.com/office/powerpoint/2010/main" val="411099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438807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649156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8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205459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58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50691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63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17670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92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997175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73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445408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1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3267623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47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083859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9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a:t>
            </a:r>
            <a:r>
              <a:rPr lang="en-US" b="1" u="sng" dirty="0">
                <a:solidFill>
                  <a:schemeClr val="bg1"/>
                </a:solidFill>
                <a:latin typeface="Liberation Serif" panose="02020603050405020304" pitchFamily="18" charset="0"/>
              </a:rPr>
              <a:t>most basic level of reading</a:t>
            </a:r>
            <a:r>
              <a:rPr lang="en-US" dirty="0">
                <a:solidFill>
                  <a:schemeClr val="bg1"/>
                </a:solidFill>
                <a:latin typeface="Liberation Serif" panose="02020603050405020304" pitchFamily="18" charset="0"/>
              </a:rPr>
              <a:t>,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52231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0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471303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39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319630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39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409797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E5B8DC86-B9D3-42ED-E30B-AE7D8B28D7AA}"/>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218589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084544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11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8206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8B83B6D9-486D-A60B-39A7-00A8727D7928}"/>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33453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241587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3011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a:t>
            </a:r>
            <a:r>
              <a:rPr lang="en-US" dirty="0">
                <a:solidFill>
                  <a:schemeClr val="bg1"/>
                </a:solidFill>
                <a:latin typeface="Liberation Serif" panose="02020603050405020304" pitchFamily="18" charset="0"/>
              </a:rPr>
              <a:t>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9431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41937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849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5733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51765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152221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365822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When to perform inspectional reading?</a:t>
            </a:r>
            <a:endParaRPr dirty="0">
              <a:solidFill>
                <a:schemeClr val="bg1"/>
              </a:solidFill>
            </a:endParaRPr>
          </a:p>
        </p:txBody>
      </p:sp>
      <p:sp>
        <p:nvSpPr>
          <p:cNvPr id="3" name="Content Placeholder 2"/>
          <p:cNvSpPr>
            <a:spLocks noGrp="1"/>
          </p:cNvSpPr>
          <p:nvPr>
            <p:ph idx="1"/>
          </p:nvPr>
        </p:nvSpPr>
        <p:spPr>
          <a:xfrm>
            <a:off x="838200" y="1825625"/>
            <a:ext cx="10515600" cy="936625"/>
          </a:xfrm>
        </p:spPr>
        <p:txBody>
          <a:bodyPr/>
          <a:lstStyle/>
          <a:p>
            <a:pPr marL="0" indent="0">
              <a:buNone/>
            </a:pPr>
            <a:r>
              <a:rPr lang="en-US" dirty="0">
                <a:solidFill>
                  <a:schemeClr val="bg1"/>
                </a:solidFill>
              </a:rPr>
              <a:t>You don’t know if the book is worth spending so much time on. But what if it’s a good book?</a:t>
            </a:r>
            <a:endParaRPr dirty="0">
              <a:solidFill>
                <a:schemeClr val="bg1"/>
              </a:solidFill>
            </a:endParaRPr>
          </a:p>
        </p:txBody>
      </p:sp>
      <p:sp>
        <p:nvSpPr>
          <p:cNvPr id="4" name="Explosion: 14 Points 3">
            <a:extLst>
              <a:ext uri="{FF2B5EF4-FFF2-40B4-BE49-F238E27FC236}">
                <a16:creationId xmlns:a16="http://schemas.microsoft.com/office/drawing/2014/main" id="{9AB57156-99F8-1D0B-F085-8085F49985B4}"/>
              </a:ext>
            </a:extLst>
          </p:cNvPr>
          <p:cNvSpPr/>
          <p:nvPr/>
        </p:nvSpPr>
        <p:spPr>
          <a:xfrm>
            <a:off x="2667000" y="2293937"/>
            <a:ext cx="5676900" cy="3929062"/>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Explosion: 14 Points 4">
            <a:extLst>
              <a:ext uri="{FF2B5EF4-FFF2-40B4-BE49-F238E27FC236}">
                <a16:creationId xmlns:a16="http://schemas.microsoft.com/office/drawing/2014/main" id="{7072FE56-119E-6837-4683-4CA0F44F1BC2}"/>
              </a:ext>
            </a:extLst>
          </p:cNvPr>
          <p:cNvSpPr/>
          <p:nvPr/>
        </p:nvSpPr>
        <p:spPr>
          <a:xfrm rot="1036585">
            <a:off x="2819400" y="2446337"/>
            <a:ext cx="5317200" cy="3567600"/>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TextBox 6">
            <a:extLst>
              <a:ext uri="{FF2B5EF4-FFF2-40B4-BE49-F238E27FC236}">
                <a16:creationId xmlns:a16="http://schemas.microsoft.com/office/drawing/2014/main" id="{0C35113A-F36B-B4D2-41D3-96FF7BD0A0D7}"/>
              </a:ext>
            </a:extLst>
          </p:cNvPr>
          <p:cNvSpPr txBox="1"/>
          <p:nvPr/>
        </p:nvSpPr>
        <p:spPr>
          <a:xfrm>
            <a:off x="3061046" y="3768472"/>
            <a:ext cx="4457700" cy="923330"/>
          </a:xfrm>
          <a:prstGeom prst="rect">
            <a:avLst/>
          </a:prstGeom>
          <a:noFill/>
        </p:spPr>
        <p:txBody>
          <a:bodyPr wrap="square">
            <a:spAutoFit/>
          </a:bodyPr>
          <a:lstStyle/>
          <a:p>
            <a:pPr algn="ctr"/>
            <a:r>
              <a:rPr lang="en-US" sz="5400" dirty="0">
                <a:latin typeface="Liberation Serif" panose="02020603050405020304" pitchFamily="18" charset="0"/>
              </a:rPr>
              <a:t>SKIM IT</a:t>
            </a:r>
            <a:endParaRPr lang="en-MY" sz="5400" dirty="0">
              <a:latin typeface="Liberation Serif"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1"/>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38330013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1"/>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6440655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1"/>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413144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98340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1"/>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278663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1"/>
                </a:solidFill>
              </a:rPr>
              <a:t>5. Look for pivotal chapters</a:t>
            </a:r>
          </a:p>
          <a:p>
            <a:pPr marL="0" indent="0">
              <a:buNone/>
            </a:pPr>
            <a:r>
              <a:rPr dirty="0">
                <a:solidFill>
                  <a:schemeClr val="bg2">
                    <a:lumMod val="25000"/>
                  </a:schemeClr>
                </a:solidFill>
              </a:rPr>
              <a:t>6. Turn pages and read paragraphs</a:t>
            </a:r>
          </a:p>
        </p:txBody>
      </p:sp>
    </p:spTree>
    <p:extLst>
      <p:ext uri="{BB962C8B-B14F-4D97-AF65-F5344CB8AC3E}">
        <p14:creationId xmlns:p14="http://schemas.microsoft.com/office/powerpoint/2010/main" val="36369971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2">
                    <a:lumMod val="25000"/>
                  </a:schemeClr>
                </a:solidFill>
              </a:rPr>
              <a:t>1. Read the title and preface</a:t>
            </a:r>
          </a:p>
          <a:p>
            <a:pPr marL="0" indent="0">
              <a:buNone/>
            </a:pPr>
            <a:r>
              <a:rPr dirty="0">
                <a:solidFill>
                  <a:schemeClr val="bg2">
                    <a:lumMod val="25000"/>
                  </a:schemeClr>
                </a:solidFill>
              </a:rPr>
              <a:t>2. Study the table of contents</a:t>
            </a:r>
          </a:p>
          <a:p>
            <a:pPr marL="0" indent="0">
              <a:buNone/>
            </a:pPr>
            <a:r>
              <a:rPr dirty="0">
                <a:solidFill>
                  <a:schemeClr val="bg2">
                    <a:lumMod val="25000"/>
                  </a:schemeClr>
                </a:solidFill>
              </a:rPr>
              <a:t>3. Check the index</a:t>
            </a:r>
          </a:p>
          <a:p>
            <a:pPr marL="0" indent="0">
              <a:buNone/>
            </a:pPr>
            <a:r>
              <a:rPr dirty="0">
                <a:solidFill>
                  <a:schemeClr val="bg2">
                    <a:lumMod val="25000"/>
                  </a:schemeClr>
                </a:solidFill>
              </a:rPr>
              <a:t>4. Read the publisher’s blurb</a:t>
            </a:r>
          </a:p>
          <a:p>
            <a:pPr marL="0" indent="0">
              <a:buNone/>
            </a:pPr>
            <a:r>
              <a:rPr dirty="0">
                <a:solidFill>
                  <a:schemeClr val="bg2">
                    <a:lumMod val="25000"/>
                  </a:schemeClr>
                </a:solidFill>
              </a:rPr>
              <a:t>5. Look for pivotal chapters</a:t>
            </a:r>
          </a:p>
          <a:p>
            <a:pPr marL="0" indent="0">
              <a:buNone/>
            </a:pPr>
            <a:r>
              <a:rPr dirty="0">
                <a:solidFill>
                  <a:schemeClr val="bg1"/>
                </a:solidFill>
              </a:rPr>
              <a:t>6. Turn pages and read paragraphs</a:t>
            </a:r>
          </a:p>
        </p:txBody>
      </p:sp>
    </p:spTree>
    <p:extLst>
      <p:ext uri="{BB962C8B-B14F-4D97-AF65-F5344CB8AC3E}">
        <p14:creationId xmlns:p14="http://schemas.microsoft.com/office/powerpoint/2010/main" val="1110186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rPr>
              <a:t>Steps:</a:t>
            </a:r>
          </a:p>
          <a:p>
            <a:pPr marL="0" indent="0">
              <a:buNone/>
            </a:pPr>
            <a:r>
              <a:rPr dirty="0">
                <a:solidFill>
                  <a:schemeClr val="bg1"/>
                </a:solidFill>
              </a:rPr>
              <a:t>1. Read the title and preface</a:t>
            </a:r>
          </a:p>
          <a:p>
            <a:pPr marL="0" indent="0">
              <a:buNone/>
            </a:pPr>
            <a:r>
              <a:rPr dirty="0">
                <a:solidFill>
                  <a:schemeClr val="bg1"/>
                </a:solidFill>
              </a:rPr>
              <a:t>2. Study the table of contents</a:t>
            </a:r>
          </a:p>
          <a:p>
            <a:pPr marL="0" indent="0">
              <a:buNone/>
            </a:pPr>
            <a:r>
              <a:rPr dirty="0">
                <a:solidFill>
                  <a:schemeClr val="bg1"/>
                </a:solidFill>
              </a:rPr>
              <a:t>3. Check the index</a:t>
            </a:r>
          </a:p>
          <a:p>
            <a:pPr marL="0" indent="0">
              <a:buNone/>
            </a:pPr>
            <a:r>
              <a:rPr dirty="0">
                <a:solidFill>
                  <a:schemeClr val="bg1"/>
                </a:solidFill>
              </a:rPr>
              <a:t>4. Read the publisher’s blurb</a:t>
            </a:r>
          </a:p>
          <a:p>
            <a:pPr marL="0" indent="0">
              <a:buNone/>
            </a:pPr>
            <a:r>
              <a:rPr dirty="0">
                <a:solidFill>
                  <a:schemeClr val="bg1"/>
                </a:solidFill>
              </a:rPr>
              <a:t>5. Look for pivotal chapters</a:t>
            </a:r>
          </a:p>
          <a:p>
            <a:pPr marL="0" indent="0">
              <a:buNone/>
            </a:pPr>
            <a:r>
              <a:rPr dirty="0">
                <a:solidFill>
                  <a:schemeClr val="bg1"/>
                </a:solidFill>
              </a:rPr>
              <a:t>6. Turn pages and read paragraphs</a:t>
            </a:r>
          </a:p>
        </p:txBody>
      </p:sp>
    </p:spTree>
    <p:extLst>
      <p:ext uri="{BB962C8B-B14F-4D97-AF65-F5344CB8AC3E}">
        <p14:creationId xmlns:p14="http://schemas.microsoft.com/office/powerpoint/2010/main" val="413404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25000"/>
                  </a:schemeClr>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0568197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1"/>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836161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1"/>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9973581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2">
                    <a:lumMod val="25000"/>
                  </a:schemeClr>
                </a:solidFill>
              </a:rPr>
              <a:t>1. Read straight through</a:t>
            </a:r>
            <a:endParaRPr lang="en-US" dirty="0">
              <a:solidFill>
                <a:schemeClr val="bg2">
                  <a:lumMod val="25000"/>
                </a:schemeClr>
              </a:solidFill>
            </a:endParaRPr>
          </a:p>
          <a:p>
            <a:pPr marL="0" indent="0">
              <a:buNone/>
            </a:pPr>
            <a:endParaRPr dirty="0">
              <a:solidFill>
                <a:schemeClr val="bg2">
                  <a:lumMod val="25000"/>
                </a:schemeClr>
              </a:solidFill>
            </a:endParaRPr>
          </a:p>
          <a:p>
            <a:pPr marL="0" indent="0">
              <a:buNone/>
            </a:pPr>
            <a:r>
              <a:rPr dirty="0">
                <a:solidFill>
                  <a:schemeClr val="bg2">
                    <a:lumMod val="25000"/>
                  </a:schemeClr>
                </a:solidFill>
              </a:rPr>
              <a:t>2. Resist the urge to stop</a:t>
            </a:r>
          </a:p>
          <a:p>
            <a:pPr marL="0" indent="0">
              <a:buNone/>
            </a:pPr>
            <a:endParaRPr lang="en-US" dirty="0">
              <a:solidFill>
                <a:schemeClr val="bg2">
                  <a:lumMod val="25000"/>
                </a:schemeClr>
              </a:solidFill>
            </a:endParaRPr>
          </a:p>
          <a:p>
            <a:pPr marL="0" indent="0">
              <a:buNone/>
            </a:pPr>
            <a:r>
              <a:rPr dirty="0">
                <a:solidFill>
                  <a:schemeClr val="bg2">
                    <a:lumMod val="25000"/>
                  </a:schemeClr>
                </a:solidFill>
              </a:rPr>
              <a:t>3. Don’t worry about full comprehension</a:t>
            </a:r>
          </a:p>
          <a:p>
            <a:pPr marL="0" indent="0">
              <a:buNone/>
            </a:pPr>
            <a:endParaRPr lang="en-US" dirty="0">
              <a:solidFill>
                <a:schemeClr val="bg2">
                  <a:lumMod val="25000"/>
                </a:schemeClr>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13082318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2. Resist the urge to stop</a:t>
            </a:r>
          </a:p>
          <a:p>
            <a:pPr marL="0" indent="0">
              <a:buNone/>
            </a:pPr>
            <a:endParaRPr lang="en-US" dirty="0">
              <a:solidFill>
                <a:schemeClr val="bg1"/>
              </a:solidFill>
            </a:endParaRPr>
          </a:p>
          <a:p>
            <a:pPr marL="0" indent="0">
              <a:buNone/>
            </a:pPr>
            <a:r>
              <a:rPr dirty="0">
                <a:solidFill>
                  <a:schemeClr val="bg1"/>
                </a:solidFill>
              </a:rPr>
              <a:t>3. Don’t worry about full comprehension</a:t>
            </a:r>
          </a:p>
          <a:p>
            <a:pPr marL="0" indent="0">
              <a:buNone/>
            </a:pPr>
            <a:endParaRPr lang="en-US" dirty="0">
              <a:solidFill>
                <a:schemeClr val="bg1"/>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403606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667161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4056470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23241207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Look for Signposts</a:t>
            </a:r>
          </a:p>
        </p:txBody>
      </p:sp>
    </p:spTree>
    <p:extLst>
      <p:ext uri="{BB962C8B-B14F-4D97-AF65-F5344CB8AC3E}">
        <p14:creationId xmlns:p14="http://schemas.microsoft.com/office/powerpoint/2010/main" val="3781438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2">
                    <a:lumMod val="10000"/>
                  </a:schemeClr>
                </a:solidFill>
              </a:rPr>
              <a:t>• Set a Time Limit</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2">
                    <a:lumMod val="10000"/>
                  </a:schemeClr>
                </a:solidFill>
              </a:rPr>
              <a:t>• Focus on Structure</a:t>
            </a:r>
          </a:p>
          <a:p>
            <a:pPr marL="0" indent="0">
              <a:buFont typeface="Arial" panose="020B0604020202020204" pitchFamily="34" charset="0"/>
              <a:buNone/>
            </a:pPr>
            <a:endParaRPr lang="en-US" dirty="0">
              <a:solidFill>
                <a:schemeClr val="bg2">
                  <a:lumMod val="10000"/>
                </a:schemeClr>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17217614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rPr>
              <a:t>Steps:</a:t>
            </a:r>
          </a:p>
          <a:p>
            <a:pPr marL="0" indent="0">
              <a:buNone/>
            </a:pPr>
            <a:r>
              <a:rPr dirty="0">
                <a:solidFill>
                  <a:schemeClr val="bg2">
                    <a:lumMod val="10000"/>
                  </a:schemeClr>
                </a:solidFill>
              </a:rPr>
              <a:t>1. Read straight through</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2. Resist the urge to stop</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3. Don’t worry about full comprehension</a:t>
            </a:r>
          </a:p>
          <a:p>
            <a:pPr marL="0" indent="0">
              <a:buNone/>
            </a:pPr>
            <a:endParaRPr lang="en-US" dirty="0">
              <a:solidFill>
                <a:schemeClr val="bg2">
                  <a:lumMod val="10000"/>
                </a:schemeClr>
              </a:solidFill>
            </a:endParaRPr>
          </a:p>
          <a:p>
            <a:pPr marL="0" indent="0">
              <a:buNone/>
            </a:pPr>
            <a:r>
              <a:rPr dirty="0">
                <a:solidFill>
                  <a:schemeClr val="bg2">
                    <a:lumMod val="10000"/>
                  </a:schemeClr>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23674015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rPr>
              <a:t>Steps:</a:t>
            </a:r>
          </a:p>
          <a:p>
            <a:pPr marL="0" indent="0">
              <a:buNone/>
            </a:pPr>
            <a:r>
              <a:rPr dirty="0">
                <a:solidFill>
                  <a:schemeClr val="bg1"/>
                </a:solidFill>
              </a:rPr>
              <a:t>1. Read straight through</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2. Resist the urge to stop</a:t>
            </a:r>
          </a:p>
          <a:p>
            <a:pPr marL="0" indent="0">
              <a:buNone/>
            </a:pPr>
            <a:endParaRPr lang="en-US" dirty="0">
              <a:solidFill>
                <a:schemeClr val="bg1"/>
              </a:solidFill>
            </a:endParaRPr>
          </a:p>
          <a:p>
            <a:pPr marL="0" indent="0">
              <a:buNone/>
            </a:pPr>
            <a:r>
              <a:rPr dirty="0">
                <a:solidFill>
                  <a:schemeClr val="bg1"/>
                </a:solidFill>
              </a:rPr>
              <a:t>3. Don’t worry about full comprehension</a:t>
            </a:r>
          </a:p>
          <a:p>
            <a:pPr marL="0" indent="0">
              <a:buNone/>
            </a:pPr>
            <a:endParaRPr lang="en-US" dirty="0">
              <a:solidFill>
                <a:schemeClr val="bg1"/>
              </a:solidFill>
            </a:endParaRPr>
          </a:p>
          <a:p>
            <a:pPr marL="0" indent="0">
              <a:buNone/>
            </a:pPr>
            <a:r>
              <a:rPr dirty="0">
                <a:solidFill>
                  <a:schemeClr val="bg1"/>
                </a:solidFill>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Strategies:</a:t>
            </a:r>
          </a:p>
          <a:p>
            <a:pPr marL="0" indent="0">
              <a:buFont typeface="Arial" panose="020B0604020202020204" pitchFamily="34" charset="0"/>
              <a:buNone/>
            </a:pPr>
            <a:r>
              <a:rPr lang="en-US" dirty="0">
                <a:solidFill>
                  <a:schemeClr val="bg1"/>
                </a:solidFill>
              </a:rPr>
              <a:t>• Set a Time Limit</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Focus on Structure</a:t>
            </a:r>
          </a:p>
          <a:p>
            <a:pPr marL="0" indent="0">
              <a:buFont typeface="Arial" panose="020B0604020202020204" pitchFamily="34" charset="0"/>
              <a:buNone/>
            </a:pPr>
            <a:endParaRPr lang="en-US" dirty="0">
              <a:solidFill>
                <a:schemeClr val="bg1"/>
              </a:solidFill>
            </a:endParaRPr>
          </a:p>
          <a:p>
            <a:pPr marL="0" indent="0">
              <a:buFont typeface="Arial" panose="020B0604020202020204" pitchFamily="34" charset="0"/>
              <a:buNone/>
            </a:pPr>
            <a:r>
              <a:rPr lang="en-US" dirty="0">
                <a:solidFill>
                  <a:schemeClr val="bg1"/>
                </a:solidFill>
              </a:rPr>
              <a:t>• Look for Signposts</a:t>
            </a:r>
          </a:p>
        </p:txBody>
      </p:sp>
    </p:spTree>
    <p:extLst>
      <p:ext uri="{BB962C8B-B14F-4D97-AF65-F5344CB8AC3E}">
        <p14:creationId xmlns:p14="http://schemas.microsoft.com/office/powerpoint/2010/main" val="2066092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rPr>
              <a:t>In </a:t>
            </a:r>
            <a:r>
              <a:rPr lang="en-US" i="1" dirty="0">
                <a:solidFill>
                  <a:schemeClr val="bg1"/>
                </a:solidFill>
              </a:rPr>
              <a:t>How to Read a Book</a:t>
            </a:r>
            <a:r>
              <a:rPr lang="en-US" dirty="0">
                <a:solidFill>
                  <a:schemeClr val="bg1"/>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extLst>
      <p:ext uri="{BB962C8B-B14F-4D97-AF65-F5344CB8AC3E}">
        <p14:creationId xmlns:p14="http://schemas.microsoft.com/office/powerpoint/2010/main" val="12226802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1"/>
                </a:solidFill>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endParaRPr>
          </a:p>
        </p:txBody>
      </p:sp>
    </p:spTree>
    <p:extLst>
      <p:ext uri="{BB962C8B-B14F-4D97-AF65-F5344CB8AC3E}">
        <p14:creationId xmlns:p14="http://schemas.microsoft.com/office/powerpoint/2010/main" val="17459146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rPr>
              <a:t>In </a:t>
            </a:r>
            <a:r>
              <a:rPr lang="en-US" i="1" dirty="0">
                <a:solidFill>
                  <a:schemeClr val="bg2">
                    <a:lumMod val="25000"/>
                  </a:schemeClr>
                </a:solidFill>
              </a:rPr>
              <a:t>How to Read a Book</a:t>
            </a:r>
            <a:r>
              <a:rPr lang="en-US" dirty="0">
                <a:solidFill>
                  <a:schemeClr val="bg2">
                    <a:lumMod val="25000"/>
                  </a:schemeClr>
                </a:solidFill>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rPr>
              <a:t>Adler argues that true understanding requires careful, thoughtful reading, especially when engaging with complex or challenging texts. </a:t>
            </a:r>
          </a:p>
          <a:p>
            <a:pPr marL="0" indent="0" algn="just">
              <a:buNone/>
            </a:pPr>
            <a:r>
              <a:rPr lang="en-US" dirty="0">
                <a:solidFill>
                  <a:schemeClr val="bg1"/>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endParaRPr>
          </a:p>
        </p:txBody>
      </p:sp>
    </p:spTree>
    <p:extLst>
      <p:ext uri="{BB962C8B-B14F-4D97-AF65-F5344CB8AC3E}">
        <p14:creationId xmlns:p14="http://schemas.microsoft.com/office/powerpoint/2010/main" val="1439867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grayscl/>
          </a:blip>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Speed Reading</a:t>
            </a:r>
            <a:endParaRPr dirty="0">
              <a:solidFill>
                <a:schemeClr val="bg1"/>
              </a:solidFill>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rPr>
              <a:t>In </a:t>
            </a:r>
            <a:r>
              <a:rPr lang="en-US" i="1" dirty="0">
                <a:solidFill>
                  <a:schemeClr val="bg1"/>
                </a:solidFill>
              </a:rPr>
              <a:t>How to Read a Book</a:t>
            </a:r>
            <a:r>
              <a:rPr lang="en-US" dirty="0">
                <a:solidFill>
                  <a:schemeClr val="bg1"/>
                </a:solidFill>
              </a:rPr>
              <a:t>, Mortimer Adler views speed reading with caution, emphasizing that while reading faster can be useful, it should not come at the expense of comprehension. </a:t>
            </a:r>
          </a:p>
          <a:p>
            <a:pPr marL="0" indent="0" algn="just">
              <a:buNone/>
            </a:pPr>
            <a:r>
              <a:rPr lang="en-US" dirty="0">
                <a:solidFill>
                  <a:schemeClr val="bg1"/>
                </a:solidFill>
              </a:rPr>
              <a:t>Adler argues that true understanding requires careful, thoughtful reading, especially when engaging with complex or challenging texts. </a:t>
            </a:r>
          </a:p>
          <a:p>
            <a:pPr marL="0" indent="0" algn="just">
              <a:buNone/>
            </a:pPr>
            <a:r>
              <a:rPr lang="en-US" dirty="0">
                <a:solidFill>
                  <a:schemeClr val="bg1"/>
                </a:solidFill>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endParaRPr>
          </a:p>
        </p:txBody>
      </p:sp>
    </p:spTree>
    <p:extLst>
      <p:ext uri="{BB962C8B-B14F-4D97-AF65-F5344CB8AC3E}">
        <p14:creationId xmlns:p14="http://schemas.microsoft.com/office/powerpoint/2010/main" val="416255530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36760828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98E19D-759B-B46D-E249-B93947D030D9}"/>
              </a:ext>
            </a:extLst>
          </p:cNvPr>
          <p:cNvSpPr/>
          <p:nvPr/>
        </p:nvSpPr>
        <p:spPr>
          <a:xfrm>
            <a:off x="3832860"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Tree>
    <p:extLst>
      <p:ext uri="{BB962C8B-B14F-4D97-AF65-F5344CB8AC3E}">
        <p14:creationId xmlns:p14="http://schemas.microsoft.com/office/powerpoint/2010/main" val="2989507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Fixations &amp; Regressions</a:t>
            </a:r>
            <a:endParaRPr dirty="0">
              <a:solidFill>
                <a:schemeClr val="bg1"/>
              </a:solidFill>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rPr>
              <a:t>Weak Readers’ eyes tend to go back to previous words/ phrases! Oh </a:t>
            </a:r>
            <a:r>
              <a:rPr lang="en-US" dirty="0" err="1">
                <a:solidFill>
                  <a:schemeClr val="bg1"/>
                </a:solidFill>
              </a:rPr>
              <a:t>noooo</a:t>
            </a:r>
            <a:r>
              <a:rPr lang="en-US" dirty="0">
                <a:solidFill>
                  <a:schemeClr val="bg1"/>
                </a:solidFill>
              </a:rPr>
              <a:t>!</a:t>
            </a:r>
            <a:endParaRPr dirty="0">
              <a:solidFill>
                <a:schemeClr val="bg1"/>
              </a:solidFill>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p>
        </p:txBody>
      </p:sp>
      <p:sp>
        <p:nvSpPr>
          <p:cNvPr id="8" name="Rectangle 7">
            <a:extLst>
              <a:ext uri="{FF2B5EF4-FFF2-40B4-BE49-F238E27FC236}">
                <a16:creationId xmlns:a16="http://schemas.microsoft.com/office/drawing/2014/main" id="{E6DBE237-DA18-27E5-48B5-71D55C59652D}"/>
              </a:ext>
            </a:extLst>
          </p:cNvPr>
          <p:cNvSpPr/>
          <p:nvPr/>
        </p:nvSpPr>
        <p:spPr>
          <a:xfrm>
            <a:off x="3832860"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Tree>
    <p:extLst>
      <p:ext uri="{BB962C8B-B14F-4D97-AF65-F5344CB8AC3E}">
        <p14:creationId xmlns:p14="http://schemas.microsoft.com/office/powerpoint/2010/main" val="1510132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669E23-B550-F2DF-7AD5-EB94A5293003}"/>
              </a:ext>
            </a:extLst>
          </p:cNvPr>
          <p:cNvSpPr>
            <a:spLocks noGrp="1"/>
          </p:cNvSpPr>
          <p:nvPr>
            <p:ph type="title"/>
          </p:nvPr>
        </p:nvSpPr>
        <p:spPr>
          <a:xfrm>
            <a:off x="838200" y="2766218"/>
            <a:ext cx="10515600" cy="1325563"/>
          </a:xfrm>
        </p:spPr>
        <p:txBody>
          <a:bodyPr/>
          <a:lstStyle/>
          <a:p>
            <a:r>
              <a:rPr lang="en-US" dirty="0">
                <a:solidFill>
                  <a:schemeClr val="bg1"/>
                </a:solidFill>
              </a:rPr>
              <a:t>A demanding reader…..</a:t>
            </a:r>
            <a:endParaRPr lang="en-MY" dirty="0">
              <a:solidFill>
                <a:schemeClr val="bg1"/>
              </a:solidFill>
            </a:endParaRPr>
          </a:p>
        </p:txBody>
      </p:sp>
    </p:spTree>
    <p:extLst>
      <p:ext uri="{BB962C8B-B14F-4D97-AF65-F5344CB8AC3E}">
        <p14:creationId xmlns:p14="http://schemas.microsoft.com/office/powerpoint/2010/main" val="2568142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2">
                    <a:lumMod val="10000"/>
                  </a:schemeClr>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2">
                    <a:lumMod val="10000"/>
                  </a:schemeClr>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2">
                    <a:lumMod val="10000"/>
                  </a:schemeClr>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41529963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40681931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1"/>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10013492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1"/>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249767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5" name="Picture 34">
            <a:extLst>
              <a:ext uri="{FF2B5EF4-FFF2-40B4-BE49-F238E27FC236}">
                <a16:creationId xmlns:a16="http://schemas.microsoft.com/office/drawing/2014/main" id="{4170E8F8-315A-E935-DB82-54A85D4D9B50}"/>
              </a:ext>
            </a:extLst>
          </p:cNvPr>
          <p:cNvPicPr>
            <a:picLocks noChangeAspect="1"/>
          </p:cNvPicPr>
          <p:nvPr/>
        </p:nvPicPr>
        <p:blipFill rotWithShape="1">
          <a:blip r:embed="rId3">
            <a:grayscl/>
          </a:blip>
          <a:srcRect t="1" b="25606"/>
          <a:stretch/>
        </p:blipFill>
        <p:spPr>
          <a:xfrm>
            <a:off x="571500" y="1690688"/>
            <a:ext cx="4457700" cy="3233737"/>
          </a:xfrm>
          <a:prstGeom prst="rect">
            <a:avLst/>
          </a:prstGeom>
        </p:spPr>
      </p:pic>
    </p:spTree>
    <p:extLst>
      <p:ext uri="{BB962C8B-B14F-4D97-AF65-F5344CB8AC3E}">
        <p14:creationId xmlns:p14="http://schemas.microsoft.com/office/powerpoint/2010/main" val="3981356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1"/>
                </a:solidFill>
              </a:rPr>
              <a:t>3. Is the book true, in whole or part?</a:t>
            </a:r>
          </a:p>
          <a:p>
            <a:pPr marL="0" indent="0">
              <a:buNone/>
            </a:pPr>
            <a:r>
              <a:rPr dirty="0">
                <a:solidFill>
                  <a:schemeClr val="bg2">
                    <a:lumMod val="10000"/>
                  </a:schemeClr>
                </a:solidFill>
              </a:rPr>
              <a:t>4. </a:t>
            </a:r>
            <a:r>
              <a:rPr lang="en-US" dirty="0">
                <a:solidFill>
                  <a:schemeClr val="bg2">
                    <a:lumMod val="10000"/>
                  </a:schemeClr>
                </a:solidFill>
              </a:rPr>
              <a:t>(Significance )</a:t>
            </a:r>
            <a:r>
              <a:rPr dirty="0">
                <a:solidFill>
                  <a:schemeClr val="bg2">
                    <a:lumMod val="10000"/>
                  </a:schemeClr>
                </a:solidFill>
              </a:rPr>
              <a:t>What of it?</a:t>
            </a:r>
            <a:r>
              <a:rPr lang="en-US" dirty="0">
                <a:solidFill>
                  <a:schemeClr val="bg2">
                    <a:lumMod val="10000"/>
                  </a:schemeClr>
                </a:solidFill>
              </a:rPr>
              <a:t> </a:t>
            </a:r>
            <a:endParaRPr dirty="0">
              <a:solidFill>
                <a:schemeClr val="bg2">
                  <a:lumMod val="10000"/>
                </a:schemeClr>
              </a:solidFill>
            </a:endParaRPr>
          </a:p>
        </p:txBody>
      </p:sp>
    </p:spTree>
    <p:extLst>
      <p:ext uri="{BB962C8B-B14F-4D97-AF65-F5344CB8AC3E}">
        <p14:creationId xmlns:p14="http://schemas.microsoft.com/office/powerpoint/2010/main" val="5445945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2">
                  <a:lumMod val="10000"/>
                </a:schemeClr>
              </a:solidFill>
            </a:endParaRPr>
          </a:p>
          <a:p>
            <a:pPr marL="0" indent="0">
              <a:buNone/>
            </a:pPr>
            <a:r>
              <a:rPr lang="en-US" dirty="0">
                <a:solidFill>
                  <a:schemeClr val="bg1"/>
                </a:solidFill>
              </a:rPr>
              <a:t>What questions to ask?</a:t>
            </a:r>
          </a:p>
          <a:p>
            <a:pPr marL="0" indent="0">
              <a:buNone/>
            </a:pPr>
            <a:r>
              <a:rPr dirty="0">
                <a:solidFill>
                  <a:schemeClr val="bg2">
                    <a:lumMod val="10000"/>
                  </a:schemeClr>
                </a:solidFill>
              </a:rPr>
              <a:t>1. What is the book about as a whole?</a:t>
            </a:r>
          </a:p>
          <a:p>
            <a:pPr marL="0" indent="0">
              <a:buNone/>
            </a:pPr>
            <a:r>
              <a:rPr dirty="0">
                <a:solidFill>
                  <a:schemeClr val="bg2">
                    <a:lumMod val="10000"/>
                  </a:schemeClr>
                </a:solidFill>
              </a:rPr>
              <a:t>2. What is being said in detail, and how?</a:t>
            </a:r>
          </a:p>
          <a:p>
            <a:pPr marL="0" indent="0">
              <a:buNone/>
            </a:pPr>
            <a:r>
              <a:rPr dirty="0">
                <a:solidFill>
                  <a:schemeClr val="bg2">
                    <a:lumMod val="10000"/>
                  </a:schemeClr>
                </a:solidFill>
              </a:rPr>
              <a:t>3. Is the book true, in whole or part?</a:t>
            </a:r>
          </a:p>
          <a:p>
            <a:pPr marL="0" indent="0">
              <a:buNone/>
            </a:pPr>
            <a:r>
              <a:rPr dirty="0">
                <a:solidFill>
                  <a:schemeClr val="bg1"/>
                </a:solidFill>
              </a:rPr>
              <a:t>4. </a:t>
            </a:r>
            <a:r>
              <a:rPr lang="en-US" dirty="0">
                <a:solidFill>
                  <a:schemeClr val="bg1"/>
                </a:solidFill>
              </a:rPr>
              <a:t>(Significance )</a:t>
            </a:r>
            <a:r>
              <a:rPr dirty="0">
                <a:solidFill>
                  <a:schemeClr val="bg1"/>
                </a:solidFill>
              </a:rPr>
              <a:t>What of it?</a:t>
            </a:r>
            <a:r>
              <a:rPr lang="en-US" dirty="0">
                <a:solidFill>
                  <a:schemeClr val="bg1"/>
                </a:solidFill>
              </a:rPr>
              <a:t> </a:t>
            </a:r>
            <a:endParaRPr dirty="0">
              <a:solidFill>
                <a:schemeClr val="bg1"/>
              </a:solidFill>
            </a:endParaRPr>
          </a:p>
        </p:txBody>
      </p:sp>
    </p:spTree>
    <p:extLst>
      <p:ext uri="{BB962C8B-B14F-4D97-AF65-F5344CB8AC3E}">
        <p14:creationId xmlns:p14="http://schemas.microsoft.com/office/powerpoint/2010/main" val="8118170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good reader is an active reader.</a:t>
            </a:r>
            <a:endParaRPr dirty="0">
              <a:solidFill>
                <a:schemeClr val="bg1"/>
              </a:solidFill>
            </a:endParaRPr>
          </a:p>
        </p:txBody>
      </p:sp>
      <p:sp>
        <p:nvSpPr>
          <p:cNvPr id="3" name="Content Placeholder 2"/>
          <p:cNvSpPr>
            <a:spLocks noGrp="1"/>
          </p:cNvSpPr>
          <p:nvPr>
            <p:ph idx="1"/>
          </p:nvPr>
        </p:nvSpPr>
        <p:spPr/>
        <p:txBody>
          <a:bodyPr/>
          <a:lstStyle/>
          <a:p>
            <a:pPr marL="0" indent="0">
              <a:buNone/>
            </a:pPr>
            <a:r>
              <a:rPr lang="en-US" dirty="0">
                <a:solidFill>
                  <a:schemeClr val="bg1"/>
                </a:solidFill>
              </a:rPr>
              <a:t>An active reader is one who consistently ask questions when they read.</a:t>
            </a:r>
          </a:p>
          <a:p>
            <a:pPr marL="0" indent="0">
              <a:buNone/>
            </a:pPr>
            <a:endParaRPr lang="en-US" dirty="0">
              <a:solidFill>
                <a:schemeClr val="bg1"/>
              </a:solidFill>
            </a:endParaRPr>
          </a:p>
          <a:p>
            <a:pPr marL="0" indent="0">
              <a:buNone/>
            </a:pPr>
            <a:r>
              <a:rPr lang="en-US" dirty="0">
                <a:solidFill>
                  <a:schemeClr val="bg1"/>
                </a:solidFill>
              </a:rPr>
              <a:t>What questions to ask?</a:t>
            </a:r>
          </a:p>
          <a:p>
            <a:pPr marL="0" indent="0">
              <a:buNone/>
            </a:pPr>
            <a:r>
              <a:rPr dirty="0">
                <a:solidFill>
                  <a:schemeClr val="bg1"/>
                </a:solidFill>
              </a:rPr>
              <a:t>1. What is the book about as a whole?</a:t>
            </a:r>
          </a:p>
          <a:p>
            <a:pPr marL="0" indent="0">
              <a:buNone/>
            </a:pPr>
            <a:r>
              <a:rPr dirty="0">
                <a:solidFill>
                  <a:schemeClr val="bg1"/>
                </a:solidFill>
              </a:rPr>
              <a:t>2. What is being said in detail, and how?</a:t>
            </a:r>
          </a:p>
          <a:p>
            <a:pPr marL="0" indent="0">
              <a:buNone/>
            </a:pPr>
            <a:r>
              <a:rPr dirty="0">
                <a:solidFill>
                  <a:schemeClr val="bg1"/>
                </a:solidFill>
              </a:rPr>
              <a:t>3. Is the book true, in whole or part?</a:t>
            </a:r>
          </a:p>
          <a:p>
            <a:pPr marL="0" indent="0">
              <a:buNone/>
            </a:pPr>
            <a:r>
              <a:rPr dirty="0">
                <a:solidFill>
                  <a:schemeClr val="bg1"/>
                </a:solidFill>
              </a:rPr>
              <a:t>4. </a:t>
            </a:r>
            <a:r>
              <a:rPr lang="en-US" dirty="0">
                <a:solidFill>
                  <a:schemeClr val="bg1"/>
                </a:solidFill>
              </a:rPr>
              <a:t>(Significance )</a:t>
            </a:r>
            <a:r>
              <a:rPr dirty="0">
                <a:solidFill>
                  <a:schemeClr val="bg1"/>
                </a:solidFill>
              </a:rPr>
              <a:t>What of it?</a:t>
            </a:r>
            <a:r>
              <a:rPr lang="en-US" dirty="0">
                <a:solidFill>
                  <a:schemeClr val="bg1"/>
                </a:solidFill>
              </a:rPr>
              <a:t> </a:t>
            </a:r>
            <a:endParaRPr dirty="0">
              <a:solidFill>
                <a:schemeClr val="bg1"/>
              </a:solidFill>
            </a:endParaRPr>
          </a:p>
        </p:txBody>
      </p:sp>
    </p:spTree>
    <p:extLst>
      <p:ext uri="{BB962C8B-B14F-4D97-AF65-F5344CB8AC3E}">
        <p14:creationId xmlns:p14="http://schemas.microsoft.com/office/powerpoint/2010/main" val="4023169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86485535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1"/>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7061270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1"/>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1460694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1"/>
                </a:solidFill>
              </a:rPr>
              <a:t>• Write numbers in the margin</a:t>
            </a:r>
            <a:endParaRPr lang="en-US" dirty="0">
              <a:solidFill>
                <a:schemeClr val="bg1"/>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0427041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1"/>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21392156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1"/>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114433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C96B5C73-4EFA-897C-88AD-DC4C0E3A57CE}"/>
              </a:ext>
            </a:extLst>
          </p:cNvPr>
          <p:cNvPicPr>
            <a:picLocks noChangeAspect="1"/>
          </p:cNvPicPr>
          <p:nvPr/>
        </p:nvPicPr>
        <p:blipFill rotWithShape="1">
          <a:blip r:embed="rId3">
            <a:grayscl/>
          </a:blip>
          <a:srcRect t="1" b="49929"/>
          <a:stretch/>
        </p:blipFill>
        <p:spPr>
          <a:xfrm>
            <a:off x="571500" y="1690688"/>
            <a:ext cx="4457700" cy="2176462"/>
          </a:xfrm>
          <a:prstGeom prst="rect">
            <a:avLst/>
          </a:prstGeom>
        </p:spPr>
      </p:pic>
    </p:spTree>
    <p:extLst>
      <p:ext uri="{BB962C8B-B14F-4D97-AF65-F5344CB8AC3E}">
        <p14:creationId xmlns:p14="http://schemas.microsoft.com/office/powerpoint/2010/main" val="1240721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1"/>
                </a:solidFill>
              </a:rPr>
              <a:t>• Use the index for personal annotations</a:t>
            </a:r>
          </a:p>
          <a:p>
            <a:pPr marL="0" indent="0">
              <a:buNone/>
            </a:pPr>
            <a:r>
              <a:rPr lang="en-US" dirty="0">
                <a:solidFill>
                  <a:schemeClr val="bg2">
                    <a:lumMod val="10000"/>
                  </a:schemeClr>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1803108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Underline key sentences</a:t>
            </a:r>
          </a:p>
          <a:p>
            <a:pPr marL="0" indent="0">
              <a:buNone/>
            </a:pPr>
            <a:r>
              <a:rPr dirty="0">
                <a:solidFill>
                  <a:schemeClr val="bg2">
                    <a:lumMod val="10000"/>
                  </a:schemeClr>
                </a:solidFill>
              </a:rPr>
              <a:t>• Use vertical lines in the margins</a:t>
            </a:r>
          </a:p>
          <a:p>
            <a:pPr marL="0" indent="0">
              <a:buNone/>
            </a:pPr>
            <a:r>
              <a:rPr dirty="0">
                <a:solidFill>
                  <a:schemeClr val="bg2">
                    <a:lumMod val="10000"/>
                  </a:schemeClr>
                </a:solidFill>
              </a:rPr>
              <a:t>• Star or asterisk in the margin</a:t>
            </a:r>
          </a:p>
          <a:p>
            <a:pPr marL="0" indent="0">
              <a:buNone/>
            </a:pPr>
            <a:r>
              <a:rPr dirty="0">
                <a:solidFill>
                  <a:schemeClr val="bg2">
                    <a:lumMod val="10000"/>
                  </a:schemeClr>
                </a:solidFill>
              </a:rPr>
              <a:t>• Write numbers in the margin</a:t>
            </a:r>
            <a:endParaRPr lang="en-US" dirty="0">
              <a:solidFill>
                <a:schemeClr val="bg2">
                  <a:lumMod val="10000"/>
                </a:schemeClr>
              </a:solidFill>
            </a:endParaRPr>
          </a:p>
          <a:p>
            <a:pPr marL="0" indent="0">
              <a:buNone/>
            </a:pPr>
            <a:r>
              <a:rPr lang="en-US" dirty="0">
                <a:solidFill>
                  <a:schemeClr val="bg2">
                    <a:lumMod val="10000"/>
                  </a:schemeClr>
                </a:solidFill>
              </a:rPr>
              <a:t>• Write in the margins or at the top/bottom of the page</a:t>
            </a:r>
          </a:p>
          <a:p>
            <a:pPr marL="0" indent="0">
              <a:buNone/>
            </a:pPr>
            <a:r>
              <a:rPr lang="en-US" dirty="0">
                <a:solidFill>
                  <a:schemeClr val="bg2">
                    <a:lumMod val="10000"/>
                  </a:schemeClr>
                </a:solidFill>
              </a:rPr>
              <a:t>• Circle or box key words or phrases</a:t>
            </a:r>
          </a:p>
          <a:p>
            <a:pPr marL="0" indent="0">
              <a:buNone/>
            </a:pPr>
            <a:r>
              <a:rPr lang="en-US" dirty="0">
                <a:solidFill>
                  <a:schemeClr val="bg2">
                    <a:lumMod val="10000"/>
                  </a:schemeClr>
                </a:solidFill>
              </a:rPr>
              <a:t>• Use the index for personal annotations</a:t>
            </a:r>
          </a:p>
          <a:p>
            <a:pPr marL="0" indent="0">
              <a:buNone/>
            </a:pPr>
            <a:r>
              <a:rPr lang="en-US" dirty="0">
                <a:solidFill>
                  <a:schemeClr val="bg1"/>
                </a:solidFill>
              </a:rPr>
              <a:t>• Fold corners of pages</a:t>
            </a:r>
          </a:p>
          <a:p>
            <a:pPr marL="0" indent="0">
              <a:buNone/>
            </a:pPr>
            <a:endParaRPr dirty="0">
              <a:solidFill>
                <a:schemeClr val="bg2">
                  <a:lumMod val="10000"/>
                </a:schemeClr>
              </a:solidFill>
            </a:endParaRPr>
          </a:p>
        </p:txBody>
      </p:sp>
    </p:spTree>
    <p:extLst>
      <p:ext uri="{BB962C8B-B14F-4D97-AF65-F5344CB8AC3E}">
        <p14:creationId xmlns:p14="http://schemas.microsoft.com/office/powerpoint/2010/main" val="36223480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Underline key sentences</a:t>
            </a:r>
          </a:p>
          <a:p>
            <a:pPr marL="0" indent="0">
              <a:buNone/>
            </a:pPr>
            <a:r>
              <a:rPr dirty="0">
                <a:solidFill>
                  <a:schemeClr val="bg1"/>
                </a:solidFill>
                <a:latin typeface="Liberation Serif" panose="02020603050405020304" pitchFamily="18" charset="0"/>
              </a:rPr>
              <a:t>• Use vertical lines in the margins</a:t>
            </a:r>
          </a:p>
          <a:p>
            <a:pPr marL="0" indent="0">
              <a:buNone/>
            </a:pPr>
            <a:r>
              <a:rPr dirty="0">
                <a:solidFill>
                  <a:schemeClr val="bg1"/>
                </a:solidFill>
                <a:latin typeface="Liberation Serif" panose="02020603050405020304" pitchFamily="18" charset="0"/>
              </a:rPr>
              <a:t>• Star or asterisk in the margin</a:t>
            </a:r>
          </a:p>
          <a:p>
            <a:pPr marL="0" indent="0">
              <a:buNone/>
            </a:pPr>
            <a:r>
              <a:rPr dirty="0">
                <a:solidFill>
                  <a:schemeClr val="bg1"/>
                </a:solidFill>
                <a:latin typeface="Liberation Serif" panose="02020603050405020304" pitchFamily="18" charset="0"/>
              </a:rPr>
              <a:t>• Write numbers in the margin</a:t>
            </a: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Write in the margins or at the top/bottom of the page</a:t>
            </a:r>
          </a:p>
          <a:p>
            <a:pPr marL="0" indent="0">
              <a:buNone/>
            </a:pPr>
            <a:r>
              <a:rPr lang="en-US" dirty="0">
                <a:solidFill>
                  <a:schemeClr val="bg1"/>
                </a:solidFill>
                <a:latin typeface="Liberation Serif" panose="02020603050405020304" pitchFamily="18" charset="0"/>
              </a:rPr>
              <a:t>• Circle or box key words or phrases</a:t>
            </a:r>
          </a:p>
          <a:p>
            <a:pPr marL="0" indent="0">
              <a:buNone/>
            </a:pPr>
            <a:r>
              <a:rPr lang="en-US" dirty="0">
                <a:solidFill>
                  <a:schemeClr val="bg1"/>
                </a:solidFill>
                <a:latin typeface="Liberation Serif" panose="02020603050405020304" pitchFamily="18" charset="0"/>
              </a:rPr>
              <a:t>• Use the index for personal annotations</a:t>
            </a:r>
          </a:p>
          <a:p>
            <a:pPr marL="0" indent="0">
              <a:buNone/>
            </a:pPr>
            <a:r>
              <a:rPr lang="en-US" dirty="0">
                <a:solidFill>
                  <a:schemeClr val="bg1"/>
                </a:solidFill>
                <a:latin typeface="Liberation Serif" panose="02020603050405020304" pitchFamily="18" charset="0"/>
              </a:rPr>
              <a:t>• Fold corners of pages</a:t>
            </a:r>
          </a:p>
          <a:p>
            <a:pPr marL="0" indent="0">
              <a:buNone/>
            </a:pP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54590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rPr>
              <a:t>• Encourages critical thinking</a:t>
            </a:r>
            <a:endParaRPr lang="en-US" dirty="0">
              <a:solidFill>
                <a:schemeClr val="bg1"/>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extLst>
      <p:ext uri="{BB962C8B-B14F-4D97-AF65-F5344CB8AC3E}">
        <p14:creationId xmlns:p14="http://schemas.microsoft.com/office/powerpoint/2010/main" val="145541697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1"/>
                </a:solidFill>
              </a:rPr>
              <a:t>• Aids in retaining information</a:t>
            </a:r>
            <a:endParaRPr lang="en-US" dirty="0">
              <a:solidFill>
                <a:schemeClr val="bg1"/>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Makes the reading experience more meaningful</a:t>
            </a:r>
          </a:p>
        </p:txBody>
      </p:sp>
    </p:spTree>
    <p:extLst>
      <p:ext uri="{BB962C8B-B14F-4D97-AF65-F5344CB8AC3E}">
        <p14:creationId xmlns:p14="http://schemas.microsoft.com/office/powerpoint/2010/main" val="2978404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rPr>
              <a:t>• Encourages critical thinking</a:t>
            </a:r>
            <a:endParaRPr lang="en-US" dirty="0">
              <a:solidFill>
                <a:schemeClr val="bg2">
                  <a:lumMod val="10000"/>
                </a:schemeClr>
              </a:solidFill>
            </a:endParaRPr>
          </a:p>
          <a:p>
            <a:pPr marL="0" indent="0">
              <a:buNone/>
            </a:pPr>
            <a:endParaRPr dirty="0">
              <a:solidFill>
                <a:schemeClr val="bg2">
                  <a:lumMod val="10000"/>
                </a:schemeClr>
              </a:solidFill>
            </a:endParaRPr>
          </a:p>
          <a:p>
            <a:pPr marL="0" indent="0">
              <a:buNone/>
            </a:pPr>
            <a:r>
              <a:rPr dirty="0">
                <a:solidFill>
                  <a:schemeClr val="bg2">
                    <a:lumMod val="10000"/>
                  </a:schemeClr>
                </a:solidFill>
              </a:rPr>
              <a:t>• Aids in retaining information</a:t>
            </a:r>
            <a:endParaRPr lang="en-US" dirty="0">
              <a:solidFill>
                <a:schemeClr val="bg2">
                  <a:lumMod val="10000"/>
                </a:schemeClr>
              </a:solidFill>
            </a:endParaRPr>
          </a:p>
          <a:p>
            <a:pPr marL="0" indent="0">
              <a:buNone/>
            </a:pPr>
            <a:endParaRPr dirty="0">
              <a:solidFill>
                <a:schemeClr val="bg1"/>
              </a:solidFill>
            </a:endParaRPr>
          </a:p>
          <a:p>
            <a:pPr marL="0" indent="0">
              <a:buNone/>
            </a:pPr>
            <a:r>
              <a:rPr dirty="0">
                <a:solidFill>
                  <a:schemeClr val="bg1"/>
                </a:solidFill>
              </a:rPr>
              <a:t>• Makes the reading experience more meaningful</a:t>
            </a:r>
          </a:p>
        </p:txBody>
      </p:sp>
    </p:spTree>
    <p:extLst>
      <p:ext uri="{BB962C8B-B14F-4D97-AF65-F5344CB8AC3E}">
        <p14:creationId xmlns:p14="http://schemas.microsoft.com/office/powerpoint/2010/main" val="9323484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rPr>
              <a:t>• Encourages critical thinking</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 Aids in retaining information</a:t>
            </a:r>
            <a:endParaRPr lang="en-US" dirty="0">
              <a:solidFill>
                <a:schemeClr val="bg1"/>
              </a:solidFill>
            </a:endParaRPr>
          </a:p>
          <a:p>
            <a:pPr marL="0" indent="0">
              <a:buNone/>
            </a:pPr>
            <a:endParaRPr dirty="0">
              <a:solidFill>
                <a:schemeClr val="bg1"/>
              </a:solidFill>
            </a:endParaRPr>
          </a:p>
          <a:p>
            <a:pPr marL="0" indent="0">
              <a:buNone/>
            </a:pPr>
            <a:r>
              <a:rPr dirty="0">
                <a:solidFill>
                  <a:schemeClr val="bg1"/>
                </a:solidFill>
              </a:rPr>
              <a:t>• Makes the reading experience more meaningful</a:t>
            </a:r>
          </a:p>
        </p:txBody>
      </p:sp>
    </p:spTree>
    <p:extLst>
      <p:ext uri="{BB962C8B-B14F-4D97-AF65-F5344CB8AC3E}">
        <p14:creationId xmlns:p14="http://schemas.microsoft.com/office/powerpoint/2010/main" val="4715648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extLst>
      <p:ext uri="{BB962C8B-B14F-4D97-AF65-F5344CB8AC3E}">
        <p14:creationId xmlns:p14="http://schemas.microsoft.com/office/powerpoint/2010/main" val="107187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97E5F403-0386-B4B4-6B76-0D0426980996}"/>
              </a:ext>
            </a:extLst>
          </p:cNvPr>
          <p:cNvPicPr>
            <a:picLocks noChangeAspect="1"/>
          </p:cNvPicPr>
          <p:nvPr/>
        </p:nvPicPr>
        <p:blipFill rotWithShape="1">
          <a:blip r:embed="rId3">
            <a:grayscl/>
          </a:blip>
          <a:srcRect t="2" b="75575"/>
          <a:stretch/>
        </p:blipFill>
        <p:spPr>
          <a:xfrm>
            <a:off x="571500" y="1690688"/>
            <a:ext cx="4457700" cy="1061650"/>
          </a:xfrm>
          <a:prstGeom prst="rect">
            <a:avLst/>
          </a:prstGeom>
        </p:spPr>
      </p:pic>
    </p:spTree>
    <p:extLst>
      <p:ext uri="{BB962C8B-B14F-4D97-AF65-F5344CB8AC3E}">
        <p14:creationId xmlns:p14="http://schemas.microsoft.com/office/powerpoint/2010/main" val="1092717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1"/>
                </a:solidFill>
              </a:rPr>
              <a:t>Conceptual Note Taking (Between author &amp; reader)</a:t>
            </a:r>
          </a:p>
          <a:p>
            <a:endParaRPr lang="en-US" dirty="0">
              <a:solidFill>
                <a:schemeClr val="bg2">
                  <a:lumMod val="10000"/>
                </a:schemeClr>
              </a:solidFill>
            </a:endParaRPr>
          </a:p>
          <a:p>
            <a:r>
              <a:rPr lang="en-US" dirty="0">
                <a:solidFill>
                  <a:schemeClr val="bg2">
                    <a:lumMod val="10000"/>
                  </a:schemeClr>
                </a:solidFill>
              </a:rPr>
              <a:t>Shape of Discussion (Several Books)</a:t>
            </a:r>
            <a:endParaRPr dirty="0">
              <a:solidFill>
                <a:schemeClr val="bg2">
                  <a:lumMod val="10000"/>
                </a:schemeClr>
              </a:solidFill>
            </a:endParaRPr>
          </a:p>
        </p:txBody>
      </p:sp>
    </p:spTree>
    <p:extLst>
      <p:ext uri="{BB962C8B-B14F-4D97-AF65-F5344CB8AC3E}">
        <p14:creationId xmlns:p14="http://schemas.microsoft.com/office/powerpoint/2010/main" val="31440565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2">
                    <a:lumMod val="10000"/>
                  </a:schemeClr>
                </a:solidFill>
              </a:rPr>
              <a:t>Inspectional Note Taking (Structural)</a:t>
            </a:r>
          </a:p>
          <a:p>
            <a:endParaRPr lang="en-US" dirty="0">
              <a:solidFill>
                <a:schemeClr val="bg2">
                  <a:lumMod val="10000"/>
                </a:schemeClr>
              </a:solidFill>
            </a:endParaRPr>
          </a:p>
          <a:p>
            <a:r>
              <a:rPr lang="en-US" dirty="0">
                <a:solidFill>
                  <a:schemeClr val="bg2">
                    <a:lumMod val="10000"/>
                  </a:schemeClr>
                </a:solidFill>
              </a:rPr>
              <a:t>Conceptual Note Taking (Between author &amp; reader)</a:t>
            </a:r>
          </a:p>
          <a:p>
            <a:endParaRPr lang="en-US" dirty="0">
              <a:solidFill>
                <a:schemeClr val="bg2">
                  <a:lumMod val="10000"/>
                </a:schemeClr>
              </a:solidFill>
            </a:endParaRPr>
          </a:p>
          <a:p>
            <a:r>
              <a:rPr lang="en-US" dirty="0">
                <a:solidFill>
                  <a:schemeClr val="bg1"/>
                </a:solidFill>
              </a:rPr>
              <a:t>Shape of Discussion (Several Books)</a:t>
            </a:r>
            <a:endParaRPr dirty="0">
              <a:solidFill>
                <a:schemeClr val="bg1"/>
              </a:solidFill>
            </a:endParaRPr>
          </a:p>
        </p:txBody>
      </p:sp>
    </p:spTree>
    <p:extLst>
      <p:ext uri="{BB962C8B-B14F-4D97-AF65-F5344CB8AC3E}">
        <p14:creationId xmlns:p14="http://schemas.microsoft.com/office/powerpoint/2010/main" val="27737784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Note Taking</a:t>
            </a:r>
            <a:endParaRPr dirty="0">
              <a:solidFill>
                <a:schemeClr val="bg1"/>
              </a:solidFill>
            </a:endParaRPr>
          </a:p>
        </p:txBody>
      </p:sp>
      <p:sp>
        <p:nvSpPr>
          <p:cNvPr id="3" name="Content Placeholder 2"/>
          <p:cNvSpPr>
            <a:spLocks noGrp="1"/>
          </p:cNvSpPr>
          <p:nvPr>
            <p:ph idx="1"/>
          </p:nvPr>
        </p:nvSpPr>
        <p:spPr/>
        <p:txBody>
          <a:bodyPr/>
          <a:lstStyle/>
          <a:p>
            <a:r>
              <a:rPr lang="en-US" dirty="0">
                <a:solidFill>
                  <a:schemeClr val="bg1"/>
                </a:solidFill>
              </a:rPr>
              <a:t>Inspectional Note Taking (Structural)</a:t>
            </a:r>
          </a:p>
          <a:p>
            <a:endParaRPr lang="en-US" dirty="0">
              <a:solidFill>
                <a:schemeClr val="bg1"/>
              </a:solidFill>
            </a:endParaRPr>
          </a:p>
          <a:p>
            <a:r>
              <a:rPr lang="en-US" dirty="0">
                <a:solidFill>
                  <a:schemeClr val="bg1"/>
                </a:solidFill>
              </a:rPr>
              <a:t>Conceptual Note Taking (Between author &amp; reader)</a:t>
            </a:r>
          </a:p>
          <a:p>
            <a:endParaRPr lang="en-US" dirty="0">
              <a:solidFill>
                <a:schemeClr val="bg1"/>
              </a:solidFill>
            </a:endParaRPr>
          </a:p>
          <a:p>
            <a:r>
              <a:rPr lang="en-US" dirty="0">
                <a:solidFill>
                  <a:schemeClr val="bg1"/>
                </a:solidFill>
              </a:rPr>
              <a:t>Shape of Discussion (Several Books)</a:t>
            </a:r>
            <a:endParaRPr dirty="0">
              <a:solidFill>
                <a:schemeClr val="bg1"/>
              </a:solidFill>
            </a:endParaRPr>
          </a:p>
        </p:txBody>
      </p:sp>
    </p:spTree>
    <p:extLst>
      <p:ext uri="{BB962C8B-B14F-4D97-AF65-F5344CB8AC3E}">
        <p14:creationId xmlns:p14="http://schemas.microsoft.com/office/powerpoint/2010/main" val="18728292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11F5E-6AF2-F6B5-3F48-3F6A6BD9FBA6}"/>
              </a:ext>
            </a:extLst>
          </p:cNvPr>
          <p:cNvSpPr>
            <a:spLocks noGrp="1"/>
          </p:cNvSpPr>
          <p:nvPr>
            <p:ph type="title"/>
          </p:nvPr>
        </p:nvSpPr>
        <p:spPr>
          <a:xfrm>
            <a:off x="838200" y="2766218"/>
            <a:ext cx="10515600" cy="1325563"/>
          </a:xfrm>
        </p:spPr>
        <p:txBody>
          <a:bodyPr/>
          <a:lstStyle/>
          <a:p>
            <a:r>
              <a:rPr lang="en-US" dirty="0">
                <a:solidFill>
                  <a:schemeClr val="bg1"/>
                </a:solidFill>
              </a:rPr>
              <a:t>Thanks.</a:t>
            </a:r>
            <a:endParaRPr lang="en-MY" dirty="0">
              <a:solidFill>
                <a:schemeClr val="bg1"/>
              </a:solidFill>
            </a:endParaRPr>
          </a:p>
        </p:txBody>
      </p:sp>
    </p:spTree>
    <p:extLst>
      <p:ext uri="{BB962C8B-B14F-4D97-AF65-F5344CB8AC3E}">
        <p14:creationId xmlns:p14="http://schemas.microsoft.com/office/powerpoint/2010/main" val="394982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TotalTime>
  <Words>5423</Words>
  <Application>Microsoft Office PowerPoint</Application>
  <PresentationFormat>Widescreen</PresentationFormat>
  <Paragraphs>813</Paragraphs>
  <Slides>93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93</vt:i4>
      </vt:variant>
    </vt:vector>
  </HeadingPairs>
  <TitlesOfParts>
    <vt:vector size="98" baseType="lpstr">
      <vt:lpstr>Aptos</vt:lpstr>
      <vt:lpstr>Aptos Display</vt:lpstr>
      <vt:lpstr>Arial</vt:lpstr>
      <vt:lpstr>Liberation Serif</vt:lpstr>
      <vt:lpstr>Office Theme</vt:lpstr>
      <vt:lpstr>How to Read a Book by Mortimer J. Adler</vt:lpstr>
      <vt:lpstr>Introduction</vt:lpstr>
      <vt:lpstr>Introduction</vt:lpstr>
      <vt:lpstr>Introduction</vt:lpstr>
      <vt:lpstr>Introduction</vt:lpstr>
      <vt:lpstr>The Levels of Reading</vt:lpstr>
      <vt:lpstr>The Levels of Reading</vt:lpstr>
      <vt:lpstr>The Levels of Reading</vt:lpstr>
      <vt:lpstr>The Levels of Reading</vt:lpstr>
      <vt:lpstr>The Levels of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Stages of Learning to Read</vt:lpstr>
      <vt:lpstr>Stages of Learning to Read</vt:lpstr>
      <vt:lpstr>Stages of Learning to Read</vt:lpstr>
      <vt:lpstr>Stages of Learning to Read</vt:lpstr>
      <vt:lpstr>Stages of Learning to Read</vt:lpstr>
      <vt:lpstr>Stages of Learning to Read</vt:lpstr>
      <vt:lpstr>Introduction to Inspectional Reading</vt:lpstr>
      <vt:lpstr>Introduction to Inspectional Reading</vt:lpstr>
      <vt:lpstr>Introduction to Inspectional Reading</vt:lpstr>
      <vt:lpstr>Introduction to Inspectional Reading</vt:lpstr>
      <vt:lpstr>Introduction to Inspectional Reading</vt:lpstr>
      <vt:lpstr>Inspectional Reading</vt:lpstr>
      <vt:lpstr>Inspectional Reading</vt:lpstr>
      <vt:lpstr>Inspectional Reading</vt:lpstr>
      <vt:lpstr>Inspectional Reading</vt:lpstr>
      <vt:lpstr>When to perform inspectional reading?</vt:lpstr>
      <vt:lpstr>Systematic Skimming</vt:lpstr>
      <vt:lpstr>Systematic Skimming</vt:lpstr>
      <vt:lpstr>Systematic Skimming</vt:lpstr>
      <vt:lpstr>Systematic Skimming</vt:lpstr>
      <vt:lpstr>Systematic Skimming</vt:lpstr>
      <vt:lpstr>Systematic Skimming</vt:lpstr>
      <vt:lpstr>Systematic Skimming</vt:lpstr>
      <vt:lpstr>Systematic Skimming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Speed Reading</vt:lpstr>
      <vt:lpstr>Speed Reading</vt:lpstr>
      <vt:lpstr>Speed Reading</vt:lpstr>
      <vt:lpstr>Speed Reading</vt:lpstr>
      <vt:lpstr>Speed Reading</vt:lpstr>
      <vt:lpstr>Fixations &amp; Regressions</vt:lpstr>
      <vt:lpstr>Fixations &amp; Regressions</vt:lpstr>
      <vt:lpstr>Fixations &amp; Regressions</vt:lpstr>
      <vt:lpstr>A demanding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Purpose and Benefits of Marking a Book</vt:lpstr>
      <vt:lpstr>Purpose and Benefits of Marking a Book</vt:lpstr>
      <vt:lpstr>Purpose and Benefits of Marking a Book</vt:lpstr>
      <vt:lpstr>Purpose and Benefits of Marking a Book</vt:lpstr>
      <vt:lpstr>Purpose and Benefits of Marking a Book</vt:lpstr>
      <vt:lpstr>Note Taking</vt:lpstr>
      <vt:lpstr>Note Taking</vt:lpstr>
      <vt:lpstr>Note Taking</vt:lpstr>
      <vt:lpstr>Note Taking</vt:lpstr>
      <vt:lpstr>Note Taking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Ashyqqeen Binti Azhar</dc:creator>
  <cp:lastModifiedBy>Ashyqqeen Binti Azhar</cp:lastModifiedBy>
  <cp:revision>5</cp:revision>
  <dcterms:created xsi:type="dcterms:W3CDTF">2024-08-24T06:56:44Z</dcterms:created>
  <dcterms:modified xsi:type="dcterms:W3CDTF">2024-08-25T06:15:23Z</dcterms:modified>
</cp:coreProperties>
</file>