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142.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4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Override PartName="/ppt/slides/slide139.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702" r:id="rId3"/>
  </p:sldMasterIdLst>
  <p:sldIdLst>
    <p:sldId id="256" r:id="rId4"/>
    <p:sldId id="258" r:id="rId5"/>
    <p:sldId id="323" r:id="rId6"/>
    <p:sldId id="324" r:id="rId7"/>
    <p:sldId id="325" r:id="rId8"/>
    <p:sldId id="326" r:id="rId9"/>
    <p:sldId id="260" r:id="rId10"/>
    <p:sldId id="327" r:id="rId11"/>
    <p:sldId id="261" r:id="rId12"/>
    <p:sldId id="263" r:id="rId13"/>
    <p:sldId id="328" r:id="rId14"/>
    <p:sldId id="329" r:id="rId15"/>
    <p:sldId id="330" r:id="rId16"/>
    <p:sldId id="331" r:id="rId17"/>
    <p:sldId id="332" r:id="rId18"/>
    <p:sldId id="333" r:id="rId19"/>
    <p:sldId id="264" r:id="rId20"/>
    <p:sldId id="334" r:id="rId21"/>
    <p:sldId id="265" r:id="rId22"/>
    <p:sldId id="335" r:id="rId23"/>
    <p:sldId id="266" r:id="rId24"/>
    <p:sldId id="336" r:id="rId25"/>
    <p:sldId id="267" r:id="rId26"/>
    <p:sldId id="337" r:id="rId27"/>
    <p:sldId id="338" r:id="rId28"/>
    <p:sldId id="343" r:id="rId29"/>
    <p:sldId id="339" r:id="rId30"/>
    <p:sldId id="340" r:id="rId31"/>
    <p:sldId id="341" r:id="rId32"/>
    <p:sldId id="342" r:id="rId33"/>
    <p:sldId id="344" r:id="rId34"/>
    <p:sldId id="345" r:id="rId35"/>
    <p:sldId id="270" r:id="rId36"/>
    <p:sldId id="346" r:id="rId37"/>
    <p:sldId id="347" r:id="rId38"/>
    <p:sldId id="348" r:id="rId39"/>
    <p:sldId id="349" r:id="rId40"/>
    <p:sldId id="350" r:id="rId41"/>
    <p:sldId id="351" r:id="rId42"/>
    <p:sldId id="352" r:id="rId43"/>
    <p:sldId id="353" r:id="rId44"/>
    <p:sldId id="355" r:id="rId45"/>
    <p:sldId id="356" r:id="rId46"/>
    <p:sldId id="357" r:id="rId47"/>
    <p:sldId id="358" r:id="rId48"/>
    <p:sldId id="359" r:id="rId49"/>
    <p:sldId id="360" r:id="rId50"/>
    <p:sldId id="361" r:id="rId51"/>
    <p:sldId id="362" r:id="rId52"/>
    <p:sldId id="268" r:id="rId53"/>
    <p:sldId id="354" r:id="rId54"/>
    <p:sldId id="271" r:id="rId55"/>
    <p:sldId id="363" r:id="rId56"/>
    <p:sldId id="364" r:id="rId57"/>
    <p:sldId id="365" r:id="rId58"/>
    <p:sldId id="366" r:id="rId59"/>
    <p:sldId id="367" r:id="rId60"/>
    <p:sldId id="369" r:id="rId61"/>
    <p:sldId id="368" r:id="rId62"/>
    <p:sldId id="370" r:id="rId63"/>
    <p:sldId id="371" r:id="rId64"/>
    <p:sldId id="273" r:id="rId65"/>
    <p:sldId id="372" r:id="rId66"/>
    <p:sldId id="373" r:id="rId67"/>
    <p:sldId id="272" r:id="rId68"/>
    <p:sldId id="374" r:id="rId69"/>
    <p:sldId id="375" r:id="rId70"/>
    <p:sldId id="376" r:id="rId71"/>
    <p:sldId id="377" r:id="rId72"/>
    <p:sldId id="378" r:id="rId73"/>
    <p:sldId id="379" r:id="rId74"/>
    <p:sldId id="380" r:id="rId75"/>
    <p:sldId id="381" r:id="rId76"/>
    <p:sldId id="274" r:id="rId77"/>
    <p:sldId id="382" r:id="rId78"/>
    <p:sldId id="275" r:id="rId79"/>
    <p:sldId id="276" r:id="rId80"/>
    <p:sldId id="383" r:id="rId81"/>
    <p:sldId id="384" r:id="rId82"/>
    <p:sldId id="385" r:id="rId83"/>
    <p:sldId id="386" r:id="rId84"/>
    <p:sldId id="277" r:id="rId85"/>
    <p:sldId id="278" r:id="rId86"/>
    <p:sldId id="279" r:id="rId87"/>
    <p:sldId id="280" r:id="rId88"/>
    <p:sldId id="281" r:id="rId89"/>
    <p:sldId id="387" r:id="rId90"/>
    <p:sldId id="282" r:id="rId91"/>
    <p:sldId id="283" r:id="rId92"/>
    <p:sldId id="388" r:id="rId93"/>
    <p:sldId id="389" r:id="rId94"/>
    <p:sldId id="390" r:id="rId95"/>
    <p:sldId id="391" r:id="rId96"/>
    <p:sldId id="392" r:id="rId97"/>
    <p:sldId id="395" r:id="rId98"/>
    <p:sldId id="396" r:id="rId99"/>
    <p:sldId id="286" r:id="rId100"/>
    <p:sldId id="287" r:id="rId101"/>
    <p:sldId id="288" r:id="rId102"/>
    <p:sldId id="397" r:id="rId103"/>
    <p:sldId id="291" r:id="rId104"/>
    <p:sldId id="292" r:id="rId105"/>
    <p:sldId id="293" r:id="rId106"/>
    <p:sldId id="294" r:id="rId107"/>
    <p:sldId id="398" r:id="rId108"/>
    <p:sldId id="399" r:id="rId109"/>
    <p:sldId id="400" r:id="rId110"/>
    <p:sldId id="401" r:id="rId111"/>
    <p:sldId id="402" r:id="rId112"/>
    <p:sldId id="403" r:id="rId113"/>
    <p:sldId id="404" r:id="rId114"/>
    <p:sldId id="295" r:id="rId115"/>
    <p:sldId id="296" r:id="rId116"/>
    <p:sldId id="297" r:id="rId117"/>
    <p:sldId id="298" r:id="rId118"/>
    <p:sldId id="299" r:id="rId119"/>
    <p:sldId id="300" r:id="rId120"/>
    <p:sldId id="301" r:id="rId121"/>
    <p:sldId id="302" r:id="rId122"/>
    <p:sldId id="303" r:id="rId123"/>
    <p:sldId id="405" r:id="rId124"/>
    <p:sldId id="304" r:id="rId125"/>
    <p:sldId id="406" r:id="rId126"/>
    <p:sldId id="407" r:id="rId127"/>
    <p:sldId id="408" r:id="rId128"/>
    <p:sldId id="409" r:id="rId129"/>
    <p:sldId id="410" r:id="rId130"/>
    <p:sldId id="308" r:id="rId131"/>
    <p:sldId id="305" r:id="rId132"/>
    <p:sldId id="306" r:id="rId133"/>
    <p:sldId id="307" r:id="rId134"/>
    <p:sldId id="309" r:id="rId135"/>
    <p:sldId id="310" r:id="rId136"/>
    <p:sldId id="311" r:id="rId137"/>
    <p:sldId id="312" r:id="rId138"/>
    <p:sldId id="313" r:id="rId139"/>
    <p:sldId id="411" r:id="rId140"/>
    <p:sldId id="315" r:id="rId141"/>
    <p:sldId id="412" r:id="rId142"/>
    <p:sldId id="316" r:id="rId143"/>
    <p:sldId id="314" r:id="rId144"/>
    <p:sldId id="317" r:id="rId145"/>
    <p:sldId id="318" r:id="rId146"/>
    <p:sldId id="319" r:id="rId147"/>
    <p:sldId id="320" r:id="rId148"/>
    <p:sldId id="321" r:id="rId149"/>
    <p:sldId id="322" r:id="rId15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33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2082" y="-12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33" Type="http://schemas.openxmlformats.org/officeDocument/2006/relationships/slide" Target="slides/slide130.xml"/><Relationship Id="rId138" Type="http://schemas.openxmlformats.org/officeDocument/2006/relationships/slide" Target="slides/slide135.xml"/><Relationship Id="rId154" Type="http://schemas.openxmlformats.org/officeDocument/2006/relationships/tableStyles" Target="tableStyles.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28" Type="http://schemas.openxmlformats.org/officeDocument/2006/relationships/slide" Target="slides/slide125.xml"/><Relationship Id="rId144" Type="http://schemas.openxmlformats.org/officeDocument/2006/relationships/slide" Target="slides/slide141.xml"/><Relationship Id="rId149" Type="http://schemas.openxmlformats.org/officeDocument/2006/relationships/slide" Target="slides/slide146.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slide" Target="slides/slide110.xml"/><Relationship Id="rId118" Type="http://schemas.openxmlformats.org/officeDocument/2006/relationships/slide" Target="slides/slide115.xml"/><Relationship Id="rId134" Type="http://schemas.openxmlformats.org/officeDocument/2006/relationships/slide" Target="slides/slide131.xml"/><Relationship Id="rId139" Type="http://schemas.openxmlformats.org/officeDocument/2006/relationships/slide" Target="slides/slide136.xml"/><Relationship Id="rId80" Type="http://schemas.openxmlformats.org/officeDocument/2006/relationships/slide" Target="slides/slide77.xml"/><Relationship Id="rId85" Type="http://schemas.openxmlformats.org/officeDocument/2006/relationships/slide" Target="slides/slide82.xml"/><Relationship Id="rId150" Type="http://schemas.openxmlformats.org/officeDocument/2006/relationships/slide" Target="slides/slide147.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slide" Target="slides/slide100.xml"/><Relationship Id="rId108" Type="http://schemas.openxmlformats.org/officeDocument/2006/relationships/slide" Target="slides/slide105.xml"/><Relationship Id="rId116" Type="http://schemas.openxmlformats.org/officeDocument/2006/relationships/slide" Target="slides/slide113.xml"/><Relationship Id="rId124" Type="http://schemas.openxmlformats.org/officeDocument/2006/relationships/slide" Target="slides/slide121.xml"/><Relationship Id="rId129" Type="http://schemas.openxmlformats.org/officeDocument/2006/relationships/slide" Target="slides/slide126.xml"/><Relationship Id="rId137" Type="http://schemas.openxmlformats.org/officeDocument/2006/relationships/slide" Target="slides/slide13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11" Type="http://schemas.openxmlformats.org/officeDocument/2006/relationships/slide" Target="slides/slide108.xml"/><Relationship Id="rId132" Type="http://schemas.openxmlformats.org/officeDocument/2006/relationships/slide" Target="slides/slide129.xml"/><Relationship Id="rId140" Type="http://schemas.openxmlformats.org/officeDocument/2006/relationships/slide" Target="slides/slide137.xml"/><Relationship Id="rId145" Type="http://schemas.openxmlformats.org/officeDocument/2006/relationships/slide" Target="slides/slide142.xml"/><Relationship Id="rId15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slide" Target="slides/slide103.xml"/><Relationship Id="rId114" Type="http://schemas.openxmlformats.org/officeDocument/2006/relationships/slide" Target="slides/slide111.xml"/><Relationship Id="rId119" Type="http://schemas.openxmlformats.org/officeDocument/2006/relationships/slide" Target="slides/slide116.xml"/><Relationship Id="rId127" Type="http://schemas.openxmlformats.org/officeDocument/2006/relationships/slide" Target="slides/slide12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130" Type="http://schemas.openxmlformats.org/officeDocument/2006/relationships/slide" Target="slides/slide127.xml"/><Relationship Id="rId135" Type="http://schemas.openxmlformats.org/officeDocument/2006/relationships/slide" Target="slides/slide132.xml"/><Relationship Id="rId143" Type="http://schemas.openxmlformats.org/officeDocument/2006/relationships/slide" Target="slides/slide140.xml"/><Relationship Id="rId148" Type="http://schemas.openxmlformats.org/officeDocument/2006/relationships/slide" Target="slides/slide145.xml"/><Relationship Id="rId15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slide" Target="slides/slide122.xml"/><Relationship Id="rId141" Type="http://schemas.openxmlformats.org/officeDocument/2006/relationships/slide" Target="slides/slide138.xml"/><Relationship Id="rId146" Type="http://schemas.openxmlformats.org/officeDocument/2006/relationships/slide" Target="slides/slide143.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131" Type="http://schemas.openxmlformats.org/officeDocument/2006/relationships/slide" Target="slides/slide128.xml"/><Relationship Id="rId136" Type="http://schemas.openxmlformats.org/officeDocument/2006/relationships/slide" Target="slides/slide133.xml"/><Relationship Id="rId61" Type="http://schemas.openxmlformats.org/officeDocument/2006/relationships/slide" Target="slides/slide58.xml"/><Relationship Id="rId82" Type="http://schemas.openxmlformats.org/officeDocument/2006/relationships/slide" Target="slides/slide79.xml"/><Relationship Id="rId152" Type="http://schemas.openxmlformats.org/officeDocument/2006/relationships/viewProps" Target="viewProps.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slide" Target="slides/slide123.xml"/><Relationship Id="rId147" Type="http://schemas.openxmlformats.org/officeDocument/2006/relationships/slide" Target="slides/slide14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142" Type="http://schemas.openxmlformats.org/officeDocument/2006/relationships/slide" Target="slides/slide139.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1145032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531221B-FB98-4B48-87B6-EA4FC3042F81}" type="datetimeFigureOut">
              <a:rPr lang="en-US"/>
              <a:pPr>
                <a:defRPr/>
              </a:pPr>
              <a:t>6/11/2012</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A41E6146-BFB3-4FB9-B0F0-BA16DB9443BB}" type="slidenum">
              <a:rPr lang="en-US"/>
              <a:pPr>
                <a:defRPr/>
              </a:pPr>
              <a:t>‹#›</a:t>
            </a:fld>
            <a:endParaRPr lang="en-US" dirty="0"/>
          </a:p>
        </p:txBody>
      </p:sp>
    </p:spTree>
    <p:extLst>
      <p:ext uri="{BB962C8B-B14F-4D97-AF65-F5344CB8AC3E}">
        <p14:creationId xmlns:p14="http://schemas.microsoft.com/office/powerpoint/2010/main" xmlns="" val="521076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E77C797-191C-4303-99F3-EC67993867A0}" type="datetimeFigureOut">
              <a:rPr lang="en-US"/>
              <a:pPr>
                <a:defRPr/>
              </a:pPr>
              <a:t>6/11/2012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999123B-2F27-4B90-A53B-934E6FFFEA14}" type="slidenum">
              <a:rPr lang="en-US"/>
              <a:pPr>
                <a:defRPr/>
              </a:pPr>
              <a:t>‹#›</a:t>
            </a:fld>
            <a:endParaRPr lang="en-US" dirty="0"/>
          </a:p>
        </p:txBody>
      </p:sp>
    </p:spTree>
    <p:extLst>
      <p:ext uri="{BB962C8B-B14F-4D97-AF65-F5344CB8AC3E}">
        <p14:creationId xmlns:p14="http://schemas.microsoft.com/office/powerpoint/2010/main" xmlns="" val="851197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C11D41B-1F6D-4F61-BBE8-C321831E18C1}" type="datetimeFigureOut">
              <a:rPr lang="en-US"/>
              <a:pPr>
                <a:defRPr/>
              </a:pPr>
              <a:t>6/11/2012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40DEA45-E74F-474F-9E3E-DB87C669CE3F}" type="slidenum">
              <a:rPr lang="en-US"/>
              <a:pPr>
                <a:defRPr/>
              </a:pPr>
              <a:t>‹#›</a:t>
            </a:fld>
            <a:endParaRPr lang="en-US" dirty="0"/>
          </a:p>
        </p:txBody>
      </p:sp>
    </p:spTree>
    <p:extLst>
      <p:ext uri="{BB962C8B-B14F-4D97-AF65-F5344CB8AC3E}">
        <p14:creationId xmlns:p14="http://schemas.microsoft.com/office/powerpoint/2010/main" xmlns="" val="1771400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03E194B-24C9-4E31-B319-53DB9D6D8CB2}" type="datetimeFigureOut">
              <a:rPr lang="en-US"/>
              <a:pPr>
                <a:defRPr/>
              </a:pPr>
              <a:t>6/11/2012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EA9481A-5792-4A82-B4AF-ED76D4C67721}" type="slidenum">
              <a:rPr lang="en-US"/>
              <a:pPr>
                <a:defRPr/>
              </a:pPr>
              <a:t>‹#›</a:t>
            </a:fld>
            <a:endParaRPr lang="en-US" dirty="0"/>
          </a:p>
        </p:txBody>
      </p:sp>
    </p:spTree>
    <p:extLst>
      <p:ext uri="{BB962C8B-B14F-4D97-AF65-F5344CB8AC3E}">
        <p14:creationId xmlns:p14="http://schemas.microsoft.com/office/powerpoint/2010/main" xmlns="" val="19823980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3B190D1-E5AE-4826-90B6-943A6EE444E0}" type="datetimeFigureOut">
              <a:rPr lang="en-US"/>
              <a:pPr>
                <a:defRPr/>
              </a:pPr>
              <a:t>6/11/2012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B2F8D76-3529-4DF7-98DD-482EB8BEBDDA}" type="slidenum">
              <a:rPr lang="en-US"/>
              <a:pPr>
                <a:defRPr/>
              </a:pPr>
              <a:t>‹#›</a:t>
            </a:fld>
            <a:endParaRPr lang="en-US" dirty="0"/>
          </a:p>
        </p:txBody>
      </p:sp>
    </p:spTree>
    <p:extLst>
      <p:ext uri="{BB962C8B-B14F-4D97-AF65-F5344CB8AC3E}">
        <p14:creationId xmlns:p14="http://schemas.microsoft.com/office/powerpoint/2010/main" xmlns="" val="3293700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noChangeArrowheads="1"/>
          </p:cNvSpPr>
          <p:nvPr>
            <p:ph type="dt" sz="half" idx="10"/>
          </p:nvPr>
        </p:nvSpPr>
        <p:spPr>
          <a:xfrm>
            <a:off x="685800" y="6248400"/>
            <a:ext cx="1905000" cy="457200"/>
          </a:xfrm>
          <a:prstGeom prst="rect">
            <a:avLst/>
          </a:prstGeom>
        </p:spPr>
        <p:txBody>
          <a:bodyPr/>
          <a:lstStyle>
            <a:lvl1pPr eaLnBrk="1" fontAlgn="auto" hangingPunct="1">
              <a:spcBef>
                <a:spcPts val="0"/>
              </a:spcBef>
              <a:spcAft>
                <a:spcPts val="0"/>
              </a:spcAft>
              <a:defRPr>
                <a:latin typeface="+mn-lt"/>
              </a:defRPr>
            </a:lvl1pPr>
          </a:lstStyle>
          <a:p>
            <a:pPr>
              <a:defRPr/>
            </a:pPr>
            <a:fld id="{701B9785-FE98-435A-ADDC-D5B81D2F58F4}" type="datetimeFigureOut">
              <a:rPr lang="en-US"/>
              <a:pPr>
                <a:defRPr/>
              </a:pPr>
              <a:t>6/11/2012</a:t>
            </a:fld>
            <a:endParaRPr lang="en-US" dirty="0"/>
          </a:p>
        </p:txBody>
      </p:sp>
      <p:sp>
        <p:nvSpPr>
          <p:cNvPr id="5" name="Footer Placeholder 4"/>
          <p:cNvSpPr>
            <a:spLocks noGrp="1" noChangeArrowheads="1"/>
          </p:cNvSpPr>
          <p:nvPr>
            <p:ph type="ftr" sz="quarter" idx="11"/>
          </p:nvPr>
        </p:nvSpPr>
        <p:spPr>
          <a:xfrm>
            <a:off x="3124200" y="6248400"/>
            <a:ext cx="2895600" cy="457200"/>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6" name="Rectangle 6"/>
          <p:cNvSpPr>
            <a:spLocks noGrp="1" noChangeArrowheads="1"/>
          </p:cNvSpPr>
          <p:nvPr>
            <p:ph type="sldNum" sz="quarter" idx="12"/>
          </p:nvPr>
        </p:nvSpPr>
        <p:spPr>
          <a:xfrm>
            <a:off x="6553200" y="6248400"/>
            <a:ext cx="1905000" cy="457200"/>
          </a:xfrm>
          <a:prstGeom prst="rect">
            <a:avLst/>
          </a:prstGeom>
        </p:spPr>
        <p:txBody>
          <a:bodyPr/>
          <a:lstStyle>
            <a:lvl1pPr eaLnBrk="1" fontAlgn="auto" hangingPunct="1">
              <a:spcBef>
                <a:spcPts val="0"/>
              </a:spcBef>
              <a:spcAft>
                <a:spcPts val="0"/>
              </a:spcAft>
              <a:defRPr>
                <a:latin typeface="+mn-lt"/>
              </a:defRPr>
            </a:lvl1pPr>
          </a:lstStyle>
          <a:p>
            <a:pPr>
              <a:defRPr/>
            </a:pPr>
            <a:fld id="{EE487ACA-4A72-47C1-9BF2-AAF3521D4E66}" type="slidenum">
              <a:rPr lang="en-US"/>
              <a:pPr>
                <a:defRPr/>
              </a:pPr>
              <a:t>‹#›</a:t>
            </a:fld>
            <a:endParaRPr lang="en-US" dirty="0"/>
          </a:p>
        </p:txBody>
      </p:sp>
    </p:spTree>
    <p:extLst>
      <p:ext uri="{BB962C8B-B14F-4D97-AF65-F5344CB8AC3E}">
        <p14:creationId xmlns:p14="http://schemas.microsoft.com/office/powerpoint/2010/main" xmlns="" val="41344749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3930992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noChangeArrowheads="1"/>
          </p:cNvSpPr>
          <p:nvPr>
            <p:ph type="dt" sz="half" idx="10"/>
          </p:nvPr>
        </p:nvSpPr>
        <p:spPr>
          <a:xfrm>
            <a:off x="685800" y="6248400"/>
            <a:ext cx="1905000" cy="457200"/>
          </a:xfrm>
          <a:prstGeom prst="rect">
            <a:avLst/>
          </a:prstGeom>
        </p:spPr>
        <p:txBody>
          <a:bodyPr/>
          <a:lstStyle>
            <a:lvl1pPr>
              <a:defRPr/>
            </a:lvl1pPr>
          </a:lstStyle>
          <a:p>
            <a:pPr>
              <a:defRPr/>
            </a:pPr>
            <a:fld id="{E83EADE7-1F7D-4A38-9ED3-05AC200F3785}" type="datetimeFigureOut">
              <a:rPr lang="en-US"/>
              <a:pPr>
                <a:defRPr/>
              </a:pPr>
              <a:t>6/11/2012</a:t>
            </a:fld>
            <a:endParaRPr lang="en-US" dirty="0"/>
          </a:p>
        </p:txBody>
      </p:sp>
      <p:sp>
        <p:nvSpPr>
          <p:cNvPr id="5" name="Footer Placeholder 4"/>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553200" y="6248400"/>
            <a:ext cx="1905000" cy="457200"/>
          </a:xfrm>
          <a:prstGeom prst="rect">
            <a:avLst/>
          </a:prstGeom>
        </p:spPr>
        <p:txBody>
          <a:bodyPr/>
          <a:lstStyle>
            <a:lvl1pPr>
              <a:defRPr/>
            </a:lvl1pPr>
          </a:lstStyle>
          <a:p>
            <a:pPr>
              <a:defRPr/>
            </a:pPr>
            <a:fld id="{7F6844FC-D480-4B6C-BB15-0A4D20171018}" type="slidenum">
              <a:rPr lang="en-US"/>
              <a:pPr>
                <a:defRPr/>
              </a:pPr>
              <a:t>‹#›</a:t>
            </a:fld>
            <a:endParaRPr lang="en-US" dirty="0"/>
          </a:p>
        </p:txBody>
      </p:sp>
    </p:spTree>
    <p:extLst>
      <p:ext uri="{BB962C8B-B14F-4D97-AF65-F5344CB8AC3E}">
        <p14:creationId xmlns:p14="http://schemas.microsoft.com/office/powerpoint/2010/main" xmlns="" val="3854784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noChangeArrowheads="1"/>
          </p:cNvSpPr>
          <p:nvPr>
            <p:ph type="dt" sz="half" idx="10"/>
          </p:nvPr>
        </p:nvSpPr>
        <p:spPr>
          <a:xfrm>
            <a:off x="685800" y="6248400"/>
            <a:ext cx="1905000" cy="457200"/>
          </a:xfrm>
          <a:prstGeom prst="rect">
            <a:avLst/>
          </a:prstGeom>
        </p:spPr>
        <p:txBody>
          <a:bodyPr/>
          <a:lstStyle>
            <a:lvl1pPr>
              <a:defRPr/>
            </a:lvl1pPr>
          </a:lstStyle>
          <a:p>
            <a:pPr>
              <a:defRPr/>
            </a:pPr>
            <a:fld id="{E9ECD702-88B2-4C01-9E40-1FA0C5AE0334}" type="datetimeFigureOut">
              <a:rPr lang="en-US"/>
              <a:pPr>
                <a:defRPr/>
              </a:pPr>
              <a:t>6/11/2012</a:t>
            </a:fld>
            <a:endParaRPr lang="en-US" dirty="0"/>
          </a:p>
        </p:txBody>
      </p:sp>
      <p:sp>
        <p:nvSpPr>
          <p:cNvPr id="4" name="Footer Placeholder 3"/>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6553200" y="6248400"/>
            <a:ext cx="1905000" cy="457200"/>
          </a:xfrm>
          <a:prstGeom prst="rect">
            <a:avLst/>
          </a:prstGeom>
        </p:spPr>
        <p:txBody>
          <a:bodyPr/>
          <a:lstStyle>
            <a:lvl1pPr>
              <a:defRPr/>
            </a:lvl1pPr>
          </a:lstStyle>
          <a:p>
            <a:pPr>
              <a:defRPr/>
            </a:pPr>
            <a:fld id="{8739B5A8-2E01-4A69-9185-085BEC4F892C}" type="slidenum">
              <a:rPr lang="en-US"/>
              <a:pPr>
                <a:defRPr/>
              </a:pPr>
              <a:t>‹#›</a:t>
            </a:fld>
            <a:endParaRPr lang="en-US" dirty="0"/>
          </a:p>
        </p:txBody>
      </p:sp>
    </p:spTree>
    <p:extLst>
      <p:ext uri="{BB962C8B-B14F-4D97-AF65-F5344CB8AC3E}">
        <p14:creationId xmlns:p14="http://schemas.microsoft.com/office/powerpoint/2010/main" xmlns="" val="2181643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971358C0-F132-477A-9CD1-13F7454CEC1B}" type="datetimeFigureOut">
              <a:rPr lang="en-US"/>
              <a:pPr>
                <a:defRPr/>
              </a:pPr>
              <a:t>6/11/2012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C7E3F63-BD97-4507-82FD-2F428009B7A1}" type="slidenum">
              <a:rPr lang="en-US"/>
              <a:pPr>
                <a:defRPr/>
              </a:pPr>
              <a:t>‹#›</a:t>
            </a:fld>
            <a:endParaRPr lang="en-US" dirty="0"/>
          </a:p>
        </p:txBody>
      </p:sp>
    </p:spTree>
    <p:extLst>
      <p:ext uri="{BB962C8B-B14F-4D97-AF65-F5344CB8AC3E}">
        <p14:creationId xmlns:p14="http://schemas.microsoft.com/office/powerpoint/2010/main" xmlns="" val="68038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800">
                <a:latin typeface="Arial" pitchFamily="34" charset="0"/>
                <a:cs typeface="Arial" pitchFamily="34"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4"/>
          <p:cNvSpPr>
            <a:spLocks noGrp="1"/>
          </p:cNvSpPr>
          <p:nvPr>
            <p:ph type="ftr" sz="quarter" idx="10"/>
          </p:nvPr>
        </p:nvSpPr>
        <p:spPr>
          <a:xfrm>
            <a:off x="0" y="6629400"/>
            <a:ext cx="9144000" cy="228600"/>
          </a:xfrm>
        </p:spPr>
        <p:txBody>
          <a:bodyPr/>
          <a:lstStyle>
            <a:lvl1pPr>
              <a:defRPr sz="1200" i="1">
                <a:solidFill>
                  <a:schemeClr val="tx1"/>
                </a:solidFill>
              </a:defRPr>
            </a:lvl1pPr>
          </a:lstStyle>
          <a:p>
            <a:pPr>
              <a:defRPr/>
            </a:pPr>
            <a:r>
              <a:rPr lang="en-US"/>
              <a:t>Computer Networks, Fifth Edition by Andrew Tanenbaum and David Wetherall, © Pearson Education-Prentice Hall, 2011</a:t>
            </a:r>
          </a:p>
          <a:p>
            <a:pPr>
              <a:defRPr/>
            </a:pPr>
            <a:endParaRPr lang="en-US"/>
          </a:p>
        </p:txBody>
      </p:sp>
    </p:spTree>
    <p:extLst>
      <p:ext uri="{BB962C8B-B14F-4D97-AF65-F5344CB8AC3E}">
        <p14:creationId xmlns:p14="http://schemas.microsoft.com/office/powerpoint/2010/main" xmlns="" val="589180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B850B91-BC2E-4F60-B8D2-D6C407F72704}" type="datetimeFigureOut">
              <a:rPr lang="en-US"/>
              <a:pPr>
                <a:defRPr/>
              </a:pPr>
              <a:t>6/11/2012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8FE81F0-A5E7-4304-BB2F-58FB76D21608}" type="slidenum">
              <a:rPr lang="en-US"/>
              <a:pPr>
                <a:defRPr/>
              </a:pPr>
              <a:t>‹#›</a:t>
            </a:fld>
            <a:endParaRPr lang="en-US" dirty="0"/>
          </a:p>
        </p:txBody>
      </p:sp>
    </p:spTree>
    <p:extLst>
      <p:ext uri="{BB962C8B-B14F-4D97-AF65-F5344CB8AC3E}">
        <p14:creationId xmlns:p14="http://schemas.microsoft.com/office/powerpoint/2010/main" xmlns="" val="1440022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24061F5B-501C-4774-9E90-D0AAAE29C046}" type="datetimeFigureOut">
              <a:rPr lang="en-US"/>
              <a:pPr>
                <a:defRPr/>
              </a:pPr>
              <a:t>6/11/2012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98AEFDA-6CC0-4E36-A68F-706663C89E52}" type="slidenum">
              <a:rPr lang="en-US"/>
              <a:pPr>
                <a:defRPr/>
              </a:pPr>
              <a:t>‹#›</a:t>
            </a:fld>
            <a:endParaRPr lang="en-US" dirty="0"/>
          </a:p>
        </p:txBody>
      </p:sp>
    </p:spTree>
    <p:extLst>
      <p:ext uri="{BB962C8B-B14F-4D97-AF65-F5344CB8AC3E}">
        <p14:creationId xmlns:p14="http://schemas.microsoft.com/office/powerpoint/2010/main" xmlns="" val="2601315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6164EBEA-9F80-4A47-95DA-5EA84A0B612A}" type="datetimeFigureOut">
              <a:rPr lang="en-US"/>
              <a:pPr>
                <a:defRPr/>
              </a:pPr>
              <a:t>6/11/2012</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8E2457C3-ADDD-455E-889C-AE4FABB7C8C6}" type="slidenum">
              <a:rPr lang="en-US"/>
              <a:pPr>
                <a:defRPr/>
              </a:pPr>
              <a:t>‹#›</a:t>
            </a:fld>
            <a:endParaRPr lang="en-US" dirty="0"/>
          </a:p>
        </p:txBody>
      </p:sp>
    </p:spTree>
    <p:extLst>
      <p:ext uri="{BB962C8B-B14F-4D97-AF65-F5344CB8AC3E}">
        <p14:creationId xmlns:p14="http://schemas.microsoft.com/office/powerpoint/2010/main" xmlns="" val="3322612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4C14050-67B9-47A6-8B82-0B83BC8AFD8E}" type="datetimeFigureOut">
              <a:rPr lang="en-US"/>
              <a:pPr>
                <a:defRPr/>
              </a:pPr>
              <a:t>6/11/2012</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697E0B18-38E7-4A18-B0B8-9CE143F2DE8F}" type="slidenum">
              <a:rPr lang="en-US"/>
              <a:pPr>
                <a:defRPr/>
              </a:pPr>
              <a:t>‹#›</a:t>
            </a:fld>
            <a:endParaRPr lang="en-US" dirty="0"/>
          </a:p>
        </p:txBody>
      </p:sp>
    </p:spTree>
    <p:extLst>
      <p:ext uri="{BB962C8B-B14F-4D97-AF65-F5344CB8AC3E}">
        <p14:creationId xmlns:p14="http://schemas.microsoft.com/office/powerpoint/2010/main" xmlns="" val="14787481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40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0" y="5715000"/>
            <a:ext cx="9144000"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Footer Placeholder 4"/>
          <p:cNvSpPr txBox="1">
            <a:spLocks/>
          </p:cNvSpPr>
          <p:nvPr userDrawn="1"/>
        </p:nvSpPr>
        <p:spPr>
          <a:xfrm>
            <a:off x="0" y="6629400"/>
            <a:ext cx="9144000" cy="228600"/>
          </a:xfrm>
          <a:prstGeom prst="rect">
            <a:avLst/>
          </a:prstGeom>
        </p:spPr>
        <p:txBody>
          <a:bodyPr/>
          <a:lstStyle>
            <a:lvl1pPr>
              <a:defRPr sz="1200">
                <a:solidFill>
                  <a:schemeClr val="tx1"/>
                </a:solidFill>
              </a:defRPr>
            </a:lvl1pPr>
          </a:lstStyle>
          <a:p>
            <a:pPr algn="ctr">
              <a:defRPr/>
            </a:pPr>
            <a:r>
              <a:rPr lang="en-US" i="1" dirty="0" smtClean="0"/>
              <a:t>Computer Networks</a:t>
            </a:r>
            <a:r>
              <a:rPr lang="en-US" dirty="0" smtClean="0"/>
              <a:t>, Fifth Edition by Andrew Tanenbaum and David Wetherall, © Pearson Education-Prentice Hall, 2011</a:t>
            </a:r>
          </a:p>
          <a:p>
            <a:pPr>
              <a:defRPr/>
            </a:pPr>
            <a:endParaRPr lang="en-US" dirty="0"/>
          </a:p>
        </p:txBody>
      </p:sp>
    </p:spTree>
  </p:cSld>
  <p:clrMap bg1="lt1" tx1="dk1" bg2="lt2" tx2="dk2" accent1="accent1" accent2="accent2" accent3="accent3" accent4="accent4" accent5="accent5" accent6="accent6" hlink="hlink" folHlink="folHlink"/>
  <p:sldLayoutIdLst>
    <p:sldLayoutId id="2147483748" r:id="rId1"/>
    <p:sldLayoutId id="2147483760" r:id="rId2"/>
    <p:sldLayoutId id="2147483761" r:id="rId3"/>
  </p:sldLayoutIdLst>
  <p:txStyles>
    <p:titleStyle>
      <a:lvl1pPr algn="ctr" rtl="0" eaLnBrk="0" fontAlgn="base" hangingPunct="0">
        <a:spcBef>
          <a:spcPct val="0"/>
        </a:spcBef>
        <a:spcAft>
          <a:spcPct val="0"/>
        </a:spcAft>
        <a:defRPr sz="3600">
          <a:solidFill>
            <a:srgbClr val="FF0000"/>
          </a:solidFill>
          <a:latin typeface="Arial" pitchFamily="34" charset="0"/>
          <a:ea typeface="+mj-ea"/>
          <a:cs typeface="Arial" pitchFamily="34" charset="0"/>
        </a:defRPr>
      </a:lvl1pPr>
      <a:lvl2pPr algn="ctr" rtl="0" eaLnBrk="0" fontAlgn="base" hangingPunct="0">
        <a:spcBef>
          <a:spcPct val="0"/>
        </a:spcBef>
        <a:spcAft>
          <a:spcPct val="0"/>
        </a:spcAft>
        <a:defRPr sz="3600">
          <a:solidFill>
            <a:srgbClr val="FF0000"/>
          </a:solidFill>
          <a:latin typeface="Arial" charset="0"/>
          <a:cs typeface="Arial" charset="0"/>
        </a:defRPr>
      </a:lvl2pPr>
      <a:lvl3pPr algn="ctr" rtl="0" eaLnBrk="0" fontAlgn="base" hangingPunct="0">
        <a:spcBef>
          <a:spcPct val="0"/>
        </a:spcBef>
        <a:spcAft>
          <a:spcPct val="0"/>
        </a:spcAft>
        <a:defRPr sz="3600">
          <a:solidFill>
            <a:srgbClr val="FF0000"/>
          </a:solidFill>
          <a:latin typeface="Arial" charset="0"/>
          <a:cs typeface="Arial" charset="0"/>
        </a:defRPr>
      </a:lvl3pPr>
      <a:lvl4pPr algn="ctr" rtl="0" eaLnBrk="0" fontAlgn="base" hangingPunct="0">
        <a:spcBef>
          <a:spcPct val="0"/>
        </a:spcBef>
        <a:spcAft>
          <a:spcPct val="0"/>
        </a:spcAft>
        <a:defRPr sz="3600">
          <a:solidFill>
            <a:srgbClr val="FF0000"/>
          </a:solidFill>
          <a:latin typeface="Arial" charset="0"/>
          <a:cs typeface="Arial" charset="0"/>
        </a:defRPr>
      </a:lvl4pPr>
      <a:lvl5pPr algn="ctr" rtl="0" eaLnBrk="0" fontAlgn="base" hangingPunct="0">
        <a:spcBef>
          <a:spcPct val="0"/>
        </a:spcBef>
        <a:spcAft>
          <a:spcPct val="0"/>
        </a:spcAft>
        <a:defRPr sz="3600">
          <a:solidFill>
            <a:srgbClr val="FF0000"/>
          </a:solidFill>
          <a:latin typeface="Arial" charset="0"/>
          <a:cs typeface="Arial" charset="0"/>
        </a:defRPr>
      </a:lvl5pPr>
      <a:lvl6pPr marL="457200" algn="ctr" rtl="0" eaLnBrk="1" fontAlgn="base" hangingPunct="1">
        <a:spcBef>
          <a:spcPct val="0"/>
        </a:spcBef>
        <a:spcAft>
          <a:spcPct val="0"/>
        </a:spcAft>
        <a:defRPr sz="4400">
          <a:solidFill>
            <a:srgbClr val="FF0000"/>
          </a:solidFill>
          <a:latin typeface="Times New Roman" pitchFamily="18" charset="0"/>
        </a:defRPr>
      </a:lvl6pPr>
      <a:lvl7pPr marL="914400" algn="ctr" rtl="0" eaLnBrk="1" fontAlgn="base" hangingPunct="1">
        <a:spcBef>
          <a:spcPct val="0"/>
        </a:spcBef>
        <a:spcAft>
          <a:spcPct val="0"/>
        </a:spcAft>
        <a:defRPr sz="4400">
          <a:solidFill>
            <a:srgbClr val="FF0000"/>
          </a:solidFill>
          <a:latin typeface="Times New Roman" pitchFamily="18" charset="0"/>
        </a:defRPr>
      </a:lvl7pPr>
      <a:lvl8pPr marL="1371600" algn="ctr" rtl="0" eaLnBrk="1" fontAlgn="base" hangingPunct="1">
        <a:spcBef>
          <a:spcPct val="0"/>
        </a:spcBef>
        <a:spcAft>
          <a:spcPct val="0"/>
        </a:spcAft>
        <a:defRPr sz="4400">
          <a:solidFill>
            <a:srgbClr val="FF0000"/>
          </a:solidFill>
          <a:latin typeface="Times New Roman" pitchFamily="18" charset="0"/>
        </a:defRPr>
      </a:lvl8pPr>
      <a:lvl9pPr marL="1828800" algn="ctr" rtl="0" eaLnBrk="1" fontAlgn="base" hangingPunct="1">
        <a:spcBef>
          <a:spcPct val="0"/>
        </a:spcBef>
        <a:spcAft>
          <a:spcPct val="0"/>
        </a:spcAft>
        <a:defRPr sz="4400">
          <a:solidFill>
            <a:srgbClr val="FF0000"/>
          </a:solidFill>
          <a:latin typeface="Times New Roman" pitchFamily="18" charset="0"/>
        </a:defRPr>
      </a:lvl9pPr>
    </p:titleStyle>
    <p:bodyStyle>
      <a:lvl1pPr marL="609600" indent="-609600" algn="l" rtl="0" eaLnBrk="0" fontAlgn="base" hangingPunct="0">
        <a:spcBef>
          <a:spcPct val="20000"/>
        </a:spcBef>
        <a:spcAft>
          <a:spcPct val="0"/>
        </a:spcAft>
        <a:buClr>
          <a:schemeClr val="accent2"/>
        </a:buClr>
        <a:buAutoNum type="alphaLcParenR"/>
        <a:defRPr sz="2400">
          <a:solidFill>
            <a:schemeClr val="tx1"/>
          </a:solidFill>
          <a:latin typeface="Arial" pitchFamily="34" charset="0"/>
          <a:ea typeface="+mn-ea"/>
          <a:cs typeface="Arial" pitchFamily="34" charset="0"/>
        </a:defRPr>
      </a:lvl1pPr>
      <a:lvl2pPr marL="990600" indent="-533400" algn="l" rtl="0" eaLnBrk="0" fontAlgn="base" hangingPunct="0">
        <a:spcBef>
          <a:spcPct val="20000"/>
        </a:spcBef>
        <a:spcAft>
          <a:spcPct val="0"/>
        </a:spcAft>
        <a:buClr>
          <a:schemeClr val="accent2"/>
        </a:buClr>
        <a:buChar char="–"/>
        <a:defRPr sz="2000">
          <a:solidFill>
            <a:schemeClr val="tx1"/>
          </a:solidFill>
          <a:latin typeface="Arial" pitchFamily="34" charset="0"/>
          <a:cs typeface="Arial" pitchFamily="34" charset="0"/>
        </a:defRPr>
      </a:lvl2pPr>
      <a:lvl3pPr marL="1371600" indent="-457200" algn="l" rtl="0" eaLnBrk="0" fontAlgn="base" hangingPunct="0">
        <a:spcBef>
          <a:spcPct val="20000"/>
        </a:spcBef>
        <a:spcAft>
          <a:spcPct val="0"/>
        </a:spcAft>
        <a:buClr>
          <a:schemeClr val="accent2"/>
        </a:buClr>
        <a:buChar char="•"/>
        <a:defRPr sz="2400">
          <a:solidFill>
            <a:schemeClr val="tx1"/>
          </a:solidFill>
          <a:latin typeface="+mn-lt"/>
          <a:cs typeface="Arial" charset="0"/>
        </a:defRPr>
      </a:lvl3pPr>
      <a:lvl4pPr marL="1752600" indent="-381000" algn="l" rtl="0" eaLnBrk="0" fontAlgn="base" hangingPunct="0">
        <a:spcBef>
          <a:spcPct val="20000"/>
        </a:spcBef>
        <a:spcAft>
          <a:spcPct val="0"/>
        </a:spcAft>
        <a:buClr>
          <a:schemeClr val="accent2"/>
        </a:buClr>
        <a:buChar char="–"/>
        <a:defRPr sz="2000">
          <a:solidFill>
            <a:schemeClr val="tx1"/>
          </a:solidFill>
          <a:latin typeface="+mn-lt"/>
          <a:cs typeface="Arial" charset="0"/>
        </a:defRPr>
      </a:lvl4pPr>
      <a:lvl5pPr marL="2209800" indent="-381000" algn="l" rtl="0" eaLnBrk="0" fontAlgn="base" hangingPunct="0">
        <a:spcBef>
          <a:spcPct val="20000"/>
        </a:spcBef>
        <a:spcAft>
          <a:spcPct val="0"/>
        </a:spcAft>
        <a:buClr>
          <a:schemeClr val="accent2"/>
        </a:buClr>
        <a:buChar char="»"/>
        <a:defRPr sz="2000">
          <a:solidFill>
            <a:schemeClr val="tx1"/>
          </a:solidFill>
          <a:latin typeface="+mn-lt"/>
          <a:cs typeface="Arial" charset="0"/>
        </a:defRPr>
      </a:lvl5pPr>
      <a:lvl6pPr marL="2667000" indent="-381000" algn="l" rtl="0" eaLnBrk="1" fontAlgn="base" hangingPunct="1">
        <a:spcBef>
          <a:spcPct val="20000"/>
        </a:spcBef>
        <a:spcAft>
          <a:spcPct val="0"/>
        </a:spcAft>
        <a:buClr>
          <a:schemeClr val="accent2"/>
        </a:buClr>
        <a:buChar char="»"/>
        <a:defRPr sz="2000">
          <a:solidFill>
            <a:schemeClr val="tx1"/>
          </a:solidFill>
          <a:latin typeface="+mn-lt"/>
        </a:defRPr>
      </a:lvl6pPr>
      <a:lvl7pPr marL="3124200" indent="-381000" algn="l" rtl="0" eaLnBrk="1" fontAlgn="base" hangingPunct="1">
        <a:spcBef>
          <a:spcPct val="20000"/>
        </a:spcBef>
        <a:spcAft>
          <a:spcPct val="0"/>
        </a:spcAft>
        <a:buClr>
          <a:schemeClr val="accent2"/>
        </a:buClr>
        <a:buChar char="»"/>
        <a:defRPr sz="2000">
          <a:solidFill>
            <a:schemeClr val="tx1"/>
          </a:solidFill>
          <a:latin typeface="+mn-lt"/>
        </a:defRPr>
      </a:lvl7pPr>
      <a:lvl8pPr marL="3581400" indent="-381000" algn="l" rtl="0" eaLnBrk="1" fontAlgn="base" hangingPunct="1">
        <a:spcBef>
          <a:spcPct val="20000"/>
        </a:spcBef>
        <a:spcAft>
          <a:spcPct val="0"/>
        </a:spcAft>
        <a:buClr>
          <a:schemeClr val="accent2"/>
        </a:buClr>
        <a:buChar char="»"/>
        <a:defRPr sz="2000">
          <a:solidFill>
            <a:schemeClr val="tx1"/>
          </a:solidFill>
          <a:latin typeface="+mn-lt"/>
        </a:defRPr>
      </a:lvl8pPr>
      <a:lvl9pPr marL="4038600" indent="-381000" algn="l" rtl="0" eaLnBrk="1" fontAlgn="base" hangingPunct="1">
        <a:spcBef>
          <a:spcPct val="20000"/>
        </a:spcBef>
        <a:spcAft>
          <a:spcPct val="0"/>
        </a:spcAft>
        <a:buClr>
          <a:schemeClr val="accent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81000" y="304800"/>
            <a:ext cx="8229600" cy="106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1143000" y="1828800"/>
            <a:ext cx="7543800" cy="4297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FD84D9E2-BDAA-4B3F-9F64-FAEE3274B67D}" type="datetimeFigureOut">
              <a:rPr lang="en-US"/>
              <a:pPr>
                <a:defRPr/>
              </a:pPr>
              <a:t>6/11/2012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52424341-2E0A-4B36-9B2A-2908138E809A}"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49" r:id="rId1"/>
    <p:sldLayoutId id="2147483762"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txStyles>
    <p:titleStyle>
      <a:lvl1pPr algn="ctr" rtl="0" eaLnBrk="0" fontAlgn="base" hangingPunct="0">
        <a:spcBef>
          <a:spcPct val="0"/>
        </a:spcBef>
        <a:spcAft>
          <a:spcPct val="0"/>
        </a:spcAft>
        <a:defRPr lang="en-US" sz="3600" kern="1200" dirty="0">
          <a:solidFill>
            <a:srgbClr val="FF0000"/>
          </a:solidFill>
          <a:latin typeface="Times New Roman" pitchFamily="18" charset="0"/>
          <a:ea typeface="+mj-ea"/>
          <a:cs typeface="Times New Roman" pitchFamily="18" charset="0"/>
        </a:defRPr>
      </a:lvl1pPr>
      <a:lvl2pPr algn="ctr" rtl="0" eaLnBrk="0" fontAlgn="base" hangingPunct="0">
        <a:spcBef>
          <a:spcPct val="0"/>
        </a:spcBef>
        <a:spcAft>
          <a:spcPct val="0"/>
        </a:spcAft>
        <a:defRPr sz="3600">
          <a:solidFill>
            <a:srgbClr val="FF0000"/>
          </a:solidFill>
          <a:latin typeface="Times New Roman" pitchFamily="18" charset="0"/>
          <a:cs typeface="Times New Roman" pitchFamily="18" charset="0"/>
        </a:defRPr>
      </a:lvl2pPr>
      <a:lvl3pPr algn="ctr" rtl="0" eaLnBrk="0" fontAlgn="base" hangingPunct="0">
        <a:spcBef>
          <a:spcPct val="0"/>
        </a:spcBef>
        <a:spcAft>
          <a:spcPct val="0"/>
        </a:spcAft>
        <a:defRPr sz="3600">
          <a:solidFill>
            <a:srgbClr val="FF0000"/>
          </a:solidFill>
          <a:latin typeface="Times New Roman" pitchFamily="18" charset="0"/>
          <a:cs typeface="Times New Roman" pitchFamily="18" charset="0"/>
        </a:defRPr>
      </a:lvl3pPr>
      <a:lvl4pPr algn="ctr" rtl="0" eaLnBrk="0" fontAlgn="base" hangingPunct="0">
        <a:spcBef>
          <a:spcPct val="0"/>
        </a:spcBef>
        <a:spcAft>
          <a:spcPct val="0"/>
        </a:spcAft>
        <a:defRPr sz="3600">
          <a:solidFill>
            <a:srgbClr val="FF0000"/>
          </a:solidFill>
          <a:latin typeface="Times New Roman" pitchFamily="18" charset="0"/>
          <a:cs typeface="Times New Roman" pitchFamily="18" charset="0"/>
        </a:defRPr>
      </a:lvl4pPr>
      <a:lvl5pPr algn="ctr" rtl="0" eaLnBrk="0" fontAlgn="base" hangingPunct="0">
        <a:spcBef>
          <a:spcPct val="0"/>
        </a:spcBef>
        <a:spcAft>
          <a:spcPct val="0"/>
        </a:spcAft>
        <a:defRPr sz="3600">
          <a:solidFill>
            <a:srgbClr val="FF0000"/>
          </a:solidFill>
          <a:latin typeface="Times New Roman" pitchFamily="18" charset="0"/>
          <a:cs typeface="Times New Roman" pitchFamily="18" charset="0"/>
        </a:defRPr>
      </a:lvl5pPr>
      <a:lvl6pPr marL="457200" algn="ctr" rtl="0" fontAlgn="base">
        <a:spcBef>
          <a:spcPct val="0"/>
        </a:spcBef>
        <a:spcAft>
          <a:spcPct val="0"/>
        </a:spcAft>
        <a:defRPr sz="3600">
          <a:solidFill>
            <a:srgbClr val="FF0000"/>
          </a:solidFill>
          <a:latin typeface="Times New Roman" pitchFamily="18" charset="0"/>
          <a:cs typeface="Times New Roman" pitchFamily="18" charset="0"/>
        </a:defRPr>
      </a:lvl6pPr>
      <a:lvl7pPr marL="914400" algn="ctr" rtl="0" fontAlgn="base">
        <a:spcBef>
          <a:spcPct val="0"/>
        </a:spcBef>
        <a:spcAft>
          <a:spcPct val="0"/>
        </a:spcAft>
        <a:defRPr sz="3600">
          <a:solidFill>
            <a:srgbClr val="FF0000"/>
          </a:solidFill>
          <a:latin typeface="Times New Roman" pitchFamily="18" charset="0"/>
          <a:cs typeface="Times New Roman" pitchFamily="18" charset="0"/>
        </a:defRPr>
      </a:lvl7pPr>
      <a:lvl8pPr marL="1371600" algn="ctr" rtl="0" fontAlgn="base">
        <a:spcBef>
          <a:spcPct val="0"/>
        </a:spcBef>
        <a:spcAft>
          <a:spcPct val="0"/>
        </a:spcAft>
        <a:defRPr sz="3600">
          <a:solidFill>
            <a:srgbClr val="FF0000"/>
          </a:solidFill>
          <a:latin typeface="Times New Roman" pitchFamily="18" charset="0"/>
          <a:cs typeface="Times New Roman" pitchFamily="18" charset="0"/>
        </a:defRPr>
      </a:lvl8pPr>
      <a:lvl9pPr marL="1828800" algn="ctr" rtl="0" fontAlgn="base">
        <a:spcBef>
          <a:spcPct val="0"/>
        </a:spcBef>
        <a:spcAft>
          <a:spcPct val="0"/>
        </a:spcAft>
        <a:defRPr sz="3600">
          <a:solidFill>
            <a:srgbClr val="FF0000"/>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Clr>
          <a:srgbClr val="0000CC"/>
        </a:buClr>
        <a:buFont typeface="Arial" charset="0"/>
        <a:buChar char="•"/>
        <a:defRPr sz="3200" kern="12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Times New Roman" pitchFamily="18"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Times New Roman" pitchFamily="18"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Times New Roman" pitchFamily="18"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0"/>
            <a:ext cx="91440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0" y="5715000"/>
            <a:ext cx="9144000"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Footer Placeholder 4"/>
          <p:cNvSpPr txBox="1">
            <a:spLocks/>
          </p:cNvSpPr>
          <p:nvPr/>
        </p:nvSpPr>
        <p:spPr>
          <a:xfrm>
            <a:off x="0" y="6629400"/>
            <a:ext cx="9144000" cy="228600"/>
          </a:xfrm>
          <a:prstGeom prst="rect">
            <a:avLst/>
          </a:prstGeom>
        </p:spPr>
        <p:txBody>
          <a:bodyPr/>
          <a:lstStyle>
            <a:lvl1pPr>
              <a:defRPr sz="1200">
                <a:solidFill>
                  <a:schemeClr val="tx1"/>
                </a:solidFill>
              </a:defRPr>
            </a:lvl1pPr>
          </a:lstStyle>
          <a:p>
            <a:pPr algn="ctr" fontAlgn="auto">
              <a:spcBef>
                <a:spcPts val="0"/>
              </a:spcBef>
              <a:spcAft>
                <a:spcPts val="0"/>
              </a:spcAft>
              <a:defRPr/>
            </a:pPr>
            <a:r>
              <a:rPr lang="en-US" i="1" dirty="0" smtClean="0">
                <a:latin typeface="Arial" pitchFamily="34" charset="0"/>
                <a:cs typeface="Arial" pitchFamily="34" charset="0"/>
              </a:rPr>
              <a:t>Computer Networks</a:t>
            </a:r>
            <a:r>
              <a:rPr lang="en-US" dirty="0" smtClean="0">
                <a:latin typeface="Arial" pitchFamily="34" charset="0"/>
                <a:cs typeface="Arial" pitchFamily="34" charset="0"/>
              </a:rPr>
              <a:t>, Fifth Edition by Andrew Tanenbaum and David Wetherall, © Pearson Education-Prentice Hall, 2011</a:t>
            </a:r>
          </a:p>
          <a:p>
            <a:pPr fontAlgn="auto">
              <a:spcBef>
                <a:spcPts val="0"/>
              </a:spcBef>
              <a:spcAft>
                <a:spcPts val="0"/>
              </a:spcAft>
              <a:defRPr/>
            </a:pPr>
            <a:endParaRPr lang="en-US" dirty="0">
              <a:latin typeface="+mn-lt"/>
            </a:endParaRPr>
          </a:p>
        </p:txBody>
      </p:sp>
    </p:spTree>
  </p:cSld>
  <p:clrMap bg1="lt1" tx1="dk1" bg2="lt2" tx2="dk2" accent1="accent1" accent2="accent2" accent3="accent3" accent4="accent4" accent5="accent5" accent6="accent6" hlink="hlink" folHlink="folHlink"/>
  <p:sldLayoutIdLst>
    <p:sldLayoutId id="2147483763" r:id="rId1"/>
    <p:sldLayoutId id="2147483759" r:id="rId2"/>
  </p:sldLayoutIdLst>
  <p:txStyles>
    <p:titleStyle>
      <a:lvl1pPr algn="ctr" rtl="0" eaLnBrk="0" fontAlgn="base" hangingPunct="0">
        <a:spcBef>
          <a:spcPct val="0"/>
        </a:spcBef>
        <a:spcAft>
          <a:spcPct val="0"/>
        </a:spcAft>
        <a:defRPr sz="3600">
          <a:solidFill>
            <a:srgbClr val="FF0000"/>
          </a:solidFill>
          <a:latin typeface="Arial" pitchFamily="34" charset="0"/>
          <a:ea typeface="+mj-ea"/>
          <a:cs typeface="Arial" pitchFamily="34" charset="0"/>
        </a:defRPr>
      </a:lvl1pPr>
      <a:lvl2pPr algn="ctr" rtl="0" eaLnBrk="0" fontAlgn="base" hangingPunct="0">
        <a:spcBef>
          <a:spcPct val="0"/>
        </a:spcBef>
        <a:spcAft>
          <a:spcPct val="0"/>
        </a:spcAft>
        <a:defRPr sz="3600">
          <a:solidFill>
            <a:srgbClr val="FF0000"/>
          </a:solidFill>
          <a:latin typeface="Arial" charset="0"/>
          <a:cs typeface="Arial" charset="0"/>
        </a:defRPr>
      </a:lvl2pPr>
      <a:lvl3pPr algn="ctr" rtl="0" eaLnBrk="0" fontAlgn="base" hangingPunct="0">
        <a:spcBef>
          <a:spcPct val="0"/>
        </a:spcBef>
        <a:spcAft>
          <a:spcPct val="0"/>
        </a:spcAft>
        <a:defRPr sz="3600">
          <a:solidFill>
            <a:srgbClr val="FF0000"/>
          </a:solidFill>
          <a:latin typeface="Arial" charset="0"/>
          <a:cs typeface="Arial" charset="0"/>
        </a:defRPr>
      </a:lvl3pPr>
      <a:lvl4pPr algn="ctr" rtl="0" eaLnBrk="0" fontAlgn="base" hangingPunct="0">
        <a:spcBef>
          <a:spcPct val="0"/>
        </a:spcBef>
        <a:spcAft>
          <a:spcPct val="0"/>
        </a:spcAft>
        <a:defRPr sz="3600">
          <a:solidFill>
            <a:srgbClr val="FF0000"/>
          </a:solidFill>
          <a:latin typeface="Arial" charset="0"/>
          <a:cs typeface="Arial" charset="0"/>
        </a:defRPr>
      </a:lvl4pPr>
      <a:lvl5pPr algn="ctr" rtl="0" eaLnBrk="0" fontAlgn="base" hangingPunct="0">
        <a:spcBef>
          <a:spcPct val="0"/>
        </a:spcBef>
        <a:spcAft>
          <a:spcPct val="0"/>
        </a:spcAft>
        <a:defRPr sz="3600">
          <a:solidFill>
            <a:srgbClr val="FF0000"/>
          </a:solidFill>
          <a:latin typeface="Arial" charset="0"/>
          <a:cs typeface="Arial" charset="0"/>
        </a:defRPr>
      </a:lvl5pPr>
      <a:lvl6pPr marL="457200" algn="ctr" rtl="0" eaLnBrk="1" fontAlgn="base" hangingPunct="1">
        <a:spcBef>
          <a:spcPct val="0"/>
        </a:spcBef>
        <a:spcAft>
          <a:spcPct val="0"/>
        </a:spcAft>
        <a:defRPr sz="4400">
          <a:solidFill>
            <a:srgbClr val="FF0000"/>
          </a:solidFill>
          <a:latin typeface="Times New Roman" pitchFamily="18" charset="0"/>
        </a:defRPr>
      </a:lvl6pPr>
      <a:lvl7pPr marL="914400" algn="ctr" rtl="0" eaLnBrk="1" fontAlgn="base" hangingPunct="1">
        <a:spcBef>
          <a:spcPct val="0"/>
        </a:spcBef>
        <a:spcAft>
          <a:spcPct val="0"/>
        </a:spcAft>
        <a:defRPr sz="4400">
          <a:solidFill>
            <a:srgbClr val="FF0000"/>
          </a:solidFill>
          <a:latin typeface="Times New Roman" pitchFamily="18" charset="0"/>
        </a:defRPr>
      </a:lvl7pPr>
      <a:lvl8pPr marL="1371600" algn="ctr" rtl="0" eaLnBrk="1" fontAlgn="base" hangingPunct="1">
        <a:spcBef>
          <a:spcPct val="0"/>
        </a:spcBef>
        <a:spcAft>
          <a:spcPct val="0"/>
        </a:spcAft>
        <a:defRPr sz="4400">
          <a:solidFill>
            <a:srgbClr val="FF0000"/>
          </a:solidFill>
          <a:latin typeface="Times New Roman" pitchFamily="18" charset="0"/>
        </a:defRPr>
      </a:lvl8pPr>
      <a:lvl9pPr marL="1828800" algn="ctr" rtl="0" eaLnBrk="1" fontAlgn="base" hangingPunct="1">
        <a:spcBef>
          <a:spcPct val="0"/>
        </a:spcBef>
        <a:spcAft>
          <a:spcPct val="0"/>
        </a:spcAft>
        <a:defRPr sz="4400">
          <a:solidFill>
            <a:srgbClr val="FF0000"/>
          </a:solidFill>
          <a:latin typeface="Times New Roman" pitchFamily="18" charset="0"/>
        </a:defRPr>
      </a:lvl9pPr>
    </p:titleStyle>
    <p:bodyStyle>
      <a:lvl1pPr marL="609600" indent="-609600" algn="l" rtl="0" eaLnBrk="0" fontAlgn="base" hangingPunct="0">
        <a:spcBef>
          <a:spcPct val="20000"/>
        </a:spcBef>
        <a:spcAft>
          <a:spcPct val="0"/>
        </a:spcAft>
        <a:buClr>
          <a:schemeClr val="accent2"/>
        </a:buClr>
        <a:buAutoNum type="alphaLcParenR"/>
        <a:defRPr sz="2400">
          <a:solidFill>
            <a:schemeClr val="tx1"/>
          </a:solidFill>
          <a:latin typeface="Arial" pitchFamily="34" charset="0"/>
          <a:ea typeface="+mn-ea"/>
          <a:cs typeface="Arial" pitchFamily="34" charset="0"/>
        </a:defRPr>
      </a:lvl1pPr>
      <a:lvl2pPr marL="990600" indent="-533400" algn="l" rtl="0" eaLnBrk="0" fontAlgn="base" hangingPunct="0">
        <a:spcBef>
          <a:spcPct val="20000"/>
        </a:spcBef>
        <a:spcAft>
          <a:spcPct val="0"/>
        </a:spcAft>
        <a:buClr>
          <a:schemeClr val="accent2"/>
        </a:buClr>
        <a:buChar char="–"/>
        <a:defRPr sz="2000">
          <a:solidFill>
            <a:schemeClr val="tx1"/>
          </a:solidFill>
          <a:latin typeface="Arial" pitchFamily="34" charset="0"/>
          <a:cs typeface="Arial" pitchFamily="34" charset="0"/>
        </a:defRPr>
      </a:lvl2pPr>
      <a:lvl3pPr marL="1371600" indent="-457200" algn="l" rtl="0" eaLnBrk="0" fontAlgn="base" hangingPunct="0">
        <a:spcBef>
          <a:spcPct val="20000"/>
        </a:spcBef>
        <a:spcAft>
          <a:spcPct val="0"/>
        </a:spcAft>
        <a:buClr>
          <a:schemeClr val="accent2"/>
        </a:buClr>
        <a:buChar char="•"/>
        <a:defRPr sz="2400">
          <a:solidFill>
            <a:schemeClr val="tx1"/>
          </a:solidFill>
          <a:latin typeface="+mn-lt"/>
          <a:cs typeface="Arial" charset="0"/>
        </a:defRPr>
      </a:lvl3pPr>
      <a:lvl4pPr marL="1752600" indent="-381000" algn="l" rtl="0" eaLnBrk="0" fontAlgn="base" hangingPunct="0">
        <a:spcBef>
          <a:spcPct val="20000"/>
        </a:spcBef>
        <a:spcAft>
          <a:spcPct val="0"/>
        </a:spcAft>
        <a:buClr>
          <a:schemeClr val="accent2"/>
        </a:buClr>
        <a:buChar char="–"/>
        <a:defRPr sz="2000">
          <a:solidFill>
            <a:schemeClr val="tx1"/>
          </a:solidFill>
          <a:latin typeface="+mn-lt"/>
          <a:cs typeface="Arial" charset="0"/>
        </a:defRPr>
      </a:lvl4pPr>
      <a:lvl5pPr marL="2209800" indent="-381000" algn="l" rtl="0" eaLnBrk="0" fontAlgn="base" hangingPunct="0">
        <a:spcBef>
          <a:spcPct val="20000"/>
        </a:spcBef>
        <a:spcAft>
          <a:spcPct val="0"/>
        </a:spcAft>
        <a:buClr>
          <a:schemeClr val="accent2"/>
        </a:buClr>
        <a:buChar char="»"/>
        <a:defRPr sz="2000">
          <a:solidFill>
            <a:schemeClr val="tx1"/>
          </a:solidFill>
          <a:latin typeface="+mn-lt"/>
          <a:cs typeface="Arial" charset="0"/>
        </a:defRPr>
      </a:lvl5pPr>
      <a:lvl6pPr marL="2667000" indent="-381000" algn="l" rtl="0" eaLnBrk="1" fontAlgn="base" hangingPunct="1">
        <a:spcBef>
          <a:spcPct val="20000"/>
        </a:spcBef>
        <a:spcAft>
          <a:spcPct val="0"/>
        </a:spcAft>
        <a:buClr>
          <a:schemeClr val="accent2"/>
        </a:buClr>
        <a:buChar char="»"/>
        <a:defRPr sz="2000">
          <a:solidFill>
            <a:schemeClr val="tx1"/>
          </a:solidFill>
          <a:latin typeface="+mn-lt"/>
        </a:defRPr>
      </a:lvl6pPr>
      <a:lvl7pPr marL="3124200" indent="-381000" algn="l" rtl="0" eaLnBrk="1" fontAlgn="base" hangingPunct="1">
        <a:spcBef>
          <a:spcPct val="20000"/>
        </a:spcBef>
        <a:spcAft>
          <a:spcPct val="0"/>
        </a:spcAft>
        <a:buClr>
          <a:schemeClr val="accent2"/>
        </a:buClr>
        <a:buChar char="»"/>
        <a:defRPr sz="2000">
          <a:solidFill>
            <a:schemeClr val="tx1"/>
          </a:solidFill>
          <a:latin typeface="+mn-lt"/>
        </a:defRPr>
      </a:lvl7pPr>
      <a:lvl8pPr marL="3581400" indent="-381000" algn="l" rtl="0" eaLnBrk="1" fontAlgn="base" hangingPunct="1">
        <a:spcBef>
          <a:spcPct val="20000"/>
        </a:spcBef>
        <a:spcAft>
          <a:spcPct val="0"/>
        </a:spcAft>
        <a:buClr>
          <a:schemeClr val="accent2"/>
        </a:buClr>
        <a:buChar char="»"/>
        <a:defRPr sz="2000">
          <a:solidFill>
            <a:schemeClr val="tx1"/>
          </a:solidFill>
          <a:latin typeface="+mn-lt"/>
        </a:defRPr>
      </a:lvl8pPr>
      <a:lvl9pPr marL="4038600" indent="-381000" algn="l" rtl="0" eaLnBrk="1" fontAlgn="base" hangingPunct="1">
        <a:spcBef>
          <a:spcPct val="20000"/>
        </a:spcBef>
        <a:spcAft>
          <a:spcPct val="0"/>
        </a:spcAft>
        <a:buClr>
          <a:schemeClr val="accent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5.xml"/></Relationships>
</file>

<file path=ppt/slides/_rels/slide10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5.xml"/></Relationships>
</file>

<file path=ppt/slides/_rels/slide10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5.xml"/></Relationships>
</file>

<file path=ppt/slides/_rels/slide10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5.xml"/></Relationships>
</file>

<file path=ppt/slides/_rels/slide11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5.xml"/></Relationships>
</file>

<file path=ppt/slides/_rels/slide11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5.xml"/></Relationships>
</file>

<file path=ppt/slides/_rels/slide11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5.xml"/></Relationships>
</file>

<file path=ppt/slides/_rels/slide11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5.xml"/></Relationships>
</file>

<file path=ppt/slides/_rels/slide11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5.xml"/></Relationships>
</file>

<file path=ppt/slides/_rels/slide11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5.xml"/></Relationships>
</file>

<file path=ppt/slides/_rels/slide11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5.xml"/></Relationships>
</file>

<file path=ppt/slides/_rels/slide12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5.xml"/></Relationships>
</file>

<file path=ppt/slides/_rels/slide13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5.xml"/></Relationships>
</file>

<file path=ppt/slides/_rels/slide13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5.xml"/></Relationships>
</file>

<file path=ppt/slides/_rels/slide13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5.xml"/></Relationships>
</file>

<file path=ppt/slides/_rels/slide13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5.xml"/></Relationships>
</file>

<file path=ppt/slides/_rels/slide13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5.xml"/></Relationships>
</file>

<file path=ppt/slides/_rels/slide13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5.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5.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5.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15.xml"/></Relationships>
</file>

<file path=ppt/slides/_rels/slide14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5.xml"/></Relationships>
</file>

<file path=ppt/slides/_rels/slide14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5.xml"/></Relationships>
</file>

<file path=ppt/slides/_rels/slide14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5.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5.xml"/><Relationship Id="rId1" Type="http://schemas.openxmlformats.org/officeDocument/2006/relationships/vmlDrawing" Target="../drawings/vmlDrawing1.v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8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8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8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8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9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9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5.xml"/></Relationships>
</file>

<file path=ppt/slides/_rels/slide9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ctrTitle"/>
          </p:nvPr>
        </p:nvSpPr>
        <p:spPr/>
        <p:txBody>
          <a:bodyPr/>
          <a:lstStyle/>
          <a:p>
            <a:pPr eaLnBrk="1" hangingPunct="1"/>
            <a:r>
              <a:rPr lang="en-US" smtClean="0">
                <a:latin typeface="Arial" charset="0"/>
                <a:cs typeface="Arial" charset="0"/>
              </a:rPr>
              <a:t>The Data Link Layer</a:t>
            </a:r>
          </a:p>
        </p:txBody>
      </p:sp>
      <p:sp>
        <p:nvSpPr>
          <p:cNvPr id="8195" name="Subtitle 2"/>
          <p:cNvSpPr>
            <a:spLocks noGrp="1"/>
          </p:cNvSpPr>
          <p:nvPr>
            <p:ph type="subTitle" idx="1"/>
          </p:nvPr>
        </p:nvSpPr>
        <p:spPr/>
        <p:txBody>
          <a:bodyPr/>
          <a:lstStyle/>
          <a:p>
            <a:pPr eaLnBrk="1" hangingPunct="1"/>
            <a:r>
              <a:rPr lang="en-US" smtClean="0">
                <a:latin typeface="Arial" charset="0"/>
                <a:cs typeface="Arial" charset="0"/>
              </a:rPr>
              <a:t>Chapter 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314325"/>
            <a:ext cx="9144000" cy="1143000"/>
          </a:xfrm>
        </p:spPr>
        <p:txBody>
          <a:bodyPr/>
          <a:lstStyle/>
          <a:p>
            <a:pPr eaLnBrk="1" hangingPunct="1"/>
            <a:r>
              <a:rPr lang="en-US" smtClean="0">
                <a:latin typeface="Arial" charset="0"/>
                <a:cs typeface="Arial" charset="0"/>
              </a:rPr>
              <a:t>Possible Services Offered</a:t>
            </a:r>
          </a:p>
        </p:txBody>
      </p:sp>
      <p:sp>
        <p:nvSpPr>
          <p:cNvPr id="17411" name="Rectangle 3"/>
          <p:cNvSpPr>
            <a:spLocks noGrp="1" noChangeArrowheads="1"/>
          </p:cNvSpPr>
          <p:nvPr>
            <p:ph idx="1"/>
          </p:nvPr>
        </p:nvSpPr>
        <p:spPr>
          <a:xfrm>
            <a:off x="228600" y="1981200"/>
            <a:ext cx="8686800" cy="4519613"/>
          </a:xfrm>
        </p:spPr>
        <p:txBody>
          <a:bodyPr/>
          <a:lstStyle/>
          <a:p>
            <a:pPr>
              <a:buFont typeface="Times New Roman" pitchFamily="18" charset="0"/>
              <a:buAutoNum type="arabicPeriod"/>
            </a:pPr>
            <a:r>
              <a:rPr lang="en-US" sz="3200" smtClean="0">
                <a:latin typeface="Arial" charset="0"/>
                <a:cs typeface="Arial" charset="0"/>
              </a:rPr>
              <a:t>Unacknowledged connectionless service.</a:t>
            </a:r>
          </a:p>
          <a:p>
            <a:pPr>
              <a:buFont typeface="Times New Roman" pitchFamily="18" charset="0"/>
              <a:buAutoNum type="arabicPeriod"/>
            </a:pPr>
            <a:r>
              <a:rPr lang="en-US" sz="3200" smtClean="0">
                <a:latin typeface="Arial" charset="0"/>
                <a:cs typeface="Arial" charset="0"/>
              </a:rPr>
              <a:t>Acknowledged connectionless service.</a:t>
            </a:r>
          </a:p>
          <a:p>
            <a:pPr>
              <a:buFont typeface="Times New Roman" pitchFamily="18" charset="0"/>
              <a:buAutoNum type="arabicPeriod"/>
            </a:pPr>
            <a:r>
              <a:rPr lang="en-US" sz="3200" smtClean="0">
                <a:latin typeface="Arial" charset="0"/>
                <a:cs typeface="Arial" charset="0"/>
              </a:rPr>
              <a:t>Acknowledged connection-oriented service.</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One-Bit Sliding Window Protocol</a:t>
            </a:r>
            <a:endParaRPr lang="en-US" dirty="0"/>
          </a:p>
        </p:txBody>
      </p:sp>
      <p:sp>
        <p:nvSpPr>
          <p:cNvPr id="3" name="Content Placeholder 2"/>
          <p:cNvSpPr>
            <a:spLocks noGrp="1"/>
          </p:cNvSpPr>
          <p:nvPr>
            <p:ph idx="1"/>
          </p:nvPr>
        </p:nvSpPr>
        <p:spPr/>
        <p:txBody>
          <a:bodyPr/>
          <a:lstStyle/>
          <a:p>
            <a:r>
              <a:rPr lang="en-US" sz="2400" dirty="0" smtClean="0"/>
              <a:t>Window size = 1</a:t>
            </a:r>
          </a:p>
          <a:p>
            <a:r>
              <a:rPr lang="en-US" sz="2400" dirty="0" smtClean="0"/>
              <a:t>Stop-and-wait</a:t>
            </a:r>
            <a:br>
              <a:rPr lang="en-US" sz="2400" dirty="0" smtClean="0"/>
            </a:br>
            <a:r>
              <a:rPr lang="en-US" sz="2400" dirty="0" smtClean="0"/>
              <a:t>Sender transmits a frame and waits for its acknowledgment before it sends the next one.</a:t>
            </a:r>
          </a:p>
          <a:p>
            <a:r>
              <a:rPr lang="en-US" sz="2400" dirty="0" smtClean="0"/>
              <a:t>Figure of next slide depicts such a protocol.</a:t>
            </a:r>
            <a:endParaRPr lang="en-US" sz="2400" dirty="0"/>
          </a:p>
        </p:txBody>
      </p:sp>
    </p:spTree>
    <p:extLst>
      <p:ext uri="{BB962C8B-B14F-4D97-AF65-F5344CB8AC3E}">
        <p14:creationId xmlns:p14="http://schemas.microsoft.com/office/powerpoint/2010/main" xmlns="" val="78771696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a:xfrm>
            <a:off x="0" y="0"/>
            <a:ext cx="9144000" cy="914400"/>
          </a:xfrm>
        </p:spPr>
        <p:txBody>
          <a:bodyPr/>
          <a:lstStyle/>
          <a:p>
            <a:pPr eaLnBrk="1" hangingPunct="1"/>
            <a:r>
              <a:rPr lang="en-US" smtClean="0">
                <a:latin typeface="Arial" charset="0"/>
                <a:cs typeface="Arial" charset="0"/>
              </a:rPr>
              <a:t>One-Bit Sliding Window Protocol (1)</a:t>
            </a:r>
          </a:p>
        </p:txBody>
      </p:sp>
      <p:sp>
        <p:nvSpPr>
          <p:cNvPr id="88067" name="Content Placeholder 2"/>
          <p:cNvSpPr>
            <a:spLocks noGrp="1"/>
          </p:cNvSpPr>
          <p:nvPr>
            <p:ph idx="1"/>
          </p:nvPr>
        </p:nvSpPr>
        <p:spPr>
          <a:xfrm>
            <a:off x="0" y="6019800"/>
            <a:ext cx="9144000" cy="533400"/>
          </a:xfrm>
        </p:spPr>
        <p:txBody>
          <a:bodyPr/>
          <a:lstStyle/>
          <a:p>
            <a:pPr algn="ctr" eaLnBrk="1" hangingPunct="1">
              <a:buFontTx/>
              <a:buNone/>
            </a:pPr>
            <a:r>
              <a:rPr lang="en-US" smtClean="0">
                <a:latin typeface="Arial" charset="0"/>
                <a:cs typeface="Arial" charset="0"/>
              </a:rPr>
              <a:t>A 1-bit sliding window protocol.</a:t>
            </a:r>
          </a:p>
        </p:txBody>
      </p:sp>
      <p:pic>
        <p:nvPicPr>
          <p:cNvPr id="8806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5800" y="914400"/>
            <a:ext cx="8123238" cy="457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8069" name="TextBox 4"/>
          <p:cNvSpPr txBox="1">
            <a:spLocks noChangeArrowheads="1"/>
          </p:cNvSpPr>
          <p:nvPr/>
        </p:nvSpPr>
        <p:spPr bwMode="auto">
          <a:xfrm>
            <a:off x="381000" y="5257800"/>
            <a:ext cx="10668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a:t>. . .</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a:xfrm>
            <a:off x="0" y="0"/>
            <a:ext cx="9144000" cy="914400"/>
          </a:xfrm>
        </p:spPr>
        <p:txBody>
          <a:bodyPr/>
          <a:lstStyle/>
          <a:p>
            <a:pPr eaLnBrk="1" hangingPunct="1"/>
            <a:r>
              <a:rPr lang="en-US" smtClean="0">
                <a:latin typeface="Arial" charset="0"/>
                <a:cs typeface="Arial" charset="0"/>
              </a:rPr>
              <a:t>One-Bit Sliding Window Protocol (2)</a:t>
            </a:r>
          </a:p>
        </p:txBody>
      </p:sp>
      <p:sp>
        <p:nvSpPr>
          <p:cNvPr id="89091" name="Content Placeholder 2"/>
          <p:cNvSpPr>
            <a:spLocks noGrp="1"/>
          </p:cNvSpPr>
          <p:nvPr>
            <p:ph idx="1"/>
          </p:nvPr>
        </p:nvSpPr>
        <p:spPr>
          <a:xfrm>
            <a:off x="0" y="6019800"/>
            <a:ext cx="9144000" cy="533400"/>
          </a:xfrm>
        </p:spPr>
        <p:txBody>
          <a:bodyPr/>
          <a:lstStyle/>
          <a:p>
            <a:pPr algn="ctr" eaLnBrk="1" hangingPunct="1">
              <a:buFontTx/>
              <a:buNone/>
            </a:pPr>
            <a:r>
              <a:rPr lang="en-US" smtClean="0">
                <a:latin typeface="Arial" charset="0"/>
                <a:cs typeface="Arial" charset="0"/>
              </a:rPr>
              <a:t>A 1-bit sliding window protocol.</a:t>
            </a:r>
          </a:p>
        </p:txBody>
      </p:sp>
      <p:sp>
        <p:nvSpPr>
          <p:cNvPr id="89092" name="TextBox 4"/>
          <p:cNvSpPr txBox="1">
            <a:spLocks noChangeArrowheads="1"/>
          </p:cNvSpPr>
          <p:nvPr/>
        </p:nvSpPr>
        <p:spPr bwMode="auto">
          <a:xfrm>
            <a:off x="609600" y="5105400"/>
            <a:ext cx="10668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a:t>. . .</a:t>
            </a:r>
          </a:p>
        </p:txBody>
      </p:sp>
      <p:pic>
        <p:nvPicPr>
          <p:cNvPr id="89093"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4025" y="1524000"/>
            <a:ext cx="8281988" cy="3524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a:xfrm>
            <a:off x="0" y="0"/>
            <a:ext cx="9144000" cy="914400"/>
          </a:xfrm>
        </p:spPr>
        <p:txBody>
          <a:bodyPr/>
          <a:lstStyle/>
          <a:p>
            <a:pPr eaLnBrk="1" hangingPunct="1"/>
            <a:r>
              <a:rPr lang="en-US" smtClean="0">
                <a:latin typeface="Arial" charset="0"/>
                <a:cs typeface="Arial" charset="0"/>
              </a:rPr>
              <a:t>One-Bit Sliding Window Protocol (3)</a:t>
            </a:r>
          </a:p>
        </p:txBody>
      </p:sp>
      <p:sp>
        <p:nvSpPr>
          <p:cNvPr id="90115" name="Content Placeholder 2"/>
          <p:cNvSpPr>
            <a:spLocks noGrp="1"/>
          </p:cNvSpPr>
          <p:nvPr>
            <p:ph idx="1"/>
          </p:nvPr>
        </p:nvSpPr>
        <p:spPr>
          <a:xfrm>
            <a:off x="0" y="6019800"/>
            <a:ext cx="9144000" cy="533400"/>
          </a:xfrm>
        </p:spPr>
        <p:txBody>
          <a:bodyPr/>
          <a:lstStyle/>
          <a:p>
            <a:pPr algn="ctr" eaLnBrk="1" hangingPunct="1">
              <a:buFontTx/>
              <a:buNone/>
            </a:pPr>
            <a:r>
              <a:rPr lang="en-US" smtClean="0">
                <a:latin typeface="Arial" charset="0"/>
                <a:cs typeface="Arial" charset="0"/>
              </a:rPr>
              <a:t>A 1-bit sliding window protocol.</a:t>
            </a:r>
          </a:p>
        </p:txBody>
      </p:sp>
      <p:pic>
        <p:nvPicPr>
          <p:cNvPr id="9011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875" y="2438400"/>
            <a:ext cx="8921750" cy="179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pPr eaLnBrk="1" hangingPunct="1"/>
            <a:r>
              <a:rPr lang="en-US" smtClean="0">
                <a:latin typeface="Arial" charset="0"/>
                <a:cs typeface="Arial" charset="0"/>
              </a:rPr>
              <a:t>One-Bit Sliding Window Protocol (4)</a:t>
            </a:r>
          </a:p>
        </p:txBody>
      </p:sp>
      <p:sp>
        <p:nvSpPr>
          <p:cNvPr id="91139" name="Content Placeholder 2"/>
          <p:cNvSpPr>
            <a:spLocks noGrp="1"/>
          </p:cNvSpPr>
          <p:nvPr>
            <p:ph idx="1"/>
          </p:nvPr>
        </p:nvSpPr>
        <p:spPr>
          <a:xfrm>
            <a:off x="0" y="5105400"/>
            <a:ext cx="9144000" cy="1447800"/>
          </a:xfrm>
        </p:spPr>
        <p:txBody>
          <a:bodyPr/>
          <a:lstStyle/>
          <a:p>
            <a:pPr marL="0" indent="0" algn="ctr" eaLnBrk="1" hangingPunct="1">
              <a:buFontTx/>
              <a:buNone/>
            </a:pPr>
            <a:r>
              <a:rPr lang="en-US" smtClean="0">
                <a:latin typeface="Arial" charset="0"/>
                <a:cs typeface="Arial" charset="0"/>
              </a:rPr>
              <a:t>Two scenarios for protocol 4. </a:t>
            </a:r>
            <a:r>
              <a:rPr lang="en-US" smtClean="0">
                <a:solidFill>
                  <a:srgbClr val="0033CC"/>
                </a:solidFill>
                <a:latin typeface="Arial" charset="0"/>
                <a:cs typeface="Arial" charset="0"/>
              </a:rPr>
              <a:t>(a)</a:t>
            </a:r>
            <a:r>
              <a:rPr lang="en-US" smtClean="0">
                <a:latin typeface="Arial" charset="0"/>
                <a:cs typeface="Arial" charset="0"/>
              </a:rPr>
              <a:t> Normal case. </a:t>
            </a:r>
            <a:r>
              <a:rPr lang="en-US" smtClean="0">
                <a:solidFill>
                  <a:srgbClr val="0033CC"/>
                </a:solidFill>
                <a:latin typeface="Arial" charset="0"/>
                <a:cs typeface="Arial" charset="0"/>
              </a:rPr>
              <a:t>(b)</a:t>
            </a:r>
            <a:r>
              <a:rPr lang="en-US" smtClean="0">
                <a:latin typeface="Arial" charset="0"/>
                <a:cs typeface="Arial" charset="0"/>
              </a:rPr>
              <a:t> Abnormal</a:t>
            </a:r>
          </a:p>
          <a:p>
            <a:pPr marL="0" indent="0" algn="ctr" eaLnBrk="1" hangingPunct="1">
              <a:buFontTx/>
              <a:buNone/>
            </a:pPr>
            <a:r>
              <a:rPr lang="en-US" smtClean="0">
                <a:latin typeface="Arial" charset="0"/>
                <a:cs typeface="Arial" charset="0"/>
              </a:rPr>
              <a:t>case. The notation is (seq, ack, packet number). An asterisk indicates where a network layer accepts a packet</a:t>
            </a:r>
          </a:p>
        </p:txBody>
      </p:sp>
      <p:pic>
        <p:nvPicPr>
          <p:cNvPr id="9114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09600" y="1143000"/>
            <a:ext cx="7781925" cy="4057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charset="0"/>
                <a:cs typeface="Arial" charset="0"/>
              </a:rPr>
              <a:t>Protocol Using Go-Back-N</a:t>
            </a:r>
            <a:endParaRPr lang="en-US" dirty="0"/>
          </a:p>
        </p:txBody>
      </p:sp>
      <p:sp>
        <p:nvSpPr>
          <p:cNvPr id="5" name="Content Placeholder 4"/>
          <p:cNvSpPr>
            <a:spLocks noGrp="1"/>
          </p:cNvSpPr>
          <p:nvPr>
            <p:ph idx="1"/>
          </p:nvPr>
        </p:nvSpPr>
        <p:spPr>
          <a:xfrm>
            <a:off x="1143000" y="1447800"/>
            <a:ext cx="7543800" cy="4297363"/>
          </a:xfrm>
        </p:spPr>
        <p:txBody>
          <a:bodyPr/>
          <a:lstStyle/>
          <a:p>
            <a:r>
              <a:rPr lang="en-US" sz="2400" dirty="0" smtClean="0"/>
              <a:t>Up-to-know the protocols depicted so far are based on the assumption that the time required for transmission and reception of the acknowledgment packets is negligible.</a:t>
            </a:r>
          </a:p>
          <a:p>
            <a:r>
              <a:rPr lang="en-US" sz="2400" dirty="0" smtClean="0"/>
              <a:t>If this assumptions is not true then round-trip time can have important implications in the efficiency of the communication and the bandwidth utilization.</a:t>
            </a:r>
          </a:p>
        </p:txBody>
      </p:sp>
    </p:spTree>
    <p:extLst>
      <p:ext uri="{BB962C8B-B14F-4D97-AF65-F5344CB8AC3E}">
        <p14:creationId xmlns:p14="http://schemas.microsoft.com/office/powerpoint/2010/main" xmlns="" val="68947482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charset="0"/>
                <a:cs typeface="Arial" charset="0"/>
              </a:rPr>
              <a:t>Protocol Using Go-Back-N</a:t>
            </a:r>
            <a:endParaRPr lang="en-US" dirty="0"/>
          </a:p>
        </p:txBody>
      </p:sp>
      <p:sp>
        <p:nvSpPr>
          <p:cNvPr id="5" name="Content Placeholder 4"/>
          <p:cNvSpPr>
            <a:spLocks noGrp="1"/>
          </p:cNvSpPr>
          <p:nvPr>
            <p:ph idx="1"/>
          </p:nvPr>
        </p:nvSpPr>
        <p:spPr>
          <a:xfrm>
            <a:off x="1143000" y="1447800"/>
            <a:ext cx="7543800" cy="4297363"/>
          </a:xfrm>
        </p:spPr>
        <p:txBody>
          <a:bodyPr/>
          <a:lstStyle/>
          <a:p>
            <a:r>
              <a:rPr lang="en-US" sz="2000" dirty="0" smtClean="0"/>
              <a:t>Example:</a:t>
            </a:r>
          </a:p>
          <a:p>
            <a:pPr lvl="1"/>
            <a:r>
              <a:rPr lang="en-US" sz="2000" dirty="0" smtClean="0"/>
              <a:t>50 kbps satellite channel </a:t>
            </a:r>
          </a:p>
          <a:p>
            <a:pPr lvl="1"/>
            <a:r>
              <a:rPr lang="en-US" sz="2000" dirty="0" smtClean="0"/>
              <a:t>500 </a:t>
            </a:r>
            <a:r>
              <a:rPr lang="en-US" sz="2000" dirty="0" err="1" smtClean="0"/>
              <a:t>msec</a:t>
            </a:r>
            <a:r>
              <a:rPr lang="en-US" sz="2000" dirty="0" smtClean="0"/>
              <a:t> round-trip propagation delay.</a:t>
            </a:r>
          </a:p>
          <a:p>
            <a:pPr lvl="1"/>
            <a:r>
              <a:rPr lang="en-US" sz="2000" dirty="0" smtClean="0"/>
              <a:t>Lets use Protocol 4 (previous slides) to send a 1000 bit frames via the satellite.</a:t>
            </a:r>
          </a:p>
          <a:p>
            <a:pPr lvl="1"/>
            <a:r>
              <a:rPr lang="en-US" sz="2000" dirty="0"/>
              <a:t>t</a:t>
            </a:r>
            <a:r>
              <a:rPr lang="en-US" sz="2000" dirty="0" smtClean="0"/>
              <a:t> = 0: the sender starts the first frame</a:t>
            </a:r>
          </a:p>
          <a:p>
            <a:pPr lvl="1"/>
            <a:r>
              <a:rPr lang="en-US" sz="2000" dirty="0"/>
              <a:t>t</a:t>
            </a:r>
            <a:r>
              <a:rPr lang="en-US" sz="2000" dirty="0" smtClean="0"/>
              <a:t> = 20 </a:t>
            </a:r>
            <a:r>
              <a:rPr lang="en-US" sz="2000" dirty="0" err="1" smtClean="0"/>
              <a:t>msec</a:t>
            </a:r>
            <a:r>
              <a:rPr lang="en-US" sz="2000" dirty="0"/>
              <a:t>:</a:t>
            </a:r>
            <a:r>
              <a:rPr lang="en-US" sz="2000" dirty="0" smtClean="0"/>
              <a:t> the frame has been completely sent.</a:t>
            </a:r>
          </a:p>
          <a:p>
            <a:pPr lvl="1"/>
            <a:r>
              <a:rPr lang="en-US" sz="2000" dirty="0" smtClean="0"/>
              <a:t>t = 270 </a:t>
            </a:r>
            <a:r>
              <a:rPr lang="en-US" sz="2000" dirty="0" err="1" smtClean="0"/>
              <a:t>msec</a:t>
            </a:r>
            <a:r>
              <a:rPr lang="en-US" sz="2000" dirty="0" smtClean="0"/>
              <a:t>: the frame has fully arrived at the satellite.</a:t>
            </a:r>
          </a:p>
          <a:p>
            <a:pPr lvl="1"/>
            <a:r>
              <a:rPr lang="en-US" sz="2000" dirty="0" smtClean="0"/>
              <a:t>t = 520 </a:t>
            </a:r>
            <a:r>
              <a:rPr lang="en-US" sz="2000" dirty="0" err="1" smtClean="0"/>
              <a:t>msec</a:t>
            </a:r>
            <a:r>
              <a:rPr lang="en-US" sz="2000" dirty="0" smtClean="0"/>
              <a:t>: the acknowledgment has arrived at the sender.</a:t>
            </a:r>
          </a:p>
          <a:p>
            <a:pPr lvl="1"/>
            <a:endParaRPr lang="en-US" sz="2000" dirty="0"/>
          </a:p>
          <a:p>
            <a:pPr lvl="1"/>
            <a:r>
              <a:rPr lang="en-US" sz="2000" dirty="0" smtClean="0"/>
              <a:t>Sender was blocked 500/520 or 96% of the time. In order to send the packed the sender utilized 4% of the </a:t>
            </a:r>
            <a:r>
              <a:rPr lang="en-US" sz="2000" smtClean="0"/>
              <a:t>available </a:t>
            </a:r>
            <a:r>
              <a:rPr lang="en-US" sz="2000" smtClean="0"/>
              <a:t>bandwidth</a:t>
            </a:r>
            <a:r>
              <a:rPr lang="en-US" sz="2000" dirty="0" smtClean="0"/>
              <a:t>.</a:t>
            </a:r>
          </a:p>
          <a:p>
            <a:pPr lvl="1"/>
            <a:endParaRPr lang="en-US" sz="2000" dirty="0"/>
          </a:p>
        </p:txBody>
      </p:sp>
    </p:spTree>
    <p:extLst>
      <p:ext uri="{BB962C8B-B14F-4D97-AF65-F5344CB8AC3E}">
        <p14:creationId xmlns:p14="http://schemas.microsoft.com/office/powerpoint/2010/main" xmlns="" val="356485418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cs typeface="Arial" charset="0"/>
              </a:rPr>
              <a:t>Protocol Using Go-Back-N</a:t>
            </a:r>
            <a:endParaRPr lang="en-US" dirty="0"/>
          </a:p>
        </p:txBody>
      </p:sp>
      <p:sp>
        <p:nvSpPr>
          <p:cNvPr id="3" name="Content Placeholder 2"/>
          <p:cNvSpPr>
            <a:spLocks noGrp="1"/>
          </p:cNvSpPr>
          <p:nvPr>
            <p:ph idx="1"/>
          </p:nvPr>
        </p:nvSpPr>
        <p:spPr/>
        <p:txBody>
          <a:bodyPr/>
          <a:lstStyle/>
          <a:p>
            <a:r>
              <a:rPr lang="en-US" sz="2400" dirty="0" smtClean="0"/>
              <a:t>The problem?</a:t>
            </a:r>
          </a:p>
          <a:p>
            <a:pPr lvl="1"/>
            <a:r>
              <a:rPr lang="en-US" sz="2400" dirty="0" smtClean="0"/>
              <a:t>Consequence of the rule that requires a sender to wait for an acknowledgment before sending another frame.</a:t>
            </a:r>
          </a:p>
          <a:p>
            <a:pPr lvl="1"/>
            <a:r>
              <a:rPr lang="en-US" sz="2400" dirty="0" smtClean="0"/>
              <a:t>Relaxing this condition will enable achieving significantly better throughput.</a:t>
            </a:r>
          </a:p>
          <a:p>
            <a:r>
              <a:rPr lang="en-US" sz="2400" dirty="0" smtClean="0"/>
              <a:t>Solution!</a:t>
            </a:r>
          </a:p>
          <a:p>
            <a:pPr lvl="1"/>
            <a:r>
              <a:rPr lang="en-US" sz="2400" dirty="0" smtClean="0"/>
              <a:t>Allowing sender the transmit </a:t>
            </a:r>
            <a:r>
              <a:rPr lang="en-US" sz="2400" b="1" i="1" dirty="0" smtClean="0">
                <a:solidFill>
                  <a:srgbClr val="7030A0"/>
                </a:solidFill>
                <a:latin typeface="Times New Roman" pitchFamily="18" charset="0"/>
              </a:rPr>
              <a:t>w</a:t>
            </a:r>
            <a:r>
              <a:rPr lang="en-US" sz="2400" dirty="0" smtClean="0"/>
              <a:t> frames before blocking.</a:t>
            </a:r>
          </a:p>
          <a:p>
            <a:pPr lvl="1"/>
            <a:r>
              <a:rPr lang="en-US" sz="2400" dirty="0" smtClean="0"/>
              <a:t>Acknowledgment will arrive for previous frames before the window becomes full.</a:t>
            </a:r>
            <a:endParaRPr lang="en-US" sz="2400" dirty="0"/>
          </a:p>
        </p:txBody>
      </p:sp>
    </p:spTree>
    <p:extLst>
      <p:ext uri="{BB962C8B-B14F-4D97-AF65-F5344CB8AC3E}">
        <p14:creationId xmlns:p14="http://schemas.microsoft.com/office/powerpoint/2010/main" xmlns="" val="276345053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cs typeface="Arial" charset="0"/>
              </a:rPr>
              <a:t>Protocol Using Go-Back-N</a:t>
            </a:r>
            <a:endParaRPr lang="en-US" dirty="0"/>
          </a:p>
        </p:txBody>
      </p:sp>
      <p:sp>
        <p:nvSpPr>
          <p:cNvPr id="3" name="Content Placeholder 2"/>
          <p:cNvSpPr>
            <a:spLocks noGrp="1"/>
          </p:cNvSpPr>
          <p:nvPr>
            <p:ph idx="1"/>
          </p:nvPr>
        </p:nvSpPr>
        <p:spPr/>
        <p:txBody>
          <a:bodyPr/>
          <a:lstStyle/>
          <a:p>
            <a:r>
              <a:rPr lang="en-US" sz="2400" dirty="0" smtClean="0"/>
              <a:t>Must correctly establish what is the actual size of  </a:t>
            </a:r>
            <a:r>
              <a:rPr lang="en-US" sz="2400" b="1" i="1" dirty="0" smtClean="0">
                <a:solidFill>
                  <a:srgbClr val="7030A0"/>
                </a:solidFill>
                <a:latin typeface="Times New Roman" pitchFamily="18" charset="0"/>
              </a:rPr>
              <a:t>w</a:t>
            </a:r>
            <a:r>
              <a:rPr lang="en-US" sz="2400" dirty="0" smtClean="0"/>
              <a:t>.</a:t>
            </a:r>
          </a:p>
          <a:p>
            <a:pPr lvl="1"/>
            <a:r>
              <a:rPr lang="en-US" sz="2400" dirty="0" smtClean="0"/>
              <a:t>Number of frames to fit inside the channel.</a:t>
            </a:r>
          </a:p>
          <a:p>
            <a:pPr lvl="1"/>
            <a:r>
              <a:rPr lang="en-US" sz="2400" dirty="0" smtClean="0"/>
              <a:t>Capacity of the channel is determined by </a:t>
            </a:r>
          </a:p>
          <a:p>
            <a:pPr lvl="2"/>
            <a:r>
              <a:rPr lang="en-US" sz="2000" dirty="0"/>
              <a:t>B</a:t>
            </a:r>
            <a:r>
              <a:rPr lang="en-US" sz="2000" dirty="0" smtClean="0"/>
              <a:t>andwidth in bits/sec</a:t>
            </a:r>
          </a:p>
          <a:p>
            <a:pPr lvl="2"/>
            <a:r>
              <a:rPr lang="en-US" sz="2000" dirty="0" smtClean="0"/>
              <a:t>One-way transit time, or</a:t>
            </a:r>
          </a:p>
          <a:p>
            <a:pPr lvl="2"/>
            <a:r>
              <a:rPr lang="en-US" sz="2000" dirty="0" smtClean="0"/>
              <a:t> The </a:t>
            </a:r>
            <a:r>
              <a:rPr lang="en-US" sz="2000" b="1" dirty="0" smtClean="0">
                <a:solidFill>
                  <a:srgbClr val="7030A0"/>
                </a:solidFill>
              </a:rPr>
              <a:t>bandwidth-delay product</a:t>
            </a:r>
            <a:r>
              <a:rPr lang="en-US" sz="2000" dirty="0" smtClean="0"/>
              <a:t> of the link: </a:t>
            </a:r>
            <a:r>
              <a:rPr lang="en-US" sz="2000" b="1" dirty="0" smtClean="0">
                <a:solidFill>
                  <a:srgbClr val="7030A0"/>
                </a:solidFill>
              </a:rPr>
              <a:t>BD</a:t>
            </a:r>
            <a:endParaRPr lang="en-US" sz="2000" dirty="0" smtClean="0"/>
          </a:p>
          <a:p>
            <a:pPr lvl="1"/>
            <a:r>
              <a:rPr lang="en-US" sz="2400" dirty="0" smtClean="0"/>
              <a:t>The actual size should be set to:</a:t>
            </a:r>
          </a:p>
          <a:p>
            <a:pPr lvl="2"/>
            <a:r>
              <a:rPr lang="en-US" b="1" i="1" dirty="0">
                <a:solidFill>
                  <a:srgbClr val="7030A0"/>
                </a:solidFill>
                <a:latin typeface="Times New Roman" pitchFamily="18" charset="0"/>
              </a:rPr>
              <a:t>w</a:t>
            </a:r>
            <a:r>
              <a:rPr lang="en-US" b="1" i="1" dirty="0" smtClean="0">
                <a:solidFill>
                  <a:srgbClr val="7030A0"/>
                </a:solidFill>
                <a:latin typeface="Times New Roman" pitchFamily="18" charset="0"/>
              </a:rPr>
              <a:t> = 2BD+1</a:t>
            </a:r>
            <a:endParaRPr lang="en-US" dirty="0"/>
          </a:p>
        </p:txBody>
      </p:sp>
    </p:spTree>
    <p:extLst>
      <p:ext uri="{BB962C8B-B14F-4D97-AF65-F5344CB8AC3E}">
        <p14:creationId xmlns:p14="http://schemas.microsoft.com/office/powerpoint/2010/main" xmlns="" val="77779739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cs typeface="Arial" charset="0"/>
              </a:rPr>
              <a:t>Protocol Using Go-Back-N</a:t>
            </a:r>
            <a:endParaRPr lang="en-US" dirty="0"/>
          </a:p>
        </p:txBody>
      </p:sp>
      <p:sp>
        <p:nvSpPr>
          <p:cNvPr id="3" name="Content Placeholder 2"/>
          <p:cNvSpPr>
            <a:spLocks noGrp="1"/>
          </p:cNvSpPr>
          <p:nvPr>
            <p:ph idx="1"/>
          </p:nvPr>
        </p:nvSpPr>
        <p:spPr>
          <a:xfrm>
            <a:off x="1143000" y="1219200"/>
            <a:ext cx="7543800" cy="4297363"/>
          </a:xfrm>
        </p:spPr>
        <p:txBody>
          <a:bodyPr/>
          <a:lstStyle/>
          <a:p>
            <a:r>
              <a:rPr lang="en-US" sz="2000" dirty="0" smtClean="0"/>
              <a:t>Example:</a:t>
            </a:r>
          </a:p>
          <a:p>
            <a:pPr lvl="1"/>
            <a:r>
              <a:rPr lang="en-US" sz="2400" dirty="0" smtClean="0"/>
              <a:t>Link with the bandwidth of 50 kbps</a:t>
            </a:r>
          </a:p>
          <a:p>
            <a:pPr lvl="1"/>
            <a:r>
              <a:rPr lang="en-US" sz="2400" dirty="0" smtClean="0"/>
              <a:t>One way transit time of 250 </a:t>
            </a:r>
            <a:r>
              <a:rPr lang="en-US" sz="2400" dirty="0" err="1" smtClean="0"/>
              <a:t>msec</a:t>
            </a:r>
            <a:endParaRPr lang="en-US" sz="2400" dirty="0" smtClean="0"/>
          </a:p>
          <a:p>
            <a:pPr lvl="1"/>
            <a:r>
              <a:rPr lang="en-US" sz="2400" dirty="0" smtClean="0"/>
              <a:t>Bandwidth delay product is </a:t>
            </a:r>
            <a:br>
              <a:rPr lang="en-US" sz="2400" dirty="0" smtClean="0"/>
            </a:br>
            <a:r>
              <a:rPr lang="en-US" sz="2400" dirty="0" smtClean="0"/>
              <a:t>BD = 50 kbps x 250 </a:t>
            </a:r>
            <a:r>
              <a:rPr lang="en-US" sz="2400" dirty="0" err="1" smtClean="0"/>
              <a:t>msec</a:t>
            </a:r>
            <a:r>
              <a:rPr lang="en-US" sz="2400" dirty="0" smtClean="0"/>
              <a:t> = 12.5 </a:t>
            </a:r>
            <a:r>
              <a:rPr lang="en-US" sz="2400" dirty="0" err="1" smtClean="0"/>
              <a:t>kbits</a:t>
            </a:r>
            <a:r>
              <a:rPr lang="en-US" sz="2400" dirty="0" smtClean="0"/>
              <a:t> or 12.5 frames of 1000 bits.</a:t>
            </a:r>
          </a:p>
          <a:p>
            <a:pPr lvl="1"/>
            <a:r>
              <a:rPr lang="en-US" sz="2400" dirty="0" smtClean="0"/>
              <a:t>2BD+1 = 26 frames.</a:t>
            </a:r>
          </a:p>
          <a:p>
            <a:pPr lvl="1"/>
            <a:r>
              <a:rPr lang="en-US" sz="2400" dirty="0"/>
              <a:t>t</a:t>
            </a:r>
            <a:r>
              <a:rPr lang="en-US" sz="2400" dirty="0" smtClean="0"/>
              <a:t> = 0: sends a first frame and subsequent frames after 20 msec.</a:t>
            </a:r>
          </a:p>
          <a:p>
            <a:pPr lvl="1"/>
            <a:r>
              <a:rPr lang="en-US" sz="2400" dirty="0"/>
              <a:t>t</a:t>
            </a:r>
            <a:r>
              <a:rPr lang="en-US" sz="2400" dirty="0" smtClean="0"/>
              <a:t> = 520 </a:t>
            </a:r>
            <a:r>
              <a:rPr lang="en-US" sz="2400" dirty="0" err="1" smtClean="0"/>
              <a:t>msec</a:t>
            </a:r>
            <a:r>
              <a:rPr lang="en-US" sz="2400" dirty="0" smtClean="0"/>
              <a:t>: acknowledgment for the first frame is received, while 26 frames were transmitted.</a:t>
            </a:r>
          </a:p>
          <a:p>
            <a:pPr lvl="1"/>
            <a:r>
              <a:rPr lang="en-US" sz="2400" dirty="0" smtClean="0"/>
              <a:t>Thereafter, acknowledgments will arrive every 20 msec. </a:t>
            </a:r>
            <a:endParaRPr lang="en-US" sz="2400" dirty="0"/>
          </a:p>
        </p:txBody>
      </p:sp>
    </p:spTree>
    <p:extLst>
      <p:ext uri="{BB962C8B-B14F-4D97-AF65-F5344CB8AC3E}">
        <p14:creationId xmlns:p14="http://schemas.microsoft.com/office/powerpoint/2010/main" xmlns="" val="29319622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3"/>
          <p:cNvSpPr>
            <a:spLocks noGrp="1"/>
          </p:cNvSpPr>
          <p:nvPr>
            <p:ph type="title"/>
          </p:nvPr>
        </p:nvSpPr>
        <p:spPr/>
        <p:txBody>
          <a:bodyPr/>
          <a:lstStyle/>
          <a:p>
            <a:r>
              <a:rPr smtClean="0">
                <a:latin typeface="Arial" charset="0"/>
                <a:cs typeface="Arial" charset="0"/>
              </a:rPr>
              <a:t>Unacknowledged Connectionless Service</a:t>
            </a:r>
          </a:p>
        </p:txBody>
      </p:sp>
      <p:sp>
        <p:nvSpPr>
          <p:cNvPr id="18435" name="Content Placeholder 4"/>
          <p:cNvSpPr>
            <a:spLocks noGrp="1"/>
          </p:cNvSpPr>
          <p:nvPr>
            <p:ph idx="1"/>
          </p:nvPr>
        </p:nvSpPr>
        <p:spPr/>
        <p:txBody>
          <a:bodyPr/>
          <a:lstStyle/>
          <a:p>
            <a:r>
              <a:rPr lang="en-US" sz="2000" smtClean="0">
                <a:latin typeface="Arial" charset="0"/>
                <a:cs typeface="Arial" charset="0"/>
              </a:rPr>
              <a:t>It consists of having the source machine send independent frames to the destination machine without having the destination machine acknowledge them.</a:t>
            </a:r>
          </a:p>
          <a:p>
            <a:r>
              <a:rPr lang="en-US" sz="2000" smtClean="0">
                <a:latin typeface="Arial" charset="0"/>
                <a:cs typeface="Arial" charset="0"/>
              </a:rPr>
              <a:t>Example: Ethernet, Voice over IP, etc. in all the communication channel were real time operation is more important that quality of transmission. </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cs typeface="Arial" charset="0"/>
              </a:rPr>
              <a:t>Protocol Using Go-Back-N</a:t>
            </a:r>
            <a:endParaRPr lang="en-US"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1143000" y="1219200"/>
                <a:ext cx="7543800" cy="4297363"/>
              </a:xfrm>
            </p:spPr>
            <p:txBody>
              <a:bodyPr/>
              <a:lstStyle/>
              <a:p>
                <a:pPr lvl="1"/>
                <a:r>
                  <a:rPr lang="en-US" sz="2400" dirty="0" smtClean="0"/>
                  <a:t>Just in time for the sender to continue transmitting.</a:t>
                </a:r>
              </a:p>
              <a:p>
                <a:pPr lvl="1"/>
                <a:r>
                  <a:rPr lang="en-US" sz="2400" dirty="0" smtClean="0"/>
                  <a:t>25 or 26 unacknowledged frames will always be outstanding.</a:t>
                </a:r>
              </a:p>
              <a:p>
                <a:pPr lvl="1"/>
                <a:r>
                  <a:rPr lang="en-US" sz="2400" dirty="0" smtClean="0"/>
                  <a:t>Hence, the senders maximum window size is 26 frames.</a:t>
                </a:r>
              </a:p>
              <a:p>
                <a:r>
                  <a:rPr lang="en-US" sz="2400" dirty="0" smtClean="0"/>
                  <a:t>For smaller window size, the utilization of the link will be less than 100%.</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a:rPr>
                        <m:t>𝑙𝑖𝑛𝑘</m:t>
                      </m:r>
                      <m:r>
                        <a:rPr lang="en-US" sz="2400" b="0" i="1" smtClean="0">
                          <a:latin typeface="Cambria Math"/>
                        </a:rPr>
                        <m:t> </m:t>
                      </m:r>
                      <m:r>
                        <a:rPr lang="en-US" sz="2400" b="0" i="1" smtClean="0">
                          <a:latin typeface="Cambria Math"/>
                        </a:rPr>
                        <m:t>𝑢𝑡𝑖𝑙𝑖𝑧𝑎𝑡𝑖𝑜𝑛</m:t>
                      </m:r>
                      <m:r>
                        <a:rPr lang="en-US" sz="2400" b="0" i="1" smtClean="0">
                          <a:latin typeface="Cambria Math"/>
                        </a:rPr>
                        <m:t> ≤ </m:t>
                      </m:r>
                      <m:f>
                        <m:fPr>
                          <m:ctrlPr>
                            <a:rPr lang="en-US" sz="2400" b="0" i="1" smtClean="0">
                              <a:latin typeface="Cambria Math"/>
                              <a:ea typeface="Cambria Math"/>
                            </a:rPr>
                          </m:ctrlPr>
                        </m:fPr>
                        <m:num>
                          <m:r>
                            <a:rPr lang="en-US" sz="2400" b="0" i="1" smtClean="0">
                              <a:latin typeface="Cambria Math"/>
                              <a:ea typeface="Cambria Math"/>
                            </a:rPr>
                            <m:t>𝑤</m:t>
                          </m:r>
                        </m:num>
                        <m:den>
                          <m:r>
                            <a:rPr lang="en-US" sz="2400" b="0" i="1" smtClean="0">
                              <a:latin typeface="Cambria Math"/>
                              <a:ea typeface="Cambria Math"/>
                            </a:rPr>
                            <m:t>1+2</m:t>
                          </m:r>
                          <m:r>
                            <a:rPr lang="en-US" sz="2400" b="0" i="1" smtClean="0">
                              <a:latin typeface="Cambria Math"/>
                              <a:ea typeface="Cambria Math"/>
                            </a:rPr>
                            <m:t>𝐵𝐷</m:t>
                          </m:r>
                        </m:den>
                      </m:f>
                    </m:oMath>
                  </m:oMathPara>
                </a14:m>
                <a:endParaRPr lang="en-US" sz="2400" dirty="0" smtClean="0"/>
              </a:p>
              <a:p>
                <a:r>
                  <a:rPr lang="en-US" sz="2400" dirty="0" smtClean="0"/>
                  <a:t>Upper bound of the link utilization:</a:t>
                </a:r>
              </a:p>
              <a:p>
                <a:pPr lvl="1"/>
                <a:r>
                  <a:rPr lang="en-US" sz="2400" dirty="0" smtClean="0"/>
                  <a:t>It does not allow for any frame processing time </a:t>
                </a:r>
              </a:p>
              <a:p>
                <a:pPr lvl="1"/>
                <a:r>
                  <a:rPr lang="en-US" sz="2400" dirty="0" smtClean="0"/>
                  <a:t>Treats acknowledgment frame as having zero length.</a:t>
                </a:r>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143000" y="1219200"/>
                <a:ext cx="7543800" cy="4297363"/>
              </a:xfrm>
              <a:blipFill rotWithShape="1">
                <a:blip r:embed="rId2" cstate="print"/>
                <a:stretch>
                  <a:fillRect l="-1132" t="-1135" b="-15319"/>
                </a:stretch>
              </a:blipFill>
            </p:spPr>
            <p:txBody>
              <a:bodyPr/>
              <a:lstStyle/>
              <a:p>
                <a:r>
                  <a:rPr lang="en-US">
                    <a:noFill/>
                  </a:rPr>
                  <a:t> </a:t>
                </a:r>
              </a:p>
            </p:txBody>
          </p:sp>
        </mc:Fallback>
      </mc:AlternateContent>
    </p:spTree>
    <p:extLst>
      <p:ext uri="{BB962C8B-B14F-4D97-AF65-F5344CB8AC3E}">
        <p14:creationId xmlns:p14="http://schemas.microsoft.com/office/powerpoint/2010/main" xmlns="" val="288156390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cs typeface="Arial" charset="0"/>
              </a:rPr>
              <a:t>Protocol Using Go-Back-N</a:t>
            </a:r>
            <a:endParaRPr lang="en-US" dirty="0"/>
          </a:p>
        </p:txBody>
      </p:sp>
      <p:sp>
        <p:nvSpPr>
          <p:cNvPr id="3" name="Content Placeholder 2"/>
          <p:cNvSpPr>
            <a:spLocks noGrp="1"/>
          </p:cNvSpPr>
          <p:nvPr>
            <p:ph idx="1"/>
          </p:nvPr>
        </p:nvSpPr>
        <p:spPr>
          <a:xfrm>
            <a:off x="1143000" y="1219200"/>
            <a:ext cx="7543800" cy="4297363"/>
          </a:xfrm>
        </p:spPr>
        <p:txBody>
          <a:bodyPr/>
          <a:lstStyle/>
          <a:p>
            <a:r>
              <a:rPr lang="en-US" sz="2400" dirty="0" smtClean="0"/>
              <a:t>From the equation:</a:t>
            </a:r>
          </a:p>
          <a:p>
            <a:pPr lvl="1"/>
            <a:r>
              <a:rPr lang="en-US" sz="2400" dirty="0" smtClean="0"/>
              <a:t>Large bandwidth-delay product requires a large window.</a:t>
            </a:r>
          </a:p>
          <a:p>
            <a:pPr lvl="1"/>
            <a:r>
              <a:rPr lang="en-US" sz="2400" dirty="0" smtClean="0"/>
              <a:t>With stop-and-wait for which </a:t>
            </a:r>
            <a:r>
              <a:rPr lang="en-US" sz="2400" b="1" i="1" dirty="0" smtClean="0">
                <a:solidFill>
                  <a:srgbClr val="7030A0"/>
                </a:solidFill>
                <a:latin typeface="Times New Roman" pitchFamily="18" charset="0"/>
              </a:rPr>
              <a:t>w </a:t>
            </a:r>
            <a:r>
              <a:rPr lang="en-US" sz="2400" dirty="0" smtClean="0"/>
              <a:t>= 1, of there is even one frame’s worth of propagation delay, the efficiency will be less than 50%.</a:t>
            </a:r>
          </a:p>
          <a:p>
            <a:r>
              <a:rPr lang="en-US" sz="2400" dirty="0" smtClean="0"/>
              <a:t>Pipelining – technique where the number of frames (much greater than 1) are send immediately.</a:t>
            </a:r>
          </a:p>
          <a:p>
            <a:r>
              <a:rPr lang="en-US" sz="2400" dirty="0" smtClean="0"/>
              <a:t>What will happen then when a certain frame is received in error?! </a:t>
            </a:r>
            <a:endParaRPr lang="en-US" sz="2400" dirty="0"/>
          </a:p>
        </p:txBody>
      </p:sp>
    </p:spTree>
    <p:extLst>
      <p:ext uri="{BB962C8B-B14F-4D97-AF65-F5344CB8AC3E}">
        <p14:creationId xmlns:p14="http://schemas.microsoft.com/office/powerpoint/2010/main" xmlns="" val="328970568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p:txBody>
          <a:bodyPr/>
          <a:lstStyle/>
          <a:p>
            <a:pPr eaLnBrk="1" hangingPunct="1"/>
            <a:r>
              <a:rPr lang="en-US" dirty="0" smtClean="0">
                <a:latin typeface="Arial" charset="0"/>
                <a:cs typeface="Arial" charset="0"/>
              </a:rPr>
              <a:t>Protocol Using Go-Back-N (1)</a:t>
            </a:r>
          </a:p>
        </p:txBody>
      </p:sp>
      <p:sp>
        <p:nvSpPr>
          <p:cNvPr id="92163" name="Content Placeholder 2"/>
          <p:cNvSpPr>
            <a:spLocks noGrp="1"/>
          </p:cNvSpPr>
          <p:nvPr>
            <p:ph idx="1"/>
          </p:nvPr>
        </p:nvSpPr>
        <p:spPr/>
        <p:txBody>
          <a:bodyPr/>
          <a:lstStyle/>
          <a:p>
            <a:pPr algn="ctr" eaLnBrk="1" hangingPunct="1">
              <a:buFontTx/>
              <a:buNone/>
            </a:pPr>
            <a:r>
              <a:rPr lang="en-US" smtClean="0">
                <a:latin typeface="Arial" charset="0"/>
                <a:cs typeface="Arial" charset="0"/>
              </a:rPr>
              <a:t>Pipelining and error recovery. Effect of an error when</a:t>
            </a:r>
          </a:p>
          <a:p>
            <a:pPr algn="ctr" eaLnBrk="1" hangingPunct="1">
              <a:buFontTx/>
              <a:buNone/>
            </a:pPr>
            <a:r>
              <a:rPr lang="en-US" smtClean="0">
                <a:solidFill>
                  <a:srgbClr val="0033CC"/>
                </a:solidFill>
                <a:latin typeface="Arial" charset="0"/>
                <a:cs typeface="Arial" charset="0"/>
              </a:rPr>
              <a:t>(a) </a:t>
            </a:r>
            <a:r>
              <a:rPr lang="en-US" smtClean="0">
                <a:latin typeface="Arial" charset="0"/>
                <a:cs typeface="Arial" charset="0"/>
              </a:rPr>
              <a:t>receiver’s window size is 1</a:t>
            </a:r>
          </a:p>
        </p:txBody>
      </p:sp>
      <p:pic>
        <p:nvPicPr>
          <p:cNvPr id="9216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3400" y="1524000"/>
            <a:ext cx="8166100" cy="3286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p:txBody>
          <a:bodyPr/>
          <a:lstStyle/>
          <a:p>
            <a:pPr eaLnBrk="1" hangingPunct="1"/>
            <a:r>
              <a:rPr lang="en-US" smtClean="0">
                <a:latin typeface="Arial" charset="0"/>
                <a:cs typeface="Arial" charset="0"/>
              </a:rPr>
              <a:t>Protocol Using Go-Back-N (2)</a:t>
            </a:r>
          </a:p>
        </p:txBody>
      </p:sp>
      <p:sp>
        <p:nvSpPr>
          <p:cNvPr id="93187" name="Content Placeholder 2"/>
          <p:cNvSpPr>
            <a:spLocks noGrp="1"/>
          </p:cNvSpPr>
          <p:nvPr>
            <p:ph idx="1"/>
          </p:nvPr>
        </p:nvSpPr>
        <p:spPr/>
        <p:txBody>
          <a:bodyPr/>
          <a:lstStyle/>
          <a:p>
            <a:pPr algn="ctr" eaLnBrk="1" hangingPunct="1">
              <a:buFontTx/>
              <a:buNone/>
            </a:pPr>
            <a:r>
              <a:rPr lang="en-US" smtClean="0">
                <a:latin typeface="Arial" charset="0"/>
                <a:cs typeface="Arial" charset="0"/>
              </a:rPr>
              <a:t>Pipelining and error recovery. Effect of an error when</a:t>
            </a:r>
          </a:p>
          <a:p>
            <a:pPr algn="ctr" eaLnBrk="1" hangingPunct="1">
              <a:buFontTx/>
              <a:buNone/>
            </a:pPr>
            <a:r>
              <a:rPr lang="en-US" smtClean="0">
                <a:solidFill>
                  <a:srgbClr val="0033CC"/>
                </a:solidFill>
                <a:latin typeface="Arial" charset="0"/>
                <a:cs typeface="Arial" charset="0"/>
              </a:rPr>
              <a:t>(b) </a:t>
            </a:r>
            <a:r>
              <a:rPr lang="en-US" smtClean="0">
                <a:latin typeface="Arial" charset="0"/>
                <a:cs typeface="Arial" charset="0"/>
              </a:rPr>
              <a:t>receiver’s window size is large.</a:t>
            </a:r>
          </a:p>
        </p:txBody>
      </p:sp>
      <p:pic>
        <p:nvPicPr>
          <p:cNvPr id="9318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57213" y="1905000"/>
            <a:ext cx="8070850" cy="2757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p:txBody>
          <a:bodyPr/>
          <a:lstStyle/>
          <a:p>
            <a:pPr eaLnBrk="1" hangingPunct="1"/>
            <a:r>
              <a:rPr lang="en-US" smtClean="0">
                <a:latin typeface="Arial" charset="0"/>
                <a:cs typeface="Arial" charset="0"/>
              </a:rPr>
              <a:t>Protocol Using Go-Back-N (3)</a:t>
            </a:r>
          </a:p>
        </p:txBody>
      </p:sp>
      <p:sp>
        <p:nvSpPr>
          <p:cNvPr id="94211" name="Content Placeholder 2"/>
          <p:cNvSpPr>
            <a:spLocks noGrp="1"/>
          </p:cNvSpPr>
          <p:nvPr>
            <p:ph idx="1"/>
          </p:nvPr>
        </p:nvSpPr>
        <p:spPr/>
        <p:txBody>
          <a:bodyPr/>
          <a:lstStyle/>
          <a:p>
            <a:pPr algn="ctr" eaLnBrk="1" hangingPunct="1">
              <a:buFontTx/>
              <a:buNone/>
            </a:pPr>
            <a:r>
              <a:rPr lang="en-US" smtClean="0">
                <a:latin typeface="Arial" charset="0"/>
                <a:cs typeface="Arial" charset="0"/>
              </a:rPr>
              <a:t>A sliding window protocol using go-back-n.</a:t>
            </a:r>
          </a:p>
        </p:txBody>
      </p:sp>
      <p:pic>
        <p:nvPicPr>
          <p:cNvPr id="9421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33375" y="1371600"/>
            <a:ext cx="8634413" cy="419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4213" name="TextBox 4"/>
          <p:cNvSpPr txBox="1">
            <a:spLocks noChangeArrowheads="1"/>
          </p:cNvSpPr>
          <p:nvPr/>
        </p:nvSpPr>
        <p:spPr bwMode="auto">
          <a:xfrm>
            <a:off x="609600" y="5105400"/>
            <a:ext cx="10668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a:t>. . .</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pPr eaLnBrk="1" hangingPunct="1"/>
            <a:r>
              <a:rPr lang="en-US" smtClean="0">
                <a:latin typeface="Arial" charset="0"/>
                <a:cs typeface="Arial" charset="0"/>
              </a:rPr>
              <a:t>Protocol Using Go-Back-N (4)</a:t>
            </a:r>
          </a:p>
        </p:txBody>
      </p:sp>
      <p:sp>
        <p:nvSpPr>
          <p:cNvPr id="95235" name="Content Placeholder 2"/>
          <p:cNvSpPr>
            <a:spLocks noGrp="1"/>
          </p:cNvSpPr>
          <p:nvPr>
            <p:ph idx="1"/>
          </p:nvPr>
        </p:nvSpPr>
        <p:spPr/>
        <p:txBody>
          <a:bodyPr/>
          <a:lstStyle/>
          <a:p>
            <a:pPr algn="ctr" eaLnBrk="1" hangingPunct="1">
              <a:buFontTx/>
              <a:buNone/>
            </a:pPr>
            <a:r>
              <a:rPr lang="en-US" smtClean="0">
                <a:latin typeface="Arial" charset="0"/>
                <a:cs typeface="Arial" charset="0"/>
              </a:rPr>
              <a:t>A sliding window protocol using go-back-n.</a:t>
            </a:r>
          </a:p>
        </p:txBody>
      </p:sp>
      <p:sp>
        <p:nvSpPr>
          <p:cNvPr id="95236" name="TextBox 4"/>
          <p:cNvSpPr txBox="1">
            <a:spLocks noChangeArrowheads="1"/>
          </p:cNvSpPr>
          <p:nvPr/>
        </p:nvSpPr>
        <p:spPr bwMode="auto">
          <a:xfrm>
            <a:off x="533400" y="4648200"/>
            <a:ext cx="10668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a:t>. . .</a:t>
            </a:r>
          </a:p>
        </p:txBody>
      </p:sp>
      <p:pic>
        <p:nvPicPr>
          <p:cNvPr id="95237"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82600" y="1981200"/>
            <a:ext cx="8107363" cy="2719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pPr eaLnBrk="1" hangingPunct="1"/>
            <a:r>
              <a:rPr lang="en-US" smtClean="0">
                <a:latin typeface="Arial" charset="0"/>
                <a:cs typeface="Arial" charset="0"/>
              </a:rPr>
              <a:t>Protocol Using Go-Back-N (5)</a:t>
            </a:r>
          </a:p>
        </p:txBody>
      </p:sp>
      <p:sp>
        <p:nvSpPr>
          <p:cNvPr id="96259" name="Content Placeholder 2"/>
          <p:cNvSpPr>
            <a:spLocks noGrp="1"/>
          </p:cNvSpPr>
          <p:nvPr>
            <p:ph idx="1"/>
          </p:nvPr>
        </p:nvSpPr>
        <p:spPr/>
        <p:txBody>
          <a:bodyPr/>
          <a:lstStyle/>
          <a:p>
            <a:pPr algn="ctr" eaLnBrk="1" hangingPunct="1">
              <a:buFontTx/>
              <a:buNone/>
            </a:pPr>
            <a:r>
              <a:rPr lang="en-US" smtClean="0">
                <a:latin typeface="Arial" charset="0"/>
                <a:cs typeface="Arial" charset="0"/>
              </a:rPr>
              <a:t>A sliding window protocol using go-back-n.</a:t>
            </a:r>
          </a:p>
        </p:txBody>
      </p:sp>
      <p:sp>
        <p:nvSpPr>
          <p:cNvPr id="96260" name="TextBox 4"/>
          <p:cNvSpPr txBox="1">
            <a:spLocks noChangeArrowheads="1"/>
          </p:cNvSpPr>
          <p:nvPr/>
        </p:nvSpPr>
        <p:spPr bwMode="auto">
          <a:xfrm>
            <a:off x="533400" y="4648200"/>
            <a:ext cx="10668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a:t>. . .</a:t>
            </a:r>
          </a:p>
        </p:txBody>
      </p:sp>
      <p:pic>
        <p:nvPicPr>
          <p:cNvPr id="96261"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5113" y="1981200"/>
            <a:ext cx="8883650" cy="2662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p:txBody>
          <a:bodyPr/>
          <a:lstStyle/>
          <a:p>
            <a:pPr eaLnBrk="1" hangingPunct="1"/>
            <a:r>
              <a:rPr lang="en-US" smtClean="0">
                <a:latin typeface="Arial" charset="0"/>
                <a:cs typeface="Arial" charset="0"/>
              </a:rPr>
              <a:t>Protocol Using Go-Back-N (6)</a:t>
            </a:r>
          </a:p>
        </p:txBody>
      </p:sp>
      <p:sp>
        <p:nvSpPr>
          <p:cNvPr id="97283" name="Content Placeholder 2"/>
          <p:cNvSpPr>
            <a:spLocks noGrp="1"/>
          </p:cNvSpPr>
          <p:nvPr>
            <p:ph idx="1"/>
          </p:nvPr>
        </p:nvSpPr>
        <p:spPr/>
        <p:txBody>
          <a:bodyPr/>
          <a:lstStyle/>
          <a:p>
            <a:pPr algn="ctr" eaLnBrk="1" hangingPunct="1">
              <a:buFontTx/>
              <a:buNone/>
            </a:pPr>
            <a:r>
              <a:rPr lang="en-US" smtClean="0">
                <a:latin typeface="Arial" charset="0"/>
                <a:cs typeface="Arial" charset="0"/>
              </a:rPr>
              <a:t>A sliding window protocol using go-back-n.</a:t>
            </a:r>
          </a:p>
        </p:txBody>
      </p:sp>
      <p:sp>
        <p:nvSpPr>
          <p:cNvPr id="97284" name="TextBox 4"/>
          <p:cNvSpPr txBox="1">
            <a:spLocks noChangeArrowheads="1"/>
          </p:cNvSpPr>
          <p:nvPr/>
        </p:nvSpPr>
        <p:spPr bwMode="auto">
          <a:xfrm>
            <a:off x="533400" y="4648200"/>
            <a:ext cx="10668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a:t>. . .</a:t>
            </a:r>
          </a:p>
        </p:txBody>
      </p:sp>
      <p:pic>
        <p:nvPicPr>
          <p:cNvPr id="9728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1000" y="2200275"/>
            <a:ext cx="8528050" cy="2247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p:txBody>
          <a:bodyPr/>
          <a:lstStyle/>
          <a:p>
            <a:pPr eaLnBrk="1" hangingPunct="1"/>
            <a:r>
              <a:rPr lang="en-US" smtClean="0">
                <a:latin typeface="Arial" charset="0"/>
                <a:cs typeface="Arial" charset="0"/>
              </a:rPr>
              <a:t>Protocol Using Go-Back-N (7)</a:t>
            </a:r>
          </a:p>
        </p:txBody>
      </p:sp>
      <p:sp>
        <p:nvSpPr>
          <p:cNvPr id="98307" name="Content Placeholder 2"/>
          <p:cNvSpPr>
            <a:spLocks noGrp="1"/>
          </p:cNvSpPr>
          <p:nvPr>
            <p:ph idx="1"/>
          </p:nvPr>
        </p:nvSpPr>
        <p:spPr/>
        <p:txBody>
          <a:bodyPr/>
          <a:lstStyle/>
          <a:p>
            <a:pPr algn="ctr" eaLnBrk="1" hangingPunct="1">
              <a:buFontTx/>
              <a:buNone/>
            </a:pPr>
            <a:r>
              <a:rPr lang="en-US" smtClean="0">
                <a:latin typeface="Arial" charset="0"/>
                <a:cs typeface="Arial" charset="0"/>
              </a:rPr>
              <a:t>A sliding window protocol using go-back-n.</a:t>
            </a:r>
          </a:p>
        </p:txBody>
      </p:sp>
      <p:sp>
        <p:nvSpPr>
          <p:cNvPr id="98308" name="TextBox 4"/>
          <p:cNvSpPr txBox="1">
            <a:spLocks noChangeArrowheads="1"/>
          </p:cNvSpPr>
          <p:nvPr/>
        </p:nvSpPr>
        <p:spPr bwMode="auto">
          <a:xfrm>
            <a:off x="533400" y="5181600"/>
            <a:ext cx="10668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a:t>. . .</a:t>
            </a:r>
          </a:p>
        </p:txBody>
      </p:sp>
      <p:pic>
        <p:nvPicPr>
          <p:cNvPr id="98309"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04800" y="1219200"/>
            <a:ext cx="8524875" cy="413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p:txBody>
          <a:bodyPr/>
          <a:lstStyle/>
          <a:p>
            <a:pPr eaLnBrk="1" hangingPunct="1"/>
            <a:r>
              <a:rPr lang="en-US" smtClean="0">
                <a:latin typeface="Arial" charset="0"/>
                <a:cs typeface="Arial" charset="0"/>
              </a:rPr>
              <a:t>Protocol Using Go-Back-N (8)</a:t>
            </a:r>
          </a:p>
        </p:txBody>
      </p:sp>
      <p:sp>
        <p:nvSpPr>
          <p:cNvPr id="99331" name="Content Placeholder 2"/>
          <p:cNvSpPr>
            <a:spLocks noGrp="1"/>
          </p:cNvSpPr>
          <p:nvPr>
            <p:ph idx="1"/>
          </p:nvPr>
        </p:nvSpPr>
        <p:spPr/>
        <p:txBody>
          <a:bodyPr/>
          <a:lstStyle/>
          <a:p>
            <a:pPr algn="ctr" eaLnBrk="1" hangingPunct="1">
              <a:buFontTx/>
              <a:buNone/>
            </a:pPr>
            <a:r>
              <a:rPr lang="en-US" smtClean="0">
                <a:latin typeface="Arial" charset="0"/>
                <a:cs typeface="Arial" charset="0"/>
              </a:rPr>
              <a:t>A sliding window protocol using go-back-n.</a:t>
            </a:r>
          </a:p>
        </p:txBody>
      </p:sp>
      <p:sp>
        <p:nvSpPr>
          <p:cNvPr id="99332" name="TextBox 4"/>
          <p:cNvSpPr txBox="1">
            <a:spLocks noChangeArrowheads="1"/>
          </p:cNvSpPr>
          <p:nvPr/>
        </p:nvSpPr>
        <p:spPr bwMode="auto">
          <a:xfrm>
            <a:off x="533400" y="5334000"/>
            <a:ext cx="10668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a:t>. . .</a:t>
            </a:r>
          </a:p>
        </p:txBody>
      </p:sp>
      <p:pic>
        <p:nvPicPr>
          <p:cNvPr id="99333"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62000" y="1066800"/>
            <a:ext cx="7773988" cy="4400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p:cNvSpPr>
            <a:spLocks noGrp="1"/>
          </p:cNvSpPr>
          <p:nvPr>
            <p:ph type="title"/>
          </p:nvPr>
        </p:nvSpPr>
        <p:spPr/>
        <p:txBody>
          <a:bodyPr/>
          <a:lstStyle/>
          <a:p>
            <a:r>
              <a:rPr smtClean="0">
                <a:latin typeface="Arial" charset="0"/>
                <a:cs typeface="Arial" charset="0"/>
              </a:rPr>
              <a:t>Acknowledged Connectionless Service</a:t>
            </a:r>
          </a:p>
        </p:txBody>
      </p:sp>
      <p:sp>
        <p:nvSpPr>
          <p:cNvPr id="19459" name="Content Placeholder 4"/>
          <p:cNvSpPr>
            <a:spLocks noGrp="1"/>
          </p:cNvSpPr>
          <p:nvPr>
            <p:ph idx="1"/>
          </p:nvPr>
        </p:nvSpPr>
        <p:spPr/>
        <p:txBody>
          <a:bodyPr/>
          <a:lstStyle/>
          <a:p>
            <a:r>
              <a:rPr lang="en-US" sz="2000" smtClean="0">
                <a:latin typeface="Arial" charset="0"/>
                <a:cs typeface="Arial" charset="0"/>
              </a:rPr>
              <a:t>Each frame send by the Data Link layer is acknowledged and the sender knows if a specific frame has been received or lost.</a:t>
            </a:r>
          </a:p>
          <a:p>
            <a:r>
              <a:rPr lang="en-US" sz="2000" smtClean="0">
                <a:latin typeface="Arial" charset="0"/>
                <a:cs typeface="Arial" charset="0"/>
              </a:rPr>
              <a:t>Typically the protocol uses a specific time period that if has passed without getting acknowledgment it will re-send the frame.</a:t>
            </a:r>
          </a:p>
          <a:p>
            <a:r>
              <a:rPr lang="en-US" sz="2000" smtClean="0">
                <a:latin typeface="Arial" charset="0"/>
                <a:cs typeface="Arial" charset="0"/>
              </a:rPr>
              <a:t>This service is useful for commutation when an unreliable channel is being utilized (e.g., 802.11 WiFi).</a:t>
            </a:r>
          </a:p>
          <a:p>
            <a:endParaRPr lang="en-US" sz="2000" smtClean="0">
              <a:latin typeface="Arial" charset="0"/>
              <a:cs typeface="Arial" charset="0"/>
            </a:endParaRPr>
          </a:p>
          <a:p>
            <a:r>
              <a:rPr lang="en-US" sz="2000" smtClean="0">
                <a:latin typeface="Arial" charset="0"/>
                <a:cs typeface="Arial" charset="0"/>
              </a:rPr>
              <a:t>Network layer does not know frame size of the packets and other restriction of the data link layer. Hence it becomes necessary for data link layer to have some mechanism to optimize the transmission. </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p:txBody>
          <a:bodyPr/>
          <a:lstStyle/>
          <a:p>
            <a:pPr eaLnBrk="1" hangingPunct="1"/>
            <a:r>
              <a:rPr lang="en-US" smtClean="0">
                <a:latin typeface="Arial" charset="0"/>
                <a:cs typeface="Arial" charset="0"/>
              </a:rPr>
              <a:t>Protocol Using Go-Back-N (9)</a:t>
            </a:r>
          </a:p>
        </p:txBody>
      </p:sp>
      <p:sp>
        <p:nvSpPr>
          <p:cNvPr id="100355" name="Content Placeholder 2"/>
          <p:cNvSpPr>
            <a:spLocks noGrp="1"/>
          </p:cNvSpPr>
          <p:nvPr>
            <p:ph idx="1"/>
          </p:nvPr>
        </p:nvSpPr>
        <p:spPr/>
        <p:txBody>
          <a:bodyPr/>
          <a:lstStyle/>
          <a:p>
            <a:pPr algn="ctr" eaLnBrk="1" hangingPunct="1">
              <a:buFontTx/>
              <a:buNone/>
            </a:pPr>
            <a:r>
              <a:rPr lang="en-US" smtClean="0">
                <a:latin typeface="Arial" charset="0"/>
                <a:cs typeface="Arial" charset="0"/>
              </a:rPr>
              <a:t>A sliding window protocol using go-back-n.</a:t>
            </a:r>
          </a:p>
        </p:txBody>
      </p:sp>
      <p:pic>
        <p:nvPicPr>
          <p:cNvPr id="10035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09600" y="2438400"/>
            <a:ext cx="6276975" cy="2066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Cumulative Acknowledgment</a:t>
            </a:r>
            <a:endParaRPr lang="en-US" dirty="0"/>
          </a:p>
        </p:txBody>
      </p:sp>
      <p:sp>
        <p:nvSpPr>
          <p:cNvPr id="5" name="Content Placeholder 4"/>
          <p:cNvSpPr>
            <a:spLocks noGrp="1"/>
          </p:cNvSpPr>
          <p:nvPr>
            <p:ph idx="1"/>
          </p:nvPr>
        </p:nvSpPr>
        <p:spPr>
          <a:xfrm>
            <a:off x="1143000" y="1219200"/>
            <a:ext cx="7543800" cy="4297363"/>
          </a:xfrm>
        </p:spPr>
        <p:txBody>
          <a:bodyPr/>
          <a:lstStyle/>
          <a:p>
            <a:r>
              <a:rPr lang="en-US" sz="2400" dirty="0" smtClean="0"/>
              <a:t>When an acknowledgment comes in for frame n, frames n-1, n-2, … are also automatically acknowledged.</a:t>
            </a:r>
          </a:p>
          <a:p>
            <a:r>
              <a:rPr lang="en-US" sz="2400" dirty="0" smtClean="0"/>
              <a:t>Because protocol 5 has multiple outstanding frames, it logically needs multiple timers, one per outstanding frame.</a:t>
            </a:r>
          </a:p>
          <a:p>
            <a:pPr lvl="1"/>
            <a:r>
              <a:rPr lang="en-US" sz="2400" dirty="0" smtClean="0"/>
              <a:t>Each frame times out independently of all the other ones. </a:t>
            </a:r>
          </a:p>
          <a:p>
            <a:pPr lvl="1"/>
            <a:r>
              <a:rPr lang="en-US" sz="2400" dirty="0" smtClean="0"/>
              <a:t>The pending timeouts from a linked list, with each node of the list containing the </a:t>
            </a:r>
          </a:p>
          <a:p>
            <a:pPr lvl="2"/>
            <a:r>
              <a:rPr lang="en-US" sz="2000" dirty="0" smtClean="0"/>
              <a:t>Number of clock ticks until the timer expires,</a:t>
            </a:r>
          </a:p>
          <a:p>
            <a:pPr lvl="2"/>
            <a:r>
              <a:rPr lang="en-US" sz="2000" dirty="0" smtClean="0"/>
              <a:t>Frame being timed,</a:t>
            </a:r>
          </a:p>
          <a:p>
            <a:pPr lvl="2"/>
            <a:r>
              <a:rPr lang="en-US" sz="2000" dirty="0" smtClean="0"/>
              <a:t>A pointer to the next node</a:t>
            </a:r>
            <a:endParaRPr lang="en-US" sz="2000" dirty="0"/>
          </a:p>
        </p:txBody>
      </p:sp>
    </p:spTree>
    <p:extLst>
      <p:ext uri="{BB962C8B-B14F-4D97-AF65-F5344CB8AC3E}">
        <p14:creationId xmlns:p14="http://schemas.microsoft.com/office/powerpoint/2010/main" xmlns="" val="33035478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p:txBody>
          <a:bodyPr/>
          <a:lstStyle/>
          <a:p>
            <a:pPr eaLnBrk="1" hangingPunct="1"/>
            <a:r>
              <a:rPr lang="en-US" smtClean="0">
                <a:latin typeface="Arial" charset="0"/>
                <a:cs typeface="Arial" charset="0"/>
              </a:rPr>
              <a:t>Protocol Using Go-Back-N (10)</a:t>
            </a:r>
          </a:p>
        </p:txBody>
      </p:sp>
      <p:sp>
        <p:nvSpPr>
          <p:cNvPr id="101379" name="Content Placeholder 2"/>
          <p:cNvSpPr>
            <a:spLocks noGrp="1"/>
          </p:cNvSpPr>
          <p:nvPr>
            <p:ph idx="1"/>
          </p:nvPr>
        </p:nvSpPr>
        <p:spPr>
          <a:xfrm>
            <a:off x="0" y="5562600"/>
            <a:ext cx="9144000" cy="838200"/>
          </a:xfrm>
        </p:spPr>
        <p:txBody>
          <a:bodyPr/>
          <a:lstStyle/>
          <a:p>
            <a:pPr algn="ctr" eaLnBrk="1" hangingPunct="1">
              <a:buFontTx/>
              <a:buNone/>
            </a:pPr>
            <a:r>
              <a:rPr lang="en-US" smtClean="0">
                <a:latin typeface="Arial" charset="0"/>
                <a:cs typeface="Arial" charset="0"/>
              </a:rPr>
              <a:t>Simulation of multiple timers in software. </a:t>
            </a:r>
            <a:r>
              <a:rPr lang="en-US" smtClean="0">
                <a:solidFill>
                  <a:srgbClr val="0033CC"/>
                </a:solidFill>
                <a:latin typeface="Arial" charset="0"/>
                <a:cs typeface="Arial" charset="0"/>
              </a:rPr>
              <a:t>(a) </a:t>
            </a:r>
            <a:r>
              <a:rPr lang="en-US" smtClean="0">
                <a:latin typeface="Arial" charset="0"/>
                <a:cs typeface="Arial" charset="0"/>
              </a:rPr>
              <a:t>The queued</a:t>
            </a:r>
            <a:br>
              <a:rPr lang="en-US" smtClean="0">
                <a:latin typeface="Arial" charset="0"/>
                <a:cs typeface="Arial" charset="0"/>
              </a:rPr>
            </a:br>
            <a:r>
              <a:rPr lang="en-US" smtClean="0">
                <a:latin typeface="Arial" charset="0"/>
                <a:cs typeface="Arial" charset="0"/>
              </a:rPr>
              <a:t>timeouts  </a:t>
            </a:r>
            <a:r>
              <a:rPr lang="en-US" smtClean="0">
                <a:solidFill>
                  <a:srgbClr val="0033CC"/>
                </a:solidFill>
                <a:latin typeface="Arial" charset="0"/>
                <a:cs typeface="Arial" charset="0"/>
              </a:rPr>
              <a:t>(b) </a:t>
            </a:r>
            <a:r>
              <a:rPr lang="en-US" smtClean="0">
                <a:latin typeface="Arial" charset="0"/>
                <a:cs typeface="Arial" charset="0"/>
              </a:rPr>
              <a:t>The situation after the first timeout has expired.</a:t>
            </a:r>
          </a:p>
        </p:txBody>
      </p:sp>
      <p:pic>
        <p:nvPicPr>
          <p:cNvPr id="10138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57188" y="1752600"/>
            <a:ext cx="8529637" cy="3238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Selective Repeat</a:t>
            </a:r>
            <a:endParaRPr lang="en-US" dirty="0"/>
          </a:p>
        </p:txBody>
      </p:sp>
      <p:sp>
        <p:nvSpPr>
          <p:cNvPr id="5" name="Content Placeholder 4"/>
          <p:cNvSpPr>
            <a:spLocks noGrp="1"/>
          </p:cNvSpPr>
          <p:nvPr>
            <p:ph idx="1"/>
          </p:nvPr>
        </p:nvSpPr>
        <p:spPr/>
        <p:txBody>
          <a:bodyPr/>
          <a:lstStyle/>
          <a:p>
            <a:r>
              <a:rPr lang="en-US" sz="2400" dirty="0" smtClean="0"/>
              <a:t>The go-back-n protocol works well if errors are rare.</a:t>
            </a:r>
          </a:p>
          <a:p>
            <a:r>
              <a:rPr lang="en-US" sz="2400" dirty="0" smtClean="0"/>
              <a:t>If the line is poor it wastes a lot of bandwidth on retransmitting frames.</a:t>
            </a:r>
          </a:p>
          <a:p>
            <a:endParaRPr lang="en-US" sz="2400" dirty="0"/>
          </a:p>
          <a:p>
            <a:r>
              <a:rPr lang="en-US" sz="2400" dirty="0" smtClean="0"/>
              <a:t>A Selective Repeat protocol allows the receiver to accept and buffer the frames following a damaged or lost one.</a:t>
            </a:r>
            <a:endParaRPr lang="en-US" sz="2400" dirty="0"/>
          </a:p>
        </p:txBody>
      </p:sp>
    </p:spTree>
    <p:extLst>
      <p:ext uri="{BB962C8B-B14F-4D97-AF65-F5344CB8AC3E}">
        <p14:creationId xmlns:p14="http://schemas.microsoft.com/office/powerpoint/2010/main" xmlns="" val="124980978"/>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Selective Repeat</a:t>
            </a:r>
            <a:endParaRPr lang="en-US" dirty="0"/>
          </a:p>
        </p:txBody>
      </p:sp>
      <p:sp>
        <p:nvSpPr>
          <p:cNvPr id="5" name="Content Placeholder 4"/>
          <p:cNvSpPr>
            <a:spLocks noGrp="1"/>
          </p:cNvSpPr>
          <p:nvPr>
            <p:ph idx="1"/>
          </p:nvPr>
        </p:nvSpPr>
        <p:spPr>
          <a:xfrm>
            <a:off x="1143000" y="1447800"/>
            <a:ext cx="7543800" cy="4297363"/>
          </a:xfrm>
        </p:spPr>
        <p:txBody>
          <a:bodyPr/>
          <a:lstStyle/>
          <a:p>
            <a:r>
              <a:rPr lang="en-US" sz="2400" dirty="0" smtClean="0"/>
              <a:t>Sender and Receiver maintain a window of outstanding and acceptable sequence numbers, respectively.</a:t>
            </a:r>
          </a:p>
          <a:p>
            <a:r>
              <a:rPr lang="en-US" sz="2400" dirty="0" smtClean="0"/>
              <a:t>Sender:</a:t>
            </a:r>
          </a:p>
          <a:p>
            <a:pPr lvl="1"/>
            <a:r>
              <a:rPr lang="en-US" sz="2400" dirty="0" smtClean="0"/>
              <a:t>Window size starts a 0,</a:t>
            </a:r>
          </a:p>
          <a:p>
            <a:pPr lvl="1"/>
            <a:r>
              <a:rPr lang="en-US" sz="2400" dirty="0" smtClean="0"/>
              <a:t>Grows to some predefined maximum,</a:t>
            </a:r>
          </a:p>
          <a:p>
            <a:r>
              <a:rPr lang="en-US" sz="2400" dirty="0" smtClean="0"/>
              <a:t>Receiver:</a:t>
            </a:r>
          </a:p>
          <a:p>
            <a:pPr lvl="1"/>
            <a:r>
              <a:rPr lang="en-US" sz="2400" dirty="0" smtClean="0"/>
              <a:t>Is always fixed in size</a:t>
            </a:r>
          </a:p>
          <a:p>
            <a:pPr lvl="1"/>
            <a:r>
              <a:rPr lang="en-US" sz="2400" dirty="0" smtClean="0"/>
              <a:t>Equal to the predetermined maximum.</a:t>
            </a:r>
          </a:p>
        </p:txBody>
      </p:sp>
    </p:spTree>
    <p:extLst>
      <p:ext uri="{BB962C8B-B14F-4D97-AF65-F5344CB8AC3E}">
        <p14:creationId xmlns:p14="http://schemas.microsoft.com/office/powerpoint/2010/main" xmlns="" val="1766482780"/>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Selective Repeat</a:t>
            </a:r>
            <a:endParaRPr lang="en-US" dirty="0"/>
          </a:p>
        </p:txBody>
      </p:sp>
      <p:sp>
        <p:nvSpPr>
          <p:cNvPr id="5" name="Content Placeholder 4"/>
          <p:cNvSpPr>
            <a:spLocks noGrp="1"/>
          </p:cNvSpPr>
          <p:nvPr>
            <p:ph idx="1"/>
          </p:nvPr>
        </p:nvSpPr>
        <p:spPr>
          <a:xfrm>
            <a:off x="1143000" y="1143000"/>
            <a:ext cx="7543800" cy="4297363"/>
          </a:xfrm>
        </p:spPr>
        <p:txBody>
          <a:bodyPr/>
          <a:lstStyle/>
          <a:p>
            <a:r>
              <a:rPr lang="en-US" sz="2400" dirty="0" smtClean="0"/>
              <a:t>Sender and Receiver maintain a window of outstanding and acceptable sequence numbers, respectively.</a:t>
            </a:r>
          </a:p>
          <a:p>
            <a:r>
              <a:rPr lang="en-US" sz="2400" dirty="0" smtClean="0"/>
              <a:t>Sender:</a:t>
            </a:r>
          </a:p>
          <a:p>
            <a:pPr lvl="1"/>
            <a:r>
              <a:rPr lang="en-US" sz="2400" dirty="0" smtClean="0"/>
              <a:t>Window size starts a 0,</a:t>
            </a:r>
          </a:p>
          <a:p>
            <a:pPr lvl="1"/>
            <a:r>
              <a:rPr lang="en-US" sz="2400" dirty="0" smtClean="0"/>
              <a:t>Grows to some predefined maximum,</a:t>
            </a:r>
          </a:p>
          <a:p>
            <a:r>
              <a:rPr lang="en-US" sz="2400" dirty="0" smtClean="0"/>
              <a:t>Receiver:</a:t>
            </a:r>
          </a:p>
          <a:p>
            <a:pPr lvl="1"/>
            <a:r>
              <a:rPr lang="en-US" sz="2400" dirty="0" smtClean="0"/>
              <a:t>Is always fixed in size</a:t>
            </a:r>
          </a:p>
          <a:p>
            <a:pPr lvl="1"/>
            <a:r>
              <a:rPr lang="en-US" sz="2400" dirty="0" smtClean="0"/>
              <a:t>Equal to the predetermined maximum.</a:t>
            </a:r>
          </a:p>
          <a:p>
            <a:pPr lvl="1"/>
            <a:r>
              <a:rPr lang="en-US" sz="2400" dirty="0" smtClean="0"/>
              <a:t>Has a buffer reserved for each sequence number within its fixed window.</a:t>
            </a:r>
          </a:p>
          <a:p>
            <a:pPr lvl="1"/>
            <a:r>
              <a:rPr lang="en-US" sz="2400" dirty="0" smtClean="0"/>
              <a:t>Associated with it is a bit (arrived) telling whether the buffer is full or empty.</a:t>
            </a:r>
          </a:p>
        </p:txBody>
      </p:sp>
    </p:spTree>
    <p:extLst>
      <p:ext uri="{BB962C8B-B14F-4D97-AF65-F5344CB8AC3E}">
        <p14:creationId xmlns:p14="http://schemas.microsoft.com/office/powerpoint/2010/main" xmlns="" val="258491686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Selective Repeat</a:t>
            </a:r>
            <a:endParaRPr lang="en-US" dirty="0"/>
          </a:p>
        </p:txBody>
      </p:sp>
      <p:sp>
        <p:nvSpPr>
          <p:cNvPr id="5" name="Content Placeholder 4"/>
          <p:cNvSpPr>
            <a:spLocks noGrp="1"/>
          </p:cNvSpPr>
          <p:nvPr>
            <p:ph idx="1"/>
          </p:nvPr>
        </p:nvSpPr>
        <p:spPr>
          <a:xfrm>
            <a:off x="1143000" y="1143000"/>
            <a:ext cx="7543800" cy="4297363"/>
          </a:xfrm>
        </p:spPr>
        <p:txBody>
          <a:bodyPr/>
          <a:lstStyle/>
          <a:p>
            <a:r>
              <a:rPr lang="en-US" sz="2400" dirty="0" smtClean="0"/>
              <a:t>Whenever the frame arrives, the receiver does the following:</a:t>
            </a:r>
          </a:p>
          <a:p>
            <a:pPr lvl="1"/>
            <a:r>
              <a:rPr lang="en-US" sz="2400" dirty="0" smtClean="0"/>
              <a:t>Check the frame sequence number if it does fall within its fixed window,</a:t>
            </a:r>
          </a:p>
          <a:p>
            <a:pPr lvl="1"/>
            <a:r>
              <a:rPr lang="en-US" sz="2400" dirty="0" smtClean="0"/>
              <a:t>If this is the case and the sequence has not been received in previous transmissions it will be stored.</a:t>
            </a:r>
          </a:p>
          <a:p>
            <a:pPr lvl="1"/>
            <a:r>
              <a:rPr lang="en-US" sz="2400" dirty="0" smtClean="0"/>
              <a:t>It does so without regard if the frame contains the next packet expected by the network layer.</a:t>
            </a:r>
          </a:p>
          <a:p>
            <a:pPr lvl="1"/>
            <a:r>
              <a:rPr lang="en-US" sz="2400" dirty="0" smtClean="0"/>
              <a:t>This frame is going to be kept until all the lower-numbered frames have already been delivered to the network layer in the correct order.</a:t>
            </a:r>
          </a:p>
        </p:txBody>
      </p:sp>
    </p:spTree>
    <p:extLst>
      <p:ext uri="{BB962C8B-B14F-4D97-AF65-F5344CB8AC3E}">
        <p14:creationId xmlns:p14="http://schemas.microsoft.com/office/powerpoint/2010/main" xmlns="" val="2592880835"/>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Selective Repeat</a:t>
            </a:r>
            <a:endParaRPr lang="en-US" dirty="0"/>
          </a:p>
        </p:txBody>
      </p:sp>
      <p:sp>
        <p:nvSpPr>
          <p:cNvPr id="5" name="Content Placeholder 4"/>
          <p:cNvSpPr>
            <a:spLocks noGrp="1"/>
          </p:cNvSpPr>
          <p:nvPr>
            <p:ph idx="1"/>
          </p:nvPr>
        </p:nvSpPr>
        <p:spPr>
          <a:xfrm>
            <a:off x="1143000" y="1143000"/>
            <a:ext cx="7543800" cy="4297363"/>
          </a:xfrm>
        </p:spPr>
        <p:txBody>
          <a:bodyPr/>
          <a:lstStyle/>
          <a:p>
            <a:r>
              <a:rPr lang="en-US" sz="2400" dirty="0" smtClean="0"/>
              <a:t>Consequential receive introduces further constrains on frame sequence numbers vs. the protocols that accepted frames in order.</a:t>
            </a:r>
          </a:p>
          <a:p>
            <a:pPr marL="457200" lvl="1" indent="0">
              <a:buNone/>
            </a:pPr>
            <a:r>
              <a:rPr lang="en-US" sz="2400" dirty="0" smtClean="0"/>
              <a:t> </a:t>
            </a:r>
          </a:p>
        </p:txBody>
      </p:sp>
    </p:spTree>
    <p:extLst>
      <p:ext uri="{BB962C8B-B14F-4D97-AF65-F5344CB8AC3E}">
        <p14:creationId xmlns:p14="http://schemas.microsoft.com/office/powerpoint/2010/main" xmlns="" val="3220161229"/>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p:txBody>
          <a:bodyPr/>
          <a:lstStyle/>
          <a:p>
            <a:pPr eaLnBrk="1" hangingPunct="1"/>
            <a:r>
              <a:rPr lang="en-US" smtClean="0">
                <a:latin typeface="Arial" charset="0"/>
                <a:cs typeface="Arial" charset="0"/>
              </a:rPr>
              <a:t>Protocol Using Selective Repeat (4)</a:t>
            </a:r>
          </a:p>
        </p:txBody>
      </p:sp>
      <p:sp>
        <p:nvSpPr>
          <p:cNvPr id="105475" name="Content Placeholder 2"/>
          <p:cNvSpPr>
            <a:spLocks noGrp="1"/>
          </p:cNvSpPr>
          <p:nvPr>
            <p:ph idx="1"/>
          </p:nvPr>
        </p:nvSpPr>
        <p:spPr/>
        <p:txBody>
          <a:bodyPr/>
          <a:lstStyle/>
          <a:p>
            <a:pPr algn="ctr" eaLnBrk="1" hangingPunct="1">
              <a:buFontTx/>
              <a:buNone/>
            </a:pPr>
            <a:r>
              <a:rPr lang="en-US" smtClean="0">
                <a:latin typeface="Arial" charset="0"/>
                <a:cs typeface="Arial" charset="0"/>
              </a:rPr>
              <a:t>A sliding window protocol using selective repeat.</a:t>
            </a:r>
          </a:p>
        </p:txBody>
      </p:sp>
      <p:sp>
        <p:nvSpPr>
          <p:cNvPr id="105476" name="TextBox 4"/>
          <p:cNvSpPr txBox="1">
            <a:spLocks noChangeArrowheads="1"/>
          </p:cNvSpPr>
          <p:nvPr/>
        </p:nvSpPr>
        <p:spPr bwMode="auto">
          <a:xfrm>
            <a:off x="457200" y="4114800"/>
            <a:ext cx="10668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a:t>. . .</a:t>
            </a:r>
          </a:p>
        </p:txBody>
      </p:sp>
      <p:pic>
        <p:nvPicPr>
          <p:cNvPr id="105477"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3525" y="2209800"/>
            <a:ext cx="8880475" cy="2209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p:cNvSpPr>
          <p:nvPr>
            <p:ph type="title"/>
          </p:nvPr>
        </p:nvSpPr>
        <p:spPr/>
        <p:txBody>
          <a:bodyPr/>
          <a:lstStyle/>
          <a:p>
            <a:pPr eaLnBrk="1" hangingPunct="1"/>
            <a:r>
              <a:rPr lang="en-US" smtClean="0">
                <a:latin typeface="Arial" charset="0"/>
                <a:cs typeface="Arial" charset="0"/>
              </a:rPr>
              <a:t>Protocol Using Selective Repeat (1)</a:t>
            </a:r>
          </a:p>
        </p:txBody>
      </p:sp>
      <p:sp>
        <p:nvSpPr>
          <p:cNvPr id="102403" name="Content Placeholder 2"/>
          <p:cNvSpPr>
            <a:spLocks noGrp="1"/>
          </p:cNvSpPr>
          <p:nvPr>
            <p:ph idx="1"/>
          </p:nvPr>
        </p:nvSpPr>
        <p:spPr/>
        <p:txBody>
          <a:bodyPr/>
          <a:lstStyle/>
          <a:p>
            <a:pPr algn="ctr" eaLnBrk="1" hangingPunct="1">
              <a:buFontTx/>
              <a:buNone/>
            </a:pPr>
            <a:r>
              <a:rPr lang="en-US" smtClean="0">
                <a:latin typeface="Arial" charset="0"/>
                <a:cs typeface="Arial" charset="0"/>
              </a:rPr>
              <a:t>A sliding window protocol using selective repeat.</a:t>
            </a:r>
          </a:p>
        </p:txBody>
      </p:sp>
      <p:pic>
        <p:nvPicPr>
          <p:cNvPr id="10240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30200" y="1447800"/>
            <a:ext cx="8602663" cy="3757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405" name="TextBox 4"/>
          <p:cNvSpPr txBox="1">
            <a:spLocks noChangeArrowheads="1"/>
          </p:cNvSpPr>
          <p:nvPr/>
        </p:nvSpPr>
        <p:spPr bwMode="auto">
          <a:xfrm>
            <a:off x="381000" y="5181600"/>
            <a:ext cx="10668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a:t>. .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3"/>
          <p:cNvSpPr>
            <a:spLocks noGrp="1"/>
          </p:cNvSpPr>
          <p:nvPr>
            <p:ph type="title"/>
          </p:nvPr>
        </p:nvSpPr>
        <p:spPr/>
        <p:txBody>
          <a:bodyPr/>
          <a:lstStyle/>
          <a:p>
            <a:r>
              <a:rPr smtClean="0">
                <a:latin typeface="Arial" charset="0"/>
                <a:cs typeface="Arial" charset="0"/>
              </a:rPr>
              <a:t>Acknowledged Connection Oriented  Service</a:t>
            </a:r>
          </a:p>
        </p:txBody>
      </p:sp>
      <p:sp>
        <p:nvSpPr>
          <p:cNvPr id="20483" name="Content Placeholder 4"/>
          <p:cNvSpPr>
            <a:spLocks noGrp="1"/>
          </p:cNvSpPr>
          <p:nvPr>
            <p:ph idx="1"/>
          </p:nvPr>
        </p:nvSpPr>
        <p:spPr/>
        <p:txBody>
          <a:bodyPr/>
          <a:lstStyle/>
          <a:p>
            <a:r>
              <a:rPr lang="en-US" sz="2000" smtClean="0">
                <a:latin typeface="Arial" charset="0"/>
                <a:cs typeface="Arial" charset="0"/>
              </a:rPr>
              <a:t>Source and Destination establish a connection first.</a:t>
            </a:r>
          </a:p>
          <a:p>
            <a:r>
              <a:rPr lang="en-US" sz="2000" smtClean="0">
                <a:latin typeface="Arial" charset="0"/>
                <a:cs typeface="Arial" charset="0"/>
              </a:rPr>
              <a:t>Each frame sent is numbered</a:t>
            </a:r>
          </a:p>
          <a:p>
            <a:pPr lvl="1"/>
            <a:r>
              <a:rPr lang="en-US" sz="2000" smtClean="0"/>
              <a:t>Data link layer guarantees that each frame sent is indeed received.</a:t>
            </a:r>
          </a:p>
          <a:p>
            <a:pPr lvl="1"/>
            <a:r>
              <a:rPr lang="en-US" sz="2000" smtClean="0"/>
              <a:t>It guarantees that each frame is received only once and that all frames are received in the correct order.</a:t>
            </a:r>
          </a:p>
          <a:p>
            <a:r>
              <a:rPr lang="en-US" sz="2000" smtClean="0">
                <a:latin typeface="Arial" charset="0"/>
                <a:cs typeface="Arial" charset="0"/>
              </a:rPr>
              <a:t>Examples: </a:t>
            </a:r>
          </a:p>
          <a:p>
            <a:pPr lvl="1"/>
            <a:r>
              <a:rPr lang="en-US" sz="2000" smtClean="0"/>
              <a:t>Satellite channel communication,</a:t>
            </a:r>
          </a:p>
          <a:p>
            <a:pPr lvl="1"/>
            <a:r>
              <a:rPr lang="en-US" sz="2000" smtClean="0"/>
              <a:t>Long-distance telephone communication, etc.</a:t>
            </a:r>
          </a:p>
          <a:p>
            <a:endParaRPr lang="en-US" sz="2000" smtClean="0">
              <a:latin typeface="Arial" charset="0"/>
              <a:cs typeface="Arial" charset="0"/>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p:txBody>
          <a:bodyPr/>
          <a:lstStyle/>
          <a:p>
            <a:pPr eaLnBrk="1" hangingPunct="1"/>
            <a:r>
              <a:rPr lang="en-US" smtClean="0">
                <a:latin typeface="Arial" charset="0"/>
                <a:cs typeface="Arial" charset="0"/>
              </a:rPr>
              <a:t>Protocol Using Selective Repeat (2)</a:t>
            </a:r>
          </a:p>
        </p:txBody>
      </p:sp>
      <p:sp>
        <p:nvSpPr>
          <p:cNvPr id="103427" name="Content Placeholder 2"/>
          <p:cNvSpPr>
            <a:spLocks noGrp="1"/>
          </p:cNvSpPr>
          <p:nvPr>
            <p:ph idx="1"/>
          </p:nvPr>
        </p:nvSpPr>
        <p:spPr/>
        <p:txBody>
          <a:bodyPr/>
          <a:lstStyle/>
          <a:p>
            <a:pPr algn="ctr" eaLnBrk="1" hangingPunct="1">
              <a:buFontTx/>
              <a:buNone/>
            </a:pPr>
            <a:r>
              <a:rPr lang="en-US" smtClean="0">
                <a:latin typeface="Arial" charset="0"/>
                <a:cs typeface="Arial" charset="0"/>
              </a:rPr>
              <a:t>A sliding window protocol using selective repeat.</a:t>
            </a:r>
          </a:p>
        </p:txBody>
      </p:sp>
      <p:sp>
        <p:nvSpPr>
          <p:cNvPr id="103428" name="TextBox 4"/>
          <p:cNvSpPr txBox="1">
            <a:spLocks noChangeArrowheads="1"/>
          </p:cNvSpPr>
          <p:nvPr/>
        </p:nvSpPr>
        <p:spPr bwMode="auto">
          <a:xfrm>
            <a:off x="381000" y="5181600"/>
            <a:ext cx="10668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a:t>. . .</a:t>
            </a:r>
          </a:p>
        </p:txBody>
      </p:sp>
      <p:pic>
        <p:nvPicPr>
          <p:cNvPr id="103429"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7963" y="1676400"/>
            <a:ext cx="8691562" cy="3338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p:txBody>
          <a:bodyPr/>
          <a:lstStyle/>
          <a:p>
            <a:pPr eaLnBrk="1" hangingPunct="1"/>
            <a:r>
              <a:rPr lang="en-US" smtClean="0">
                <a:latin typeface="Arial" charset="0"/>
                <a:cs typeface="Arial" charset="0"/>
              </a:rPr>
              <a:t>Protocol Using Selective Repeat (3)</a:t>
            </a:r>
          </a:p>
        </p:txBody>
      </p:sp>
      <p:sp>
        <p:nvSpPr>
          <p:cNvPr id="104451" name="Content Placeholder 2"/>
          <p:cNvSpPr>
            <a:spLocks noGrp="1"/>
          </p:cNvSpPr>
          <p:nvPr>
            <p:ph idx="1"/>
          </p:nvPr>
        </p:nvSpPr>
        <p:spPr/>
        <p:txBody>
          <a:bodyPr/>
          <a:lstStyle/>
          <a:p>
            <a:pPr algn="ctr" eaLnBrk="1" hangingPunct="1">
              <a:buFontTx/>
              <a:buNone/>
            </a:pPr>
            <a:r>
              <a:rPr lang="en-US" smtClean="0">
                <a:latin typeface="Arial" charset="0"/>
                <a:cs typeface="Arial" charset="0"/>
              </a:rPr>
              <a:t>A sliding window protocol using selective repeat.</a:t>
            </a:r>
          </a:p>
        </p:txBody>
      </p:sp>
      <p:sp>
        <p:nvSpPr>
          <p:cNvPr id="104452" name="TextBox 4"/>
          <p:cNvSpPr txBox="1">
            <a:spLocks noChangeArrowheads="1"/>
          </p:cNvSpPr>
          <p:nvPr/>
        </p:nvSpPr>
        <p:spPr bwMode="auto">
          <a:xfrm>
            <a:off x="381000" y="5181600"/>
            <a:ext cx="10668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a:t>. . .</a:t>
            </a:r>
          </a:p>
        </p:txBody>
      </p:sp>
      <p:pic>
        <p:nvPicPr>
          <p:cNvPr id="104453"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8763" y="1447800"/>
            <a:ext cx="8885237" cy="3028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p:cNvSpPr>
            <a:spLocks noGrp="1"/>
          </p:cNvSpPr>
          <p:nvPr>
            <p:ph type="title"/>
          </p:nvPr>
        </p:nvSpPr>
        <p:spPr/>
        <p:txBody>
          <a:bodyPr/>
          <a:lstStyle/>
          <a:p>
            <a:pPr eaLnBrk="1" hangingPunct="1"/>
            <a:r>
              <a:rPr lang="en-US" smtClean="0">
                <a:latin typeface="Arial" charset="0"/>
                <a:cs typeface="Arial" charset="0"/>
              </a:rPr>
              <a:t>Protocol Using Selective Repeat (5)</a:t>
            </a:r>
          </a:p>
        </p:txBody>
      </p:sp>
      <p:sp>
        <p:nvSpPr>
          <p:cNvPr id="106499" name="Content Placeholder 2"/>
          <p:cNvSpPr>
            <a:spLocks noGrp="1"/>
          </p:cNvSpPr>
          <p:nvPr>
            <p:ph idx="1"/>
          </p:nvPr>
        </p:nvSpPr>
        <p:spPr/>
        <p:txBody>
          <a:bodyPr/>
          <a:lstStyle/>
          <a:p>
            <a:pPr algn="ctr" eaLnBrk="1" hangingPunct="1">
              <a:buFontTx/>
              <a:buNone/>
            </a:pPr>
            <a:r>
              <a:rPr lang="en-US" smtClean="0">
                <a:latin typeface="Arial" charset="0"/>
                <a:cs typeface="Arial" charset="0"/>
              </a:rPr>
              <a:t>A sliding window protocol using selective repeat.</a:t>
            </a:r>
          </a:p>
        </p:txBody>
      </p:sp>
      <p:sp>
        <p:nvSpPr>
          <p:cNvPr id="106500" name="TextBox 4"/>
          <p:cNvSpPr txBox="1">
            <a:spLocks noChangeArrowheads="1"/>
          </p:cNvSpPr>
          <p:nvPr/>
        </p:nvSpPr>
        <p:spPr bwMode="auto">
          <a:xfrm>
            <a:off x="457200" y="4267200"/>
            <a:ext cx="10668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a:t>. . .</a:t>
            </a:r>
          </a:p>
        </p:txBody>
      </p:sp>
      <p:pic>
        <p:nvPicPr>
          <p:cNvPr id="106501"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2075" y="1752600"/>
            <a:ext cx="9051925" cy="228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p:cNvSpPr>
            <a:spLocks noGrp="1"/>
          </p:cNvSpPr>
          <p:nvPr>
            <p:ph type="title"/>
          </p:nvPr>
        </p:nvSpPr>
        <p:spPr/>
        <p:txBody>
          <a:bodyPr/>
          <a:lstStyle/>
          <a:p>
            <a:pPr eaLnBrk="1" hangingPunct="1"/>
            <a:r>
              <a:rPr lang="en-US" smtClean="0">
                <a:latin typeface="Arial" charset="0"/>
                <a:cs typeface="Arial" charset="0"/>
              </a:rPr>
              <a:t>Protocol Using Selective Repeat (6)</a:t>
            </a:r>
          </a:p>
        </p:txBody>
      </p:sp>
      <p:sp>
        <p:nvSpPr>
          <p:cNvPr id="107523" name="Content Placeholder 2"/>
          <p:cNvSpPr>
            <a:spLocks noGrp="1"/>
          </p:cNvSpPr>
          <p:nvPr>
            <p:ph idx="1"/>
          </p:nvPr>
        </p:nvSpPr>
        <p:spPr/>
        <p:txBody>
          <a:bodyPr/>
          <a:lstStyle/>
          <a:p>
            <a:pPr algn="ctr" eaLnBrk="1" hangingPunct="1">
              <a:buFontTx/>
              <a:buNone/>
            </a:pPr>
            <a:r>
              <a:rPr lang="en-US" smtClean="0">
                <a:latin typeface="Arial" charset="0"/>
                <a:cs typeface="Arial" charset="0"/>
              </a:rPr>
              <a:t>A sliding window protocol using selective repeat.</a:t>
            </a:r>
          </a:p>
        </p:txBody>
      </p:sp>
      <p:sp>
        <p:nvSpPr>
          <p:cNvPr id="107524" name="TextBox 4"/>
          <p:cNvSpPr txBox="1">
            <a:spLocks noChangeArrowheads="1"/>
          </p:cNvSpPr>
          <p:nvPr/>
        </p:nvSpPr>
        <p:spPr bwMode="auto">
          <a:xfrm>
            <a:off x="457200" y="4267200"/>
            <a:ext cx="10668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a:t>. . .</a:t>
            </a:r>
          </a:p>
        </p:txBody>
      </p:sp>
      <p:pic>
        <p:nvPicPr>
          <p:cNvPr id="10752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07975" y="1981200"/>
            <a:ext cx="8836025" cy="2476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p:cNvSpPr>
            <a:spLocks noGrp="1"/>
          </p:cNvSpPr>
          <p:nvPr>
            <p:ph type="title"/>
          </p:nvPr>
        </p:nvSpPr>
        <p:spPr/>
        <p:txBody>
          <a:bodyPr/>
          <a:lstStyle/>
          <a:p>
            <a:pPr eaLnBrk="1" hangingPunct="1"/>
            <a:r>
              <a:rPr lang="en-US" smtClean="0">
                <a:latin typeface="Arial" charset="0"/>
                <a:cs typeface="Arial" charset="0"/>
              </a:rPr>
              <a:t>Protocol Using Selective Repeat (7)</a:t>
            </a:r>
          </a:p>
        </p:txBody>
      </p:sp>
      <p:sp>
        <p:nvSpPr>
          <p:cNvPr id="108547" name="Content Placeholder 2"/>
          <p:cNvSpPr>
            <a:spLocks noGrp="1"/>
          </p:cNvSpPr>
          <p:nvPr>
            <p:ph idx="1"/>
          </p:nvPr>
        </p:nvSpPr>
        <p:spPr/>
        <p:txBody>
          <a:bodyPr/>
          <a:lstStyle/>
          <a:p>
            <a:pPr algn="ctr" eaLnBrk="1" hangingPunct="1">
              <a:buFontTx/>
              <a:buNone/>
            </a:pPr>
            <a:r>
              <a:rPr lang="en-US" smtClean="0">
                <a:latin typeface="Arial" charset="0"/>
                <a:cs typeface="Arial" charset="0"/>
              </a:rPr>
              <a:t>A sliding window protocol using selective repeat.</a:t>
            </a:r>
          </a:p>
        </p:txBody>
      </p:sp>
      <p:sp>
        <p:nvSpPr>
          <p:cNvPr id="108548" name="TextBox 4"/>
          <p:cNvSpPr txBox="1">
            <a:spLocks noChangeArrowheads="1"/>
          </p:cNvSpPr>
          <p:nvPr/>
        </p:nvSpPr>
        <p:spPr bwMode="auto">
          <a:xfrm>
            <a:off x="533400" y="4495800"/>
            <a:ext cx="10668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a:t>. . .</a:t>
            </a:r>
          </a:p>
        </p:txBody>
      </p:sp>
      <p:pic>
        <p:nvPicPr>
          <p:cNvPr id="108549"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09563" y="1905000"/>
            <a:ext cx="8631237" cy="270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p:cNvSpPr>
            <a:spLocks noGrp="1"/>
          </p:cNvSpPr>
          <p:nvPr>
            <p:ph type="title"/>
          </p:nvPr>
        </p:nvSpPr>
        <p:spPr/>
        <p:txBody>
          <a:bodyPr/>
          <a:lstStyle/>
          <a:p>
            <a:pPr eaLnBrk="1" hangingPunct="1"/>
            <a:r>
              <a:rPr lang="en-US" smtClean="0">
                <a:latin typeface="Arial" charset="0"/>
                <a:cs typeface="Arial" charset="0"/>
              </a:rPr>
              <a:t>Protocol Using Selective Repeat (8)</a:t>
            </a:r>
          </a:p>
        </p:txBody>
      </p:sp>
      <p:sp>
        <p:nvSpPr>
          <p:cNvPr id="109571" name="Content Placeholder 2"/>
          <p:cNvSpPr>
            <a:spLocks noGrp="1"/>
          </p:cNvSpPr>
          <p:nvPr>
            <p:ph idx="1"/>
          </p:nvPr>
        </p:nvSpPr>
        <p:spPr/>
        <p:txBody>
          <a:bodyPr/>
          <a:lstStyle/>
          <a:p>
            <a:pPr algn="ctr" eaLnBrk="1" hangingPunct="1">
              <a:buFontTx/>
              <a:buNone/>
            </a:pPr>
            <a:r>
              <a:rPr lang="en-US" smtClean="0">
                <a:latin typeface="Arial" charset="0"/>
                <a:cs typeface="Arial" charset="0"/>
              </a:rPr>
              <a:t>A sliding window protocol using selective repeat.</a:t>
            </a:r>
          </a:p>
        </p:txBody>
      </p:sp>
      <p:sp>
        <p:nvSpPr>
          <p:cNvPr id="109572" name="TextBox 4"/>
          <p:cNvSpPr txBox="1">
            <a:spLocks noChangeArrowheads="1"/>
          </p:cNvSpPr>
          <p:nvPr/>
        </p:nvSpPr>
        <p:spPr bwMode="auto">
          <a:xfrm>
            <a:off x="533400" y="4495800"/>
            <a:ext cx="10668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a:t>. . .</a:t>
            </a:r>
          </a:p>
        </p:txBody>
      </p:sp>
      <p:pic>
        <p:nvPicPr>
          <p:cNvPr id="109573"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1938" y="1905000"/>
            <a:ext cx="8751887" cy="2852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p:cNvSpPr>
            <a:spLocks noGrp="1"/>
          </p:cNvSpPr>
          <p:nvPr>
            <p:ph type="title"/>
          </p:nvPr>
        </p:nvSpPr>
        <p:spPr/>
        <p:txBody>
          <a:bodyPr/>
          <a:lstStyle/>
          <a:p>
            <a:pPr eaLnBrk="1" hangingPunct="1"/>
            <a:r>
              <a:rPr lang="en-US" smtClean="0">
                <a:latin typeface="Arial" charset="0"/>
                <a:cs typeface="Arial" charset="0"/>
              </a:rPr>
              <a:t>Protocol Using Selective Repeat (9)</a:t>
            </a:r>
          </a:p>
        </p:txBody>
      </p:sp>
      <p:sp>
        <p:nvSpPr>
          <p:cNvPr id="110595" name="Content Placeholder 2"/>
          <p:cNvSpPr>
            <a:spLocks noGrp="1"/>
          </p:cNvSpPr>
          <p:nvPr>
            <p:ph idx="1"/>
          </p:nvPr>
        </p:nvSpPr>
        <p:spPr/>
        <p:txBody>
          <a:bodyPr/>
          <a:lstStyle/>
          <a:p>
            <a:pPr algn="ctr" eaLnBrk="1" hangingPunct="1">
              <a:buFontTx/>
              <a:buNone/>
            </a:pPr>
            <a:r>
              <a:rPr lang="en-US" smtClean="0">
                <a:latin typeface="Arial" charset="0"/>
                <a:cs typeface="Arial" charset="0"/>
              </a:rPr>
              <a:t>A sliding window protocol using selective repeat.</a:t>
            </a:r>
          </a:p>
        </p:txBody>
      </p:sp>
      <p:pic>
        <p:nvPicPr>
          <p:cNvPr id="11059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4138" y="2286000"/>
            <a:ext cx="9059862" cy="2190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Selective Repeat</a:t>
            </a:r>
            <a:endParaRPr lang="en-US" dirty="0"/>
          </a:p>
        </p:txBody>
      </p:sp>
      <p:sp>
        <p:nvSpPr>
          <p:cNvPr id="5" name="Content Placeholder 4"/>
          <p:cNvSpPr>
            <a:spLocks noGrp="1"/>
          </p:cNvSpPr>
          <p:nvPr>
            <p:ph idx="1"/>
          </p:nvPr>
        </p:nvSpPr>
        <p:spPr/>
        <p:txBody>
          <a:bodyPr/>
          <a:lstStyle/>
          <a:p>
            <a:r>
              <a:rPr lang="en-US" sz="2400" dirty="0"/>
              <a:t>Example:</a:t>
            </a:r>
          </a:p>
          <a:p>
            <a:pPr lvl="1"/>
            <a:r>
              <a:rPr lang="en-US" sz="2400" dirty="0" smtClean="0"/>
              <a:t>3-bit sequence number,</a:t>
            </a:r>
          </a:p>
          <a:p>
            <a:pPr lvl="1"/>
            <a:r>
              <a:rPr lang="en-US" sz="2400" dirty="0" smtClean="0"/>
              <a:t>7 frames are permitted to be send by transmitter, before it is required to wait (for acknowledgment).</a:t>
            </a:r>
          </a:p>
          <a:p>
            <a:r>
              <a:rPr lang="en-US" sz="2400" dirty="0" smtClean="0"/>
              <a:t>Window size restriction:</a:t>
            </a:r>
          </a:p>
          <a:p>
            <a:pPr lvl="1"/>
            <a:r>
              <a:rPr lang="en-US" sz="2400" dirty="0" smtClean="0"/>
              <a:t>Must be at most half the range of the sequence numbers.</a:t>
            </a:r>
          </a:p>
          <a:p>
            <a:pPr lvl="1"/>
            <a:r>
              <a:rPr lang="en-US" sz="2400" dirty="0" smtClean="0"/>
              <a:t>Window size for protocol 6 is (MAX_SEQ+1)/2.</a:t>
            </a:r>
            <a:endParaRPr lang="en-US" sz="2400" dirty="0"/>
          </a:p>
        </p:txBody>
      </p:sp>
    </p:spTree>
    <p:extLst>
      <p:ext uri="{BB962C8B-B14F-4D97-AF65-F5344CB8AC3E}">
        <p14:creationId xmlns:p14="http://schemas.microsoft.com/office/powerpoint/2010/main" xmlns="" val="175964390"/>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p:cNvSpPr>
            <a:spLocks noGrp="1"/>
          </p:cNvSpPr>
          <p:nvPr>
            <p:ph type="title"/>
          </p:nvPr>
        </p:nvSpPr>
        <p:spPr/>
        <p:txBody>
          <a:bodyPr/>
          <a:lstStyle/>
          <a:p>
            <a:pPr eaLnBrk="1" hangingPunct="1"/>
            <a:r>
              <a:rPr lang="en-US" smtClean="0">
                <a:latin typeface="Arial" charset="0"/>
                <a:cs typeface="Arial" charset="0"/>
              </a:rPr>
              <a:t>Protocol Using Selective Repeat (10)</a:t>
            </a:r>
          </a:p>
        </p:txBody>
      </p:sp>
      <p:sp>
        <p:nvSpPr>
          <p:cNvPr id="111619" name="Content Placeholder 2"/>
          <p:cNvSpPr>
            <a:spLocks noGrp="1"/>
          </p:cNvSpPr>
          <p:nvPr>
            <p:ph idx="1"/>
          </p:nvPr>
        </p:nvSpPr>
        <p:spPr>
          <a:xfrm>
            <a:off x="228600" y="4191000"/>
            <a:ext cx="8915400" cy="2362200"/>
          </a:xfrm>
        </p:spPr>
        <p:txBody>
          <a:bodyPr/>
          <a:lstStyle/>
          <a:p>
            <a:pPr eaLnBrk="1" hangingPunct="1">
              <a:buFont typeface="Times New Roman" pitchFamily="18" charset="0"/>
              <a:buAutoNum type="alphaLcParenR"/>
            </a:pPr>
            <a:r>
              <a:rPr lang="en-US" smtClean="0">
                <a:latin typeface="Arial" charset="0"/>
                <a:cs typeface="Arial" charset="0"/>
              </a:rPr>
              <a:t>Initial situation with a window of size7</a:t>
            </a:r>
          </a:p>
          <a:p>
            <a:pPr eaLnBrk="1" hangingPunct="1"/>
            <a:r>
              <a:rPr lang="en-US" smtClean="0">
                <a:latin typeface="Arial" charset="0"/>
                <a:cs typeface="Arial" charset="0"/>
              </a:rPr>
              <a:t>After 7 frames sent and received but not acknowledged.</a:t>
            </a:r>
          </a:p>
          <a:p>
            <a:pPr eaLnBrk="1" hangingPunct="1"/>
            <a:r>
              <a:rPr lang="en-US" smtClean="0">
                <a:latin typeface="Arial" charset="0"/>
                <a:cs typeface="Arial" charset="0"/>
              </a:rPr>
              <a:t>Initial situation with a window size of 4.</a:t>
            </a:r>
          </a:p>
          <a:p>
            <a:pPr eaLnBrk="1" hangingPunct="1"/>
            <a:r>
              <a:rPr lang="en-US" smtClean="0">
                <a:latin typeface="Arial" charset="0"/>
                <a:cs typeface="Arial" charset="0"/>
              </a:rPr>
              <a:t>After 4 frames sent and received but not acknowledged.</a:t>
            </a:r>
          </a:p>
        </p:txBody>
      </p:sp>
      <p:pic>
        <p:nvPicPr>
          <p:cNvPr id="11162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8600" y="1219200"/>
            <a:ext cx="8594725" cy="2514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Selective Repeat</a:t>
            </a:r>
            <a:endParaRPr lang="en-US" dirty="0"/>
          </a:p>
        </p:txBody>
      </p:sp>
      <p:sp>
        <p:nvSpPr>
          <p:cNvPr id="5" name="Content Placeholder 4"/>
          <p:cNvSpPr>
            <a:spLocks noGrp="1"/>
          </p:cNvSpPr>
          <p:nvPr>
            <p:ph idx="1"/>
          </p:nvPr>
        </p:nvSpPr>
        <p:spPr/>
        <p:txBody>
          <a:bodyPr/>
          <a:lstStyle/>
          <a:p>
            <a:r>
              <a:rPr lang="en-US" sz="2400" dirty="0" smtClean="0"/>
              <a:t>If there is a lot of traffic in one direction and no traffic in the other direction, the protocol will block when the sender window reaches its maximum.</a:t>
            </a:r>
          </a:p>
          <a:p>
            <a:r>
              <a:rPr lang="en-US" sz="2400" dirty="0" smtClean="0"/>
              <a:t>Axillary timer  is started by </a:t>
            </a:r>
            <a:r>
              <a:rPr lang="en-US" sz="2400" dirty="0" err="1" smtClean="0"/>
              <a:t>start_ack_timer</a:t>
            </a:r>
            <a:r>
              <a:rPr lang="en-US" sz="2400" dirty="0" smtClean="0"/>
              <a:t> after an in-sequence data frame arrives. </a:t>
            </a:r>
          </a:p>
          <a:p>
            <a:pPr lvl="1"/>
            <a:r>
              <a:rPr lang="en-US" sz="2400" dirty="0" smtClean="0"/>
              <a:t>If no reverse traffic has presented itself for piggybacking before the timer expires, a separate acknowledgement will be send.</a:t>
            </a:r>
          </a:p>
          <a:p>
            <a:pPr lvl="1"/>
            <a:r>
              <a:rPr lang="en-US" sz="2400" dirty="0" smtClean="0"/>
              <a:t>Interrupt due to this timer is called </a:t>
            </a:r>
            <a:r>
              <a:rPr lang="en-US" sz="2400" dirty="0" err="1" smtClean="0"/>
              <a:t>ack_timeout</a:t>
            </a:r>
            <a:r>
              <a:rPr lang="en-US" sz="2400" dirty="0" smtClean="0"/>
              <a:t> event.</a:t>
            </a:r>
            <a:endParaRPr lang="en-US" sz="2400" dirty="0"/>
          </a:p>
        </p:txBody>
      </p:sp>
    </p:spTree>
    <p:extLst>
      <p:ext uri="{BB962C8B-B14F-4D97-AF65-F5344CB8AC3E}">
        <p14:creationId xmlns:p14="http://schemas.microsoft.com/office/powerpoint/2010/main" xmlns="" val="3731128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a:spLocks noGrp="1"/>
          </p:cNvSpPr>
          <p:nvPr>
            <p:ph type="title"/>
          </p:nvPr>
        </p:nvSpPr>
        <p:spPr/>
        <p:txBody>
          <a:bodyPr/>
          <a:lstStyle/>
          <a:p>
            <a:r>
              <a:rPr smtClean="0">
                <a:latin typeface="Arial" charset="0"/>
                <a:cs typeface="Arial" charset="0"/>
              </a:rPr>
              <a:t>Acknowledged Connection Oriented  Service</a:t>
            </a:r>
          </a:p>
        </p:txBody>
      </p:sp>
      <p:sp>
        <p:nvSpPr>
          <p:cNvPr id="21507" name="Content Placeholder 4"/>
          <p:cNvSpPr>
            <a:spLocks noGrp="1"/>
          </p:cNvSpPr>
          <p:nvPr>
            <p:ph idx="1"/>
          </p:nvPr>
        </p:nvSpPr>
        <p:spPr/>
        <p:txBody>
          <a:bodyPr/>
          <a:lstStyle/>
          <a:p>
            <a:r>
              <a:rPr lang="en-US" sz="2000" smtClean="0">
                <a:latin typeface="Arial" charset="0"/>
                <a:cs typeface="Arial" charset="0"/>
              </a:rPr>
              <a:t>Three distinct phases:</a:t>
            </a:r>
          </a:p>
          <a:p>
            <a:pPr marL="914400" lvl="1" indent="-457200">
              <a:buFont typeface="Calibri" pitchFamily="34" charset="0"/>
              <a:buAutoNum type="arabicPeriod"/>
            </a:pPr>
            <a:r>
              <a:rPr lang="en-US" sz="2000" smtClean="0"/>
              <a:t>Connection is established by having both side initialize variables and counters needed to keep track of which frames have been received and which ones have not.</a:t>
            </a:r>
          </a:p>
          <a:p>
            <a:pPr marL="914400" lvl="1" indent="-457200">
              <a:buFont typeface="Calibri" pitchFamily="34" charset="0"/>
              <a:buAutoNum type="arabicPeriod"/>
            </a:pPr>
            <a:r>
              <a:rPr lang="en-US" sz="2000" smtClean="0"/>
              <a:t>One or more frames are transmitted.</a:t>
            </a:r>
          </a:p>
          <a:p>
            <a:pPr marL="914400" lvl="1" indent="-457200">
              <a:buFont typeface="Calibri" pitchFamily="34" charset="0"/>
              <a:buAutoNum type="arabicPeriod"/>
            </a:pPr>
            <a:r>
              <a:rPr lang="en-US" sz="2000" smtClean="0"/>
              <a:t>Finally, the connection is released – freeing up the variables, buffers, and other resources used to maintain the connection. </a:t>
            </a:r>
          </a:p>
          <a:p>
            <a:endParaRPr lang="en-US" sz="2000" smtClean="0">
              <a:latin typeface="Arial" charset="0"/>
              <a:cs typeface="Arial" charset="0"/>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0" y="314325"/>
            <a:ext cx="9144000" cy="1143000"/>
          </a:xfrm>
        </p:spPr>
        <p:txBody>
          <a:bodyPr/>
          <a:lstStyle/>
          <a:p>
            <a:pPr eaLnBrk="1" hangingPunct="1"/>
            <a:r>
              <a:rPr lang="en-US" smtClean="0">
                <a:latin typeface="Arial" charset="0"/>
                <a:cs typeface="Arial" charset="0"/>
              </a:rPr>
              <a:t>Example Data Link Protocols</a:t>
            </a:r>
          </a:p>
        </p:txBody>
      </p:sp>
      <p:sp>
        <p:nvSpPr>
          <p:cNvPr id="112643" name="Rectangle 3"/>
          <p:cNvSpPr>
            <a:spLocks noGrp="1" noChangeArrowheads="1"/>
          </p:cNvSpPr>
          <p:nvPr>
            <p:ph idx="1"/>
          </p:nvPr>
        </p:nvSpPr>
        <p:spPr>
          <a:xfrm>
            <a:off x="381000" y="2209800"/>
            <a:ext cx="9067800" cy="4343400"/>
          </a:xfrm>
        </p:spPr>
        <p:txBody>
          <a:bodyPr/>
          <a:lstStyle/>
          <a:p>
            <a:pPr eaLnBrk="1" hangingPunct="1">
              <a:buFont typeface="Times New Roman" pitchFamily="18" charset="0"/>
              <a:buAutoNum type="arabicPeriod"/>
            </a:pPr>
            <a:r>
              <a:rPr lang="en-US" sz="3200" smtClean="0">
                <a:latin typeface="Arial" charset="0"/>
                <a:cs typeface="Arial" charset="0"/>
              </a:rPr>
              <a:t>Packet over SONET</a:t>
            </a:r>
          </a:p>
          <a:p>
            <a:pPr eaLnBrk="1" hangingPunct="1">
              <a:buFont typeface="Times New Roman" pitchFamily="18" charset="0"/>
              <a:buAutoNum type="arabicPeriod"/>
            </a:pPr>
            <a:r>
              <a:rPr lang="en-US" sz="3200" smtClean="0">
                <a:latin typeface="Arial" charset="0"/>
                <a:cs typeface="Arial" charset="0"/>
              </a:rPr>
              <a:t>ADSL (Asymmetric Digital Subscriber Loop)</a:t>
            </a: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p:cNvSpPr>
            <a:spLocks noGrp="1"/>
          </p:cNvSpPr>
          <p:nvPr>
            <p:ph type="title"/>
          </p:nvPr>
        </p:nvSpPr>
        <p:spPr/>
        <p:txBody>
          <a:bodyPr/>
          <a:lstStyle/>
          <a:p>
            <a:pPr eaLnBrk="1" hangingPunct="1"/>
            <a:r>
              <a:rPr lang="en-US" smtClean="0">
                <a:latin typeface="Arial" charset="0"/>
                <a:cs typeface="Arial" charset="0"/>
              </a:rPr>
              <a:t>Packet over SONET (1)</a:t>
            </a:r>
          </a:p>
        </p:txBody>
      </p:sp>
      <p:sp>
        <p:nvSpPr>
          <p:cNvPr id="113667" name="Content Placeholder 2"/>
          <p:cNvSpPr>
            <a:spLocks noGrp="1"/>
          </p:cNvSpPr>
          <p:nvPr>
            <p:ph idx="1"/>
          </p:nvPr>
        </p:nvSpPr>
        <p:spPr/>
        <p:txBody>
          <a:bodyPr/>
          <a:lstStyle/>
          <a:p>
            <a:pPr algn="ctr" eaLnBrk="1" hangingPunct="1">
              <a:buFontTx/>
              <a:buNone/>
            </a:pPr>
            <a:r>
              <a:rPr lang="en-US" smtClean="0">
                <a:latin typeface="Arial" charset="0"/>
                <a:cs typeface="Arial" charset="0"/>
              </a:rPr>
              <a:t>Packet over SONET. </a:t>
            </a:r>
            <a:r>
              <a:rPr lang="en-US" smtClean="0">
                <a:solidFill>
                  <a:srgbClr val="0033CC"/>
                </a:solidFill>
                <a:latin typeface="Arial" charset="0"/>
                <a:cs typeface="Arial" charset="0"/>
              </a:rPr>
              <a:t>(a) </a:t>
            </a:r>
            <a:r>
              <a:rPr lang="en-US" smtClean="0">
                <a:latin typeface="Arial" charset="0"/>
                <a:cs typeface="Arial" charset="0"/>
              </a:rPr>
              <a:t>A protocol stack. </a:t>
            </a:r>
            <a:r>
              <a:rPr lang="en-US" smtClean="0">
                <a:solidFill>
                  <a:srgbClr val="0033CC"/>
                </a:solidFill>
                <a:latin typeface="Arial" charset="0"/>
                <a:cs typeface="Arial" charset="0"/>
              </a:rPr>
              <a:t>(b) </a:t>
            </a:r>
            <a:r>
              <a:rPr lang="en-US" smtClean="0">
                <a:latin typeface="Arial" charset="0"/>
                <a:cs typeface="Arial" charset="0"/>
              </a:rPr>
              <a:t>Frame relationships</a:t>
            </a:r>
          </a:p>
        </p:txBody>
      </p:sp>
      <p:pic>
        <p:nvPicPr>
          <p:cNvPr id="113668"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04800" y="2057400"/>
            <a:ext cx="8524875" cy="2181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0" y="314325"/>
            <a:ext cx="9144000" cy="1143000"/>
          </a:xfrm>
        </p:spPr>
        <p:txBody>
          <a:bodyPr/>
          <a:lstStyle/>
          <a:p>
            <a:pPr eaLnBrk="1" hangingPunct="1"/>
            <a:r>
              <a:rPr lang="en-US" smtClean="0">
                <a:latin typeface="Arial" charset="0"/>
                <a:cs typeface="Arial" charset="0"/>
              </a:rPr>
              <a:t>Packet over SONET (2)</a:t>
            </a:r>
          </a:p>
        </p:txBody>
      </p:sp>
      <p:sp>
        <p:nvSpPr>
          <p:cNvPr id="114691" name="Rectangle 3"/>
          <p:cNvSpPr>
            <a:spLocks noGrp="1" noChangeArrowheads="1"/>
          </p:cNvSpPr>
          <p:nvPr>
            <p:ph idx="1"/>
          </p:nvPr>
        </p:nvSpPr>
        <p:spPr>
          <a:xfrm>
            <a:off x="1116013" y="2033588"/>
            <a:ext cx="8027987" cy="4519612"/>
          </a:xfrm>
        </p:spPr>
        <p:txBody>
          <a:bodyPr/>
          <a:lstStyle/>
          <a:p>
            <a:pPr eaLnBrk="1" hangingPunct="1">
              <a:buFontTx/>
              <a:buNone/>
            </a:pPr>
            <a:r>
              <a:rPr lang="en-US" sz="3200" dirty="0" smtClean="0">
                <a:latin typeface="Arial" charset="0"/>
                <a:cs typeface="Arial" charset="0"/>
              </a:rPr>
              <a:t>Point-to-Point Protocol (PPP) Features</a:t>
            </a:r>
          </a:p>
          <a:p>
            <a:pPr eaLnBrk="1" hangingPunct="1">
              <a:buFont typeface="Times New Roman" pitchFamily="18" charset="0"/>
              <a:buAutoNum type="arabicPeriod"/>
            </a:pPr>
            <a:r>
              <a:rPr lang="en-US" sz="3200" dirty="0" smtClean="0">
                <a:latin typeface="Arial" charset="0"/>
                <a:cs typeface="Arial" charset="0"/>
              </a:rPr>
              <a:t>Separate packets, error detection</a:t>
            </a:r>
          </a:p>
          <a:p>
            <a:pPr eaLnBrk="1" hangingPunct="1">
              <a:buFont typeface="Times New Roman" pitchFamily="18" charset="0"/>
              <a:buAutoNum type="arabicPeriod"/>
            </a:pPr>
            <a:r>
              <a:rPr lang="en-US" sz="3200" dirty="0" smtClean="0">
                <a:latin typeface="Arial" charset="0"/>
                <a:cs typeface="Arial" charset="0"/>
              </a:rPr>
              <a:t>Link Control Protocol</a:t>
            </a:r>
          </a:p>
          <a:p>
            <a:pPr eaLnBrk="1" hangingPunct="1">
              <a:buFont typeface="Times New Roman" pitchFamily="18" charset="0"/>
              <a:buAutoNum type="arabicPeriod"/>
            </a:pPr>
            <a:r>
              <a:rPr lang="en-US" sz="3200" dirty="0" smtClean="0">
                <a:latin typeface="Arial" charset="0"/>
                <a:cs typeface="Arial" charset="0"/>
              </a:rPr>
              <a:t>Network Control Protocol</a:t>
            </a:r>
          </a:p>
          <a:p>
            <a:pPr eaLnBrk="1" hangingPunct="1">
              <a:buFontTx/>
              <a:buChar char="•"/>
            </a:pPr>
            <a:endParaRPr lang="en-US" sz="3200" dirty="0" smtClean="0">
              <a:latin typeface="Arial" charset="0"/>
              <a:cs typeface="Arial" charset="0"/>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p:cNvSpPr>
            <a:spLocks noGrp="1"/>
          </p:cNvSpPr>
          <p:nvPr>
            <p:ph type="title"/>
          </p:nvPr>
        </p:nvSpPr>
        <p:spPr/>
        <p:txBody>
          <a:bodyPr/>
          <a:lstStyle/>
          <a:p>
            <a:pPr eaLnBrk="1" hangingPunct="1"/>
            <a:r>
              <a:rPr lang="en-US" smtClean="0">
                <a:latin typeface="Arial" charset="0"/>
                <a:cs typeface="Arial" charset="0"/>
              </a:rPr>
              <a:t>Packet over SONET (3)</a:t>
            </a:r>
          </a:p>
        </p:txBody>
      </p:sp>
      <p:sp>
        <p:nvSpPr>
          <p:cNvPr id="115715" name="Content Placeholder 2"/>
          <p:cNvSpPr>
            <a:spLocks noGrp="1"/>
          </p:cNvSpPr>
          <p:nvPr>
            <p:ph idx="1"/>
          </p:nvPr>
        </p:nvSpPr>
        <p:spPr/>
        <p:txBody>
          <a:bodyPr/>
          <a:lstStyle/>
          <a:p>
            <a:pPr algn="ctr" eaLnBrk="1" hangingPunct="1">
              <a:buFontTx/>
              <a:buNone/>
            </a:pPr>
            <a:r>
              <a:rPr lang="en-US" smtClean="0">
                <a:latin typeface="Arial" charset="0"/>
                <a:cs typeface="Arial" charset="0"/>
              </a:rPr>
              <a:t>The PPP full frame format for unnumbered mode operation</a:t>
            </a:r>
          </a:p>
        </p:txBody>
      </p:sp>
      <p:pic>
        <p:nvPicPr>
          <p:cNvPr id="115716" name="Picture 13" descr="03-2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8600" y="2805113"/>
            <a:ext cx="8686800" cy="1247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p:cNvSpPr>
            <a:spLocks noGrp="1"/>
          </p:cNvSpPr>
          <p:nvPr>
            <p:ph type="title"/>
          </p:nvPr>
        </p:nvSpPr>
        <p:spPr/>
        <p:txBody>
          <a:bodyPr/>
          <a:lstStyle/>
          <a:p>
            <a:pPr eaLnBrk="1" hangingPunct="1"/>
            <a:r>
              <a:rPr lang="en-US" smtClean="0">
                <a:latin typeface="Arial" charset="0"/>
                <a:cs typeface="Arial" charset="0"/>
              </a:rPr>
              <a:t>Packet over SONET (4)</a:t>
            </a:r>
          </a:p>
        </p:txBody>
      </p:sp>
      <p:sp>
        <p:nvSpPr>
          <p:cNvPr id="116739" name="Content Placeholder 2"/>
          <p:cNvSpPr>
            <a:spLocks noGrp="1"/>
          </p:cNvSpPr>
          <p:nvPr>
            <p:ph idx="1"/>
          </p:nvPr>
        </p:nvSpPr>
        <p:spPr/>
        <p:txBody>
          <a:bodyPr/>
          <a:lstStyle/>
          <a:p>
            <a:pPr algn="ctr" eaLnBrk="1" hangingPunct="1">
              <a:buFontTx/>
              <a:buNone/>
            </a:pPr>
            <a:r>
              <a:rPr lang="en-US" smtClean="0">
                <a:latin typeface="Arial" charset="0"/>
                <a:cs typeface="Arial" charset="0"/>
              </a:rPr>
              <a:t>State diagram for bringing a PPP link up and down</a:t>
            </a:r>
          </a:p>
        </p:txBody>
      </p:sp>
      <p:pic>
        <p:nvPicPr>
          <p:cNvPr id="11674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43000" y="838200"/>
            <a:ext cx="6934200" cy="4637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p:cNvSpPr>
            <a:spLocks noGrp="1"/>
          </p:cNvSpPr>
          <p:nvPr>
            <p:ph type="title"/>
          </p:nvPr>
        </p:nvSpPr>
        <p:spPr/>
        <p:txBody>
          <a:bodyPr/>
          <a:lstStyle/>
          <a:p>
            <a:pPr eaLnBrk="1" hangingPunct="1"/>
            <a:r>
              <a:rPr lang="en-US" smtClean="0">
                <a:latin typeface="Arial" charset="0"/>
                <a:cs typeface="Arial" charset="0"/>
              </a:rPr>
              <a:t>ADSL (Asymmetric Digital </a:t>
            </a:r>
            <a:br>
              <a:rPr lang="en-US" smtClean="0">
                <a:latin typeface="Arial" charset="0"/>
                <a:cs typeface="Arial" charset="0"/>
              </a:rPr>
            </a:br>
            <a:r>
              <a:rPr lang="en-US" smtClean="0">
                <a:latin typeface="Arial" charset="0"/>
                <a:cs typeface="Arial" charset="0"/>
              </a:rPr>
              <a:t>Subscriber Loop) (1)</a:t>
            </a:r>
          </a:p>
        </p:txBody>
      </p:sp>
      <p:sp>
        <p:nvSpPr>
          <p:cNvPr id="117763" name="Content Placeholder 2"/>
          <p:cNvSpPr>
            <a:spLocks noGrp="1"/>
          </p:cNvSpPr>
          <p:nvPr>
            <p:ph idx="1"/>
          </p:nvPr>
        </p:nvSpPr>
        <p:spPr/>
        <p:txBody>
          <a:bodyPr/>
          <a:lstStyle/>
          <a:p>
            <a:pPr algn="ctr" eaLnBrk="1" hangingPunct="1">
              <a:buFontTx/>
              <a:buNone/>
            </a:pPr>
            <a:r>
              <a:rPr lang="en-US" smtClean="0">
                <a:latin typeface="Arial" charset="0"/>
                <a:cs typeface="Arial" charset="0"/>
              </a:rPr>
              <a:t>ADSL protocol stacks.</a:t>
            </a:r>
          </a:p>
        </p:txBody>
      </p:sp>
      <p:pic>
        <p:nvPicPr>
          <p:cNvPr id="11776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1000" y="1752600"/>
            <a:ext cx="8418513" cy="289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
          <p:cNvSpPr>
            <a:spLocks noGrp="1"/>
          </p:cNvSpPr>
          <p:nvPr>
            <p:ph type="title"/>
          </p:nvPr>
        </p:nvSpPr>
        <p:spPr/>
        <p:txBody>
          <a:bodyPr/>
          <a:lstStyle/>
          <a:p>
            <a:pPr eaLnBrk="1" hangingPunct="1"/>
            <a:r>
              <a:rPr lang="en-US" smtClean="0">
                <a:latin typeface="Arial" charset="0"/>
                <a:cs typeface="Arial" charset="0"/>
              </a:rPr>
              <a:t>ADSL (Asymmetric Digital </a:t>
            </a:r>
            <a:br>
              <a:rPr lang="en-US" smtClean="0">
                <a:latin typeface="Arial" charset="0"/>
                <a:cs typeface="Arial" charset="0"/>
              </a:rPr>
            </a:br>
            <a:r>
              <a:rPr lang="en-US" smtClean="0">
                <a:latin typeface="Arial" charset="0"/>
                <a:cs typeface="Arial" charset="0"/>
              </a:rPr>
              <a:t>Subscriber Loop) (1)</a:t>
            </a:r>
          </a:p>
        </p:txBody>
      </p:sp>
      <p:sp>
        <p:nvSpPr>
          <p:cNvPr id="118787" name="Content Placeholder 2"/>
          <p:cNvSpPr>
            <a:spLocks noGrp="1"/>
          </p:cNvSpPr>
          <p:nvPr>
            <p:ph idx="1"/>
          </p:nvPr>
        </p:nvSpPr>
        <p:spPr/>
        <p:txBody>
          <a:bodyPr/>
          <a:lstStyle/>
          <a:p>
            <a:pPr algn="ctr" eaLnBrk="1" hangingPunct="1">
              <a:buFontTx/>
              <a:buNone/>
            </a:pPr>
            <a:r>
              <a:rPr lang="en-US" smtClean="0">
                <a:latin typeface="Arial" charset="0"/>
                <a:cs typeface="Arial" charset="0"/>
              </a:rPr>
              <a:t>AAL5 frame carrying PPP data</a:t>
            </a:r>
          </a:p>
        </p:txBody>
      </p:sp>
      <p:pic>
        <p:nvPicPr>
          <p:cNvPr id="11878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15900" y="2514600"/>
            <a:ext cx="8661400" cy="166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
          <p:cNvSpPr>
            <a:spLocks noGrp="1"/>
          </p:cNvSpPr>
          <p:nvPr>
            <p:ph type="ctrTitle"/>
          </p:nvPr>
        </p:nvSpPr>
        <p:spPr/>
        <p:txBody>
          <a:bodyPr/>
          <a:lstStyle/>
          <a:p>
            <a:pPr eaLnBrk="1" hangingPunct="1"/>
            <a:r>
              <a:rPr lang="en-US" smtClean="0">
                <a:latin typeface="Arial" charset="0"/>
                <a:cs typeface="Arial" charset="0"/>
              </a:rPr>
              <a:t>End</a:t>
            </a:r>
          </a:p>
        </p:txBody>
      </p:sp>
      <p:sp>
        <p:nvSpPr>
          <p:cNvPr id="119811" name="Subtitle 2"/>
          <p:cNvSpPr>
            <a:spLocks noGrp="1"/>
          </p:cNvSpPr>
          <p:nvPr>
            <p:ph type="subTitle" idx="1"/>
          </p:nvPr>
        </p:nvSpPr>
        <p:spPr/>
        <p:txBody>
          <a:bodyPr/>
          <a:lstStyle/>
          <a:p>
            <a:pPr eaLnBrk="1" hangingPunct="1"/>
            <a:r>
              <a:rPr lang="en-US" smtClean="0">
                <a:latin typeface="Arial" charset="0"/>
                <a:cs typeface="Arial" charset="0"/>
              </a:rPr>
              <a:t>Chapter 3</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smtClean="0">
                <a:latin typeface="Arial" charset="0"/>
                <a:cs typeface="Arial" charset="0"/>
              </a:rPr>
              <a:t>Framing</a:t>
            </a:r>
          </a:p>
        </p:txBody>
      </p:sp>
      <p:sp>
        <p:nvSpPr>
          <p:cNvPr id="22531" name="Content Placeholder 4"/>
          <p:cNvSpPr>
            <a:spLocks noGrp="1"/>
          </p:cNvSpPr>
          <p:nvPr>
            <p:ph idx="1"/>
          </p:nvPr>
        </p:nvSpPr>
        <p:spPr/>
        <p:txBody>
          <a:bodyPr/>
          <a:lstStyle/>
          <a:p>
            <a:r>
              <a:rPr lang="en-US" sz="2000" smtClean="0">
                <a:latin typeface="Arial" charset="0"/>
                <a:cs typeface="Arial" charset="0"/>
              </a:rPr>
              <a:t>To provide service to the network layer the data link layer must use the service provided to it by physical layer.</a:t>
            </a:r>
          </a:p>
          <a:p>
            <a:r>
              <a:rPr lang="en-US" sz="2000" smtClean="0">
                <a:latin typeface="Arial" charset="0"/>
                <a:cs typeface="Arial" charset="0"/>
              </a:rPr>
              <a:t>Stream of data bits provided to data link layer is not guaranteed to be without errors.</a:t>
            </a:r>
          </a:p>
          <a:p>
            <a:r>
              <a:rPr lang="en-US" sz="2000" smtClean="0">
                <a:latin typeface="Arial" charset="0"/>
                <a:cs typeface="Arial" charset="0"/>
              </a:rPr>
              <a:t>Errors could be:</a:t>
            </a:r>
          </a:p>
          <a:p>
            <a:pPr lvl="1"/>
            <a:r>
              <a:rPr lang="en-US" sz="2000" smtClean="0"/>
              <a:t>Number of received bits does not match number of transmitted bits (deletion or insertion) </a:t>
            </a:r>
          </a:p>
          <a:p>
            <a:pPr lvl="1"/>
            <a:r>
              <a:rPr lang="en-US" sz="2000" smtClean="0"/>
              <a:t>Bit Value</a:t>
            </a:r>
          </a:p>
          <a:p>
            <a:r>
              <a:rPr lang="en-US" sz="2000" smtClean="0">
                <a:latin typeface="Arial" charset="0"/>
                <a:cs typeface="Arial" charset="0"/>
              </a:rPr>
              <a:t>It is up to data link layer to correct the errors if necessary.</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3"/>
          <p:cNvSpPr>
            <a:spLocks noGrp="1"/>
          </p:cNvSpPr>
          <p:nvPr>
            <p:ph type="title"/>
          </p:nvPr>
        </p:nvSpPr>
        <p:spPr/>
        <p:txBody>
          <a:bodyPr/>
          <a:lstStyle/>
          <a:p>
            <a:r>
              <a:rPr smtClean="0">
                <a:latin typeface="Arial" charset="0"/>
                <a:cs typeface="Arial" charset="0"/>
              </a:rPr>
              <a:t>Framing</a:t>
            </a:r>
          </a:p>
        </p:txBody>
      </p:sp>
      <p:sp>
        <p:nvSpPr>
          <p:cNvPr id="23555" name="Content Placeholder 4"/>
          <p:cNvSpPr>
            <a:spLocks noGrp="1"/>
          </p:cNvSpPr>
          <p:nvPr>
            <p:ph idx="1"/>
          </p:nvPr>
        </p:nvSpPr>
        <p:spPr/>
        <p:txBody>
          <a:bodyPr/>
          <a:lstStyle/>
          <a:p>
            <a:r>
              <a:rPr lang="en-US" sz="2000" smtClean="0">
                <a:latin typeface="Arial" charset="0"/>
                <a:cs typeface="Arial" charset="0"/>
              </a:rPr>
              <a:t>Transmission of the data link layer starts with breaking up the bit stream </a:t>
            </a:r>
          </a:p>
          <a:p>
            <a:pPr lvl="1"/>
            <a:r>
              <a:rPr lang="en-US" sz="2000" smtClean="0"/>
              <a:t>into discrete frames</a:t>
            </a:r>
          </a:p>
          <a:p>
            <a:pPr lvl="1"/>
            <a:r>
              <a:rPr lang="en-US" sz="2000" smtClean="0"/>
              <a:t>Computation of a checksum for each frame, and</a:t>
            </a:r>
          </a:p>
          <a:p>
            <a:pPr lvl="1"/>
            <a:r>
              <a:rPr lang="en-US" sz="2000" smtClean="0"/>
              <a:t>Include the checksum into the frame before it is transmitted.</a:t>
            </a:r>
          </a:p>
          <a:p>
            <a:r>
              <a:rPr lang="en-US" sz="2000" smtClean="0">
                <a:latin typeface="Arial" charset="0"/>
                <a:cs typeface="Arial" charset="0"/>
              </a:rPr>
              <a:t>Receiver computes its checksum error for a receiving frame and if it is different from the checksum that is being transmitted will have to deal with the error.</a:t>
            </a:r>
          </a:p>
          <a:p>
            <a:endParaRPr lang="en-US" sz="2000" smtClean="0">
              <a:latin typeface="Arial" charset="0"/>
              <a:cs typeface="Arial" charset="0"/>
            </a:endParaRPr>
          </a:p>
          <a:p>
            <a:r>
              <a:rPr lang="en-US" sz="2000" smtClean="0">
                <a:latin typeface="Arial" charset="0"/>
                <a:cs typeface="Arial" charset="0"/>
              </a:rPr>
              <a:t>Framing is more difficult than one could think!</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0" y="314325"/>
            <a:ext cx="9144000" cy="1143000"/>
          </a:xfrm>
        </p:spPr>
        <p:txBody>
          <a:bodyPr/>
          <a:lstStyle/>
          <a:p>
            <a:pPr eaLnBrk="1" hangingPunct="1"/>
            <a:r>
              <a:rPr lang="en-US" smtClean="0">
                <a:latin typeface="Arial" charset="0"/>
                <a:cs typeface="Arial" charset="0"/>
              </a:rPr>
              <a:t>Framing Methods</a:t>
            </a:r>
          </a:p>
        </p:txBody>
      </p:sp>
      <p:sp>
        <p:nvSpPr>
          <p:cNvPr id="24579" name="Rectangle 3"/>
          <p:cNvSpPr>
            <a:spLocks noGrp="1" noChangeArrowheads="1"/>
          </p:cNvSpPr>
          <p:nvPr>
            <p:ph idx="1"/>
          </p:nvPr>
        </p:nvSpPr>
        <p:spPr>
          <a:xfrm>
            <a:off x="1116013" y="2033588"/>
            <a:ext cx="8027987" cy="4519612"/>
          </a:xfrm>
        </p:spPr>
        <p:txBody>
          <a:bodyPr/>
          <a:lstStyle/>
          <a:p>
            <a:pPr>
              <a:buFont typeface="Times New Roman" pitchFamily="18" charset="0"/>
              <a:buAutoNum type="arabicPeriod"/>
            </a:pPr>
            <a:r>
              <a:rPr lang="en-US" sz="3200" smtClean="0">
                <a:latin typeface="Arial" charset="0"/>
                <a:cs typeface="Arial" charset="0"/>
              </a:rPr>
              <a:t>Byte count.</a:t>
            </a:r>
          </a:p>
          <a:p>
            <a:pPr>
              <a:buFont typeface="Times New Roman" pitchFamily="18" charset="0"/>
              <a:buAutoNum type="arabicPeriod"/>
            </a:pPr>
            <a:r>
              <a:rPr lang="en-US" sz="3200" smtClean="0">
                <a:latin typeface="Arial" charset="0"/>
                <a:cs typeface="Arial" charset="0"/>
              </a:rPr>
              <a:t>Flag bytes with byte stuffing.</a:t>
            </a:r>
          </a:p>
          <a:p>
            <a:pPr>
              <a:buFont typeface="Times New Roman" pitchFamily="18" charset="0"/>
              <a:buAutoNum type="arabicPeriod"/>
            </a:pPr>
            <a:r>
              <a:rPr lang="en-US" sz="3200" smtClean="0">
                <a:latin typeface="Arial" charset="0"/>
                <a:cs typeface="Arial" charset="0"/>
              </a:rPr>
              <a:t>Flag bits with bit stuffing.</a:t>
            </a:r>
          </a:p>
          <a:p>
            <a:pPr>
              <a:buFont typeface="Times New Roman" pitchFamily="18" charset="0"/>
              <a:buAutoNum type="arabicPeriod"/>
            </a:pPr>
            <a:r>
              <a:rPr lang="en-US" sz="3200" smtClean="0">
                <a:latin typeface="Arial" charset="0"/>
                <a:cs typeface="Arial" charset="0"/>
              </a:rPr>
              <a:t>Physical layer coding violations.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3"/>
          <p:cNvSpPr>
            <a:spLocks noGrp="1"/>
          </p:cNvSpPr>
          <p:nvPr>
            <p:ph type="title"/>
          </p:nvPr>
        </p:nvSpPr>
        <p:spPr/>
        <p:txBody>
          <a:bodyPr/>
          <a:lstStyle/>
          <a:p>
            <a:r>
              <a:rPr smtClean="0">
                <a:latin typeface="Arial" charset="0"/>
                <a:cs typeface="Arial" charset="0"/>
              </a:rPr>
              <a:t>Byte Count Framing Method</a:t>
            </a:r>
          </a:p>
        </p:txBody>
      </p:sp>
      <p:sp>
        <p:nvSpPr>
          <p:cNvPr id="25603" name="Content Placeholder 4"/>
          <p:cNvSpPr>
            <a:spLocks noGrp="1"/>
          </p:cNvSpPr>
          <p:nvPr>
            <p:ph idx="1"/>
          </p:nvPr>
        </p:nvSpPr>
        <p:spPr/>
        <p:txBody>
          <a:bodyPr/>
          <a:lstStyle/>
          <a:p>
            <a:r>
              <a:rPr lang="en-US" sz="2000" smtClean="0">
                <a:latin typeface="Arial" charset="0"/>
                <a:cs typeface="Arial" charset="0"/>
              </a:rPr>
              <a:t>It uses a field in the header to specify the number of bytes in the frame. </a:t>
            </a:r>
          </a:p>
          <a:p>
            <a:r>
              <a:rPr lang="en-US" sz="2000" smtClean="0">
                <a:latin typeface="Arial" charset="0"/>
                <a:cs typeface="Arial" charset="0"/>
              </a:rPr>
              <a:t>Once the header information is being received it will be used to determine end of the frame.</a:t>
            </a:r>
          </a:p>
          <a:p>
            <a:r>
              <a:rPr lang="en-US" sz="2000" smtClean="0">
                <a:latin typeface="Arial" charset="0"/>
                <a:cs typeface="Arial" charset="0"/>
              </a:rPr>
              <a:t>See figure in the next slide:</a:t>
            </a:r>
          </a:p>
          <a:p>
            <a:r>
              <a:rPr lang="en-US" sz="2000" smtClean="0">
                <a:latin typeface="Arial" charset="0"/>
                <a:cs typeface="Arial" charset="0"/>
              </a:rPr>
              <a:t>Trouble with this algorithm is that when the count is incorrectly received the destination will get out of synch with transmission.</a:t>
            </a:r>
          </a:p>
          <a:p>
            <a:pPr lvl="1"/>
            <a:r>
              <a:rPr lang="en-US" sz="2000" smtClean="0"/>
              <a:t>Destination may be able to detect that the frame is in error but it does not have a means (in this algorithm) how to correct it.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mtClean="0">
                <a:latin typeface="Arial" charset="0"/>
                <a:cs typeface="Arial" charset="0"/>
              </a:rPr>
              <a:t>Framing (1)</a:t>
            </a:r>
          </a:p>
        </p:txBody>
      </p:sp>
      <p:sp>
        <p:nvSpPr>
          <p:cNvPr id="26627" name="Content Placeholder 2"/>
          <p:cNvSpPr>
            <a:spLocks noGrp="1"/>
          </p:cNvSpPr>
          <p:nvPr>
            <p:ph idx="1"/>
          </p:nvPr>
        </p:nvSpPr>
        <p:spPr/>
        <p:txBody>
          <a:bodyPr/>
          <a:lstStyle/>
          <a:p>
            <a:pPr algn="ctr">
              <a:buFontTx/>
              <a:buNone/>
            </a:pPr>
            <a:r>
              <a:rPr lang="en-US" smtClean="0">
                <a:latin typeface="Arial" charset="0"/>
                <a:cs typeface="Arial" charset="0"/>
              </a:rPr>
              <a:t>A byte stream. </a:t>
            </a:r>
            <a:r>
              <a:rPr lang="en-US" smtClean="0">
                <a:solidFill>
                  <a:srgbClr val="0033CC"/>
                </a:solidFill>
                <a:latin typeface="Arial" charset="0"/>
                <a:cs typeface="Arial" charset="0"/>
              </a:rPr>
              <a:t>(a)</a:t>
            </a:r>
            <a:r>
              <a:rPr lang="en-US" smtClean="0">
                <a:latin typeface="Arial" charset="0"/>
                <a:cs typeface="Arial" charset="0"/>
              </a:rPr>
              <a:t> Without errors. </a:t>
            </a:r>
            <a:r>
              <a:rPr lang="en-US" smtClean="0">
                <a:solidFill>
                  <a:srgbClr val="0033CC"/>
                </a:solidFill>
                <a:latin typeface="Arial" charset="0"/>
                <a:cs typeface="Arial" charset="0"/>
              </a:rPr>
              <a:t>(b)</a:t>
            </a:r>
            <a:r>
              <a:rPr lang="en-US" smtClean="0">
                <a:latin typeface="Arial" charset="0"/>
                <a:cs typeface="Arial" charset="0"/>
              </a:rPr>
              <a:t> With one error.</a:t>
            </a:r>
          </a:p>
        </p:txBody>
      </p:sp>
      <p:pic>
        <p:nvPicPr>
          <p:cNvPr id="2662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95313" y="1371600"/>
            <a:ext cx="7953375"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0" y="314325"/>
            <a:ext cx="9144000" cy="1143000"/>
          </a:xfrm>
        </p:spPr>
        <p:txBody>
          <a:bodyPr/>
          <a:lstStyle/>
          <a:p>
            <a:pPr eaLnBrk="1" hangingPunct="1"/>
            <a:r>
              <a:rPr lang="en-US" smtClean="0">
                <a:latin typeface="Arial" charset="0"/>
                <a:cs typeface="Arial" charset="0"/>
              </a:rPr>
              <a:t>Data Link Layer Design Issues</a:t>
            </a:r>
          </a:p>
        </p:txBody>
      </p:sp>
      <p:sp>
        <p:nvSpPr>
          <p:cNvPr id="9219" name="Rectangle 3"/>
          <p:cNvSpPr>
            <a:spLocks noGrp="1" noChangeArrowheads="1"/>
          </p:cNvSpPr>
          <p:nvPr>
            <p:ph idx="1"/>
          </p:nvPr>
        </p:nvSpPr>
        <p:spPr>
          <a:xfrm>
            <a:off x="1116013" y="2033588"/>
            <a:ext cx="8027987" cy="4519612"/>
          </a:xfrm>
        </p:spPr>
        <p:txBody>
          <a:bodyPr/>
          <a:lstStyle/>
          <a:p>
            <a:pPr eaLnBrk="1" hangingPunct="1">
              <a:buFontTx/>
              <a:buChar char="•"/>
            </a:pPr>
            <a:r>
              <a:rPr lang="en-US" sz="3200" smtClean="0">
                <a:latin typeface="Arial" charset="0"/>
                <a:cs typeface="Arial" charset="0"/>
              </a:rPr>
              <a:t>Network layer services</a:t>
            </a:r>
          </a:p>
          <a:p>
            <a:pPr eaLnBrk="1" hangingPunct="1">
              <a:buFontTx/>
              <a:buChar char="•"/>
            </a:pPr>
            <a:r>
              <a:rPr lang="en-US" sz="3200" smtClean="0">
                <a:latin typeface="Arial" charset="0"/>
                <a:cs typeface="Arial" charset="0"/>
              </a:rPr>
              <a:t>Framing</a:t>
            </a:r>
          </a:p>
          <a:p>
            <a:pPr eaLnBrk="1" hangingPunct="1">
              <a:buFontTx/>
              <a:buChar char="•"/>
            </a:pPr>
            <a:r>
              <a:rPr lang="en-US" sz="3200" smtClean="0">
                <a:latin typeface="Arial" charset="0"/>
                <a:cs typeface="Arial" charset="0"/>
              </a:rPr>
              <a:t>Error control</a:t>
            </a:r>
          </a:p>
          <a:p>
            <a:pPr eaLnBrk="1" hangingPunct="1">
              <a:buFontTx/>
              <a:buChar char="•"/>
            </a:pPr>
            <a:r>
              <a:rPr lang="en-US" sz="3200" smtClean="0">
                <a:latin typeface="Arial" charset="0"/>
                <a:cs typeface="Arial" charset="0"/>
              </a:rPr>
              <a:t>Flow control</a:t>
            </a:r>
          </a:p>
          <a:p>
            <a:pPr eaLnBrk="1" hangingPunct="1">
              <a:buFontTx/>
              <a:buChar char="•"/>
            </a:pPr>
            <a:endParaRPr lang="en-US" sz="3200" smtClean="0">
              <a:latin typeface="Arial" charset="0"/>
              <a:cs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3"/>
          <p:cNvSpPr>
            <a:spLocks noGrp="1"/>
          </p:cNvSpPr>
          <p:nvPr>
            <p:ph type="title"/>
          </p:nvPr>
        </p:nvSpPr>
        <p:spPr/>
        <p:txBody>
          <a:bodyPr/>
          <a:lstStyle/>
          <a:p>
            <a:r>
              <a:rPr smtClean="0">
                <a:latin typeface="Arial" charset="0"/>
                <a:cs typeface="Arial" charset="0"/>
              </a:rPr>
              <a:t>Flag Bytes with Byte Staffing Framing Method</a:t>
            </a:r>
          </a:p>
        </p:txBody>
      </p:sp>
      <p:sp>
        <p:nvSpPr>
          <p:cNvPr id="27651" name="Content Placeholder 4"/>
          <p:cNvSpPr>
            <a:spLocks noGrp="1"/>
          </p:cNvSpPr>
          <p:nvPr>
            <p:ph idx="1"/>
          </p:nvPr>
        </p:nvSpPr>
        <p:spPr/>
        <p:txBody>
          <a:bodyPr/>
          <a:lstStyle/>
          <a:p>
            <a:r>
              <a:rPr lang="en-US" sz="2000" smtClean="0">
                <a:latin typeface="Arial" charset="0"/>
                <a:cs typeface="Arial" charset="0"/>
              </a:rPr>
              <a:t>This methods gets around the boundary detection of the frame by having each appended by the frame start and frame end special bytes.</a:t>
            </a:r>
          </a:p>
          <a:p>
            <a:r>
              <a:rPr lang="en-US" sz="2000" smtClean="0">
                <a:latin typeface="Arial" charset="0"/>
                <a:cs typeface="Arial" charset="0"/>
              </a:rPr>
              <a:t>If they are the same (beginning and ending byte in the frame) they are called </a:t>
            </a:r>
            <a:r>
              <a:rPr lang="en-US" sz="2000" b="1" smtClean="0">
                <a:solidFill>
                  <a:srgbClr val="0033CC"/>
                </a:solidFill>
                <a:latin typeface="Arial" charset="0"/>
                <a:cs typeface="Arial" charset="0"/>
              </a:rPr>
              <a:t>flag byte</a:t>
            </a:r>
            <a:r>
              <a:rPr lang="en-US" sz="2000" smtClean="0">
                <a:latin typeface="Arial" charset="0"/>
                <a:cs typeface="Arial" charset="0"/>
              </a:rPr>
              <a:t>.</a:t>
            </a:r>
          </a:p>
          <a:p>
            <a:r>
              <a:rPr lang="en-US" sz="2000" smtClean="0">
                <a:latin typeface="Arial" charset="0"/>
                <a:cs typeface="Arial" charset="0"/>
              </a:rPr>
              <a:t>In the next slide figure this byte is shown as FLAG.</a:t>
            </a:r>
          </a:p>
          <a:p>
            <a:r>
              <a:rPr lang="en-US" sz="2000" smtClean="0">
                <a:latin typeface="Arial" charset="0"/>
                <a:cs typeface="Arial" charset="0"/>
              </a:rPr>
              <a:t>If the actual data contains a byte that is identical to the FLAG byte (e.g., picture, data stream, etc.) the convention that can be used is to have escape character inserted just before the “FLAG” character.</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smtClean="0">
                <a:latin typeface="Arial" charset="0"/>
                <a:cs typeface="Arial" charset="0"/>
              </a:rPr>
              <a:t>Framing (2)</a:t>
            </a:r>
          </a:p>
        </p:txBody>
      </p:sp>
      <p:sp>
        <p:nvSpPr>
          <p:cNvPr id="28675" name="Content Placeholder 2"/>
          <p:cNvSpPr>
            <a:spLocks noGrp="1"/>
          </p:cNvSpPr>
          <p:nvPr>
            <p:ph idx="1"/>
          </p:nvPr>
        </p:nvSpPr>
        <p:spPr>
          <a:xfrm>
            <a:off x="0" y="5181600"/>
            <a:ext cx="9144000" cy="838200"/>
          </a:xfrm>
        </p:spPr>
        <p:txBody>
          <a:bodyPr/>
          <a:lstStyle/>
          <a:p>
            <a:r>
              <a:rPr lang="en-US" sz="2200" smtClean="0">
                <a:latin typeface="Arial" charset="0"/>
                <a:cs typeface="Arial" charset="0"/>
              </a:rPr>
              <a:t>A frame delimited by flag bytes.</a:t>
            </a:r>
          </a:p>
          <a:p>
            <a:r>
              <a:rPr lang="en-US" sz="2200" smtClean="0">
                <a:latin typeface="Arial" charset="0"/>
                <a:cs typeface="Arial" charset="0"/>
              </a:rPr>
              <a:t>Four examples of byte sequences before and after byte stuffing.</a:t>
            </a:r>
          </a:p>
        </p:txBody>
      </p:sp>
      <p:pic>
        <p:nvPicPr>
          <p:cNvPr id="2867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95400" y="1066800"/>
            <a:ext cx="6324600" cy="4044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3"/>
          <p:cNvSpPr>
            <a:spLocks noGrp="1"/>
          </p:cNvSpPr>
          <p:nvPr>
            <p:ph type="title"/>
          </p:nvPr>
        </p:nvSpPr>
        <p:spPr/>
        <p:txBody>
          <a:bodyPr/>
          <a:lstStyle/>
          <a:p>
            <a:r>
              <a:rPr smtClean="0">
                <a:latin typeface="Arial" charset="0"/>
                <a:cs typeface="Arial" charset="0"/>
              </a:rPr>
              <a:t>Flag Bits with Bit Stuffing Framing Method</a:t>
            </a:r>
          </a:p>
        </p:txBody>
      </p:sp>
      <p:sp>
        <p:nvSpPr>
          <p:cNvPr id="29699" name="Content Placeholder 4"/>
          <p:cNvSpPr>
            <a:spLocks noGrp="1"/>
          </p:cNvSpPr>
          <p:nvPr>
            <p:ph idx="1"/>
          </p:nvPr>
        </p:nvSpPr>
        <p:spPr/>
        <p:txBody>
          <a:bodyPr/>
          <a:lstStyle/>
          <a:p>
            <a:r>
              <a:rPr lang="en-US" sz="2000" smtClean="0">
                <a:latin typeface="Arial" charset="0"/>
                <a:cs typeface="Arial" charset="0"/>
              </a:rPr>
              <a:t>This methods achieves the same thing as Byte Stuffing method by using Bits (1) instead of Bytes (8 Bits).</a:t>
            </a:r>
          </a:p>
          <a:p>
            <a:r>
              <a:rPr lang="en-US" sz="2000" smtClean="0">
                <a:latin typeface="Arial" charset="0"/>
                <a:cs typeface="Arial" charset="0"/>
              </a:rPr>
              <a:t>It was developed for High-level Data Link Control (HDLC) protocol.</a:t>
            </a:r>
          </a:p>
          <a:p>
            <a:r>
              <a:rPr lang="en-US" sz="2000" smtClean="0">
                <a:latin typeface="Arial" charset="0"/>
                <a:cs typeface="Arial" charset="0"/>
              </a:rPr>
              <a:t>Each frames begins and ends with a special bit patter:</a:t>
            </a:r>
          </a:p>
          <a:p>
            <a:pPr lvl="1"/>
            <a:r>
              <a:rPr lang="en-US" sz="2000" smtClean="0"/>
              <a:t>01111110 or 0x7E &lt;- Flag Byte</a:t>
            </a:r>
          </a:p>
          <a:p>
            <a:pPr lvl="1"/>
            <a:r>
              <a:rPr lang="en-US" sz="2000" smtClean="0"/>
              <a:t>Whenever the sender’s data link layer encounters five consecutive 1s in the data it automatically stuffs a 0 bit into the outgoing bit stream.</a:t>
            </a:r>
          </a:p>
          <a:p>
            <a:pPr lvl="1"/>
            <a:r>
              <a:rPr lang="en-US" sz="2000" smtClean="0"/>
              <a:t>USB uses bit stuffing.</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mtClean="0">
                <a:latin typeface="Arial" charset="0"/>
                <a:cs typeface="Arial" charset="0"/>
              </a:rPr>
              <a:t>Framing (3)</a:t>
            </a:r>
          </a:p>
        </p:txBody>
      </p:sp>
      <p:sp>
        <p:nvSpPr>
          <p:cNvPr id="30723" name="Content Placeholder 2"/>
          <p:cNvSpPr>
            <a:spLocks noGrp="1"/>
          </p:cNvSpPr>
          <p:nvPr>
            <p:ph idx="1"/>
          </p:nvPr>
        </p:nvSpPr>
        <p:spPr>
          <a:xfrm>
            <a:off x="0" y="5181600"/>
            <a:ext cx="9144000" cy="838200"/>
          </a:xfrm>
        </p:spPr>
        <p:txBody>
          <a:bodyPr/>
          <a:lstStyle/>
          <a:p>
            <a:pPr algn="ctr">
              <a:buFontTx/>
              <a:buNone/>
            </a:pPr>
            <a:r>
              <a:rPr lang="en-US" sz="2200" smtClean="0">
                <a:latin typeface="Arial" charset="0"/>
                <a:cs typeface="Arial" charset="0"/>
              </a:rPr>
              <a:t>Bit stuffing. </a:t>
            </a:r>
            <a:r>
              <a:rPr lang="en-US" sz="2200" smtClean="0">
                <a:solidFill>
                  <a:srgbClr val="0033CC"/>
                </a:solidFill>
                <a:latin typeface="Arial" charset="0"/>
                <a:cs typeface="Arial" charset="0"/>
              </a:rPr>
              <a:t>(a) </a:t>
            </a:r>
            <a:r>
              <a:rPr lang="en-US" sz="2200" smtClean="0">
                <a:latin typeface="Arial" charset="0"/>
                <a:cs typeface="Arial" charset="0"/>
              </a:rPr>
              <a:t>The original data. </a:t>
            </a:r>
            <a:r>
              <a:rPr lang="en-US" sz="2200" smtClean="0">
                <a:solidFill>
                  <a:srgbClr val="0033CC"/>
                </a:solidFill>
                <a:latin typeface="Arial" charset="0"/>
                <a:cs typeface="Arial" charset="0"/>
              </a:rPr>
              <a:t>(b) </a:t>
            </a:r>
            <a:r>
              <a:rPr lang="en-US" sz="2200" smtClean="0">
                <a:latin typeface="Arial" charset="0"/>
                <a:cs typeface="Arial" charset="0"/>
              </a:rPr>
              <a:t>The data as they appear on</a:t>
            </a:r>
          </a:p>
          <a:p>
            <a:pPr algn="ctr">
              <a:buFontTx/>
              <a:buNone/>
            </a:pPr>
            <a:r>
              <a:rPr lang="en-US" sz="2200" smtClean="0">
                <a:latin typeface="Arial" charset="0"/>
                <a:cs typeface="Arial" charset="0"/>
              </a:rPr>
              <a:t>the line. </a:t>
            </a:r>
            <a:r>
              <a:rPr lang="en-US" sz="2200" smtClean="0">
                <a:solidFill>
                  <a:srgbClr val="0033CC"/>
                </a:solidFill>
                <a:latin typeface="Arial" charset="0"/>
                <a:cs typeface="Arial" charset="0"/>
              </a:rPr>
              <a:t>(c) </a:t>
            </a:r>
            <a:r>
              <a:rPr lang="en-US" sz="2200" smtClean="0">
                <a:latin typeface="Arial" charset="0"/>
                <a:cs typeface="Arial" charset="0"/>
              </a:rPr>
              <a:t>The data as they are stored in the receiver’s memory after destuffing.</a:t>
            </a:r>
          </a:p>
        </p:txBody>
      </p:sp>
      <p:pic>
        <p:nvPicPr>
          <p:cNvPr id="3072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828800" y="1905000"/>
            <a:ext cx="5541963" cy="2295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3"/>
          <p:cNvSpPr>
            <a:spLocks noGrp="1"/>
          </p:cNvSpPr>
          <p:nvPr>
            <p:ph type="title"/>
          </p:nvPr>
        </p:nvSpPr>
        <p:spPr/>
        <p:txBody>
          <a:bodyPr/>
          <a:lstStyle/>
          <a:p>
            <a:r>
              <a:rPr smtClean="0">
                <a:latin typeface="Arial" charset="0"/>
                <a:cs typeface="Arial" charset="0"/>
              </a:rPr>
              <a:t>Framing</a:t>
            </a:r>
          </a:p>
        </p:txBody>
      </p:sp>
      <p:sp>
        <p:nvSpPr>
          <p:cNvPr id="31747" name="Content Placeholder 4"/>
          <p:cNvSpPr>
            <a:spLocks noGrp="1"/>
          </p:cNvSpPr>
          <p:nvPr>
            <p:ph idx="1"/>
          </p:nvPr>
        </p:nvSpPr>
        <p:spPr/>
        <p:txBody>
          <a:bodyPr/>
          <a:lstStyle/>
          <a:p>
            <a:r>
              <a:rPr lang="en-US" sz="2000" smtClean="0">
                <a:latin typeface="Arial" charset="0"/>
                <a:cs typeface="Arial" charset="0"/>
              </a:rPr>
              <a:t>Many data link protocols use a combination of presented methods for safety. For example in Ethernet and 802.11 each frame begin with a well-defined pattern called a preamble. </a:t>
            </a:r>
          </a:p>
          <a:p>
            <a:r>
              <a:rPr lang="en-US" sz="2000" smtClean="0">
                <a:latin typeface="Arial" charset="0"/>
                <a:cs typeface="Arial" charset="0"/>
              </a:rPr>
              <a:t>Preamble is typically 72 bits long.</a:t>
            </a:r>
          </a:p>
          <a:p>
            <a:r>
              <a:rPr lang="en-US" sz="2000" smtClean="0">
                <a:latin typeface="Arial" charset="0"/>
                <a:cs typeface="Arial" charset="0"/>
              </a:rPr>
              <a:t>It is then followed by a length fileld.</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smtClean="0">
                <a:latin typeface="Arial" charset="0"/>
                <a:cs typeface="Arial" charset="0"/>
              </a:rPr>
              <a:t>Error Control</a:t>
            </a:r>
          </a:p>
        </p:txBody>
      </p:sp>
      <p:sp>
        <p:nvSpPr>
          <p:cNvPr id="32771" name="Content Placeholder 2"/>
          <p:cNvSpPr>
            <a:spLocks noGrp="1"/>
          </p:cNvSpPr>
          <p:nvPr>
            <p:ph idx="1"/>
          </p:nvPr>
        </p:nvSpPr>
        <p:spPr>
          <a:xfrm>
            <a:off x="1143000" y="2179638"/>
            <a:ext cx="7543800" cy="4297362"/>
          </a:xfrm>
        </p:spPr>
        <p:txBody>
          <a:bodyPr/>
          <a:lstStyle/>
          <a:p>
            <a:r>
              <a:rPr lang="en-US" sz="2000" smtClean="0">
                <a:latin typeface="Arial" charset="0"/>
                <a:cs typeface="Arial" charset="0"/>
              </a:rPr>
              <a:t>After solving the marking of the frame with start and end the data link layer has to handle eventual errors in transmission or detection.</a:t>
            </a:r>
          </a:p>
          <a:p>
            <a:pPr lvl="1"/>
            <a:r>
              <a:rPr lang="en-US" sz="2000" smtClean="0"/>
              <a:t>Ensuring that all frames are delivered to the network layer at the destination and in proper order.</a:t>
            </a:r>
          </a:p>
          <a:p>
            <a:r>
              <a:rPr lang="en-US" sz="2000" smtClean="0">
                <a:latin typeface="Arial" charset="0"/>
                <a:cs typeface="Arial" charset="0"/>
              </a:rPr>
              <a:t>Unacknowledged connectionless service: it is OK for the sender to output frames regardless of its reception.</a:t>
            </a:r>
          </a:p>
          <a:p>
            <a:r>
              <a:rPr lang="en-US" sz="2000" smtClean="0">
                <a:latin typeface="Arial" charset="0"/>
                <a:cs typeface="Arial" charset="0"/>
              </a:rPr>
              <a:t>Reliable connection-oriented service: it is NOT OK.</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smtClean="0">
                <a:latin typeface="Arial" charset="0"/>
                <a:cs typeface="Arial" charset="0"/>
              </a:rPr>
              <a:t>Error Control</a:t>
            </a:r>
          </a:p>
        </p:txBody>
      </p:sp>
      <p:sp>
        <p:nvSpPr>
          <p:cNvPr id="33795" name="Content Placeholder 2"/>
          <p:cNvSpPr>
            <a:spLocks noGrp="1"/>
          </p:cNvSpPr>
          <p:nvPr>
            <p:ph idx="1"/>
          </p:nvPr>
        </p:nvSpPr>
        <p:spPr>
          <a:xfrm>
            <a:off x="1143000" y="2255838"/>
            <a:ext cx="7543800" cy="4297362"/>
          </a:xfrm>
        </p:spPr>
        <p:txBody>
          <a:bodyPr/>
          <a:lstStyle/>
          <a:p>
            <a:r>
              <a:rPr lang="en-US" sz="2000" smtClean="0">
                <a:latin typeface="Arial" charset="0"/>
                <a:cs typeface="Arial" charset="0"/>
              </a:rPr>
              <a:t>Reliable connection-oriented service usually will provide a sender with some feedback about what is happening at the other end of the line.</a:t>
            </a:r>
          </a:p>
          <a:p>
            <a:pPr lvl="1"/>
            <a:r>
              <a:rPr lang="en-US" sz="2000" smtClean="0"/>
              <a:t>Receiver Sends Back Special Control Frames.</a:t>
            </a:r>
          </a:p>
          <a:p>
            <a:pPr lvl="1"/>
            <a:r>
              <a:rPr lang="en-US" sz="2000" smtClean="0"/>
              <a:t>If the Sender Receives positive Acknowledgment it will know that the frame has arrived safely.</a:t>
            </a:r>
          </a:p>
          <a:p>
            <a:r>
              <a:rPr lang="en-US" sz="2000" smtClean="0">
                <a:latin typeface="Arial" charset="0"/>
                <a:cs typeface="Arial" charset="0"/>
              </a:rPr>
              <a:t>Timer and Frame Sequence Number for the Sender is Necessary  to handle the case when there is no response (positive or negative) from the Receiver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smtClean="0">
                <a:latin typeface="Arial" charset="0"/>
                <a:cs typeface="Arial" charset="0"/>
              </a:rPr>
              <a:t>Flow Control</a:t>
            </a:r>
          </a:p>
        </p:txBody>
      </p:sp>
      <p:sp>
        <p:nvSpPr>
          <p:cNvPr id="34819" name="Content Placeholder 2"/>
          <p:cNvSpPr>
            <a:spLocks noGrp="1"/>
          </p:cNvSpPr>
          <p:nvPr>
            <p:ph idx="1"/>
          </p:nvPr>
        </p:nvSpPr>
        <p:spPr/>
        <p:txBody>
          <a:bodyPr/>
          <a:lstStyle/>
          <a:p>
            <a:r>
              <a:rPr lang="en-US" sz="2000" smtClean="0">
                <a:latin typeface="Arial" charset="0"/>
                <a:cs typeface="Arial" charset="0"/>
              </a:rPr>
              <a:t>Important Design issue for the cases when the sender is running on a fast powerful computer and receiver is running on a slow low-end machine.</a:t>
            </a:r>
          </a:p>
          <a:p>
            <a:r>
              <a:rPr lang="en-US" sz="2000" smtClean="0">
                <a:latin typeface="Arial" charset="0"/>
                <a:cs typeface="Arial" charset="0"/>
              </a:rPr>
              <a:t>Two approaches:</a:t>
            </a:r>
          </a:p>
          <a:p>
            <a:pPr marL="857250" lvl="1" indent="-457200">
              <a:buFont typeface="Calibri" pitchFamily="34" charset="0"/>
              <a:buAutoNum type="arabicPeriod"/>
            </a:pPr>
            <a:r>
              <a:rPr lang="en-US" sz="2000" smtClean="0"/>
              <a:t>Feedback-based flow control</a:t>
            </a:r>
          </a:p>
          <a:p>
            <a:pPr marL="857250" lvl="1" indent="-457200">
              <a:buFont typeface="Calibri" pitchFamily="34" charset="0"/>
              <a:buAutoNum type="arabicPeriod"/>
            </a:pPr>
            <a:r>
              <a:rPr lang="en-US" sz="2000" smtClean="0"/>
              <a:t>Rate-based flow control</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smtClean="0">
                <a:latin typeface="Arial" charset="0"/>
                <a:cs typeface="Arial" charset="0"/>
              </a:rPr>
              <a:t>Feedback-based Flow Control</a:t>
            </a:r>
          </a:p>
        </p:txBody>
      </p:sp>
      <p:sp>
        <p:nvSpPr>
          <p:cNvPr id="35843" name="Content Placeholder 2"/>
          <p:cNvSpPr>
            <a:spLocks noGrp="1"/>
          </p:cNvSpPr>
          <p:nvPr>
            <p:ph idx="1"/>
          </p:nvPr>
        </p:nvSpPr>
        <p:spPr/>
        <p:txBody>
          <a:bodyPr/>
          <a:lstStyle/>
          <a:p>
            <a:r>
              <a:rPr lang="en-US" sz="2000" smtClean="0">
                <a:latin typeface="Arial" charset="0"/>
                <a:cs typeface="Arial" charset="0"/>
              </a:rPr>
              <a:t>Receiver sends back information to the sender giving it permission to send more data, or</a:t>
            </a:r>
          </a:p>
          <a:p>
            <a:r>
              <a:rPr lang="en-US" sz="2000" smtClean="0">
                <a:latin typeface="Arial" charset="0"/>
                <a:cs typeface="Arial" charset="0"/>
              </a:rPr>
              <a:t>Telling sender how receiver is doing.</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smtClean="0">
                <a:latin typeface="Arial" charset="0"/>
                <a:cs typeface="Arial" charset="0"/>
              </a:rPr>
              <a:t>Rate-based Flow Control</a:t>
            </a:r>
          </a:p>
        </p:txBody>
      </p:sp>
      <p:sp>
        <p:nvSpPr>
          <p:cNvPr id="36867" name="Content Placeholder 2"/>
          <p:cNvSpPr>
            <a:spLocks noGrp="1"/>
          </p:cNvSpPr>
          <p:nvPr>
            <p:ph idx="1"/>
          </p:nvPr>
        </p:nvSpPr>
        <p:spPr/>
        <p:txBody>
          <a:bodyPr/>
          <a:lstStyle/>
          <a:p>
            <a:r>
              <a:rPr lang="en-US" sz="2000" smtClean="0">
                <a:latin typeface="Arial" charset="0"/>
                <a:cs typeface="Arial" charset="0"/>
              </a:rPr>
              <a:t>Built in mechanism that limits the rate at which sender may transmit data, without the need for feedback from the receiver.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smtClean="0">
                <a:latin typeface="Arial" charset="0"/>
                <a:cs typeface="Arial" charset="0"/>
              </a:rPr>
              <a:t>Data Link Layer</a:t>
            </a:r>
          </a:p>
        </p:txBody>
      </p:sp>
      <p:sp>
        <p:nvSpPr>
          <p:cNvPr id="10243" name="Content Placeholder 3"/>
          <p:cNvSpPr>
            <a:spLocks noGrp="1"/>
          </p:cNvSpPr>
          <p:nvPr>
            <p:ph idx="1"/>
          </p:nvPr>
        </p:nvSpPr>
        <p:spPr/>
        <p:txBody>
          <a:bodyPr/>
          <a:lstStyle/>
          <a:p>
            <a:r>
              <a:rPr lang="en-US" sz="2000" smtClean="0">
                <a:latin typeface="Arial" charset="0"/>
                <a:cs typeface="Arial" charset="0"/>
              </a:rPr>
              <a:t>Algorithms for achieving:</a:t>
            </a:r>
          </a:p>
          <a:p>
            <a:pPr lvl="1"/>
            <a:r>
              <a:rPr lang="en-US" sz="2000" smtClean="0"/>
              <a:t>Reliable, +</a:t>
            </a:r>
          </a:p>
          <a:p>
            <a:pPr lvl="1"/>
            <a:r>
              <a:rPr lang="en-US" sz="2000" smtClean="0"/>
              <a:t>Efficient, </a:t>
            </a:r>
            <a:br>
              <a:rPr lang="en-US" sz="2000" smtClean="0"/>
            </a:br>
            <a:r>
              <a:rPr lang="en-US" sz="2000" smtClean="0"/>
              <a:t>communication of a whole units – frames (as opposed to bits – Physical Layer) between two machines.</a:t>
            </a:r>
          </a:p>
          <a:p>
            <a:r>
              <a:rPr lang="en-US" sz="2000" smtClean="0">
                <a:latin typeface="Arial" charset="0"/>
                <a:cs typeface="Arial" charset="0"/>
              </a:rPr>
              <a:t>Two machines are connected by a communication channel that acts conceptually like a wire (e.g., telephone line, coaxial cable, or wireless channel).</a:t>
            </a:r>
          </a:p>
          <a:p>
            <a:r>
              <a:rPr lang="en-US" sz="2000" smtClean="0">
                <a:latin typeface="Arial" charset="0"/>
                <a:cs typeface="Arial" charset="0"/>
              </a:rPr>
              <a:t>Essential property of a channel that makes it “wire-like” connection is that the bits are delivered in exactly the same order in which they are sent.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smtClean="0">
                <a:latin typeface="Arial" charset="0"/>
                <a:cs typeface="Arial" charset="0"/>
              </a:rPr>
              <a:t>Error Detection and Correction</a:t>
            </a:r>
          </a:p>
        </p:txBody>
      </p:sp>
      <p:sp>
        <p:nvSpPr>
          <p:cNvPr id="37891" name="Content Placeholder 2"/>
          <p:cNvSpPr>
            <a:spLocks noGrp="1"/>
          </p:cNvSpPr>
          <p:nvPr>
            <p:ph idx="1"/>
          </p:nvPr>
        </p:nvSpPr>
        <p:spPr/>
        <p:txBody>
          <a:bodyPr/>
          <a:lstStyle/>
          <a:p>
            <a:r>
              <a:rPr lang="en-US" smtClean="0">
                <a:latin typeface="Arial" charset="0"/>
                <a:cs typeface="Arial" charset="0"/>
              </a:rPr>
              <a:t>Two basic strategies to deal with errors:</a:t>
            </a:r>
          </a:p>
          <a:p>
            <a:pPr marL="971550" lvl="1" indent="-514350">
              <a:buFont typeface="Calibri" pitchFamily="34" charset="0"/>
              <a:buAutoNum type="arabicPeriod"/>
            </a:pPr>
            <a:r>
              <a:rPr lang="en-US" smtClean="0"/>
              <a:t>Include enough redundant information  to enable the receiver to deduce what the transmitted data must have been.</a:t>
            </a:r>
            <a:br>
              <a:rPr lang="en-US" smtClean="0"/>
            </a:br>
            <a:r>
              <a:rPr lang="en-US" sz="800" smtClean="0"/>
              <a:t/>
            </a:r>
            <a:br>
              <a:rPr lang="en-US" sz="800" smtClean="0"/>
            </a:br>
            <a:r>
              <a:rPr lang="en-US" b="1" smtClean="0">
                <a:solidFill>
                  <a:srgbClr val="0033CC"/>
                </a:solidFill>
              </a:rPr>
              <a:t>Error correcting codes.</a:t>
            </a:r>
          </a:p>
          <a:p>
            <a:pPr marL="971550" lvl="1" indent="-514350">
              <a:buFont typeface="Calibri" pitchFamily="34" charset="0"/>
              <a:buAutoNum type="arabicPeriod"/>
            </a:pPr>
            <a:r>
              <a:rPr lang="en-US" smtClean="0"/>
              <a:t>Include only enough redundancy to allow the receiver to deduce that an error has occurred (but not which error).</a:t>
            </a:r>
            <a:r>
              <a:rPr lang="en-US" sz="800" smtClean="0"/>
              <a:t> </a:t>
            </a:r>
            <a:br>
              <a:rPr lang="en-US" sz="800" smtClean="0"/>
            </a:br>
            <a:r>
              <a:rPr lang="en-US" sz="800" smtClean="0"/>
              <a:t/>
            </a:r>
            <a:br>
              <a:rPr lang="en-US" sz="800" smtClean="0"/>
            </a:br>
            <a:r>
              <a:rPr lang="en-US" b="1" smtClean="0">
                <a:solidFill>
                  <a:srgbClr val="0033CC"/>
                </a:solidFill>
              </a:rPr>
              <a:t>Error detecting codes.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smtClean="0">
                <a:latin typeface="Arial" charset="0"/>
                <a:cs typeface="Arial" charset="0"/>
              </a:rPr>
              <a:t>Error Detection and Correction</a:t>
            </a:r>
          </a:p>
        </p:txBody>
      </p:sp>
      <p:sp>
        <p:nvSpPr>
          <p:cNvPr id="38915" name="Content Placeholder 2"/>
          <p:cNvSpPr>
            <a:spLocks noGrp="1"/>
          </p:cNvSpPr>
          <p:nvPr>
            <p:ph idx="1"/>
          </p:nvPr>
        </p:nvSpPr>
        <p:spPr/>
        <p:txBody>
          <a:bodyPr/>
          <a:lstStyle/>
          <a:p>
            <a:r>
              <a:rPr lang="en-US" sz="2400" smtClean="0">
                <a:latin typeface="Arial" charset="0"/>
                <a:cs typeface="Arial" charset="0"/>
              </a:rPr>
              <a:t>Error codes are examined in Link Layer because this is the first place that we have run up against the problem of reliability transmitting groups of bits.</a:t>
            </a:r>
          </a:p>
          <a:p>
            <a:pPr lvl="1"/>
            <a:r>
              <a:rPr lang="en-US" sz="2400" smtClean="0"/>
              <a:t>Codes are reused because reliability is an overall concern.</a:t>
            </a:r>
          </a:p>
          <a:p>
            <a:pPr lvl="1"/>
            <a:r>
              <a:rPr lang="en-US" sz="2400" smtClean="0"/>
              <a:t>The error correcting code are also seen in the physical layer for noise channels.</a:t>
            </a:r>
          </a:p>
          <a:p>
            <a:pPr lvl="1"/>
            <a:r>
              <a:rPr lang="en-US" sz="2400" smtClean="0"/>
              <a:t>Commonly they  are used in link, network and transport layer.</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smtClean="0">
                <a:latin typeface="Arial" charset="0"/>
                <a:cs typeface="Arial" charset="0"/>
              </a:rPr>
              <a:t>Error Detection and Correction</a:t>
            </a:r>
          </a:p>
        </p:txBody>
      </p:sp>
      <p:sp>
        <p:nvSpPr>
          <p:cNvPr id="39939" name="Content Placeholder 2"/>
          <p:cNvSpPr>
            <a:spLocks noGrp="1"/>
          </p:cNvSpPr>
          <p:nvPr>
            <p:ph idx="1"/>
          </p:nvPr>
        </p:nvSpPr>
        <p:spPr/>
        <p:txBody>
          <a:bodyPr/>
          <a:lstStyle/>
          <a:p>
            <a:r>
              <a:rPr lang="en-US" sz="2400" smtClean="0">
                <a:latin typeface="Arial" charset="0"/>
                <a:cs typeface="Arial" charset="0"/>
              </a:rPr>
              <a:t>Error codes have been developed after long fundamental research conducted in mathematics.</a:t>
            </a:r>
          </a:p>
          <a:p>
            <a:r>
              <a:rPr lang="en-US" sz="2400" smtClean="0">
                <a:latin typeface="Arial" charset="0"/>
                <a:cs typeface="Arial" charset="0"/>
              </a:rPr>
              <a:t>Many protocol standards get codes from the large field in mathematics.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0" y="314325"/>
            <a:ext cx="9144000" cy="1143000"/>
          </a:xfrm>
        </p:spPr>
        <p:txBody>
          <a:bodyPr/>
          <a:lstStyle/>
          <a:p>
            <a:pPr eaLnBrk="1" hangingPunct="1"/>
            <a:r>
              <a:rPr lang="en-US" smtClean="0">
                <a:latin typeface="Arial" charset="0"/>
                <a:cs typeface="Arial" charset="0"/>
              </a:rPr>
              <a:t>Error Detection &amp; Correction Code (1)</a:t>
            </a:r>
          </a:p>
        </p:txBody>
      </p:sp>
      <p:sp>
        <p:nvSpPr>
          <p:cNvPr id="40963" name="Rectangle 3"/>
          <p:cNvSpPr>
            <a:spLocks noGrp="1" noChangeArrowheads="1"/>
          </p:cNvSpPr>
          <p:nvPr>
            <p:ph idx="1"/>
          </p:nvPr>
        </p:nvSpPr>
        <p:spPr>
          <a:xfrm>
            <a:off x="1116013" y="2438400"/>
            <a:ext cx="8027987" cy="4114800"/>
          </a:xfrm>
        </p:spPr>
        <p:txBody>
          <a:bodyPr/>
          <a:lstStyle/>
          <a:p>
            <a:pPr eaLnBrk="1" hangingPunct="1">
              <a:buFont typeface="Times New Roman" pitchFamily="18" charset="0"/>
              <a:buAutoNum type="arabicPeriod"/>
            </a:pPr>
            <a:r>
              <a:rPr lang="en-US" sz="3200" smtClean="0">
                <a:latin typeface="Arial" charset="0"/>
                <a:cs typeface="Arial" charset="0"/>
              </a:rPr>
              <a:t>Hamming codes.</a:t>
            </a:r>
          </a:p>
          <a:p>
            <a:pPr eaLnBrk="1" hangingPunct="1">
              <a:buFont typeface="Times New Roman" pitchFamily="18" charset="0"/>
              <a:buAutoNum type="arabicPeriod"/>
            </a:pPr>
            <a:r>
              <a:rPr lang="en-US" sz="3200" smtClean="0">
                <a:latin typeface="Arial" charset="0"/>
                <a:cs typeface="Arial" charset="0"/>
              </a:rPr>
              <a:t>Binary convolutional codes.</a:t>
            </a:r>
          </a:p>
          <a:p>
            <a:pPr eaLnBrk="1" hangingPunct="1">
              <a:buFont typeface="Times New Roman" pitchFamily="18" charset="0"/>
              <a:buAutoNum type="arabicPeriod"/>
            </a:pPr>
            <a:r>
              <a:rPr lang="en-US" sz="3200" smtClean="0">
                <a:latin typeface="Arial" charset="0"/>
                <a:cs typeface="Arial" charset="0"/>
              </a:rPr>
              <a:t>Reed-Solomon codes.</a:t>
            </a:r>
          </a:p>
          <a:p>
            <a:pPr eaLnBrk="1" hangingPunct="1">
              <a:buFont typeface="Times New Roman" pitchFamily="18" charset="0"/>
              <a:buAutoNum type="arabicPeriod"/>
            </a:pPr>
            <a:r>
              <a:rPr lang="en-US" sz="3200" smtClean="0">
                <a:latin typeface="Arial" charset="0"/>
                <a:cs typeface="Arial" charset="0"/>
              </a:rPr>
              <a:t>Low-Density Parity Check codes.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3"/>
          <p:cNvSpPr>
            <a:spLocks noGrp="1"/>
          </p:cNvSpPr>
          <p:nvPr>
            <p:ph type="title"/>
          </p:nvPr>
        </p:nvSpPr>
        <p:spPr/>
        <p:txBody>
          <a:bodyPr/>
          <a:lstStyle/>
          <a:p>
            <a:r>
              <a:rPr smtClean="0">
                <a:latin typeface="Arial" charset="0"/>
                <a:cs typeface="Arial" charset="0"/>
              </a:rPr>
              <a:t>Error Detection &amp; Correction Code</a:t>
            </a:r>
          </a:p>
        </p:txBody>
      </p:sp>
      <p:sp>
        <p:nvSpPr>
          <p:cNvPr id="5" name="Content Placeholder 4"/>
          <p:cNvSpPr>
            <a:spLocks noGrp="1"/>
          </p:cNvSpPr>
          <p:nvPr>
            <p:ph idx="1"/>
          </p:nvPr>
        </p:nvSpPr>
        <p:spPr/>
        <p:txBody>
          <a:bodyPr/>
          <a:lstStyle/>
          <a:p>
            <a:pPr>
              <a:defRPr/>
            </a:pPr>
            <a:r>
              <a:rPr lang="en-US" sz="2000" dirty="0" smtClean="0"/>
              <a:t>All the codes presented in previous slide add redundancy to the information that is being sent.</a:t>
            </a:r>
          </a:p>
          <a:p>
            <a:pPr>
              <a:defRPr/>
            </a:pPr>
            <a:r>
              <a:rPr lang="en-US" sz="2000" dirty="0" smtClean="0"/>
              <a:t>A frame consists of </a:t>
            </a:r>
          </a:p>
          <a:p>
            <a:pPr lvl="1">
              <a:defRPr/>
            </a:pPr>
            <a:r>
              <a:rPr lang="en-US" sz="2000" b="1" i="1" dirty="0" smtClean="0">
                <a:latin typeface="Times New Roman" pitchFamily="18" charset="0"/>
              </a:rPr>
              <a:t>m</a:t>
            </a:r>
            <a:r>
              <a:rPr lang="en-US" sz="2000" dirty="0" smtClean="0"/>
              <a:t> data bits (message) and </a:t>
            </a:r>
          </a:p>
          <a:p>
            <a:pPr lvl="1">
              <a:defRPr/>
            </a:pPr>
            <a:r>
              <a:rPr lang="en-US" sz="2000" b="1" i="1" dirty="0" smtClean="0">
                <a:latin typeface="Times New Roman" pitchFamily="18" charset="0"/>
              </a:rPr>
              <a:t>r</a:t>
            </a:r>
            <a:r>
              <a:rPr lang="en-US" sz="2000" dirty="0" smtClean="0"/>
              <a:t> redundant bits (check).</a:t>
            </a:r>
          </a:p>
          <a:p>
            <a:pPr>
              <a:defRPr/>
            </a:pPr>
            <a:r>
              <a:rPr lang="en-US" sz="2000" b="1" i="1" dirty="0" smtClean="0"/>
              <a:t>Block code</a:t>
            </a:r>
            <a:r>
              <a:rPr lang="en-US" sz="2000" dirty="0" smtClean="0"/>
              <a:t> - the </a:t>
            </a:r>
            <a:r>
              <a:rPr lang="en-US" sz="2000" b="1" i="1" dirty="0" smtClean="0">
                <a:latin typeface="Times New Roman" pitchFamily="18" charset="0"/>
              </a:rPr>
              <a:t>r</a:t>
            </a:r>
            <a:r>
              <a:rPr lang="en-US" sz="2000" dirty="0" smtClean="0"/>
              <a:t> check bits are computed solely as function of the </a:t>
            </a:r>
            <a:r>
              <a:rPr lang="en-US" sz="2000" b="1" i="1" dirty="0" smtClean="0">
                <a:latin typeface="Times New Roman" pitchFamily="18" charset="0"/>
              </a:rPr>
              <a:t>m</a:t>
            </a:r>
            <a:r>
              <a:rPr lang="en-US" sz="2000" dirty="0" smtClean="0"/>
              <a:t> data bits with which they are associated.</a:t>
            </a:r>
          </a:p>
          <a:p>
            <a:pPr>
              <a:defRPr/>
            </a:pPr>
            <a:endParaRPr lang="en-US" sz="2000" dirty="0"/>
          </a:p>
          <a:p>
            <a:pPr>
              <a:defRPr/>
            </a:pPr>
            <a:r>
              <a:rPr lang="en-US" sz="2000" b="1" i="1" dirty="0" smtClean="0"/>
              <a:t>Systemic code</a:t>
            </a:r>
            <a:r>
              <a:rPr lang="en-US" sz="2000" b="1" i="1" dirty="0" smtClean="0">
                <a:latin typeface="+mn-lt"/>
                <a:cs typeface="Times New Roman" pitchFamily="18" charset="0"/>
              </a:rPr>
              <a:t> </a:t>
            </a:r>
            <a:r>
              <a:rPr lang="en-US" sz="2000" dirty="0" smtClean="0"/>
              <a:t>– the m data bits are send directly along with the check bits.</a:t>
            </a:r>
            <a:endParaRPr lang="en-US" sz="2000" dirty="0"/>
          </a:p>
          <a:p>
            <a:pPr>
              <a:defRPr/>
            </a:pPr>
            <a:r>
              <a:rPr lang="en-US" sz="2000" b="1" i="1" dirty="0" smtClean="0"/>
              <a:t>Linear code</a:t>
            </a:r>
            <a:r>
              <a:rPr lang="en-US" sz="2000" dirty="0" smtClean="0"/>
              <a:t> – the </a:t>
            </a:r>
            <a:r>
              <a:rPr lang="en-US" sz="2000" b="1" i="1" dirty="0">
                <a:latin typeface="Times New Roman" pitchFamily="18" charset="0"/>
              </a:rPr>
              <a:t>r</a:t>
            </a:r>
            <a:r>
              <a:rPr lang="en-US" sz="2000" dirty="0" smtClean="0"/>
              <a:t> check bits are computed as a linear function of the </a:t>
            </a:r>
            <a:r>
              <a:rPr lang="en-US" sz="2000" b="1" i="1" dirty="0">
                <a:latin typeface="Times New Roman" pitchFamily="18" charset="0"/>
              </a:rPr>
              <a:t>m</a:t>
            </a:r>
            <a:r>
              <a:rPr lang="en-US" sz="2000" dirty="0" smtClean="0"/>
              <a:t> data bits.</a:t>
            </a:r>
            <a:endParaRPr lang="en-US" sz="20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smtClean="0">
                <a:latin typeface="Arial" charset="0"/>
                <a:cs typeface="Arial" charset="0"/>
              </a:rPr>
              <a:t>Error Detection &amp; Correction Code</a:t>
            </a:r>
          </a:p>
        </p:txBody>
      </p:sp>
      <p:sp>
        <p:nvSpPr>
          <p:cNvPr id="43011" name="Content Placeholder 2"/>
          <p:cNvSpPr>
            <a:spLocks noGrp="1"/>
          </p:cNvSpPr>
          <p:nvPr>
            <p:ph idx="1"/>
          </p:nvPr>
        </p:nvSpPr>
        <p:spPr>
          <a:xfrm>
            <a:off x="1143000" y="1798638"/>
            <a:ext cx="7543800" cy="4297362"/>
          </a:xfrm>
        </p:spPr>
        <p:txBody>
          <a:bodyPr/>
          <a:lstStyle/>
          <a:p>
            <a:r>
              <a:rPr lang="en-US" sz="2400" b="1" i="1" smtClean="0">
                <a:latin typeface="Times New Roman" pitchFamily="18" charset="0"/>
                <a:cs typeface="Times New Roman" pitchFamily="18" charset="0"/>
              </a:rPr>
              <a:t>n</a:t>
            </a:r>
            <a:r>
              <a:rPr lang="en-US" sz="2400" smtClean="0">
                <a:latin typeface="Arial" charset="0"/>
                <a:cs typeface="Arial" charset="0"/>
              </a:rPr>
              <a:t> – total length of a block (i.e., </a:t>
            </a:r>
            <a:r>
              <a:rPr lang="en-US" sz="2400" b="1" i="1" smtClean="0">
                <a:latin typeface="Times New Roman" pitchFamily="18" charset="0"/>
                <a:cs typeface="Times New Roman" pitchFamily="18" charset="0"/>
              </a:rPr>
              <a:t>n = m + r</a:t>
            </a:r>
            <a:r>
              <a:rPr lang="en-US" sz="2400" smtClean="0">
                <a:latin typeface="Arial" charset="0"/>
                <a:cs typeface="Arial" charset="0"/>
              </a:rPr>
              <a:t>)</a:t>
            </a:r>
          </a:p>
          <a:p>
            <a:r>
              <a:rPr lang="en-US" sz="2400" smtClean="0">
                <a:latin typeface="Arial" charset="0"/>
                <a:cs typeface="Arial" charset="0"/>
              </a:rPr>
              <a:t>(</a:t>
            </a:r>
            <a:r>
              <a:rPr lang="en-US" sz="2400" b="1" i="1" smtClean="0">
                <a:latin typeface="Times New Roman" pitchFamily="18" charset="0"/>
                <a:cs typeface="Times New Roman" pitchFamily="18" charset="0"/>
              </a:rPr>
              <a:t>n, m</a:t>
            </a:r>
            <a:r>
              <a:rPr lang="en-US" sz="2400" smtClean="0">
                <a:latin typeface="Arial" charset="0"/>
                <a:cs typeface="Arial" charset="0"/>
              </a:rPr>
              <a:t>) – code</a:t>
            </a:r>
          </a:p>
          <a:p>
            <a:r>
              <a:rPr lang="en-US" sz="2400" b="1" i="1" smtClean="0">
                <a:latin typeface="Times New Roman" pitchFamily="18" charset="0"/>
                <a:cs typeface="Times New Roman" pitchFamily="18" charset="0"/>
              </a:rPr>
              <a:t>n</a:t>
            </a:r>
            <a:r>
              <a:rPr lang="en-US" sz="2400" smtClean="0">
                <a:latin typeface="Arial" charset="0"/>
                <a:cs typeface="Arial" charset="0"/>
              </a:rPr>
              <a:t> – bit </a:t>
            </a:r>
            <a:r>
              <a:rPr lang="en-US" sz="2400" b="1" i="1" smtClean="0">
                <a:latin typeface="Arial" charset="0"/>
                <a:cs typeface="Arial" charset="0"/>
              </a:rPr>
              <a:t>codeword</a:t>
            </a:r>
            <a:r>
              <a:rPr lang="en-US" sz="2400" smtClean="0">
                <a:latin typeface="Arial" charset="0"/>
                <a:cs typeface="Arial" charset="0"/>
              </a:rPr>
              <a:t> containing n bits.</a:t>
            </a:r>
          </a:p>
          <a:p>
            <a:r>
              <a:rPr lang="en-US" sz="2400" b="1" i="1" smtClean="0">
                <a:latin typeface="Times New Roman" pitchFamily="18" charset="0"/>
                <a:cs typeface="Times New Roman" pitchFamily="18" charset="0"/>
              </a:rPr>
              <a:t>m/n</a:t>
            </a:r>
            <a:r>
              <a:rPr lang="en-US" sz="2400" smtClean="0">
                <a:latin typeface="Arial" charset="0"/>
                <a:cs typeface="Arial" charset="0"/>
              </a:rPr>
              <a:t> – code rate (range ½ for noisy channel and close to 1 for high-quality channel).</a:t>
            </a:r>
          </a:p>
          <a:p>
            <a:endParaRPr lang="en-US" sz="2400" smtClean="0">
              <a:latin typeface="Arial" charset="0"/>
              <a:cs typeface="Arial"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smtClean="0">
                <a:latin typeface="Arial" charset="0"/>
                <a:cs typeface="Arial" charset="0"/>
              </a:rPr>
              <a:t>Error Detection &amp; Correction Code</a:t>
            </a:r>
          </a:p>
        </p:txBody>
      </p:sp>
      <p:sp>
        <p:nvSpPr>
          <p:cNvPr id="3" name="Content Placeholder 2"/>
          <p:cNvSpPr>
            <a:spLocks noGrp="1"/>
          </p:cNvSpPr>
          <p:nvPr>
            <p:ph idx="1"/>
          </p:nvPr>
        </p:nvSpPr>
        <p:spPr>
          <a:xfrm>
            <a:off x="1143000" y="1798638"/>
            <a:ext cx="7543800" cy="4297362"/>
          </a:xfrm>
        </p:spPr>
        <p:txBody>
          <a:bodyPr/>
          <a:lstStyle/>
          <a:p>
            <a:pPr marL="0" indent="0">
              <a:buFont typeface="Arial" charset="0"/>
              <a:buNone/>
              <a:defRPr/>
            </a:pPr>
            <a:r>
              <a:rPr lang="en-US" sz="2400" b="1" i="1" dirty="0" smtClean="0">
                <a:latin typeface="Times New Roman" pitchFamily="18" charset="0"/>
                <a:cs typeface="Times New Roman" pitchFamily="18" charset="0"/>
              </a:rPr>
              <a:t>Example </a:t>
            </a:r>
          </a:p>
          <a:p>
            <a:pPr>
              <a:defRPr/>
            </a:pPr>
            <a:r>
              <a:rPr lang="en-US" sz="2400" dirty="0" smtClean="0"/>
              <a:t>Transmitted: 	10001001</a:t>
            </a:r>
          </a:p>
          <a:p>
            <a:pPr>
              <a:defRPr/>
            </a:pPr>
            <a:r>
              <a:rPr lang="en-US" sz="2400" dirty="0" smtClean="0"/>
              <a:t>Received:		10110001</a:t>
            </a:r>
          </a:p>
          <a:p>
            <a:pPr marL="0" indent="0">
              <a:buFont typeface="Arial" charset="0"/>
              <a:buNone/>
              <a:defRPr/>
            </a:pPr>
            <a:r>
              <a:rPr lang="en-US" sz="2400" dirty="0" smtClean="0"/>
              <a:t>XOR operation gives number of bits that are different.</a:t>
            </a:r>
          </a:p>
          <a:p>
            <a:pPr>
              <a:defRPr/>
            </a:pPr>
            <a:r>
              <a:rPr lang="en-US" sz="2400" dirty="0" smtClean="0"/>
              <a:t>XOR:		00111000</a:t>
            </a:r>
          </a:p>
          <a:p>
            <a:pPr>
              <a:defRPr/>
            </a:pPr>
            <a:endParaRPr lang="en-US" sz="2400" dirty="0"/>
          </a:p>
          <a:p>
            <a:pPr>
              <a:defRPr/>
            </a:pPr>
            <a:r>
              <a:rPr lang="en-US" sz="2400" dirty="0" smtClean="0"/>
              <a:t>Number of bit positions in which two </a:t>
            </a:r>
            <a:r>
              <a:rPr lang="en-US" sz="2400" dirty="0" err="1" smtClean="0"/>
              <a:t>codewords</a:t>
            </a:r>
            <a:r>
              <a:rPr lang="en-US" sz="2400" dirty="0" smtClean="0"/>
              <a:t> differ is called </a:t>
            </a:r>
            <a:r>
              <a:rPr lang="en-US" sz="2400" b="1" i="1" dirty="0" smtClean="0">
                <a:latin typeface="Times New Roman" pitchFamily="18" charset="0"/>
                <a:cs typeface="Times New Roman" pitchFamily="18" charset="0"/>
              </a:rPr>
              <a:t>Hamming Distance</a:t>
            </a:r>
            <a:r>
              <a:rPr lang="en-US" sz="2400" dirty="0" smtClean="0"/>
              <a:t>. It shows that two codes are </a:t>
            </a:r>
            <a:r>
              <a:rPr lang="en-US" sz="2400" b="1" i="1" dirty="0" smtClean="0">
                <a:latin typeface="Times New Roman" pitchFamily="18" charset="0"/>
                <a:cs typeface="Times New Roman" pitchFamily="18" charset="0"/>
              </a:rPr>
              <a:t>d</a:t>
            </a:r>
            <a:r>
              <a:rPr lang="en-US" sz="2400" dirty="0" smtClean="0"/>
              <a:t> distance apart, and it will require </a:t>
            </a:r>
            <a:r>
              <a:rPr lang="en-US" sz="2400" b="1" i="1" dirty="0" smtClean="0">
                <a:latin typeface="Times New Roman" pitchFamily="18" charset="0"/>
                <a:cs typeface="Times New Roman" pitchFamily="18" charset="0"/>
              </a:rPr>
              <a:t>d</a:t>
            </a:r>
            <a:r>
              <a:rPr lang="en-US" sz="2400" dirty="0" smtClean="0"/>
              <a:t> errors to convert one into the other.</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smtClean="0">
                <a:latin typeface="Arial" charset="0"/>
                <a:cs typeface="Arial" charset="0"/>
              </a:rPr>
              <a:t>Error Detection &amp; Correction Code</a:t>
            </a:r>
          </a:p>
        </p:txBody>
      </p:sp>
      <p:sp>
        <p:nvSpPr>
          <p:cNvPr id="45059" name="Content Placeholder 2"/>
          <p:cNvSpPr>
            <a:spLocks noGrp="1"/>
          </p:cNvSpPr>
          <p:nvPr>
            <p:ph idx="1"/>
          </p:nvPr>
        </p:nvSpPr>
        <p:spPr>
          <a:xfrm>
            <a:off x="1143000" y="1798638"/>
            <a:ext cx="7543800" cy="4297362"/>
          </a:xfrm>
        </p:spPr>
        <p:txBody>
          <a:bodyPr/>
          <a:lstStyle/>
          <a:p>
            <a:r>
              <a:rPr lang="en-US" sz="2400" smtClean="0">
                <a:latin typeface="Arial" charset="0"/>
                <a:cs typeface="Arial" charset="0"/>
              </a:rPr>
              <a:t>All 2</a:t>
            </a:r>
            <a:r>
              <a:rPr lang="en-US" sz="2400" b="1" i="1" baseline="30000" smtClean="0">
                <a:latin typeface="Times New Roman" pitchFamily="18" charset="0"/>
                <a:cs typeface="Times New Roman" pitchFamily="18" charset="0"/>
              </a:rPr>
              <a:t>m</a:t>
            </a:r>
            <a:r>
              <a:rPr lang="en-US" sz="2400" smtClean="0">
                <a:latin typeface="Arial" charset="0"/>
                <a:cs typeface="Arial" charset="0"/>
              </a:rPr>
              <a:t> possible data messages are legal, but due to the way the check bits are computers not all 2</a:t>
            </a:r>
            <a:r>
              <a:rPr lang="en-US" sz="2400" b="1" i="1" baseline="30000" smtClean="0">
                <a:latin typeface="Times New Roman" pitchFamily="18" charset="0"/>
                <a:cs typeface="Times New Roman" pitchFamily="18" charset="0"/>
              </a:rPr>
              <a:t>n</a:t>
            </a:r>
            <a:r>
              <a:rPr lang="en-US" sz="2400" smtClean="0">
                <a:latin typeface="Arial" charset="0"/>
                <a:cs typeface="Arial" charset="0"/>
              </a:rPr>
              <a:t> possible code words are used.</a:t>
            </a:r>
          </a:p>
          <a:p>
            <a:r>
              <a:rPr lang="en-US" sz="2400" smtClean="0">
                <a:latin typeface="Arial" charset="0"/>
                <a:cs typeface="Arial" charset="0"/>
              </a:rPr>
              <a:t>Only small fraction of </a:t>
            </a:r>
            <a:r>
              <a:rPr lang="en-US" sz="2400" smtClean="0">
                <a:latin typeface="Times New Roman" pitchFamily="18" charset="0"/>
                <a:cs typeface="Times New Roman" pitchFamily="18" charset="0"/>
              </a:rPr>
              <a:t>2</a:t>
            </a:r>
            <a:r>
              <a:rPr lang="en-US" sz="2400" b="1" i="1" baseline="30000" smtClean="0">
                <a:latin typeface="Times New Roman" pitchFamily="18" charset="0"/>
                <a:cs typeface="Times New Roman" pitchFamily="18" charset="0"/>
              </a:rPr>
              <a:t>m</a:t>
            </a:r>
            <a:r>
              <a:rPr lang="en-US" sz="2400" smtClean="0">
                <a:latin typeface="Arial" charset="0"/>
                <a:cs typeface="Arial" charset="0"/>
              </a:rPr>
              <a:t>/</a:t>
            </a:r>
            <a:r>
              <a:rPr lang="en-US" sz="2400" smtClean="0">
                <a:latin typeface="Times New Roman" pitchFamily="18" charset="0"/>
                <a:cs typeface="Times New Roman" pitchFamily="18" charset="0"/>
              </a:rPr>
              <a:t>2</a:t>
            </a:r>
            <a:r>
              <a:rPr lang="en-US" sz="2400" b="1" i="1" baseline="30000" smtClean="0">
                <a:latin typeface="Times New Roman" pitchFamily="18" charset="0"/>
                <a:cs typeface="Times New Roman" pitchFamily="18" charset="0"/>
              </a:rPr>
              <a:t>n</a:t>
            </a:r>
            <a:r>
              <a:rPr lang="en-US" sz="2400" smtClean="0">
                <a:latin typeface="Times New Roman" pitchFamily="18" charset="0"/>
                <a:cs typeface="Times New Roman" pitchFamily="18" charset="0"/>
              </a:rPr>
              <a:t>=1/2</a:t>
            </a:r>
            <a:r>
              <a:rPr lang="en-US" sz="2400" b="1" i="1" baseline="30000" smtClean="0">
                <a:latin typeface="Times New Roman" pitchFamily="18" charset="0"/>
                <a:cs typeface="Times New Roman" pitchFamily="18" charset="0"/>
              </a:rPr>
              <a:t>r</a:t>
            </a:r>
            <a:r>
              <a:rPr lang="en-US" sz="2400" b="1" i="1" smtClean="0">
                <a:latin typeface="Times New Roman" pitchFamily="18" charset="0"/>
                <a:cs typeface="Times New Roman" pitchFamily="18" charset="0"/>
              </a:rPr>
              <a:t> are possible will be legal codewords.</a:t>
            </a:r>
          </a:p>
          <a:p>
            <a:r>
              <a:rPr lang="en-US" sz="2400" smtClean="0">
                <a:latin typeface="Arial" charset="0"/>
                <a:cs typeface="Arial" charset="0"/>
              </a:rPr>
              <a:t>The error-detecting and error-correcting codes of the block code depend on this Hamming distance.</a:t>
            </a:r>
          </a:p>
          <a:p>
            <a:r>
              <a:rPr lang="en-US" sz="2400" smtClean="0">
                <a:latin typeface="Arial" charset="0"/>
                <a:cs typeface="Arial" charset="0"/>
              </a:rPr>
              <a:t>To reliably detect </a:t>
            </a:r>
            <a:r>
              <a:rPr lang="en-US" sz="2400" b="1" i="1" smtClean="0">
                <a:latin typeface="Times New Roman" pitchFamily="18" charset="0"/>
                <a:cs typeface="Times New Roman" pitchFamily="18" charset="0"/>
              </a:rPr>
              <a:t>d</a:t>
            </a:r>
            <a:r>
              <a:rPr lang="en-US" sz="2400" smtClean="0">
                <a:latin typeface="Arial" charset="0"/>
                <a:cs typeface="Arial" charset="0"/>
              </a:rPr>
              <a:t> error, one would need a distance </a:t>
            </a:r>
            <a:r>
              <a:rPr lang="en-US" sz="2400" b="1" i="1" smtClean="0">
                <a:latin typeface="Times New Roman" pitchFamily="18" charset="0"/>
                <a:cs typeface="Times New Roman" pitchFamily="18" charset="0"/>
              </a:rPr>
              <a:t>d</a:t>
            </a:r>
            <a:r>
              <a:rPr lang="en-US" sz="2400" b="1" smtClean="0">
                <a:latin typeface="Times New Roman" pitchFamily="18" charset="0"/>
                <a:cs typeface="Times New Roman" pitchFamily="18" charset="0"/>
              </a:rPr>
              <a:t>+1</a:t>
            </a:r>
            <a:r>
              <a:rPr lang="en-US" sz="2400" smtClean="0">
                <a:latin typeface="Arial" charset="0"/>
                <a:cs typeface="Arial" charset="0"/>
              </a:rPr>
              <a:t> code.</a:t>
            </a:r>
          </a:p>
          <a:p>
            <a:r>
              <a:rPr lang="en-US" sz="2400" smtClean="0">
                <a:latin typeface="Arial" charset="0"/>
                <a:cs typeface="Arial" charset="0"/>
              </a:rPr>
              <a:t>To correct </a:t>
            </a:r>
            <a:r>
              <a:rPr lang="en-US" sz="2400" b="1" i="1" smtClean="0">
                <a:latin typeface="Times New Roman" pitchFamily="18" charset="0"/>
                <a:cs typeface="Times New Roman" pitchFamily="18" charset="0"/>
              </a:rPr>
              <a:t>d</a:t>
            </a:r>
            <a:r>
              <a:rPr lang="en-US" sz="2400" smtClean="0">
                <a:latin typeface="Arial" charset="0"/>
                <a:cs typeface="Arial" charset="0"/>
              </a:rPr>
              <a:t> error, one would need a distance </a:t>
            </a:r>
            <a:r>
              <a:rPr lang="en-US" sz="2400" smtClean="0">
                <a:latin typeface="Times New Roman" pitchFamily="18" charset="0"/>
                <a:cs typeface="Times New Roman" pitchFamily="18" charset="0"/>
              </a:rPr>
              <a:t>2</a:t>
            </a:r>
            <a:r>
              <a:rPr lang="en-US" sz="2400" b="1" i="1" smtClean="0">
                <a:latin typeface="Times New Roman" pitchFamily="18" charset="0"/>
                <a:cs typeface="Times New Roman" pitchFamily="18" charset="0"/>
              </a:rPr>
              <a:t>d</a:t>
            </a:r>
            <a:r>
              <a:rPr lang="en-US" sz="2400" b="1" smtClean="0">
                <a:latin typeface="Times New Roman" pitchFamily="18" charset="0"/>
                <a:cs typeface="Times New Roman" pitchFamily="18" charset="0"/>
              </a:rPr>
              <a:t>+1</a:t>
            </a:r>
            <a:r>
              <a:rPr lang="en-US" sz="2400" smtClean="0">
                <a:latin typeface="Arial" charset="0"/>
                <a:cs typeface="Arial" charset="0"/>
              </a:rPr>
              <a:t> code.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smtClean="0">
                <a:latin typeface="Arial" charset="0"/>
                <a:cs typeface="Arial" charset="0"/>
              </a:rPr>
              <a:t>Error Detection &amp; Correction Code</a:t>
            </a:r>
          </a:p>
        </p:txBody>
      </p:sp>
      <p:sp>
        <p:nvSpPr>
          <p:cNvPr id="46083" name="Content Placeholder 2"/>
          <p:cNvSpPr>
            <a:spLocks noGrp="1"/>
          </p:cNvSpPr>
          <p:nvPr>
            <p:ph idx="1"/>
          </p:nvPr>
        </p:nvSpPr>
        <p:spPr>
          <a:xfrm>
            <a:off x="1143000" y="1798638"/>
            <a:ext cx="7543800" cy="4297362"/>
          </a:xfrm>
        </p:spPr>
        <p:txBody>
          <a:bodyPr/>
          <a:lstStyle/>
          <a:p>
            <a:r>
              <a:rPr lang="en-US" sz="2400" smtClean="0">
                <a:latin typeface="Arial" charset="0"/>
                <a:cs typeface="Arial" charset="0"/>
              </a:rPr>
              <a:t>All 2</a:t>
            </a:r>
            <a:r>
              <a:rPr lang="en-US" sz="2400" b="1" i="1" baseline="30000" smtClean="0">
                <a:latin typeface="Times New Roman" pitchFamily="18" charset="0"/>
                <a:cs typeface="Times New Roman" pitchFamily="18" charset="0"/>
              </a:rPr>
              <a:t>m</a:t>
            </a:r>
            <a:r>
              <a:rPr lang="en-US" sz="2400" smtClean="0">
                <a:latin typeface="Arial" charset="0"/>
                <a:cs typeface="Arial" charset="0"/>
              </a:rPr>
              <a:t> possible data messages are legal, but due to the way the check bits are computers not all 2</a:t>
            </a:r>
            <a:r>
              <a:rPr lang="en-US" sz="2400" b="1" i="1" baseline="30000" smtClean="0">
                <a:latin typeface="Times New Roman" pitchFamily="18" charset="0"/>
                <a:cs typeface="Times New Roman" pitchFamily="18" charset="0"/>
              </a:rPr>
              <a:t>n</a:t>
            </a:r>
            <a:r>
              <a:rPr lang="en-US" sz="2400" smtClean="0">
                <a:latin typeface="Arial" charset="0"/>
                <a:cs typeface="Arial" charset="0"/>
              </a:rPr>
              <a:t> possible code words are used.</a:t>
            </a:r>
          </a:p>
          <a:p>
            <a:r>
              <a:rPr lang="en-US" sz="2400" smtClean="0">
                <a:latin typeface="Arial" charset="0"/>
                <a:cs typeface="Arial" charset="0"/>
              </a:rPr>
              <a:t>Only small fraction of </a:t>
            </a:r>
            <a:r>
              <a:rPr lang="en-US" sz="2400" smtClean="0">
                <a:latin typeface="Times New Roman" pitchFamily="18" charset="0"/>
                <a:cs typeface="Times New Roman" pitchFamily="18" charset="0"/>
              </a:rPr>
              <a:t>2</a:t>
            </a:r>
            <a:r>
              <a:rPr lang="en-US" sz="2400" b="1" i="1" baseline="30000" smtClean="0">
                <a:latin typeface="Times New Roman" pitchFamily="18" charset="0"/>
                <a:cs typeface="Times New Roman" pitchFamily="18" charset="0"/>
              </a:rPr>
              <a:t>m</a:t>
            </a:r>
            <a:r>
              <a:rPr lang="en-US" sz="2400" smtClean="0">
                <a:latin typeface="Arial" charset="0"/>
                <a:cs typeface="Arial" charset="0"/>
              </a:rPr>
              <a:t>/</a:t>
            </a:r>
            <a:r>
              <a:rPr lang="en-US" sz="2400" smtClean="0">
                <a:latin typeface="Times New Roman" pitchFamily="18" charset="0"/>
                <a:cs typeface="Times New Roman" pitchFamily="18" charset="0"/>
              </a:rPr>
              <a:t>2</a:t>
            </a:r>
            <a:r>
              <a:rPr lang="en-US" sz="2400" b="1" i="1" baseline="30000" smtClean="0">
                <a:latin typeface="Times New Roman" pitchFamily="18" charset="0"/>
                <a:cs typeface="Times New Roman" pitchFamily="18" charset="0"/>
              </a:rPr>
              <a:t>n</a:t>
            </a:r>
            <a:r>
              <a:rPr lang="en-US" sz="2400" smtClean="0">
                <a:latin typeface="Times New Roman" pitchFamily="18" charset="0"/>
                <a:cs typeface="Times New Roman" pitchFamily="18" charset="0"/>
              </a:rPr>
              <a:t>=1/2</a:t>
            </a:r>
            <a:r>
              <a:rPr lang="en-US" sz="2400" b="1" i="1" baseline="30000" smtClean="0">
                <a:latin typeface="Times New Roman" pitchFamily="18" charset="0"/>
                <a:cs typeface="Times New Roman" pitchFamily="18" charset="0"/>
              </a:rPr>
              <a:t>r</a:t>
            </a:r>
            <a:r>
              <a:rPr lang="en-US" sz="2400" b="1" i="1" smtClean="0">
                <a:latin typeface="Times New Roman" pitchFamily="18" charset="0"/>
                <a:cs typeface="Times New Roman" pitchFamily="18" charset="0"/>
              </a:rPr>
              <a:t> are possible will be legal codewords.</a:t>
            </a:r>
          </a:p>
          <a:p>
            <a:r>
              <a:rPr lang="en-US" sz="2400" smtClean="0">
                <a:latin typeface="Arial" charset="0"/>
                <a:cs typeface="Arial" charset="0"/>
              </a:rPr>
              <a:t>The error-detecting and error-correcting codes of the block code depend on this Hamming distance.</a:t>
            </a:r>
          </a:p>
          <a:p>
            <a:r>
              <a:rPr lang="en-US" sz="2400" smtClean="0">
                <a:latin typeface="Arial" charset="0"/>
                <a:cs typeface="Arial" charset="0"/>
              </a:rPr>
              <a:t>To reliably detect </a:t>
            </a:r>
            <a:r>
              <a:rPr lang="en-US" sz="2400" b="1" i="1" smtClean="0">
                <a:latin typeface="Times New Roman" pitchFamily="18" charset="0"/>
                <a:cs typeface="Times New Roman" pitchFamily="18" charset="0"/>
              </a:rPr>
              <a:t>d</a:t>
            </a:r>
            <a:r>
              <a:rPr lang="en-US" sz="2400" smtClean="0">
                <a:latin typeface="Arial" charset="0"/>
                <a:cs typeface="Arial" charset="0"/>
              </a:rPr>
              <a:t> error, one would need a distance </a:t>
            </a:r>
            <a:r>
              <a:rPr lang="en-US" sz="2400" b="1" i="1" smtClean="0">
                <a:latin typeface="Times New Roman" pitchFamily="18" charset="0"/>
                <a:cs typeface="Times New Roman" pitchFamily="18" charset="0"/>
              </a:rPr>
              <a:t>d</a:t>
            </a:r>
            <a:r>
              <a:rPr lang="en-US" sz="2400" b="1" smtClean="0">
                <a:latin typeface="Times New Roman" pitchFamily="18" charset="0"/>
                <a:cs typeface="Times New Roman" pitchFamily="18" charset="0"/>
              </a:rPr>
              <a:t>+1</a:t>
            </a:r>
            <a:r>
              <a:rPr lang="en-US" sz="2400" smtClean="0">
                <a:latin typeface="Arial" charset="0"/>
                <a:cs typeface="Arial" charset="0"/>
              </a:rPr>
              <a:t> code.</a:t>
            </a:r>
          </a:p>
          <a:p>
            <a:r>
              <a:rPr lang="en-US" sz="2400" smtClean="0">
                <a:latin typeface="Arial" charset="0"/>
                <a:cs typeface="Arial" charset="0"/>
              </a:rPr>
              <a:t>To correct </a:t>
            </a:r>
            <a:r>
              <a:rPr lang="en-US" sz="2400" b="1" i="1" smtClean="0">
                <a:latin typeface="Times New Roman" pitchFamily="18" charset="0"/>
                <a:cs typeface="Times New Roman" pitchFamily="18" charset="0"/>
              </a:rPr>
              <a:t>d</a:t>
            </a:r>
            <a:r>
              <a:rPr lang="en-US" sz="2400" smtClean="0">
                <a:latin typeface="Arial" charset="0"/>
                <a:cs typeface="Arial" charset="0"/>
              </a:rPr>
              <a:t> error, one would need a distance </a:t>
            </a:r>
            <a:r>
              <a:rPr lang="en-US" sz="2400" smtClean="0">
                <a:latin typeface="Times New Roman" pitchFamily="18" charset="0"/>
                <a:cs typeface="Times New Roman" pitchFamily="18" charset="0"/>
              </a:rPr>
              <a:t>2</a:t>
            </a:r>
            <a:r>
              <a:rPr lang="en-US" sz="2400" b="1" i="1" smtClean="0">
                <a:latin typeface="Times New Roman" pitchFamily="18" charset="0"/>
                <a:cs typeface="Times New Roman" pitchFamily="18" charset="0"/>
              </a:rPr>
              <a:t>d</a:t>
            </a:r>
            <a:r>
              <a:rPr lang="en-US" sz="2400" b="1" smtClean="0">
                <a:latin typeface="Times New Roman" pitchFamily="18" charset="0"/>
                <a:cs typeface="Times New Roman" pitchFamily="18" charset="0"/>
              </a:rPr>
              <a:t>+1</a:t>
            </a:r>
            <a:r>
              <a:rPr lang="en-US" sz="2400" smtClean="0">
                <a:latin typeface="Arial" charset="0"/>
                <a:cs typeface="Arial" charset="0"/>
              </a:rPr>
              <a:t> code.</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smtClean="0">
                <a:latin typeface="Arial" charset="0"/>
                <a:cs typeface="Arial" charset="0"/>
              </a:rPr>
              <a:t>Error Detection &amp; Correction Code</a:t>
            </a:r>
          </a:p>
        </p:txBody>
      </p:sp>
      <p:sp>
        <p:nvSpPr>
          <p:cNvPr id="3" name="Content Placeholder 2"/>
          <p:cNvSpPr>
            <a:spLocks noGrp="1"/>
          </p:cNvSpPr>
          <p:nvPr>
            <p:ph idx="1"/>
          </p:nvPr>
        </p:nvSpPr>
        <p:spPr/>
        <p:txBody>
          <a:bodyPr/>
          <a:lstStyle/>
          <a:p>
            <a:pPr marL="0" indent="0">
              <a:buFont typeface="Arial" charset="0"/>
              <a:buNone/>
              <a:defRPr/>
            </a:pPr>
            <a:r>
              <a:rPr lang="en-US" sz="2000" b="1" dirty="0" smtClean="0">
                <a:latin typeface="Times New Roman" pitchFamily="18" charset="0"/>
                <a:cs typeface="Times New Roman" pitchFamily="18" charset="0"/>
              </a:rPr>
              <a:t>Example:</a:t>
            </a:r>
          </a:p>
          <a:p>
            <a:pPr>
              <a:defRPr/>
            </a:pPr>
            <a:r>
              <a:rPr lang="en-US" sz="2000" dirty="0"/>
              <a:t> </a:t>
            </a:r>
            <a:r>
              <a:rPr lang="en-US" sz="2000" dirty="0" smtClean="0"/>
              <a:t>4 valid codes:</a:t>
            </a:r>
          </a:p>
          <a:p>
            <a:pPr lvl="1">
              <a:defRPr/>
            </a:pPr>
            <a:r>
              <a:rPr lang="en-US" sz="2000" dirty="0" smtClean="0"/>
              <a:t>0000000000</a:t>
            </a:r>
          </a:p>
          <a:p>
            <a:pPr lvl="1">
              <a:defRPr/>
            </a:pPr>
            <a:r>
              <a:rPr lang="en-US" sz="2000" dirty="0" smtClean="0"/>
              <a:t>0000011111</a:t>
            </a:r>
          </a:p>
          <a:p>
            <a:pPr lvl="1">
              <a:defRPr/>
            </a:pPr>
            <a:r>
              <a:rPr lang="en-US" sz="2000" dirty="0" smtClean="0"/>
              <a:t>1111100000</a:t>
            </a:r>
          </a:p>
          <a:p>
            <a:pPr lvl="1">
              <a:defRPr/>
            </a:pPr>
            <a:r>
              <a:rPr lang="en-US" sz="2000" dirty="0" smtClean="0"/>
              <a:t>1111111111</a:t>
            </a:r>
          </a:p>
          <a:p>
            <a:pPr>
              <a:defRPr/>
            </a:pPr>
            <a:r>
              <a:rPr lang="en-US" sz="2000" dirty="0" smtClean="0"/>
              <a:t>Minimal Distance of this code is 5 =&gt; can correct double  errors and </a:t>
            </a:r>
            <a:r>
              <a:rPr lang="en-US" sz="2000" smtClean="0"/>
              <a:t>it can detect </a:t>
            </a:r>
            <a:r>
              <a:rPr lang="en-US" sz="2000" dirty="0" smtClean="0"/>
              <a:t>quadruple errors.</a:t>
            </a:r>
          </a:p>
          <a:p>
            <a:pPr>
              <a:defRPr/>
            </a:pPr>
            <a:r>
              <a:rPr lang="en-US" sz="2000" dirty="0" smtClean="0"/>
              <a:t>0000000111 =&gt; single or double – bit error. Hence the receiving end must assume the original transmission was 0000011111.</a:t>
            </a:r>
          </a:p>
          <a:p>
            <a:pPr>
              <a:defRPr/>
            </a:pPr>
            <a:r>
              <a:rPr lang="en-US" sz="2000" dirty="0" smtClean="0"/>
              <a:t>0000000000 =&gt; had triple error that was received as 0000000111 it would be detected in error. </a:t>
            </a:r>
            <a:endParaRPr 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smtClean="0">
                <a:latin typeface="Arial" charset="0"/>
                <a:cs typeface="Arial" charset="0"/>
              </a:rPr>
              <a:t>Data Link Layer</a:t>
            </a:r>
          </a:p>
        </p:txBody>
      </p:sp>
      <p:sp>
        <p:nvSpPr>
          <p:cNvPr id="11267" name="Content Placeholder 3"/>
          <p:cNvSpPr>
            <a:spLocks noGrp="1"/>
          </p:cNvSpPr>
          <p:nvPr>
            <p:ph idx="1"/>
          </p:nvPr>
        </p:nvSpPr>
        <p:spPr/>
        <p:txBody>
          <a:bodyPr/>
          <a:lstStyle/>
          <a:p>
            <a:r>
              <a:rPr lang="en-US" sz="2000" smtClean="0">
                <a:latin typeface="Arial" charset="0"/>
                <a:cs typeface="Arial" charset="0"/>
              </a:rPr>
              <a:t>For ideal channel (no distortion, unlimited bandwidth and no delay) the job of data link layer would be trivial.</a:t>
            </a:r>
          </a:p>
          <a:p>
            <a:r>
              <a:rPr lang="en-US" sz="2000" smtClean="0">
                <a:latin typeface="Arial" charset="0"/>
                <a:cs typeface="Arial" charset="0"/>
              </a:rPr>
              <a:t>However, limited bandwidth, distortions and delay makes this job very difficult.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smtClean="0">
                <a:latin typeface="Arial" charset="0"/>
                <a:cs typeface="Arial" charset="0"/>
              </a:rPr>
              <a:t>Error Detection &amp; Correction Code</a:t>
            </a:r>
          </a:p>
        </p:txBody>
      </p:sp>
      <p:sp>
        <p:nvSpPr>
          <p:cNvPr id="48131" name="Content Placeholder 2"/>
          <p:cNvSpPr>
            <a:spLocks noGrp="1"/>
          </p:cNvSpPr>
          <p:nvPr>
            <p:ph idx="1"/>
          </p:nvPr>
        </p:nvSpPr>
        <p:spPr/>
        <p:txBody>
          <a:bodyPr/>
          <a:lstStyle/>
          <a:p>
            <a:r>
              <a:rPr lang="en-US" sz="2000" smtClean="0">
                <a:latin typeface="Arial" charset="0"/>
                <a:cs typeface="Arial" charset="0"/>
              </a:rPr>
              <a:t>One cannot perform double errors and at the same time detect quadruple errors.</a:t>
            </a:r>
          </a:p>
          <a:p>
            <a:r>
              <a:rPr lang="en-US" sz="2000" smtClean="0">
                <a:latin typeface="Arial" charset="0"/>
                <a:cs typeface="Arial" charset="0"/>
              </a:rPr>
              <a:t>Error correction requires evaluation of each candidate codeword which may be time consuming search.</a:t>
            </a:r>
          </a:p>
          <a:p>
            <a:r>
              <a:rPr lang="en-US" sz="2000" smtClean="0">
                <a:latin typeface="Arial" charset="0"/>
                <a:cs typeface="Arial" charset="0"/>
              </a:rPr>
              <a:t>Through design this search time can be minimized.</a:t>
            </a:r>
          </a:p>
          <a:p>
            <a:r>
              <a:rPr lang="en-US" sz="2000" smtClean="0">
                <a:latin typeface="Arial" charset="0"/>
                <a:cs typeface="Arial" charset="0"/>
              </a:rPr>
              <a:t>In theory if  n = m + r, this requirement becomes:</a:t>
            </a:r>
          </a:p>
          <a:p>
            <a:pPr lvl="1"/>
            <a:r>
              <a:rPr lang="en-US" sz="2400" smtClean="0">
                <a:latin typeface="Times New Roman" pitchFamily="18" charset="0"/>
              </a:rPr>
              <a:t>(m + r + 1) ≤ 2</a:t>
            </a:r>
            <a:r>
              <a:rPr lang="en-US" sz="2400" baseline="30000" smtClean="0">
                <a:latin typeface="Times New Roman" pitchFamily="18" charset="0"/>
              </a:rPr>
              <a:t>r</a:t>
            </a:r>
            <a:r>
              <a:rPr lang="en-US" sz="2400" smtClean="0">
                <a:latin typeface="Times New Roman" pitchFamily="18" charset="0"/>
              </a:rPr>
              <a:t>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smtClean="0">
                <a:latin typeface="Arial" charset="0"/>
                <a:cs typeface="Arial" charset="0"/>
              </a:rPr>
              <a:t>Hamming Code</a:t>
            </a:r>
          </a:p>
        </p:txBody>
      </p:sp>
      <p:sp>
        <p:nvSpPr>
          <p:cNvPr id="49155" name="Content Placeholder 2"/>
          <p:cNvSpPr>
            <a:spLocks noGrp="1"/>
          </p:cNvSpPr>
          <p:nvPr>
            <p:ph idx="1"/>
          </p:nvPr>
        </p:nvSpPr>
        <p:spPr/>
        <p:txBody>
          <a:bodyPr/>
          <a:lstStyle/>
          <a:p>
            <a:r>
              <a:rPr lang="en-US" smtClean="0">
                <a:latin typeface="Arial" charset="0"/>
                <a:cs typeface="Arial" charset="0"/>
              </a:rPr>
              <a:t>Codeword: b1 b2 b3 b4 ….</a:t>
            </a:r>
          </a:p>
          <a:p>
            <a:r>
              <a:rPr lang="en-US" smtClean="0">
                <a:latin typeface="Arial" charset="0"/>
                <a:cs typeface="Arial" charset="0"/>
              </a:rPr>
              <a:t>Check bits: The bits that are powers of 2 (p1, p2, p4, p8, p16, …).</a:t>
            </a:r>
          </a:p>
          <a:p>
            <a:r>
              <a:rPr lang="en-US" smtClean="0">
                <a:latin typeface="Arial" charset="0"/>
                <a:cs typeface="Arial" charset="0"/>
              </a:rPr>
              <a:t>The rest of bits (m3, m5, m6, m7, m9, …) are filled with </a:t>
            </a:r>
            <a:r>
              <a:rPr lang="en-US" b="1" i="1" smtClean="0">
                <a:latin typeface="Times New Roman" pitchFamily="18" charset="0"/>
                <a:cs typeface="Times New Roman" pitchFamily="18" charset="0"/>
              </a:rPr>
              <a:t>m</a:t>
            </a:r>
            <a:r>
              <a:rPr lang="en-US" smtClean="0">
                <a:latin typeface="Arial" charset="0"/>
                <a:cs typeface="Arial" charset="0"/>
              </a:rPr>
              <a:t> data bits.</a:t>
            </a:r>
          </a:p>
          <a:p>
            <a:r>
              <a:rPr lang="en-US" smtClean="0">
                <a:latin typeface="Arial" charset="0"/>
                <a:cs typeface="Arial" charset="0"/>
              </a:rPr>
              <a:t>Example of the Hamming code with </a:t>
            </a:r>
            <a:r>
              <a:rPr lang="en-US" b="1" i="1" smtClean="0">
                <a:latin typeface="Times New Roman" pitchFamily="18" charset="0"/>
                <a:cs typeface="Times New Roman" pitchFamily="18" charset="0"/>
              </a:rPr>
              <a:t>m = </a:t>
            </a:r>
            <a:r>
              <a:rPr lang="en-US" smtClean="0">
                <a:latin typeface="Arial" charset="0"/>
                <a:cs typeface="Arial" charset="0"/>
              </a:rPr>
              <a:t>7 data bits and </a:t>
            </a:r>
            <a:r>
              <a:rPr lang="en-US" b="1" i="1" smtClean="0">
                <a:latin typeface="Times New Roman" pitchFamily="18" charset="0"/>
                <a:cs typeface="Times New Roman" pitchFamily="18" charset="0"/>
              </a:rPr>
              <a:t>r</a:t>
            </a:r>
            <a:r>
              <a:rPr lang="en-US" smtClean="0">
                <a:latin typeface="Arial" charset="0"/>
                <a:cs typeface="Arial" charset="0"/>
              </a:rPr>
              <a:t> </a:t>
            </a:r>
            <a:r>
              <a:rPr lang="en-US" b="1" i="1" smtClean="0">
                <a:latin typeface="Times New Roman" pitchFamily="18" charset="0"/>
                <a:cs typeface="Times New Roman" pitchFamily="18" charset="0"/>
              </a:rPr>
              <a:t>=</a:t>
            </a:r>
            <a:r>
              <a:rPr lang="en-US" smtClean="0">
                <a:latin typeface="Arial" charset="0"/>
                <a:cs typeface="Arial" charset="0"/>
              </a:rPr>
              <a:t> 4 check bits is given in the next slide.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smtClean="0">
                <a:latin typeface="Arial" charset="0"/>
                <a:cs typeface="Arial" charset="0"/>
              </a:rPr>
              <a:t>The Hamming Code </a:t>
            </a:r>
          </a:p>
        </p:txBody>
      </p:sp>
      <p:sp>
        <p:nvSpPr>
          <p:cNvPr id="50179" name="Rectangle 1"/>
          <p:cNvSpPr>
            <a:spLocks noChangeArrowheads="1"/>
          </p:cNvSpPr>
          <p:nvPr/>
        </p:nvSpPr>
        <p:spPr bwMode="auto">
          <a:xfrm>
            <a:off x="482600" y="2620963"/>
            <a:ext cx="8115300" cy="17541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eaLnBrk="0" hangingPunct="0"/>
            <a:r>
              <a:rPr lang="en-US" dirty="0"/>
              <a:t>Consider a message having four data bits (D) which is to be transmitted as a 7-bit </a:t>
            </a:r>
            <a:r>
              <a:rPr lang="en-US" dirty="0" err="1"/>
              <a:t>codeword</a:t>
            </a:r>
            <a:r>
              <a:rPr lang="en-US" dirty="0"/>
              <a:t> by adding three error control bits. This would be called a (7,4) code. The three bits to be added are three EVEN Parity bits (P), where the parity of each is computed on different subsets of the message bits as shown below. </a:t>
            </a:r>
          </a:p>
          <a:p>
            <a:pPr eaLnBrk="0" hangingPunct="0"/>
            <a:r>
              <a:rPr lang="en-US" dirty="0"/>
              <a:t> </a:t>
            </a:r>
            <a:endParaRPr lang="en-US" sz="11400"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xmlns="" val="2347653338"/>
              </p:ext>
            </p:extLst>
          </p:nvPr>
        </p:nvGraphicFramePr>
        <p:xfrm>
          <a:off x="1524000" y="3992563"/>
          <a:ext cx="5689601" cy="2103437"/>
        </p:xfrm>
        <a:graphic>
          <a:graphicData uri="http://schemas.openxmlformats.org/drawingml/2006/table">
            <a:tbl>
              <a:tblPr firstRow="1" bandRow="1">
                <a:tableStyleId>{5C22544A-7EE6-4342-B048-85BDC9FD1C3A}</a:tableStyleId>
              </a:tblPr>
              <a:tblGrid>
                <a:gridCol w="287354"/>
                <a:gridCol w="287354"/>
                <a:gridCol w="287354"/>
                <a:gridCol w="287354"/>
                <a:gridCol w="287354"/>
                <a:gridCol w="344824"/>
                <a:gridCol w="361887"/>
                <a:gridCol w="3546120"/>
              </a:tblGrid>
              <a:tr h="365815">
                <a:tc>
                  <a:txBody>
                    <a:bodyPr/>
                    <a:lstStyle/>
                    <a:p>
                      <a:pPr algn="ctr"/>
                      <a:r>
                        <a:rPr lang="en-US" sz="1800" dirty="0"/>
                        <a:t>7</a:t>
                      </a:r>
                    </a:p>
                  </a:txBody>
                  <a:tcPr marL="91442" marR="91442" marT="45727" marB="45727" anchor="ctr"/>
                </a:tc>
                <a:tc>
                  <a:txBody>
                    <a:bodyPr/>
                    <a:lstStyle/>
                    <a:p>
                      <a:pPr algn="ctr"/>
                      <a:r>
                        <a:rPr lang="en-US" sz="1800"/>
                        <a:t>6</a:t>
                      </a:r>
                    </a:p>
                  </a:txBody>
                  <a:tcPr marL="91442" marR="91442" marT="45727" marB="45727" anchor="ctr"/>
                </a:tc>
                <a:tc>
                  <a:txBody>
                    <a:bodyPr/>
                    <a:lstStyle/>
                    <a:p>
                      <a:pPr algn="ctr"/>
                      <a:r>
                        <a:rPr lang="en-US" sz="1800"/>
                        <a:t>5</a:t>
                      </a:r>
                    </a:p>
                  </a:txBody>
                  <a:tcPr marL="91442" marR="91442" marT="45727" marB="45727" anchor="ctr"/>
                </a:tc>
                <a:tc>
                  <a:txBody>
                    <a:bodyPr/>
                    <a:lstStyle/>
                    <a:p>
                      <a:pPr algn="ctr"/>
                      <a:r>
                        <a:rPr lang="en-US" sz="1800"/>
                        <a:t>4</a:t>
                      </a:r>
                    </a:p>
                  </a:txBody>
                  <a:tcPr marL="91442" marR="91442" marT="45727" marB="45727" anchor="ctr"/>
                </a:tc>
                <a:tc>
                  <a:txBody>
                    <a:bodyPr/>
                    <a:lstStyle/>
                    <a:p>
                      <a:pPr algn="ctr"/>
                      <a:r>
                        <a:rPr lang="en-US" sz="1800"/>
                        <a:t>3</a:t>
                      </a:r>
                    </a:p>
                  </a:txBody>
                  <a:tcPr marL="91442" marR="91442" marT="45727" marB="45727" anchor="ctr"/>
                </a:tc>
                <a:tc>
                  <a:txBody>
                    <a:bodyPr/>
                    <a:lstStyle/>
                    <a:p>
                      <a:pPr algn="ctr"/>
                      <a:r>
                        <a:rPr lang="en-US" sz="1800" dirty="0"/>
                        <a:t>2</a:t>
                      </a:r>
                    </a:p>
                  </a:txBody>
                  <a:tcPr marL="91442" marR="91442" marT="45727" marB="45727" anchor="ctr"/>
                </a:tc>
                <a:tc>
                  <a:txBody>
                    <a:bodyPr/>
                    <a:lstStyle/>
                    <a:p>
                      <a:pPr algn="ctr"/>
                      <a:r>
                        <a:rPr lang="en-US" sz="1800"/>
                        <a:t>1</a:t>
                      </a:r>
                    </a:p>
                  </a:txBody>
                  <a:tcPr marL="91442" marR="91442" marT="45727" marB="45727" anchor="ctr"/>
                </a:tc>
                <a:tc>
                  <a:txBody>
                    <a:bodyPr/>
                    <a:lstStyle/>
                    <a:p>
                      <a:endParaRPr lang="en-US" sz="1800" dirty="0"/>
                    </a:p>
                  </a:txBody>
                  <a:tcPr marL="91442" marR="91442" marT="45727" marB="45727"/>
                </a:tc>
              </a:tr>
              <a:tr h="640177">
                <a:tc>
                  <a:txBody>
                    <a:bodyPr/>
                    <a:lstStyle/>
                    <a:p>
                      <a:pPr algn="ctr"/>
                      <a:r>
                        <a:rPr lang="en-US" sz="1800"/>
                        <a:t>D </a:t>
                      </a:r>
                    </a:p>
                  </a:txBody>
                  <a:tcPr marL="91442" marR="91442" marT="45727" marB="45727" anchor="ctr"/>
                </a:tc>
                <a:tc>
                  <a:txBody>
                    <a:bodyPr/>
                    <a:lstStyle/>
                    <a:p>
                      <a:pPr algn="ctr"/>
                      <a:r>
                        <a:rPr lang="en-US" sz="1800" dirty="0"/>
                        <a:t>D </a:t>
                      </a:r>
                    </a:p>
                  </a:txBody>
                  <a:tcPr marL="91442" marR="91442" marT="45727" marB="45727" anchor="ctr"/>
                </a:tc>
                <a:tc>
                  <a:txBody>
                    <a:bodyPr/>
                    <a:lstStyle/>
                    <a:p>
                      <a:pPr algn="ctr"/>
                      <a:r>
                        <a:rPr lang="en-US" sz="1800" dirty="0"/>
                        <a:t>D </a:t>
                      </a:r>
                    </a:p>
                  </a:txBody>
                  <a:tcPr marL="91442" marR="91442" marT="45727" marB="45727" anchor="ctr"/>
                </a:tc>
                <a:tc>
                  <a:txBody>
                    <a:bodyPr/>
                    <a:lstStyle/>
                    <a:p>
                      <a:pPr algn="ctr"/>
                      <a:r>
                        <a:rPr lang="en-US" sz="1800" dirty="0" smtClean="0"/>
                        <a:t>P</a:t>
                      </a:r>
                      <a:endParaRPr lang="en-US" sz="1800" dirty="0"/>
                    </a:p>
                  </a:txBody>
                  <a:tcPr marL="91442" marR="91442" marT="45727" marB="45727" anchor="ctr"/>
                </a:tc>
                <a:tc>
                  <a:txBody>
                    <a:bodyPr/>
                    <a:lstStyle/>
                    <a:p>
                      <a:pPr algn="ctr"/>
                      <a:r>
                        <a:rPr lang="en-US" sz="1800" dirty="0"/>
                        <a:t>D </a:t>
                      </a:r>
                    </a:p>
                  </a:txBody>
                  <a:tcPr marL="91442" marR="91442" marT="45727" marB="45727" anchor="ctr"/>
                </a:tc>
                <a:tc>
                  <a:txBody>
                    <a:bodyPr/>
                    <a:lstStyle/>
                    <a:p>
                      <a:pPr algn="ctr"/>
                      <a:r>
                        <a:rPr lang="en-US" sz="1800" dirty="0" smtClean="0"/>
                        <a:t>P</a:t>
                      </a:r>
                      <a:endParaRPr lang="en-US" sz="1800" dirty="0"/>
                    </a:p>
                  </a:txBody>
                  <a:tcPr marL="91442" marR="91442" marT="45727" marB="45727" anchor="ctr"/>
                </a:tc>
                <a:tc>
                  <a:txBody>
                    <a:bodyPr/>
                    <a:lstStyle/>
                    <a:p>
                      <a:pPr algn="ctr"/>
                      <a:r>
                        <a:rPr lang="en-US" sz="1800" dirty="0" smtClean="0"/>
                        <a:t>P</a:t>
                      </a:r>
                      <a:endParaRPr lang="en-US" sz="1800" dirty="0"/>
                    </a:p>
                  </a:txBody>
                  <a:tcPr marL="91442" marR="91442" marT="45727" marB="45727" anchor="ctr"/>
                </a:tc>
                <a:tc>
                  <a:txBody>
                    <a:bodyPr/>
                    <a:lstStyle/>
                    <a:p>
                      <a:pPr algn="ctr"/>
                      <a:r>
                        <a:rPr lang="en-US" sz="1800" dirty="0"/>
                        <a:t>7-BIT CODEWORD</a:t>
                      </a:r>
                    </a:p>
                  </a:txBody>
                  <a:tcPr marL="91442" marR="91442" marT="45727" marB="45727" anchor="ctr"/>
                </a:tc>
              </a:tr>
              <a:tr h="365815">
                <a:tc>
                  <a:txBody>
                    <a:bodyPr/>
                    <a:lstStyle/>
                    <a:p>
                      <a:pPr algn="ctr"/>
                      <a:r>
                        <a:rPr lang="en-US" sz="1800"/>
                        <a:t>D</a:t>
                      </a:r>
                    </a:p>
                  </a:txBody>
                  <a:tcPr marL="91442" marR="91442" marT="45727" marB="45727" anchor="ctr"/>
                </a:tc>
                <a:tc>
                  <a:txBody>
                    <a:bodyPr/>
                    <a:lstStyle/>
                    <a:p>
                      <a:pPr algn="ctr"/>
                      <a:r>
                        <a:rPr lang="en-US" sz="1800"/>
                        <a:t>-</a:t>
                      </a:r>
                    </a:p>
                  </a:txBody>
                  <a:tcPr marL="91442" marR="91442" marT="45727" marB="45727" anchor="ctr"/>
                </a:tc>
                <a:tc>
                  <a:txBody>
                    <a:bodyPr/>
                    <a:lstStyle/>
                    <a:p>
                      <a:pPr algn="ctr"/>
                      <a:r>
                        <a:rPr lang="en-US" sz="1800"/>
                        <a:t>D</a:t>
                      </a:r>
                    </a:p>
                  </a:txBody>
                  <a:tcPr marL="91442" marR="91442" marT="45727" marB="45727" anchor="ctr"/>
                </a:tc>
                <a:tc>
                  <a:txBody>
                    <a:bodyPr/>
                    <a:lstStyle/>
                    <a:p>
                      <a:pPr algn="ctr"/>
                      <a:r>
                        <a:rPr lang="en-US" sz="1800" dirty="0"/>
                        <a:t>-</a:t>
                      </a:r>
                    </a:p>
                  </a:txBody>
                  <a:tcPr marL="91442" marR="91442" marT="45727" marB="45727" anchor="ctr"/>
                </a:tc>
                <a:tc>
                  <a:txBody>
                    <a:bodyPr/>
                    <a:lstStyle/>
                    <a:p>
                      <a:pPr algn="ctr"/>
                      <a:r>
                        <a:rPr lang="en-US" sz="1800"/>
                        <a:t>D</a:t>
                      </a:r>
                    </a:p>
                  </a:txBody>
                  <a:tcPr marL="91442" marR="91442" marT="45727" marB="45727" anchor="ctr"/>
                </a:tc>
                <a:tc>
                  <a:txBody>
                    <a:bodyPr/>
                    <a:lstStyle/>
                    <a:p>
                      <a:pPr algn="ctr"/>
                      <a:r>
                        <a:rPr lang="en-US" sz="1800"/>
                        <a:t>-</a:t>
                      </a:r>
                    </a:p>
                  </a:txBody>
                  <a:tcPr marL="91442" marR="91442" marT="45727" marB="45727" anchor="ctr"/>
                </a:tc>
                <a:tc>
                  <a:txBody>
                    <a:bodyPr/>
                    <a:lstStyle/>
                    <a:p>
                      <a:pPr algn="ctr"/>
                      <a:r>
                        <a:rPr lang="en-US" sz="1800"/>
                        <a:t>P</a:t>
                      </a:r>
                    </a:p>
                  </a:txBody>
                  <a:tcPr marL="91442" marR="91442" marT="45727" marB="45727" anchor="ctr"/>
                </a:tc>
                <a:tc>
                  <a:txBody>
                    <a:bodyPr/>
                    <a:lstStyle/>
                    <a:p>
                      <a:pPr algn="ctr"/>
                      <a:r>
                        <a:rPr lang="en-US" sz="1800"/>
                        <a:t>(EVEN PARITY)</a:t>
                      </a:r>
                    </a:p>
                  </a:txBody>
                  <a:tcPr marL="91442" marR="91442" marT="45727" marB="45727" anchor="ctr"/>
                </a:tc>
              </a:tr>
              <a:tr h="365815">
                <a:tc>
                  <a:txBody>
                    <a:bodyPr/>
                    <a:lstStyle/>
                    <a:p>
                      <a:pPr algn="ctr"/>
                      <a:r>
                        <a:rPr lang="en-US" sz="1800"/>
                        <a:t>D</a:t>
                      </a:r>
                    </a:p>
                  </a:txBody>
                  <a:tcPr marL="91442" marR="91442" marT="45727" marB="45727" anchor="ctr"/>
                </a:tc>
                <a:tc>
                  <a:txBody>
                    <a:bodyPr/>
                    <a:lstStyle/>
                    <a:p>
                      <a:pPr algn="ctr"/>
                      <a:r>
                        <a:rPr lang="en-US" sz="1800"/>
                        <a:t>D</a:t>
                      </a:r>
                    </a:p>
                  </a:txBody>
                  <a:tcPr marL="91442" marR="91442" marT="45727" marB="45727" anchor="ctr"/>
                </a:tc>
                <a:tc>
                  <a:txBody>
                    <a:bodyPr/>
                    <a:lstStyle/>
                    <a:p>
                      <a:pPr algn="ctr"/>
                      <a:r>
                        <a:rPr lang="en-US" sz="1800"/>
                        <a:t>-</a:t>
                      </a:r>
                    </a:p>
                  </a:txBody>
                  <a:tcPr marL="91442" marR="91442" marT="45727" marB="45727" anchor="ctr"/>
                </a:tc>
                <a:tc>
                  <a:txBody>
                    <a:bodyPr/>
                    <a:lstStyle/>
                    <a:p>
                      <a:pPr algn="ctr"/>
                      <a:r>
                        <a:rPr lang="en-US" sz="1800"/>
                        <a:t>-</a:t>
                      </a:r>
                    </a:p>
                  </a:txBody>
                  <a:tcPr marL="91442" marR="91442" marT="45727" marB="45727" anchor="ctr"/>
                </a:tc>
                <a:tc>
                  <a:txBody>
                    <a:bodyPr/>
                    <a:lstStyle/>
                    <a:p>
                      <a:pPr algn="ctr"/>
                      <a:r>
                        <a:rPr lang="en-US" sz="1800" dirty="0"/>
                        <a:t>D</a:t>
                      </a:r>
                    </a:p>
                  </a:txBody>
                  <a:tcPr marL="91442" marR="91442" marT="45727" marB="45727" anchor="ctr"/>
                </a:tc>
                <a:tc>
                  <a:txBody>
                    <a:bodyPr/>
                    <a:lstStyle/>
                    <a:p>
                      <a:pPr algn="ctr"/>
                      <a:r>
                        <a:rPr lang="en-US" sz="1800" dirty="0"/>
                        <a:t>P</a:t>
                      </a:r>
                    </a:p>
                  </a:txBody>
                  <a:tcPr marL="91442" marR="91442" marT="45727" marB="45727" anchor="ctr"/>
                </a:tc>
                <a:tc>
                  <a:txBody>
                    <a:bodyPr/>
                    <a:lstStyle/>
                    <a:p>
                      <a:pPr algn="ctr"/>
                      <a:r>
                        <a:rPr lang="en-US" sz="1800"/>
                        <a:t>-</a:t>
                      </a:r>
                    </a:p>
                  </a:txBody>
                  <a:tcPr marL="91442" marR="91442" marT="45727" marB="45727" anchor="ctr"/>
                </a:tc>
                <a:tc>
                  <a:txBody>
                    <a:bodyPr/>
                    <a:lstStyle/>
                    <a:p>
                      <a:pPr algn="ctr"/>
                      <a:r>
                        <a:rPr lang="en-US" sz="1800"/>
                        <a:t>(EVEN PARITY)</a:t>
                      </a:r>
                    </a:p>
                  </a:txBody>
                  <a:tcPr marL="91442" marR="91442" marT="45727" marB="45727" anchor="ctr"/>
                </a:tc>
              </a:tr>
              <a:tr h="365815">
                <a:tc>
                  <a:txBody>
                    <a:bodyPr/>
                    <a:lstStyle/>
                    <a:p>
                      <a:pPr algn="ctr"/>
                      <a:r>
                        <a:rPr lang="en-US" sz="1800"/>
                        <a:t>D</a:t>
                      </a:r>
                    </a:p>
                  </a:txBody>
                  <a:tcPr marL="91442" marR="91442" marT="45727" marB="45727" anchor="ctr"/>
                </a:tc>
                <a:tc>
                  <a:txBody>
                    <a:bodyPr/>
                    <a:lstStyle/>
                    <a:p>
                      <a:pPr algn="ctr"/>
                      <a:r>
                        <a:rPr lang="en-US" sz="1800"/>
                        <a:t>D</a:t>
                      </a:r>
                    </a:p>
                  </a:txBody>
                  <a:tcPr marL="91442" marR="91442" marT="45727" marB="45727" anchor="ctr"/>
                </a:tc>
                <a:tc>
                  <a:txBody>
                    <a:bodyPr/>
                    <a:lstStyle/>
                    <a:p>
                      <a:pPr algn="ctr"/>
                      <a:r>
                        <a:rPr lang="en-US" sz="1800"/>
                        <a:t>D</a:t>
                      </a:r>
                    </a:p>
                  </a:txBody>
                  <a:tcPr marL="91442" marR="91442" marT="45727" marB="45727" anchor="ctr"/>
                </a:tc>
                <a:tc>
                  <a:txBody>
                    <a:bodyPr/>
                    <a:lstStyle/>
                    <a:p>
                      <a:pPr algn="ctr"/>
                      <a:r>
                        <a:rPr lang="en-US" sz="1800"/>
                        <a:t>P</a:t>
                      </a:r>
                    </a:p>
                  </a:txBody>
                  <a:tcPr marL="91442" marR="91442" marT="45727" marB="45727" anchor="ctr"/>
                </a:tc>
                <a:tc>
                  <a:txBody>
                    <a:bodyPr/>
                    <a:lstStyle/>
                    <a:p>
                      <a:pPr algn="ctr"/>
                      <a:r>
                        <a:rPr lang="en-US" sz="1800"/>
                        <a:t>-</a:t>
                      </a:r>
                    </a:p>
                  </a:txBody>
                  <a:tcPr marL="91442" marR="91442" marT="45727" marB="45727" anchor="ctr"/>
                </a:tc>
                <a:tc>
                  <a:txBody>
                    <a:bodyPr/>
                    <a:lstStyle/>
                    <a:p>
                      <a:pPr algn="ctr"/>
                      <a:r>
                        <a:rPr lang="en-US" sz="1800" dirty="0"/>
                        <a:t>-</a:t>
                      </a:r>
                    </a:p>
                  </a:txBody>
                  <a:tcPr marL="91442" marR="91442" marT="45727" marB="45727" anchor="ctr"/>
                </a:tc>
                <a:tc>
                  <a:txBody>
                    <a:bodyPr/>
                    <a:lstStyle/>
                    <a:p>
                      <a:pPr algn="ctr"/>
                      <a:r>
                        <a:rPr lang="en-US" sz="1800"/>
                        <a:t>-</a:t>
                      </a:r>
                    </a:p>
                  </a:txBody>
                  <a:tcPr marL="91442" marR="91442" marT="45727" marB="45727" anchor="ctr"/>
                </a:tc>
                <a:tc>
                  <a:txBody>
                    <a:bodyPr/>
                    <a:lstStyle/>
                    <a:p>
                      <a:pPr algn="ctr"/>
                      <a:r>
                        <a:rPr lang="en-US" sz="1800" dirty="0"/>
                        <a:t>(EVEN PARITY)</a:t>
                      </a:r>
                    </a:p>
                  </a:txBody>
                  <a:tcPr marL="91442" marR="91442" marT="45727" marB="45727" anchor="ct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smtClean="0">
                <a:latin typeface="Arial" charset="0"/>
                <a:cs typeface="Arial" charset="0"/>
              </a:rPr>
              <a:t>Hamming Code</a:t>
            </a:r>
          </a:p>
        </p:txBody>
      </p:sp>
      <p:sp>
        <p:nvSpPr>
          <p:cNvPr id="51203" name="Content Placeholder 2"/>
          <p:cNvSpPr>
            <a:spLocks noGrp="1"/>
          </p:cNvSpPr>
          <p:nvPr>
            <p:ph idx="1"/>
          </p:nvPr>
        </p:nvSpPr>
        <p:spPr/>
        <p:txBody>
          <a:bodyPr/>
          <a:lstStyle/>
          <a:p>
            <a:r>
              <a:rPr lang="en-US" sz="2000" b="1" smtClean="0">
                <a:latin typeface="Arial" charset="0"/>
                <a:cs typeface="Arial" charset="0"/>
              </a:rPr>
              <a:t>Why Those Bits?</a:t>
            </a:r>
            <a:r>
              <a:rPr lang="en-US" sz="2000" smtClean="0">
                <a:latin typeface="Arial" charset="0"/>
                <a:cs typeface="Arial" charset="0"/>
              </a:rPr>
              <a:t> - The three parity bits </a:t>
            </a:r>
            <a:r>
              <a:rPr lang="en-US" sz="2000" smtClean="0">
                <a:solidFill>
                  <a:srgbClr val="0033CC"/>
                </a:solidFill>
                <a:latin typeface="Arial" charset="0"/>
                <a:cs typeface="Arial" charset="0"/>
              </a:rPr>
              <a:t>(</a:t>
            </a:r>
            <a:r>
              <a:rPr lang="en-US" sz="2000" b="1" smtClean="0">
                <a:solidFill>
                  <a:srgbClr val="0033CC"/>
                </a:solidFill>
                <a:latin typeface="Arial" charset="0"/>
                <a:cs typeface="Arial" charset="0"/>
              </a:rPr>
              <a:t>1,2,4</a:t>
            </a:r>
            <a:r>
              <a:rPr lang="en-US" sz="2000" smtClean="0">
                <a:solidFill>
                  <a:srgbClr val="0033CC"/>
                </a:solidFill>
                <a:latin typeface="Arial" charset="0"/>
                <a:cs typeface="Arial" charset="0"/>
              </a:rPr>
              <a:t>) </a:t>
            </a:r>
            <a:r>
              <a:rPr lang="en-US" sz="2000" smtClean="0">
                <a:latin typeface="Arial" charset="0"/>
                <a:cs typeface="Arial" charset="0"/>
              </a:rPr>
              <a:t>are related to the data bits </a:t>
            </a:r>
            <a:r>
              <a:rPr lang="en-US" sz="2000" smtClean="0">
                <a:solidFill>
                  <a:srgbClr val="FF0000"/>
                </a:solidFill>
                <a:latin typeface="Arial" charset="0"/>
                <a:cs typeface="Arial" charset="0"/>
              </a:rPr>
              <a:t>(</a:t>
            </a:r>
            <a:r>
              <a:rPr lang="en-US" sz="2000" b="1" smtClean="0">
                <a:solidFill>
                  <a:srgbClr val="FF0000"/>
                </a:solidFill>
                <a:latin typeface="Arial" charset="0"/>
                <a:cs typeface="Arial" charset="0"/>
              </a:rPr>
              <a:t>3,5,6,7</a:t>
            </a:r>
            <a:r>
              <a:rPr lang="en-US" sz="2000" smtClean="0">
                <a:solidFill>
                  <a:srgbClr val="FF0000"/>
                </a:solidFill>
                <a:latin typeface="Arial" charset="0"/>
                <a:cs typeface="Arial" charset="0"/>
              </a:rPr>
              <a:t>) </a:t>
            </a:r>
            <a:r>
              <a:rPr lang="en-US" sz="2000" smtClean="0">
                <a:latin typeface="Arial" charset="0"/>
                <a:cs typeface="Arial" charset="0"/>
              </a:rPr>
              <a:t>as shown at right. In this diagram, each overlapping circle corresponds to one parity bit and defines the four bits contributing to that parity computation. For example, data bit </a:t>
            </a:r>
            <a:r>
              <a:rPr lang="en-US" sz="2000" b="1" smtClean="0">
                <a:solidFill>
                  <a:srgbClr val="FF0000"/>
                </a:solidFill>
                <a:latin typeface="Arial" charset="0"/>
                <a:cs typeface="Arial" charset="0"/>
              </a:rPr>
              <a:t>3</a:t>
            </a:r>
            <a:r>
              <a:rPr lang="en-US" sz="2000" smtClean="0">
                <a:latin typeface="Arial" charset="0"/>
                <a:cs typeface="Arial" charset="0"/>
              </a:rPr>
              <a:t> contributes to parity bits </a:t>
            </a:r>
            <a:r>
              <a:rPr lang="en-US" sz="2000" b="1" smtClean="0">
                <a:solidFill>
                  <a:srgbClr val="0033CC"/>
                </a:solidFill>
                <a:latin typeface="Arial" charset="0"/>
                <a:cs typeface="Arial" charset="0"/>
              </a:rPr>
              <a:t>1</a:t>
            </a:r>
            <a:r>
              <a:rPr lang="en-US" sz="2000" smtClean="0">
                <a:latin typeface="Arial" charset="0"/>
                <a:cs typeface="Arial" charset="0"/>
              </a:rPr>
              <a:t> and </a:t>
            </a:r>
            <a:r>
              <a:rPr lang="en-US" sz="2000" b="1" smtClean="0">
                <a:solidFill>
                  <a:srgbClr val="0033CC"/>
                </a:solidFill>
                <a:latin typeface="Arial" charset="0"/>
                <a:cs typeface="Arial" charset="0"/>
              </a:rPr>
              <a:t>2</a:t>
            </a:r>
            <a:r>
              <a:rPr lang="en-US" sz="2000" smtClean="0">
                <a:latin typeface="Arial" charset="0"/>
                <a:cs typeface="Arial" charset="0"/>
              </a:rPr>
              <a:t>. Each circle (parity bit) encompasses a total of four bits, and each circle must have EVEN parity. Given four data bits, the three parity bits can easily be chosen to ensure this condition. </a:t>
            </a:r>
          </a:p>
          <a:p>
            <a:r>
              <a:rPr lang="en-US" sz="2000" smtClean="0">
                <a:latin typeface="Arial" charset="0"/>
                <a:cs typeface="Arial" charset="0"/>
              </a:rPr>
              <a:t>It can be observed that changing any one bit numbered 1..7 uniquely affects the three parity bits. Changing bit </a:t>
            </a:r>
            <a:r>
              <a:rPr lang="en-US" sz="2000" b="1" smtClean="0">
                <a:solidFill>
                  <a:srgbClr val="FF0000"/>
                </a:solidFill>
                <a:latin typeface="Arial" charset="0"/>
                <a:cs typeface="Arial" charset="0"/>
              </a:rPr>
              <a:t>7</a:t>
            </a:r>
            <a:r>
              <a:rPr lang="en-US" sz="2000" smtClean="0">
                <a:latin typeface="Arial" charset="0"/>
                <a:cs typeface="Arial" charset="0"/>
              </a:rPr>
              <a:t> affects all three parity bits, while an error in bit </a:t>
            </a:r>
            <a:r>
              <a:rPr lang="en-US" sz="2000" b="1" smtClean="0">
                <a:solidFill>
                  <a:srgbClr val="FF0000"/>
                </a:solidFill>
                <a:latin typeface="Arial" charset="0"/>
                <a:cs typeface="Arial" charset="0"/>
              </a:rPr>
              <a:t>6</a:t>
            </a:r>
            <a:r>
              <a:rPr lang="en-US" sz="2000" smtClean="0">
                <a:latin typeface="Arial" charset="0"/>
                <a:cs typeface="Arial" charset="0"/>
              </a:rPr>
              <a:t> affects only parity bits </a:t>
            </a:r>
            <a:r>
              <a:rPr lang="en-US" sz="2000" b="1" smtClean="0">
                <a:solidFill>
                  <a:srgbClr val="0033CC"/>
                </a:solidFill>
                <a:latin typeface="Arial" charset="0"/>
                <a:cs typeface="Arial" charset="0"/>
              </a:rPr>
              <a:t>2</a:t>
            </a:r>
            <a:r>
              <a:rPr lang="en-US" sz="2000" smtClean="0">
                <a:latin typeface="Arial" charset="0"/>
                <a:cs typeface="Arial" charset="0"/>
              </a:rPr>
              <a:t> and </a:t>
            </a:r>
            <a:r>
              <a:rPr lang="en-US" sz="2000" b="1" smtClean="0">
                <a:solidFill>
                  <a:srgbClr val="0033CC"/>
                </a:solidFill>
                <a:latin typeface="Arial" charset="0"/>
                <a:cs typeface="Arial" charset="0"/>
              </a:rPr>
              <a:t>4</a:t>
            </a:r>
            <a:r>
              <a:rPr lang="en-US" sz="2000" smtClean="0">
                <a:latin typeface="Arial" charset="0"/>
                <a:cs typeface="Arial" charset="0"/>
              </a:rPr>
              <a:t>, and an error in a parity bit affects only that bit. The location of any single bit error is determined directly upon checking the three parity circles. </a:t>
            </a:r>
          </a:p>
          <a:p>
            <a:endParaRPr lang="en-US" sz="2000" smtClean="0">
              <a:latin typeface="Arial" charset="0"/>
              <a:cs typeface="Arial"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smtClean="0">
                <a:latin typeface="Arial" charset="0"/>
                <a:cs typeface="Arial" charset="0"/>
              </a:rPr>
              <a:t>Hamming Code</a:t>
            </a:r>
          </a:p>
        </p:txBody>
      </p:sp>
      <p:pic>
        <p:nvPicPr>
          <p:cNvPr id="52227" name="Picture 2" descr="Venn"/>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a:xfrm>
            <a:off x="2971800" y="2033588"/>
            <a:ext cx="3352800" cy="3352800"/>
          </a:xfrm>
          <a:no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smtClean="0">
                <a:latin typeface="Arial" charset="0"/>
                <a:cs typeface="Arial" charset="0"/>
              </a:rPr>
              <a:t>Hamming Code</a:t>
            </a:r>
          </a:p>
        </p:txBody>
      </p:sp>
      <p:sp>
        <p:nvSpPr>
          <p:cNvPr id="53251" name="Content Placeholder 2"/>
          <p:cNvSpPr>
            <a:spLocks noGrp="1"/>
          </p:cNvSpPr>
          <p:nvPr>
            <p:ph idx="1"/>
          </p:nvPr>
        </p:nvSpPr>
        <p:spPr/>
        <p:txBody>
          <a:bodyPr/>
          <a:lstStyle/>
          <a:p>
            <a:r>
              <a:rPr lang="en-US" smtClean="0">
                <a:latin typeface="Arial" charset="0"/>
                <a:cs typeface="Arial" charset="0"/>
              </a:rPr>
              <a:t>For example, the message 1101 would be sent as 1100110, since: </a:t>
            </a:r>
          </a:p>
          <a:p>
            <a:endParaRPr lang="en-US" smtClean="0">
              <a:latin typeface="Arial" charset="0"/>
              <a:cs typeface="Arial" charset="0"/>
            </a:endParaRPr>
          </a:p>
        </p:txBody>
      </p:sp>
      <p:graphicFrame>
        <p:nvGraphicFramePr>
          <p:cNvPr id="6" name="Table 5"/>
          <p:cNvGraphicFramePr>
            <a:graphicFrameLocks noGrp="1"/>
          </p:cNvGraphicFramePr>
          <p:nvPr/>
        </p:nvGraphicFramePr>
        <p:xfrm>
          <a:off x="1981200" y="2895600"/>
          <a:ext cx="6096000" cy="1985994"/>
        </p:xfrm>
        <a:graphic>
          <a:graphicData uri="http://schemas.openxmlformats.org/drawingml/2006/table">
            <a:tbl>
              <a:tblPr firstRow="1" bandRow="1">
                <a:tableStyleId>{5C22544A-7EE6-4342-B048-85BDC9FD1C3A}</a:tableStyleId>
              </a:tblPr>
              <a:tblGrid>
                <a:gridCol w="381000"/>
                <a:gridCol w="457200"/>
                <a:gridCol w="457200"/>
                <a:gridCol w="457200"/>
                <a:gridCol w="457200"/>
                <a:gridCol w="457200"/>
                <a:gridCol w="533400"/>
                <a:gridCol w="2895600"/>
              </a:tblGrid>
              <a:tr h="365717">
                <a:tc>
                  <a:txBody>
                    <a:bodyPr/>
                    <a:lstStyle/>
                    <a:p>
                      <a:pPr algn="ctr"/>
                      <a:r>
                        <a:rPr lang="en-US" sz="1800" dirty="0" smtClean="0"/>
                        <a:t>7</a:t>
                      </a:r>
                      <a:endParaRPr lang="en-US" sz="1800" dirty="0"/>
                    </a:p>
                  </a:txBody>
                  <a:tcPr marT="45715" marB="45715"/>
                </a:tc>
                <a:tc>
                  <a:txBody>
                    <a:bodyPr/>
                    <a:lstStyle/>
                    <a:p>
                      <a:pPr algn="ctr"/>
                      <a:r>
                        <a:rPr lang="en-US" sz="1800" dirty="0" smtClean="0"/>
                        <a:t>6</a:t>
                      </a:r>
                      <a:endParaRPr lang="en-US" sz="1800" dirty="0"/>
                    </a:p>
                  </a:txBody>
                  <a:tcPr marT="45715" marB="45715"/>
                </a:tc>
                <a:tc>
                  <a:txBody>
                    <a:bodyPr/>
                    <a:lstStyle/>
                    <a:p>
                      <a:pPr algn="ctr"/>
                      <a:r>
                        <a:rPr lang="en-US" sz="1800" dirty="0" smtClean="0"/>
                        <a:t>5</a:t>
                      </a:r>
                      <a:endParaRPr lang="en-US" sz="1800" dirty="0"/>
                    </a:p>
                  </a:txBody>
                  <a:tcPr marT="45715" marB="45715"/>
                </a:tc>
                <a:tc>
                  <a:txBody>
                    <a:bodyPr/>
                    <a:lstStyle/>
                    <a:p>
                      <a:pPr algn="ctr"/>
                      <a:r>
                        <a:rPr lang="en-US" sz="1800" dirty="0" smtClean="0"/>
                        <a:t>4</a:t>
                      </a:r>
                      <a:endParaRPr lang="en-US" sz="1800" dirty="0"/>
                    </a:p>
                  </a:txBody>
                  <a:tcPr marT="45715" marB="45715"/>
                </a:tc>
                <a:tc>
                  <a:txBody>
                    <a:bodyPr/>
                    <a:lstStyle/>
                    <a:p>
                      <a:pPr algn="ctr"/>
                      <a:r>
                        <a:rPr lang="en-US" sz="1800" dirty="0" smtClean="0"/>
                        <a:t>3</a:t>
                      </a:r>
                      <a:endParaRPr lang="en-US" sz="1800" dirty="0"/>
                    </a:p>
                  </a:txBody>
                  <a:tcPr marT="45715" marB="45715"/>
                </a:tc>
                <a:tc>
                  <a:txBody>
                    <a:bodyPr/>
                    <a:lstStyle/>
                    <a:p>
                      <a:pPr algn="ctr"/>
                      <a:r>
                        <a:rPr lang="en-US" sz="1800" dirty="0" smtClean="0"/>
                        <a:t>2</a:t>
                      </a:r>
                      <a:endParaRPr lang="en-US" sz="1800" dirty="0"/>
                    </a:p>
                  </a:txBody>
                  <a:tcPr marT="45715" marB="45715"/>
                </a:tc>
                <a:tc>
                  <a:txBody>
                    <a:bodyPr/>
                    <a:lstStyle/>
                    <a:p>
                      <a:pPr algn="ctr"/>
                      <a:r>
                        <a:rPr lang="en-US" sz="1800" dirty="0" smtClean="0"/>
                        <a:t>1</a:t>
                      </a:r>
                      <a:endParaRPr lang="en-US" sz="1800" dirty="0"/>
                    </a:p>
                  </a:txBody>
                  <a:tcPr marT="45715" marB="45715"/>
                </a:tc>
                <a:tc>
                  <a:txBody>
                    <a:bodyPr/>
                    <a:lstStyle/>
                    <a:p>
                      <a:endParaRPr lang="en-US" sz="1800" dirty="0"/>
                    </a:p>
                  </a:txBody>
                  <a:tcPr marT="45715" marB="45715"/>
                </a:tc>
              </a:tr>
              <a:tr h="405061">
                <a:tc>
                  <a:txBody>
                    <a:bodyPr/>
                    <a:lstStyle/>
                    <a:p>
                      <a:pPr algn="ctr"/>
                      <a:r>
                        <a:rPr lang="en-US" sz="1800" dirty="0" smtClean="0"/>
                        <a:t>1</a:t>
                      </a:r>
                      <a:endParaRPr lang="en-US" sz="1800" dirty="0"/>
                    </a:p>
                  </a:txBody>
                  <a:tcPr marT="45715" marB="45715"/>
                </a:tc>
                <a:tc>
                  <a:txBody>
                    <a:bodyPr/>
                    <a:lstStyle/>
                    <a:p>
                      <a:pPr algn="ctr"/>
                      <a:r>
                        <a:rPr lang="en-US" sz="1800" dirty="0" smtClean="0"/>
                        <a:t>1</a:t>
                      </a:r>
                      <a:endParaRPr lang="en-US" sz="1800" dirty="0"/>
                    </a:p>
                  </a:txBody>
                  <a:tcPr marT="45715" marB="45715"/>
                </a:tc>
                <a:tc>
                  <a:txBody>
                    <a:bodyPr/>
                    <a:lstStyle/>
                    <a:p>
                      <a:pPr algn="ctr"/>
                      <a:r>
                        <a:rPr lang="en-US" sz="1800" dirty="0" smtClean="0"/>
                        <a:t>0</a:t>
                      </a:r>
                      <a:endParaRPr lang="en-US" sz="1800" dirty="0"/>
                    </a:p>
                  </a:txBody>
                  <a:tcPr marT="45715" marB="45715"/>
                </a:tc>
                <a:tc>
                  <a:txBody>
                    <a:bodyPr/>
                    <a:lstStyle/>
                    <a:p>
                      <a:pPr algn="ctr"/>
                      <a:r>
                        <a:rPr lang="en-US" sz="1800" dirty="0" smtClean="0"/>
                        <a:t>0</a:t>
                      </a:r>
                      <a:endParaRPr lang="en-US" sz="1800" dirty="0"/>
                    </a:p>
                  </a:txBody>
                  <a:tcPr marT="45715" marB="45715"/>
                </a:tc>
                <a:tc>
                  <a:txBody>
                    <a:bodyPr/>
                    <a:lstStyle/>
                    <a:p>
                      <a:pPr algn="ctr"/>
                      <a:r>
                        <a:rPr lang="en-US" sz="1800" dirty="0" smtClean="0"/>
                        <a:t>1</a:t>
                      </a:r>
                      <a:endParaRPr lang="en-US" sz="1800" dirty="0"/>
                    </a:p>
                  </a:txBody>
                  <a:tcPr marT="45715" marB="45715"/>
                </a:tc>
                <a:tc>
                  <a:txBody>
                    <a:bodyPr/>
                    <a:lstStyle/>
                    <a:p>
                      <a:pPr algn="ctr"/>
                      <a:r>
                        <a:rPr lang="en-US" sz="1800" dirty="0" smtClean="0"/>
                        <a:t>1</a:t>
                      </a:r>
                      <a:endParaRPr lang="en-US" sz="1800" dirty="0"/>
                    </a:p>
                  </a:txBody>
                  <a:tcPr marT="45715" marB="45715"/>
                </a:tc>
                <a:tc>
                  <a:txBody>
                    <a:bodyPr/>
                    <a:lstStyle/>
                    <a:p>
                      <a:pPr algn="ctr"/>
                      <a:r>
                        <a:rPr lang="en-US" sz="1800" dirty="0" smtClean="0"/>
                        <a:t>0</a:t>
                      </a:r>
                      <a:endParaRPr lang="en-US" sz="1800" dirty="0"/>
                    </a:p>
                  </a:txBody>
                  <a:tcPr marT="45715" marB="457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7-BIT CODEWORD</a:t>
                      </a:r>
                      <a:endParaRPr lang="en-US" sz="1800" dirty="0"/>
                    </a:p>
                  </a:txBody>
                  <a:tcPr marT="45715" marB="45715"/>
                </a:tc>
              </a:tr>
              <a:tr h="405061">
                <a:tc>
                  <a:txBody>
                    <a:bodyPr/>
                    <a:lstStyle/>
                    <a:p>
                      <a:pPr algn="ctr"/>
                      <a:r>
                        <a:rPr lang="en-US" sz="1800" dirty="0" smtClean="0"/>
                        <a:t>1</a:t>
                      </a:r>
                      <a:endParaRPr lang="en-US" sz="1800" dirty="0"/>
                    </a:p>
                  </a:txBody>
                  <a:tcPr marT="45715" marB="45715"/>
                </a:tc>
                <a:tc>
                  <a:txBody>
                    <a:bodyPr/>
                    <a:lstStyle/>
                    <a:p>
                      <a:pPr algn="ctr"/>
                      <a:r>
                        <a:rPr lang="en-US" sz="1800" dirty="0" smtClean="0"/>
                        <a:t>-</a:t>
                      </a:r>
                      <a:endParaRPr lang="en-US" sz="1800" dirty="0"/>
                    </a:p>
                  </a:txBody>
                  <a:tcPr marT="45715" marB="45715"/>
                </a:tc>
                <a:tc>
                  <a:txBody>
                    <a:bodyPr/>
                    <a:lstStyle/>
                    <a:p>
                      <a:pPr algn="ctr"/>
                      <a:r>
                        <a:rPr lang="en-US" sz="1800" dirty="0" smtClean="0"/>
                        <a:t>0</a:t>
                      </a:r>
                      <a:endParaRPr lang="en-US" sz="1800" dirty="0"/>
                    </a:p>
                  </a:txBody>
                  <a:tcPr marT="45715" marB="45715"/>
                </a:tc>
                <a:tc>
                  <a:txBody>
                    <a:bodyPr/>
                    <a:lstStyle/>
                    <a:p>
                      <a:pPr algn="ctr"/>
                      <a:r>
                        <a:rPr lang="en-US" sz="1800" dirty="0" smtClean="0"/>
                        <a:t>-</a:t>
                      </a:r>
                      <a:endParaRPr lang="en-US" sz="1800" dirty="0"/>
                    </a:p>
                  </a:txBody>
                  <a:tcPr marT="45715" marB="45715"/>
                </a:tc>
                <a:tc>
                  <a:txBody>
                    <a:bodyPr/>
                    <a:lstStyle/>
                    <a:p>
                      <a:pPr algn="ctr"/>
                      <a:r>
                        <a:rPr lang="en-US" sz="1800" dirty="0" smtClean="0"/>
                        <a:t>1</a:t>
                      </a:r>
                      <a:endParaRPr lang="en-US" sz="1800" dirty="0"/>
                    </a:p>
                  </a:txBody>
                  <a:tcPr marT="45715" marB="45715"/>
                </a:tc>
                <a:tc>
                  <a:txBody>
                    <a:bodyPr/>
                    <a:lstStyle/>
                    <a:p>
                      <a:pPr algn="ctr"/>
                      <a:r>
                        <a:rPr lang="en-US" sz="1800" dirty="0" smtClean="0"/>
                        <a:t>-</a:t>
                      </a:r>
                      <a:endParaRPr lang="en-US" sz="1800" dirty="0"/>
                    </a:p>
                  </a:txBody>
                  <a:tcPr marT="45715" marB="45715"/>
                </a:tc>
                <a:tc>
                  <a:txBody>
                    <a:bodyPr/>
                    <a:lstStyle/>
                    <a:p>
                      <a:pPr algn="ctr"/>
                      <a:r>
                        <a:rPr lang="en-US" sz="1800" b="1" dirty="0" smtClean="0">
                          <a:solidFill>
                            <a:srgbClr val="0033CC"/>
                          </a:solidFill>
                        </a:rPr>
                        <a:t>0</a:t>
                      </a:r>
                      <a:endParaRPr lang="en-US" sz="1800" b="1" dirty="0">
                        <a:solidFill>
                          <a:srgbClr val="0033CC"/>
                        </a:solidFill>
                      </a:endParaRPr>
                    </a:p>
                  </a:txBody>
                  <a:tcPr marT="45715" marB="457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(EVEN PARITY)</a:t>
                      </a:r>
                      <a:endParaRPr lang="en-US" sz="1800" dirty="0"/>
                    </a:p>
                  </a:txBody>
                  <a:tcPr marT="45715" marB="45715"/>
                </a:tc>
              </a:tr>
              <a:tr h="405061">
                <a:tc>
                  <a:txBody>
                    <a:bodyPr/>
                    <a:lstStyle/>
                    <a:p>
                      <a:pPr algn="ctr"/>
                      <a:r>
                        <a:rPr lang="en-US" sz="1800" dirty="0" smtClean="0"/>
                        <a:t>1</a:t>
                      </a:r>
                      <a:endParaRPr lang="en-US" sz="1800" dirty="0"/>
                    </a:p>
                  </a:txBody>
                  <a:tcPr marT="45715" marB="45715"/>
                </a:tc>
                <a:tc>
                  <a:txBody>
                    <a:bodyPr/>
                    <a:lstStyle/>
                    <a:p>
                      <a:pPr algn="ctr"/>
                      <a:r>
                        <a:rPr lang="en-US" sz="1800" dirty="0" smtClean="0"/>
                        <a:t>1</a:t>
                      </a:r>
                      <a:endParaRPr lang="en-US" sz="1800" dirty="0"/>
                    </a:p>
                  </a:txBody>
                  <a:tcPr marT="45715" marB="45715"/>
                </a:tc>
                <a:tc>
                  <a:txBody>
                    <a:bodyPr/>
                    <a:lstStyle/>
                    <a:p>
                      <a:pPr algn="ctr"/>
                      <a:r>
                        <a:rPr lang="en-US" sz="1800" dirty="0" smtClean="0"/>
                        <a:t>-</a:t>
                      </a:r>
                      <a:endParaRPr lang="en-US" sz="1800" dirty="0"/>
                    </a:p>
                  </a:txBody>
                  <a:tcPr marT="45715" marB="45715"/>
                </a:tc>
                <a:tc>
                  <a:txBody>
                    <a:bodyPr/>
                    <a:lstStyle/>
                    <a:p>
                      <a:pPr algn="ctr"/>
                      <a:r>
                        <a:rPr lang="en-US" sz="1800" dirty="0" smtClean="0"/>
                        <a:t>-</a:t>
                      </a:r>
                      <a:endParaRPr lang="en-US" sz="1800" dirty="0"/>
                    </a:p>
                  </a:txBody>
                  <a:tcPr marT="45715" marB="45715"/>
                </a:tc>
                <a:tc>
                  <a:txBody>
                    <a:bodyPr/>
                    <a:lstStyle/>
                    <a:p>
                      <a:pPr algn="ctr"/>
                      <a:r>
                        <a:rPr lang="en-US" sz="1800" dirty="0" smtClean="0"/>
                        <a:t>1</a:t>
                      </a:r>
                      <a:endParaRPr lang="en-US" sz="1800" dirty="0"/>
                    </a:p>
                  </a:txBody>
                  <a:tcPr marT="45715" marB="45715"/>
                </a:tc>
                <a:tc>
                  <a:txBody>
                    <a:bodyPr/>
                    <a:lstStyle/>
                    <a:p>
                      <a:pPr algn="ctr"/>
                      <a:r>
                        <a:rPr lang="en-US" sz="1800" b="1" dirty="0" smtClean="0">
                          <a:solidFill>
                            <a:srgbClr val="0033CC"/>
                          </a:solidFill>
                        </a:rPr>
                        <a:t>1</a:t>
                      </a:r>
                      <a:endParaRPr lang="en-US" sz="1800" b="1" dirty="0">
                        <a:solidFill>
                          <a:srgbClr val="0033CC"/>
                        </a:solidFill>
                      </a:endParaRPr>
                    </a:p>
                  </a:txBody>
                  <a:tcPr marT="45715" marB="45715"/>
                </a:tc>
                <a:tc>
                  <a:txBody>
                    <a:bodyPr/>
                    <a:lstStyle/>
                    <a:p>
                      <a:pPr algn="ctr"/>
                      <a:r>
                        <a:rPr lang="en-US" sz="1800" dirty="0" smtClean="0"/>
                        <a:t>-</a:t>
                      </a:r>
                      <a:endParaRPr lang="en-US" sz="1800" dirty="0"/>
                    </a:p>
                  </a:txBody>
                  <a:tcPr marT="45715" marB="457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(EVEN PARITY)</a:t>
                      </a:r>
                      <a:endParaRPr lang="en-US" sz="1800" dirty="0"/>
                    </a:p>
                  </a:txBody>
                  <a:tcPr marT="45715" marB="45715"/>
                </a:tc>
              </a:tr>
              <a:tr h="405061">
                <a:tc>
                  <a:txBody>
                    <a:bodyPr/>
                    <a:lstStyle/>
                    <a:p>
                      <a:pPr algn="ctr"/>
                      <a:r>
                        <a:rPr lang="en-US" sz="1800" dirty="0" smtClean="0"/>
                        <a:t>1</a:t>
                      </a:r>
                      <a:endParaRPr lang="en-US" sz="1800" dirty="0"/>
                    </a:p>
                  </a:txBody>
                  <a:tcPr marT="45715" marB="45715"/>
                </a:tc>
                <a:tc>
                  <a:txBody>
                    <a:bodyPr/>
                    <a:lstStyle/>
                    <a:p>
                      <a:pPr algn="ctr"/>
                      <a:r>
                        <a:rPr lang="en-US" sz="1800" dirty="0" smtClean="0"/>
                        <a:t>1</a:t>
                      </a:r>
                      <a:endParaRPr lang="en-US" sz="1800" dirty="0"/>
                    </a:p>
                  </a:txBody>
                  <a:tcPr marT="45715" marB="45715"/>
                </a:tc>
                <a:tc>
                  <a:txBody>
                    <a:bodyPr/>
                    <a:lstStyle/>
                    <a:p>
                      <a:pPr algn="ctr"/>
                      <a:r>
                        <a:rPr lang="en-US" sz="1800" dirty="0" smtClean="0"/>
                        <a:t>0</a:t>
                      </a:r>
                      <a:endParaRPr lang="en-US" sz="1800" dirty="0"/>
                    </a:p>
                  </a:txBody>
                  <a:tcPr marT="45715" marB="45715"/>
                </a:tc>
                <a:tc>
                  <a:txBody>
                    <a:bodyPr/>
                    <a:lstStyle/>
                    <a:p>
                      <a:pPr algn="ctr"/>
                      <a:r>
                        <a:rPr lang="en-US" sz="1800" b="1" dirty="0" smtClean="0">
                          <a:solidFill>
                            <a:srgbClr val="0033CC"/>
                          </a:solidFill>
                        </a:rPr>
                        <a:t>0</a:t>
                      </a:r>
                      <a:endParaRPr lang="en-US" sz="1800" b="1" dirty="0">
                        <a:solidFill>
                          <a:srgbClr val="0033CC"/>
                        </a:solidFill>
                      </a:endParaRPr>
                    </a:p>
                  </a:txBody>
                  <a:tcPr marT="45715" marB="45715"/>
                </a:tc>
                <a:tc>
                  <a:txBody>
                    <a:bodyPr/>
                    <a:lstStyle/>
                    <a:p>
                      <a:pPr algn="ctr"/>
                      <a:r>
                        <a:rPr lang="en-US" sz="1800" dirty="0" smtClean="0"/>
                        <a:t>-</a:t>
                      </a:r>
                      <a:endParaRPr lang="en-US" sz="1800" dirty="0"/>
                    </a:p>
                  </a:txBody>
                  <a:tcPr marT="45715" marB="45715"/>
                </a:tc>
                <a:tc>
                  <a:txBody>
                    <a:bodyPr/>
                    <a:lstStyle/>
                    <a:p>
                      <a:pPr algn="ctr"/>
                      <a:r>
                        <a:rPr lang="en-US" sz="1800" dirty="0" smtClean="0"/>
                        <a:t>-</a:t>
                      </a:r>
                      <a:endParaRPr lang="en-US" sz="1800" dirty="0"/>
                    </a:p>
                  </a:txBody>
                  <a:tcPr marT="45715" marB="45715"/>
                </a:tc>
                <a:tc>
                  <a:txBody>
                    <a:bodyPr/>
                    <a:lstStyle/>
                    <a:p>
                      <a:pPr algn="ctr"/>
                      <a:r>
                        <a:rPr lang="en-US" sz="1800" dirty="0" smtClean="0"/>
                        <a:t>-</a:t>
                      </a:r>
                      <a:endParaRPr lang="en-US" sz="1800" dirty="0"/>
                    </a:p>
                  </a:txBody>
                  <a:tcPr marT="45715" marB="457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(EVEN PARITY)</a:t>
                      </a:r>
                      <a:endParaRPr lang="en-US" sz="1800" dirty="0"/>
                    </a:p>
                  </a:txBody>
                  <a:tcPr marT="45715" marB="45715"/>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smtClean="0">
                <a:latin typeface="Arial" charset="0"/>
                <a:cs typeface="Arial" charset="0"/>
              </a:rPr>
              <a:t>Hamming Codes</a:t>
            </a:r>
          </a:p>
        </p:txBody>
      </p:sp>
      <p:sp>
        <p:nvSpPr>
          <p:cNvPr id="54275" name="Content Placeholder 2"/>
          <p:cNvSpPr>
            <a:spLocks noGrp="1"/>
          </p:cNvSpPr>
          <p:nvPr>
            <p:ph idx="1"/>
          </p:nvPr>
        </p:nvSpPr>
        <p:spPr/>
        <p:txBody>
          <a:bodyPr/>
          <a:lstStyle/>
          <a:p>
            <a:r>
              <a:rPr lang="en-US" smtClean="0">
                <a:latin typeface="Arial" charset="0"/>
                <a:cs typeface="Arial" charset="0"/>
              </a:rPr>
              <a:t>When these seven bits are entered into the parity circles, it can be confirmed that the choice of these three parity bits ensures that the parity within each circle is EVEN, as shown here. </a:t>
            </a:r>
          </a:p>
        </p:txBody>
      </p:sp>
      <p:pic>
        <p:nvPicPr>
          <p:cNvPr id="54276" name="Picture 2" descr="Venn"/>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962400" y="4114800"/>
            <a:ext cx="1809750" cy="180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smtClean="0">
                <a:latin typeface="Arial" charset="0"/>
                <a:cs typeface="Arial" charset="0"/>
              </a:rPr>
              <a:t>Hamming Code</a:t>
            </a:r>
          </a:p>
        </p:txBody>
      </p:sp>
      <p:sp>
        <p:nvSpPr>
          <p:cNvPr id="8" name="Content Placeholder 7"/>
          <p:cNvSpPr>
            <a:spLocks noGrp="1"/>
          </p:cNvSpPr>
          <p:nvPr>
            <p:ph idx="1"/>
          </p:nvPr>
        </p:nvSpPr>
        <p:spPr/>
        <p:txBody>
          <a:bodyPr/>
          <a:lstStyle/>
          <a:p>
            <a:pPr>
              <a:spcBef>
                <a:spcPct val="0"/>
              </a:spcBef>
              <a:buClrTx/>
              <a:defRPr/>
            </a:pPr>
            <a:r>
              <a:rPr lang="en-US" sz="2000" dirty="0" smtClean="0"/>
              <a:t>I</a:t>
            </a:r>
            <a:r>
              <a:rPr lang="en-US" sz="2000" dirty="0"/>
              <a:t>t may now be observed that if an error occurs in any of the seven bits, that error will affect different combinations of the three parity bits depending on the bit position. </a:t>
            </a:r>
          </a:p>
          <a:p>
            <a:pPr marL="0" indent="0">
              <a:spcBef>
                <a:spcPct val="0"/>
              </a:spcBef>
              <a:buClrTx/>
              <a:buFont typeface="Arial" charset="0"/>
              <a:buNone/>
              <a:defRPr/>
            </a:pPr>
            <a:endParaRPr lang="en-US" sz="2000" dirty="0" smtClean="0"/>
          </a:p>
          <a:p>
            <a:pPr>
              <a:spcBef>
                <a:spcPct val="0"/>
              </a:spcBef>
              <a:buClrTx/>
              <a:defRPr/>
            </a:pPr>
            <a:r>
              <a:rPr lang="en-US" sz="2000" dirty="0" smtClean="0"/>
              <a:t>For </a:t>
            </a:r>
            <a:r>
              <a:rPr lang="en-US" sz="2000" dirty="0"/>
              <a:t>example, suppose the above message 1100110 is sent and a single bit error occurs such that the </a:t>
            </a:r>
            <a:r>
              <a:rPr lang="en-US" sz="2000" dirty="0" err="1"/>
              <a:t>codeword</a:t>
            </a:r>
            <a:r>
              <a:rPr lang="en-US" sz="2000" dirty="0"/>
              <a:t> 1110110 is received: </a:t>
            </a:r>
            <a:endParaRPr lang="en-US" sz="2000" dirty="0" smtClean="0"/>
          </a:p>
          <a:p>
            <a:pPr>
              <a:spcBef>
                <a:spcPct val="0"/>
              </a:spcBef>
              <a:buClrTx/>
              <a:defRPr/>
            </a:pPr>
            <a:endParaRPr lang="en-US" sz="1050" dirty="0">
              <a:solidFill>
                <a:srgbClr val="0000FF"/>
              </a:solidFill>
              <a:latin typeface="Arial Unicode MS" pitchFamily="34" charset="-128"/>
            </a:endParaRPr>
          </a:p>
          <a:p>
            <a:pPr marL="0" indent="0">
              <a:spcBef>
                <a:spcPct val="0"/>
              </a:spcBef>
              <a:buClrTx/>
              <a:buFont typeface="Arial" charset="0"/>
              <a:buNone/>
              <a:defRPr/>
            </a:pPr>
            <a:r>
              <a:rPr lang="en-US" sz="1800" dirty="0">
                <a:solidFill>
                  <a:srgbClr val="0000FF"/>
                </a:solidFill>
                <a:latin typeface="Arial Unicode MS" pitchFamily="34" charset="-128"/>
              </a:rPr>
              <a:t>transmitted message </a:t>
            </a:r>
            <a:r>
              <a:rPr lang="en-US" sz="1800" dirty="0" smtClean="0">
                <a:solidFill>
                  <a:srgbClr val="0000FF"/>
                </a:solidFill>
                <a:latin typeface="Arial Unicode MS" pitchFamily="34" charset="-128"/>
              </a:rPr>
              <a:t>			received message </a:t>
            </a:r>
          </a:p>
          <a:p>
            <a:pPr marL="0" indent="0">
              <a:spcBef>
                <a:spcPct val="0"/>
              </a:spcBef>
              <a:buClrTx/>
              <a:buFont typeface="Arial" charset="0"/>
              <a:buNone/>
              <a:defRPr/>
            </a:pPr>
            <a:r>
              <a:rPr lang="en-US" sz="1800" dirty="0" smtClean="0">
                <a:latin typeface="Arial Unicode MS" pitchFamily="34" charset="-128"/>
              </a:rPr>
              <a:t>         1 </a:t>
            </a:r>
            <a:r>
              <a:rPr lang="en-US" sz="1800" dirty="0">
                <a:latin typeface="Arial Unicode MS" pitchFamily="34" charset="-128"/>
              </a:rPr>
              <a:t>1 0 0 1 1 0 </a:t>
            </a:r>
            <a:r>
              <a:rPr lang="en-US" sz="1800" dirty="0" smtClean="0">
                <a:latin typeface="Arial Unicode MS" pitchFamily="34" charset="-128"/>
              </a:rPr>
              <a:t>	------------&gt; 	        1 </a:t>
            </a:r>
            <a:r>
              <a:rPr lang="en-US" sz="1800" dirty="0">
                <a:latin typeface="Arial Unicode MS" pitchFamily="34" charset="-128"/>
              </a:rPr>
              <a:t>1 1 0 1 1 </a:t>
            </a:r>
            <a:r>
              <a:rPr lang="en-US" sz="1800" dirty="0" smtClean="0">
                <a:latin typeface="Arial Unicode MS" pitchFamily="34" charset="-128"/>
              </a:rPr>
              <a:t>0</a:t>
            </a:r>
          </a:p>
          <a:p>
            <a:pPr marL="0" indent="0">
              <a:spcBef>
                <a:spcPct val="0"/>
              </a:spcBef>
              <a:buClrTx/>
              <a:buFont typeface="Arial" charset="0"/>
              <a:buNone/>
              <a:defRPr/>
            </a:pPr>
            <a:r>
              <a:rPr lang="en-US" sz="1800" dirty="0" smtClean="0">
                <a:latin typeface="Arial Unicode MS" pitchFamily="34" charset="-128"/>
              </a:rPr>
              <a:t> </a:t>
            </a:r>
            <a:r>
              <a:rPr lang="en-US" sz="1800" dirty="0">
                <a:latin typeface="Arial Unicode MS" pitchFamily="34" charset="-128"/>
              </a:rPr>
              <a:t>BIT: 7 6 5 4 3 2 1 </a:t>
            </a:r>
            <a:r>
              <a:rPr lang="en-US" sz="1800" dirty="0" smtClean="0">
                <a:latin typeface="Arial Unicode MS" pitchFamily="34" charset="-128"/>
              </a:rPr>
              <a:t>			BIT</a:t>
            </a:r>
            <a:r>
              <a:rPr lang="en-US" sz="1800" dirty="0">
                <a:latin typeface="Arial Unicode MS" pitchFamily="34" charset="-128"/>
              </a:rPr>
              <a:t>: 7 6 5 4 3 2 1 </a:t>
            </a:r>
            <a:endParaRPr lang="en-US" sz="1600" dirty="0"/>
          </a:p>
          <a:p>
            <a:pPr marL="0" indent="0">
              <a:spcBef>
                <a:spcPct val="0"/>
              </a:spcBef>
              <a:buClrTx/>
              <a:buFont typeface="Arial" charset="0"/>
              <a:buNone/>
              <a:defRPr/>
            </a:pPr>
            <a:endParaRPr lang="en-US" sz="2000" dirty="0" smtClean="0"/>
          </a:p>
          <a:p>
            <a:pPr marL="0" indent="0">
              <a:spcBef>
                <a:spcPct val="0"/>
              </a:spcBef>
              <a:buClrTx/>
              <a:buFont typeface="Arial" charset="0"/>
              <a:buNone/>
              <a:defRPr/>
            </a:pPr>
            <a:r>
              <a:rPr lang="en-US" sz="2000" dirty="0" smtClean="0"/>
              <a:t>The </a:t>
            </a:r>
            <a:r>
              <a:rPr lang="en-US" sz="2000" dirty="0"/>
              <a:t>above error (in bit 5) can be corrected by examining which of the three parity bits was affected by the bad bit: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smtClean="0">
                <a:latin typeface="Arial" charset="0"/>
                <a:cs typeface="Arial" charset="0"/>
              </a:rPr>
              <a:t>Hamming Code</a:t>
            </a:r>
          </a:p>
        </p:txBody>
      </p:sp>
      <p:graphicFrame>
        <p:nvGraphicFramePr>
          <p:cNvPr id="4" name="Content Placeholder 3"/>
          <p:cNvGraphicFramePr>
            <a:graphicFrameLocks noGrp="1"/>
          </p:cNvGraphicFramePr>
          <p:nvPr>
            <p:ph idx="1"/>
          </p:nvPr>
        </p:nvGraphicFramePr>
        <p:xfrm>
          <a:off x="838200" y="2016125"/>
          <a:ext cx="7543800" cy="1828800"/>
        </p:xfrm>
        <a:graphic>
          <a:graphicData uri="http://schemas.openxmlformats.org/drawingml/2006/table">
            <a:tbl>
              <a:tblPr firstRow="1" bandRow="1" bandCol="1">
                <a:tableStyleId>{912C8C85-51F0-491E-9774-3900AFEF0FD7}</a:tableStyleId>
              </a:tblPr>
              <a:tblGrid>
                <a:gridCol w="456954"/>
                <a:gridCol w="457234"/>
                <a:gridCol w="457234"/>
                <a:gridCol w="457234"/>
                <a:gridCol w="457234"/>
                <a:gridCol w="457234"/>
                <a:gridCol w="457234"/>
                <a:gridCol w="2834682"/>
                <a:gridCol w="754380"/>
                <a:gridCol w="754380"/>
              </a:tblGrid>
              <a:tr h="365760">
                <a:tc>
                  <a:txBody>
                    <a:bodyPr/>
                    <a:lstStyle/>
                    <a:p>
                      <a:pPr algn="ctr"/>
                      <a:r>
                        <a:rPr lang="en-US" sz="1800" dirty="0"/>
                        <a:t>7</a:t>
                      </a:r>
                    </a:p>
                  </a:txBody>
                  <a:tcPr marT="45718" marB="45718" anchor="ctr"/>
                </a:tc>
                <a:tc>
                  <a:txBody>
                    <a:bodyPr/>
                    <a:lstStyle/>
                    <a:p>
                      <a:pPr algn="ctr"/>
                      <a:r>
                        <a:rPr lang="en-US" sz="1800" dirty="0"/>
                        <a:t>6</a:t>
                      </a:r>
                    </a:p>
                  </a:txBody>
                  <a:tcPr marT="45718" marB="45718" anchor="ctr"/>
                </a:tc>
                <a:tc>
                  <a:txBody>
                    <a:bodyPr/>
                    <a:lstStyle/>
                    <a:p>
                      <a:pPr algn="ctr"/>
                      <a:r>
                        <a:rPr lang="en-US" sz="1800" dirty="0"/>
                        <a:t>5</a:t>
                      </a:r>
                    </a:p>
                  </a:txBody>
                  <a:tcPr marT="45718" marB="45718" anchor="ctr"/>
                </a:tc>
                <a:tc>
                  <a:txBody>
                    <a:bodyPr/>
                    <a:lstStyle/>
                    <a:p>
                      <a:pPr algn="ctr"/>
                      <a:r>
                        <a:rPr lang="en-US" sz="1800" dirty="0"/>
                        <a:t>4</a:t>
                      </a:r>
                    </a:p>
                  </a:txBody>
                  <a:tcPr marT="45718" marB="45718" anchor="ctr"/>
                </a:tc>
                <a:tc>
                  <a:txBody>
                    <a:bodyPr/>
                    <a:lstStyle/>
                    <a:p>
                      <a:pPr algn="ctr"/>
                      <a:r>
                        <a:rPr lang="en-US" sz="1800" dirty="0"/>
                        <a:t>3</a:t>
                      </a:r>
                    </a:p>
                  </a:txBody>
                  <a:tcPr marT="45718" marB="45718" anchor="ctr"/>
                </a:tc>
                <a:tc>
                  <a:txBody>
                    <a:bodyPr/>
                    <a:lstStyle/>
                    <a:p>
                      <a:pPr algn="ctr"/>
                      <a:r>
                        <a:rPr lang="en-US" sz="1800" dirty="0"/>
                        <a:t>2</a:t>
                      </a:r>
                    </a:p>
                  </a:txBody>
                  <a:tcPr marT="45718" marB="45718" anchor="ctr"/>
                </a:tc>
                <a:tc>
                  <a:txBody>
                    <a:bodyPr/>
                    <a:lstStyle/>
                    <a:p>
                      <a:pPr algn="ctr"/>
                      <a:r>
                        <a:rPr lang="en-US" sz="1800" dirty="0"/>
                        <a:t>1 </a:t>
                      </a:r>
                    </a:p>
                  </a:txBody>
                  <a:tcPr marT="45718" marB="45718" anchor="ctr"/>
                </a:tc>
                <a:tc>
                  <a:txBody>
                    <a:bodyPr/>
                    <a:lstStyle/>
                    <a:p>
                      <a:endParaRPr lang="en-US" sz="1800" dirty="0"/>
                    </a:p>
                  </a:txBody>
                  <a:tcPr marT="45718" marB="45718"/>
                </a:tc>
                <a:tc>
                  <a:txBody>
                    <a:bodyPr/>
                    <a:lstStyle/>
                    <a:p>
                      <a:endParaRPr lang="en-US" sz="1800"/>
                    </a:p>
                  </a:txBody>
                  <a:tcPr marT="45718" marB="45718"/>
                </a:tc>
                <a:tc>
                  <a:txBody>
                    <a:bodyPr/>
                    <a:lstStyle/>
                    <a:p>
                      <a:endParaRPr lang="en-US" sz="1800"/>
                    </a:p>
                  </a:txBody>
                  <a:tcPr marT="45718" marB="45718"/>
                </a:tc>
              </a:tr>
              <a:tr h="365760">
                <a:tc>
                  <a:txBody>
                    <a:bodyPr/>
                    <a:lstStyle/>
                    <a:p>
                      <a:pPr algn="ctr"/>
                      <a:r>
                        <a:rPr lang="en-US" sz="1800" dirty="0"/>
                        <a:t>1 </a:t>
                      </a:r>
                    </a:p>
                  </a:txBody>
                  <a:tcPr marT="45718" marB="45718" anchor="ctr"/>
                </a:tc>
                <a:tc>
                  <a:txBody>
                    <a:bodyPr/>
                    <a:lstStyle/>
                    <a:p>
                      <a:pPr algn="ctr"/>
                      <a:r>
                        <a:rPr lang="en-US" sz="1800" dirty="0"/>
                        <a:t>1 </a:t>
                      </a:r>
                    </a:p>
                  </a:txBody>
                  <a:tcPr marT="45718" marB="45718" anchor="ctr"/>
                </a:tc>
                <a:tc>
                  <a:txBody>
                    <a:bodyPr/>
                    <a:lstStyle/>
                    <a:p>
                      <a:pPr algn="ctr"/>
                      <a:r>
                        <a:rPr lang="en-US" sz="1800" dirty="0"/>
                        <a:t>1 </a:t>
                      </a:r>
                    </a:p>
                  </a:txBody>
                  <a:tcPr marT="45718" marB="45718" anchor="ctr"/>
                </a:tc>
                <a:tc>
                  <a:txBody>
                    <a:bodyPr/>
                    <a:lstStyle/>
                    <a:p>
                      <a:pPr algn="ctr"/>
                      <a:r>
                        <a:rPr lang="en-US" sz="1800" b="1" dirty="0">
                          <a:solidFill>
                            <a:srgbClr val="0033CC"/>
                          </a:solidFill>
                        </a:rPr>
                        <a:t>0</a:t>
                      </a:r>
                      <a:r>
                        <a:rPr lang="en-US" sz="1800" dirty="0"/>
                        <a:t> </a:t>
                      </a:r>
                    </a:p>
                  </a:txBody>
                  <a:tcPr marT="45718" marB="45718" anchor="ctr"/>
                </a:tc>
                <a:tc>
                  <a:txBody>
                    <a:bodyPr/>
                    <a:lstStyle/>
                    <a:p>
                      <a:pPr algn="ctr"/>
                      <a:r>
                        <a:rPr lang="en-US" sz="1800" dirty="0"/>
                        <a:t>1 </a:t>
                      </a:r>
                    </a:p>
                  </a:txBody>
                  <a:tcPr marT="45718" marB="45718" anchor="ctr"/>
                </a:tc>
                <a:tc>
                  <a:txBody>
                    <a:bodyPr/>
                    <a:lstStyle/>
                    <a:p>
                      <a:pPr algn="ctr"/>
                      <a:r>
                        <a:rPr lang="en-US" sz="1800" b="1" dirty="0">
                          <a:solidFill>
                            <a:srgbClr val="0033CC"/>
                          </a:solidFill>
                        </a:rPr>
                        <a:t>1 </a:t>
                      </a:r>
                    </a:p>
                  </a:txBody>
                  <a:tcPr marT="45718" marB="45718" anchor="ctr"/>
                </a:tc>
                <a:tc>
                  <a:txBody>
                    <a:bodyPr/>
                    <a:lstStyle/>
                    <a:p>
                      <a:pPr algn="ctr"/>
                      <a:r>
                        <a:rPr lang="en-US" sz="1800" b="1" dirty="0">
                          <a:solidFill>
                            <a:srgbClr val="0033CC"/>
                          </a:solidFill>
                        </a:rPr>
                        <a:t>0 </a:t>
                      </a:r>
                    </a:p>
                  </a:txBody>
                  <a:tcPr marT="45718" marB="45718" anchor="ctr"/>
                </a:tc>
                <a:tc>
                  <a:txBody>
                    <a:bodyPr/>
                    <a:lstStyle/>
                    <a:p>
                      <a:pPr algn="ctr"/>
                      <a:r>
                        <a:rPr lang="en-US" sz="1800" dirty="0"/>
                        <a:t>7-BIT CODEWORD </a:t>
                      </a:r>
                    </a:p>
                  </a:txBody>
                  <a:tcPr marT="45718" marB="45718" anchor="ctr"/>
                </a:tc>
                <a:tc>
                  <a:txBody>
                    <a:bodyPr/>
                    <a:lstStyle/>
                    <a:p>
                      <a:endParaRPr lang="en-US" sz="1800" dirty="0"/>
                    </a:p>
                  </a:txBody>
                  <a:tcPr marT="45718" marB="45718"/>
                </a:tc>
                <a:tc>
                  <a:txBody>
                    <a:bodyPr/>
                    <a:lstStyle/>
                    <a:p>
                      <a:endParaRPr lang="en-US" sz="1800" dirty="0"/>
                    </a:p>
                  </a:txBody>
                  <a:tcPr marT="45718" marB="45718"/>
                </a:tc>
              </a:tr>
              <a:tr h="365760">
                <a:tc>
                  <a:txBody>
                    <a:bodyPr/>
                    <a:lstStyle/>
                    <a:p>
                      <a:pPr algn="ctr"/>
                      <a:r>
                        <a:rPr lang="en-US" sz="1800"/>
                        <a:t>1</a:t>
                      </a:r>
                    </a:p>
                  </a:txBody>
                  <a:tcPr marT="45718" marB="45718" anchor="ctr"/>
                </a:tc>
                <a:tc>
                  <a:txBody>
                    <a:bodyPr/>
                    <a:lstStyle/>
                    <a:p>
                      <a:pPr algn="ctr"/>
                      <a:r>
                        <a:rPr lang="en-US" sz="1800"/>
                        <a:t>-</a:t>
                      </a:r>
                    </a:p>
                  </a:txBody>
                  <a:tcPr marT="45718" marB="45718" anchor="ctr"/>
                </a:tc>
                <a:tc>
                  <a:txBody>
                    <a:bodyPr/>
                    <a:lstStyle/>
                    <a:p>
                      <a:pPr algn="ctr"/>
                      <a:r>
                        <a:rPr lang="en-US" sz="1800"/>
                        <a:t>1</a:t>
                      </a:r>
                    </a:p>
                  </a:txBody>
                  <a:tcPr marT="45718" marB="45718" anchor="ctr"/>
                </a:tc>
                <a:tc>
                  <a:txBody>
                    <a:bodyPr/>
                    <a:lstStyle/>
                    <a:p>
                      <a:pPr algn="ctr"/>
                      <a:r>
                        <a:rPr lang="en-US" sz="1800"/>
                        <a:t>-</a:t>
                      </a:r>
                    </a:p>
                  </a:txBody>
                  <a:tcPr marT="45718" marB="45718" anchor="ctr"/>
                </a:tc>
                <a:tc>
                  <a:txBody>
                    <a:bodyPr/>
                    <a:lstStyle/>
                    <a:p>
                      <a:pPr algn="ctr"/>
                      <a:r>
                        <a:rPr lang="en-US" sz="1800"/>
                        <a:t>1</a:t>
                      </a:r>
                    </a:p>
                  </a:txBody>
                  <a:tcPr marT="45718" marB="45718" anchor="ctr"/>
                </a:tc>
                <a:tc>
                  <a:txBody>
                    <a:bodyPr/>
                    <a:lstStyle/>
                    <a:p>
                      <a:pPr algn="ctr"/>
                      <a:r>
                        <a:rPr lang="en-US" sz="1800"/>
                        <a:t>-</a:t>
                      </a:r>
                    </a:p>
                  </a:txBody>
                  <a:tcPr marT="45718" marB="45718" anchor="ctr"/>
                </a:tc>
                <a:tc>
                  <a:txBody>
                    <a:bodyPr/>
                    <a:lstStyle/>
                    <a:p>
                      <a:pPr algn="ctr"/>
                      <a:r>
                        <a:rPr lang="en-US" sz="1800" dirty="0"/>
                        <a:t>0</a:t>
                      </a:r>
                    </a:p>
                  </a:txBody>
                  <a:tcPr marT="45718" marB="45718" anchor="ctr"/>
                </a:tc>
                <a:tc>
                  <a:txBody>
                    <a:bodyPr/>
                    <a:lstStyle/>
                    <a:p>
                      <a:pPr algn="ctr"/>
                      <a:r>
                        <a:rPr lang="en-US" sz="1800" dirty="0"/>
                        <a:t>(EVEN PARITY) </a:t>
                      </a:r>
                    </a:p>
                  </a:txBody>
                  <a:tcPr marT="45718" marB="45718" anchor="ctr"/>
                </a:tc>
                <a:tc>
                  <a:txBody>
                    <a:bodyPr/>
                    <a:lstStyle/>
                    <a:p>
                      <a:pPr algn="ctr"/>
                      <a:r>
                        <a:rPr lang="en-US" sz="1800" b="1" dirty="0">
                          <a:solidFill>
                            <a:srgbClr val="0033CC"/>
                          </a:solidFill>
                        </a:rPr>
                        <a:t>NOT! </a:t>
                      </a:r>
                    </a:p>
                  </a:txBody>
                  <a:tcPr marT="45718" marB="45718" anchor="ctr"/>
                </a:tc>
                <a:tc>
                  <a:txBody>
                    <a:bodyPr/>
                    <a:lstStyle/>
                    <a:p>
                      <a:pPr algn="ctr"/>
                      <a:r>
                        <a:rPr lang="en-US" sz="1800" b="1" dirty="0">
                          <a:solidFill>
                            <a:srgbClr val="0033CC"/>
                          </a:solidFill>
                        </a:rPr>
                        <a:t>1 </a:t>
                      </a:r>
                    </a:p>
                  </a:txBody>
                  <a:tcPr marT="45718" marB="45718" anchor="ctr"/>
                </a:tc>
              </a:tr>
              <a:tr h="365760">
                <a:tc>
                  <a:txBody>
                    <a:bodyPr/>
                    <a:lstStyle/>
                    <a:p>
                      <a:pPr algn="ctr"/>
                      <a:r>
                        <a:rPr lang="en-US" sz="1800"/>
                        <a:t>1</a:t>
                      </a:r>
                    </a:p>
                  </a:txBody>
                  <a:tcPr marT="45718" marB="45718" anchor="ctr"/>
                </a:tc>
                <a:tc>
                  <a:txBody>
                    <a:bodyPr/>
                    <a:lstStyle/>
                    <a:p>
                      <a:pPr algn="ctr"/>
                      <a:r>
                        <a:rPr lang="en-US" sz="1800"/>
                        <a:t>1</a:t>
                      </a:r>
                    </a:p>
                  </a:txBody>
                  <a:tcPr marT="45718" marB="45718" anchor="ctr"/>
                </a:tc>
                <a:tc>
                  <a:txBody>
                    <a:bodyPr/>
                    <a:lstStyle/>
                    <a:p>
                      <a:pPr algn="ctr"/>
                      <a:r>
                        <a:rPr lang="en-US" sz="1800"/>
                        <a:t>-</a:t>
                      </a:r>
                    </a:p>
                  </a:txBody>
                  <a:tcPr marT="45718" marB="45718" anchor="ctr"/>
                </a:tc>
                <a:tc>
                  <a:txBody>
                    <a:bodyPr/>
                    <a:lstStyle/>
                    <a:p>
                      <a:pPr algn="ctr"/>
                      <a:r>
                        <a:rPr lang="en-US" sz="1800"/>
                        <a:t>-</a:t>
                      </a:r>
                    </a:p>
                  </a:txBody>
                  <a:tcPr marT="45718" marB="45718" anchor="ctr"/>
                </a:tc>
                <a:tc>
                  <a:txBody>
                    <a:bodyPr/>
                    <a:lstStyle/>
                    <a:p>
                      <a:pPr algn="ctr"/>
                      <a:r>
                        <a:rPr lang="en-US" sz="1800"/>
                        <a:t>1</a:t>
                      </a:r>
                    </a:p>
                  </a:txBody>
                  <a:tcPr marT="45718" marB="45718" anchor="ctr"/>
                </a:tc>
                <a:tc>
                  <a:txBody>
                    <a:bodyPr/>
                    <a:lstStyle/>
                    <a:p>
                      <a:pPr algn="ctr"/>
                      <a:r>
                        <a:rPr lang="en-US" sz="1800"/>
                        <a:t>1</a:t>
                      </a:r>
                    </a:p>
                  </a:txBody>
                  <a:tcPr marT="45718" marB="45718" anchor="ctr"/>
                </a:tc>
                <a:tc>
                  <a:txBody>
                    <a:bodyPr/>
                    <a:lstStyle/>
                    <a:p>
                      <a:pPr algn="ctr"/>
                      <a:r>
                        <a:rPr lang="en-US" sz="1800"/>
                        <a:t>-</a:t>
                      </a:r>
                    </a:p>
                  </a:txBody>
                  <a:tcPr marT="45718" marB="45718" anchor="ctr"/>
                </a:tc>
                <a:tc>
                  <a:txBody>
                    <a:bodyPr/>
                    <a:lstStyle/>
                    <a:p>
                      <a:pPr algn="ctr"/>
                      <a:r>
                        <a:rPr lang="en-US" sz="1800" dirty="0"/>
                        <a:t>(EVEN PARITY) </a:t>
                      </a:r>
                    </a:p>
                  </a:txBody>
                  <a:tcPr marT="45718" marB="45718" anchor="ctr"/>
                </a:tc>
                <a:tc>
                  <a:txBody>
                    <a:bodyPr/>
                    <a:lstStyle/>
                    <a:p>
                      <a:pPr algn="ctr"/>
                      <a:r>
                        <a:rPr lang="en-US" sz="1800" b="1" dirty="0">
                          <a:solidFill>
                            <a:srgbClr val="FF0000"/>
                          </a:solidFill>
                        </a:rPr>
                        <a:t>OK! </a:t>
                      </a:r>
                    </a:p>
                  </a:txBody>
                  <a:tcPr marT="45718" marB="45718" anchor="ctr"/>
                </a:tc>
                <a:tc>
                  <a:txBody>
                    <a:bodyPr/>
                    <a:lstStyle/>
                    <a:p>
                      <a:pPr algn="ctr"/>
                      <a:r>
                        <a:rPr lang="en-US" sz="1800" b="1" dirty="0">
                          <a:solidFill>
                            <a:srgbClr val="FF0000"/>
                          </a:solidFill>
                        </a:rPr>
                        <a:t>0 </a:t>
                      </a:r>
                    </a:p>
                  </a:txBody>
                  <a:tcPr marT="45718" marB="45718" anchor="ctr"/>
                </a:tc>
              </a:tr>
              <a:tr h="365760">
                <a:tc>
                  <a:txBody>
                    <a:bodyPr/>
                    <a:lstStyle/>
                    <a:p>
                      <a:pPr algn="ctr"/>
                      <a:r>
                        <a:rPr lang="en-US" sz="1800"/>
                        <a:t>1</a:t>
                      </a:r>
                    </a:p>
                  </a:txBody>
                  <a:tcPr marT="45718" marB="45718" anchor="ctr"/>
                </a:tc>
                <a:tc>
                  <a:txBody>
                    <a:bodyPr/>
                    <a:lstStyle/>
                    <a:p>
                      <a:pPr algn="ctr"/>
                      <a:r>
                        <a:rPr lang="en-US" sz="1800"/>
                        <a:t>1</a:t>
                      </a:r>
                    </a:p>
                  </a:txBody>
                  <a:tcPr marT="45718" marB="45718" anchor="ctr"/>
                </a:tc>
                <a:tc>
                  <a:txBody>
                    <a:bodyPr/>
                    <a:lstStyle/>
                    <a:p>
                      <a:pPr algn="ctr"/>
                      <a:r>
                        <a:rPr lang="en-US" sz="1800"/>
                        <a:t>1</a:t>
                      </a:r>
                    </a:p>
                  </a:txBody>
                  <a:tcPr marT="45718" marB="45718" anchor="ctr"/>
                </a:tc>
                <a:tc>
                  <a:txBody>
                    <a:bodyPr/>
                    <a:lstStyle/>
                    <a:p>
                      <a:pPr algn="ctr"/>
                      <a:r>
                        <a:rPr lang="en-US" sz="1800"/>
                        <a:t>0</a:t>
                      </a:r>
                    </a:p>
                  </a:txBody>
                  <a:tcPr marT="45718" marB="45718" anchor="ctr"/>
                </a:tc>
                <a:tc>
                  <a:txBody>
                    <a:bodyPr/>
                    <a:lstStyle/>
                    <a:p>
                      <a:pPr algn="ctr"/>
                      <a:r>
                        <a:rPr lang="en-US" sz="1800"/>
                        <a:t>-</a:t>
                      </a:r>
                    </a:p>
                  </a:txBody>
                  <a:tcPr marT="45718" marB="45718" anchor="ctr"/>
                </a:tc>
                <a:tc>
                  <a:txBody>
                    <a:bodyPr/>
                    <a:lstStyle/>
                    <a:p>
                      <a:pPr algn="ctr"/>
                      <a:r>
                        <a:rPr lang="en-US" sz="1800"/>
                        <a:t>-</a:t>
                      </a:r>
                    </a:p>
                  </a:txBody>
                  <a:tcPr marT="45718" marB="45718" anchor="ctr"/>
                </a:tc>
                <a:tc>
                  <a:txBody>
                    <a:bodyPr/>
                    <a:lstStyle/>
                    <a:p>
                      <a:pPr algn="ctr"/>
                      <a:r>
                        <a:rPr lang="en-US" sz="1800"/>
                        <a:t>-</a:t>
                      </a:r>
                    </a:p>
                  </a:txBody>
                  <a:tcPr marT="45718" marB="45718" anchor="ctr"/>
                </a:tc>
                <a:tc>
                  <a:txBody>
                    <a:bodyPr/>
                    <a:lstStyle/>
                    <a:p>
                      <a:pPr algn="ctr"/>
                      <a:r>
                        <a:rPr lang="en-US" sz="1800"/>
                        <a:t>(EVEN PARITY) </a:t>
                      </a:r>
                    </a:p>
                  </a:txBody>
                  <a:tcPr marT="45718" marB="45718" anchor="ctr"/>
                </a:tc>
                <a:tc>
                  <a:txBody>
                    <a:bodyPr/>
                    <a:lstStyle/>
                    <a:p>
                      <a:pPr algn="ctr"/>
                      <a:r>
                        <a:rPr lang="en-US" sz="1800" b="1" dirty="0">
                          <a:solidFill>
                            <a:srgbClr val="0033CC"/>
                          </a:solidFill>
                        </a:rPr>
                        <a:t>NOT! </a:t>
                      </a:r>
                    </a:p>
                  </a:txBody>
                  <a:tcPr marT="45718" marB="45718" anchor="ctr"/>
                </a:tc>
                <a:tc>
                  <a:txBody>
                    <a:bodyPr/>
                    <a:lstStyle/>
                    <a:p>
                      <a:pPr algn="ctr"/>
                      <a:r>
                        <a:rPr lang="en-US" sz="1800" b="1" dirty="0">
                          <a:solidFill>
                            <a:srgbClr val="0033CC"/>
                          </a:solidFill>
                        </a:rPr>
                        <a:t>1</a:t>
                      </a:r>
                    </a:p>
                  </a:txBody>
                  <a:tcPr marT="45718" marB="45718" anchor="ctr"/>
                </a:tc>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3"/>
          <p:cNvSpPr>
            <a:spLocks noGrp="1"/>
          </p:cNvSpPr>
          <p:nvPr>
            <p:ph type="title"/>
          </p:nvPr>
        </p:nvSpPr>
        <p:spPr/>
        <p:txBody>
          <a:bodyPr/>
          <a:lstStyle/>
          <a:p>
            <a:r>
              <a:rPr smtClean="0">
                <a:latin typeface="Arial" charset="0"/>
                <a:cs typeface="Arial" charset="0"/>
              </a:rPr>
              <a:t>Hamming Code</a:t>
            </a:r>
          </a:p>
        </p:txBody>
      </p:sp>
      <p:sp>
        <p:nvSpPr>
          <p:cNvPr id="5" name="Content Placeholder 4"/>
          <p:cNvSpPr>
            <a:spLocks noGrp="1"/>
          </p:cNvSpPr>
          <p:nvPr>
            <p:ph idx="1"/>
          </p:nvPr>
        </p:nvSpPr>
        <p:spPr/>
        <p:txBody>
          <a:bodyPr/>
          <a:lstStyle/>
          <a:p>
            <a:pPr>
              <a:defRPr/>
            </a:pPr>
            <a:r>
              <a:rPr lang="en-US" sz="2000" i="1" dirty="0"/>
              <a:t>In fact, the bad parity bits </a:t>
            </a:r>
            <a:r>
              <a:rPr lang="en-US" sz="2000" i="1" dirty="0" smtClean="0"/>
              <a:t>labeled </a:t>
            </a:r>
            <a:r>
              <a:rPr lang="en-US" sz="2000" b="1" i="1" dirty="0">
                <a:solidFill>
                  <a:srgbClr val="0033CC"/>
                </a:solidFill>
              </a:rPr>
              <a:t>101</a:t>
            </a:r>
            <a:r>
              <a:rPr lang="en-US" sz="2000" i="1" dirty="0"/>
              <a:t> point directly to the bad bit since </a:t>
            </a:r>
            <a:r>
              <a:rPr lang="en-US" sz="2000" b="1" i="1" dirty="0">
                <a:solidFill>
                  <a:srgbClr val="0033CC"/>
                </a:solidFill>
              </a:rPr>
              <a:t>101</a:t>
            </a:r>
            <a:r>
              <a:rPr lang="en-US" sz="2000" i="1" dirty="0"/>
              <a:t> binary equals </a:t>
            </a:r>
            <a:r>
              <a:rPr lang="en-US" sz="2000" b="1" i="1" dirty="0">
                <a:solidFill>
                  <a:srgbClr val="0033CC"/>
                </a:solidFill>
              </a:rPr>
              <a:t>5</a:t>
            </a:r>
            <a:r>
              <a:rPr lang="en-US" sz="2000" i="1" dirty="0"/>
              <a:t>.</a:t>
            </a:r>
            <a:r>
              <a:rPr lang="en-US" sz="2000" dirty="0"/>
              <a:t> Examination of the 'parity circles' confirms that any single bit error could be corrected in this way. </a:t>
            </a:r>
          </a:p>
          <a:p>
            <a:pPr>
              <a:defRPr/>
            </a:pPr>
            <a:r>
              <a:rPr lang="en-US" sz="2000" dirty="0"/>
              <a:t>The value of the Hamming code can be summarized: </a:t>
            </a:r>
          </a:p>
          <a:p>
            <a:pPr marL="457200" indent="-457200">
              <a:buFont typeface="+mj-lt"/>
              <a:buAutoNum type="arabicPeriod"/>
              <a:defRPr/>
            </a:pPr>
            <a:r>
              <a:rPr lang="en-US" sz="2000" dirty="0"/>
              <a:t>Detection of 2 bit errors (assuming no correction is attempted); </a:t>
            </a:r>
          </a:p>
          <a:p>
            <a:pPr marL="457200" indent="-457200">
              <a:buFont typeface="+mj-lt"/>
              <a:buAutoNum type="arabicPeriod"/>
              <a:defRPr/>
            </a:pPr>
            <a:r>
              <a:rPr lang="en-US" sz="2000" dirty="0"/>
              <a:t>Correction of single bit errors; </a:t>
            </a:r>
          </a:p>
          <a:p>
            <a:pPr marL="457200" indent="-457200">
              <a:buFont typeface="+mj-lt"/>
              <a:buAutoNum type="arabicPeriod"/>
              <a:defRPr/>
            </a:pPr>
            <a:r>
              <a:rPr lang="en-US" sz="2000" dirty="0"/>
              <a:t>Cost of 3 bits added to a 4-bit message. </a:t>
            </a:r>
          </a:p>
          <a:p>
            <a:pPr>
              <a:defRPr/>
            </a:pPr>
            <a:r>
              <a:rPr lang="en-US" sz="2000" dirty="0"/>
              <a:t>The ability to correct single bit errors comes at a cost which is less than sending the entire message twice. (Recall that simply sending a message twice accomplishes no error correction.) </a:t>
            </a:r>
          </a:p>
          <a:p>
            <a:pPr>
              <a:defRPr/>
            </a:pPr>
            <a:endParaRPr 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smtClean="0">
                <a:latin typeface="Arial" charset="0"/>
                <a:cs typeface="Arial" charset="0"/>
              </a:rPr>
              <a:t>Data Link Layer Design Issues</a:t>
            </a:r>
          </a:p>
        </p:txBody>
      </p:sp>
      <p:sp>
        <p:nvSpPr>
          <p:cNvPr id="4" name="Content Placeholder 3"/>
          <p:cNvSpPr>
            <a:spLocks noGrp="1"/>
          </p:cNvSpPr>
          <p:nvPr>
            <p:ph idx="1"/>
          </p:nvPr>
        </p:nvSpPr>
        <p:spPr/>
        <p:txBody>
          <a:bodyPr/>
          <a:lstStyle/>
          <a:p>
            <a:pPr>
              <a:defRPr/>
            </a:pPr>
            <a:r>
              <a:rPr lang="en-US" sz="2000" dirty="0" smtClean="0"/>
              <a:t>Physical layer delivers bits of information to and from data link layer. The functions of Data Link Layer are:</a:t>
            </a:r>
          </a:p>
          <a:p>
            <a:pPr marL="914400" lvl="1" indent="-457200">
              <a:buFont typeface="+mj-lt"/>
              <a:buAutoNum type="arabicPeriod"/>
              <a:defRPr/>
            </a:pPr>
            <a:r>
              <a:rPr lang="en-US" sz="2000" dirty="0" smtClean="0"/>
              <a:t>Providing a well-defined service interface to the network layer.</a:t>
            </a:r>
          </a:p>
          <a:p>
            <a:pPr marL="914400" lvl="1" indent="-457200">
              <a:buFont typeface="+mj-lt"/>
              <a:buAutoNum type="arabicPeriod"/>
              <a:defRPr/>
            </a:pPr>
            <a:r>
              <a:rPr lang="en-US" sz="2000" dirty="0" smtClean="0"/>
              <a:t>Dealing with transmission errors.</a:t>
            </a:r>
          </a:p>
          <a:p>
            <a:pPr marL="914400" lvl="1" indent="-457200">
              <a:buFont typeface="+mj-lt"/>
              <a:buAutoNum type="arabicPeriod"/>
              <a:defRPr/>
            </a:pPr>
            <a:r>
              <a:rPr lang="en-US" sz="2000" dirty="0" smtClean="0"/>
              <a:t>Regulating the flow of data so that slow receivers are not swamped by fast senders.</a:t>
            </a:r>
          </a:p>
          <a:p>
            <a:pPr marL="514350" indent="-457200">
              <a:defRPr/>
            </a:pPr>
            <a:r>
              <a:rPr lang="en-US" sz="2000" dirty="0" smtClean="0"/>
              <a:t>Data Link layer </a:t>
            </a:r>
          </a:p>
          <a:p>
            <a:pPr marL="914400" lvl="1" indent="-457200">
              <a:defRPr/>
            </a:pPr>
            <a:r>
              <a:rPr lang="en-US" sz="2000" dirty="0" smtClean="0"/>
              <a:t>Takes the packets from Physical layer, and </a:t>
            </a:r>
          </a:p>
          <a:p>
            <a:pPr marL="914400" lvl="1" indent="-457200">
              <a:defRPr/>
            </a:pPr>
            <a:r>
              <a:rPr lang="en-US" sz="2000" dirty="0" smtClean="0"/>
              <a:t>Encapsulates them into </a:t>
            </a:r>
            <a:r>
              <a:rPr lang="en-US" sz="2000" b="1" dirty="0" smtClean="0"/>
              <a:t>frames</a:t>
            </a:r>
            <a:r>
              <a:rPr lang="en-US" sz="2000" dirty="0" smtClean="0"/>
              <a:t>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pPr eaLnBrk="1" hangingPunct="1"/>
            <a:r>
              <a:rPr lang="en-US" smtClean="0">
                <a:latin typeface="Arial" charset="0"/>
                <a:cs typeface="Arial" charset="0"/>
              </a:rPr>
              <a:t>Error Detection Codes (2)</a:t>
            </a:r>
          </a:p>
        </p:txBody>
      </p:sp>
      <p:sp>
        <p:nvSpPr>
          <p:cNvPr id="58371" name="Content Placeholder 2"/>
          <p:cNvSpPr>
            <a:spLocks noGrp="1"/>
          </p:cNvSpPr>
          <p:nvPr>
            <p:ph idx="1"/>
          </p:nvPr>
        </p:nvSpPr>
        <p:spPr>
          <a:xfrm>
            <a:off x="0" y="5410200"/>
            <a:ext cx="9144000" cy="1143000"/>
          </a:xfrm>
        </p:spPr>
        <p:txBody>
          <a:bodyPr/>
          <a:lstStyle/>
          <a:p>
            <a:pPr algn="ctr" eaLnBrk="1" hangingPunct="1">
              <a:buFontTx/>
              <a:buNone/>
            </a:pPr>
            <a:r>
              <a:rPr lang="en-US" smtClean="0">
                <a:latin typeface="Arial" charset="0"/>
                <a:cs typeface="Arial" charset="0"/>
              </a:rPr>
              <a:t>Example of an (11, 7) Hamming code </a:t>
            </a:r>
            <a:br>
              <a:rPr lang="en-US" smtClean="0">
                <a:latin typeface="Arial" charset="0"/>
                <a:cs typeface="Arial" charset="0"/>
              </a:rPr>
            </a:br>
            <a:r>
              <a:rPr lang="en-US" smtClean="0">
                <a:latin typeface="Arial" charset="0"/>
                <a:cs typeface="Arial" charset="0"/>
              </a:rPr>
              <a:t>correcting a single-bit error.</a:t>
            </a:r>
          </a:p>
        </p:txBody>
      </p:sp>
      <p:pic>
        <p:nvPicPr>
          <p:cNvPr id="5837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1000" y="2133600"/>
            <a:ext cx="7916863" cy="2362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3"/>
          <p:cNvSpPr>
            <a:spLocks noGrp="1"/>
          </p:cNvSpPr>
          <p:nvPr>
            <p:ph type="title"/>
          </p:nvPr>
        </p:nvSpPr>
        <p:spPr/>
        <p:txBody>
          <a:bodyPr/>
          <a:lstStyle/>
          <a:p>
            <a:r>
              <a:rPr smtClean="0">
                <a:latin typeface="Arial" charset="0"/>
                <a:cs typeface="Arial" charset="0"/>
              </a:rPr>
              <a:t>Convolutional Codes</a:t>
            </a:r>
          </a:p>
        </p:txBody>
      </p:sp>
      <p:sp>
        <p:nvSpPr>
          <p:cNvPr id="59395" name="Content Placeholder 4"/>
          <p:cNvSpPr>
            <a:spLocks noGrp="1"/>
          </p:cNvSpPr>
          <p:nvPr>
            <p:ph idx="1"/>
          </p:nvPr>
        </p:nvSpPr>
        <p:spPr/>
        <p:txBody>
          <a:bodyPr/>
          <a:lstStyle/>
          <a:p>
            <a:r>
              <a:rPr lang="en-US" sz="2000" smtClean="0">
                <a:latin typeface="Arial" charset="0"/>
                <a:cs typeface="Arial" charset="0"/>
              </a:rPr>
              <a:t>Not a block code</a:t>
            </a:r>
          </a:p>
          <a:p>
            <a:r>
              <a:rPr lang="en-US" sz="2000" smtClean="0">
                <a:latin typeface="Arial" charset="0"/>
                <a:cs typeface="Arial" charset="0"/>
              </a:rPr>
              <a:t>There is no natural message size or encoding boundary as in a block code.</a:t>
            </a:r>
          </a:p>
          <a:p>
            <a:r>
              <a:rPr lang="en-US" sz="2000" smtClean="0">
                <a:latin typeface="Arial" charset="0"/>
                <a:cs typeface="Arial" charset="0"/>
              </a:rPr>
              <a:t>The output depends on the current and previous input bits. Encoder has memory.</a:t>
            </a:r>
          </a:p>
          <a:p>
            <a:r>
              <a:rPr lang="en-US" sz="2000" smtClean="0">
                <a:latin typeface="Arial" charset="0"/>
                <a:cs typeface="Arial" charset="0"/>
              </a:rPr>
              <a:t>The number of previous bits on which the output depends is called the </a:t>
            </a:r>
            <a:r>
              <a:rPr lang="en-US" sz="2000" b="1" smtClean="0">
                <a:latin typeface="Arial" charset="0"/>
                <a:cs typeface="Arial" charset="0"/>
              </a:rPr>
              <a:t>constraint length</a:t>
            </a:r>
            <a:r>
              <a:rPr lang="en-US" sz="2000" smtClean="0">
                <a:latin typeface="Arial" charset="0"/>
                <a:cs typeface="Arial" charset="0"/>
              </a:rPr>
              <a:t> of the code.</a:t>
            </a:r>
          </a:p>
          <a:p>
            <a:r>
              <a:rPr lang="en-US" sz="2000" smtClean="0">
                <a:latin typeface="Arial" charset="0"/>
                <a:cs typeface="Arial" charset="0"/>
              </a:rPr>
              <a:t>They are deployed as part of the </a:t>
            </a:r>
          </a:p>
          <a:p>
            <a:pPr lvl="1"/>
            <a:r>
              <a:rPr lang="en-US" sz="2000" smtClean="0"/>
              <a:t>GSM mobile phone system</a:t>
            </a:r>
          </a:p>
          <a:p>
            <a:pPr lvl="1"/>
            <a:r>
              <a:rPr lang="en-US" sz="2000" smtClean="0"/>
              <a:t>Satellite Communications, and </a:t>
            </a:r>
          </a:p>
          <a:p>
            <a:pPr lvl="1"/>
            <a:r>
              <a:rPr lang="en-US" sz="2000" smtClean="0"/>
              <a:t>802.11 (see example in the previous slide).</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pPr eaLnBrk="1" hangingPunct="1"/>
            <a:r>
              <a:rPr lang="en-US" smtClean="0">
                <a:latin typeface="Arial" charset="0"/>
                <a:cs typeface="Arial" charset="0"/>
              </a:rPr>
              <a:t>Error Detection Codes (3)</a:t>
            </a:r>
          </a:p>
        </p:txBody>
      </p:sp>
      <p:sp>
        <p:nvSpPr>
          <p:cNvPr id="60419" name="Content Placeholder 2"/>
          <p:cNvSpPr>
            <a:spLocks noGrp="1"/>
          </p:cNvSpPr>
          <p:nvPr>
            <p:ph idx="1"/>
          </p:nvPr>
        </p:nvSpPr>
        <p:spPr>
          <a:xfrm>
            <a:off x="0" y="5410200"/>
            <a:ext cx="9144000" cy="1143000"/>
          </a:xfrm>
        </p:spPr>
        <p:txBody>
          <a:bodyPr/>
          <a:lstStyle/>
          <a:p>
            <a:pPr algn="ctr" eaLnBrk="1" hangingPunct="1">
              <a:buFontTx/>
              <a:buNone/>
            </a:pPr>
            <a:r>
              <a:rPr lang="en-US" smtClean="0">
                <a:latin typeface="Arial" charset="0"/>
                <a:cs typeface="Arial" charset="0"/>
              </a:rPr>
              <a:t>The NASA binary convolutional code used in 802.11.</a:t>
            </a:r>
          </a:p>
        </p:txBody>
      </p:sp>
      <p:graphicFrame>
        <p:nvGraphicFramePr>
          <p:cNvPr id="60420" name="Object 7"/>
          <p:cNvGraphicFramePr>
            <a:graphicFrameLocks noChangeAspect="1"/>
          </p:cNvGraphicFramePr>
          <p:nvPr/>
        </p:nvGraphicFramePr>
        <p:xfrm>
          <a:off x="1524000" y="2271713"/>
          <a:ext cx="6096000" cy="2316162"/>
        </p:xfrm>
        <a:graphic>
          <a:graphicData uri="http://schemas.openxmlformats.org/presentationml/2006/ole">
            <p:oleObj spid="_x0000_s60478" name="Image" r:id="rId3" imgW="20317460" imgH="7720635" progId="">
              <p:embed/>
            </p:oleObj>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3"/>
          <p:cNvSpPr>
            <a:spLocks noGrp="1"/>
          </p:cNvSpPr>
          <p:nvPr>
            <p:ph type="title"/>
          </p:nvPr>
        </p:nvSpPr>
        <p:spPr/>
        <p:txBody>
          <a:bodyPr/>
          <a:lstStyle/>
          <a:p>
            <a:r>
              <a:rPr b="1" smtClean="0">
                <a:latin typeface="Arial" charset="0"/>
                <a:cs typeface="Arial" charset="0"/>
              </a:rPr>
              <a:t>Convolutional Encoders</a:t>
            </a:r>
            <a:endParaRPr smtClean="0">
              <a:latin typeface="Arial" charset="0"/>
              <a:cs typeface="Arial" charset="0"/>
            </a:endParaRPr>
          </a:p>
        </p:txBody>
      </p:sp>
      <p:sp>
        <p:nvSpPr>
          <p:cNvPr id="61443" name="Content Placeholder 4"/>
          <p:cNvSpPr>
            <a:spLocks noGrp="1"/>
          </p:cNvSpPr>
          <p:nvPr>
            <p:ph idx="1"/>
          </p:nvPr>
        </p:nvSpPr>
        <p:spPr>
          <a:xfrm>
            <a:off x="1143000" y="1493838"/>
            <a:ext cx="7543800" cy="4297362"/>
          </a:xfrm>
        </p:spPr>
        <p:txBody>
          <a:bodyPr/>
          <a:lstStyle/>
          <a:p>
            <a:r>
              <a:rPr lang="en-US" sz="2000" smtClean="0">
                <a:latin typeface="Arial" charset="0"/>
                <a:cs typeface="Arial" charset="0"/>
              </a:rPr>
              <a:t>Like any error-correcting code, a convolutional code works by adding some structured redundant information to the user's data and then correcting errors using this information.</a:t>
            </a:r>
          </a:p>
          <a:p>
            <a:r>
              <a:rPr lang="en-US" sz="2000" smtClean="0">
                <a:latin typeface="Arial" charset="0"/>
                <a:cs typeface="Arial" charset="0"/>
              </a:rPr>
              <a:t>A convolutional encoder is a </a:t>
            </a:r>
            <a:r>
              <a:rPr lang="en-US" sz="2000" i="1" smtClean="0">
                <a:latin typeface="Arial" charset="0"/>
                <a:cs typeface="Arial" charset="0"/>
              </a:rPr>
              <a:t>linear system</a:t>
            </a:r>
            <a:r>
              <a:rPr lang="en-US" sz="2000" smtClean="0">
                <a:latin typeface="Arial" charset="0"/>
                <a:cs typeface="Arial" charset="0"/>
              </a:rPr>
              <a:t>.</a:t>
            </a:r>
          </a:p>
          <a:p>
            <a:r>
              <a:rPr lang="en-US" sz="2000" smtClean="0">
                <a:latin typeface="Arial" charset="0"/>
                <a:cs typeface="Arial" charset="0"/>
              </a:rPr>
              <a:t>A binary convolutional encoder can be represented as a </a:t>
            </a:r>
            <a:r>
              <a:rPr lang="en-US" sz="2000" i="1" smtClean="0">
                <a:latin typeface="Arial" charset="0"/>
                <a:cs typeface="Arial" charset="0"/>
              </a:rPr>
              <a:t>shift register</a:t>
            </a:r>
            <a:r>
              <a:rPr lang="en-US" sz="2000" smtClean="0">
                <a:latin typeface="Arial" charset="0"/>
                <a:cs typeface="Arial" charset="0"/>
              </a:rPr>
              <a:t>. The outputs of the encoder are modulo 2 sums of the values in the certain register's cells. The input to the encoder is either the unencoded sequence (for </a:t>
            </a:r>
            <a:r>
              <a:rPr lang="en-US" sz="2000" i="1" smtClean="0">
                <a:latin typeface="Arial" charset="0"/>
                <a:cs typeface="Arial" charset="0"/>
              </a:rPr>
              <a:t>non-recursive codes</a:t>
            </a:r>
            <a:r>
              <a:rPr lang="en-US" sz="2000" smtClean="0">
                <a:latin typeface="Arial" charset="0"/>
                <a:cs typeface="Arial" charset="0"/>
              </a:rPr>
              <a:t>) or the unencoded sequence added with the values of some register's cells (for </a:t>
            </a:r>
            <a:r>
              <a:rPr lang="en-US" sz="2000" i="1" smtClean="0">
                <a:latin typeface="Arial" charset="0"/>
                <a:cs typeface="Arial" charset="0"/>
              </a:rPr>
              <a:t>recursive codes</a:t>
            </a:r>
            <a:r>
              <a:rPr lang="en-US" sz="2000" smtClean="0">
                <a:latin typeface="Arial" charset="0"/>
                <a:cs typeface="Arial" charset="0"/>
              </a:rPr>
              <a:t>).</a:t>
            </a:r>
          </a:p>
          <a:p>
            <a:r>
              <a:rPr lang="en-US" sz="2000" smtClean="0">
                <a:latin typeface="Arial" charset="0"/>
                <a:cs typeface="Arial" charset="0"/>
              </a:rPr>
              <a:t>Convolutional codes can be </a:t>
            </a:r>
            <a:r>
              <a:rPr lang="en-US" sz="2000" i="1" smtClean="0">
                <a:latin typeface="Arial" charset="0"/>
                <a:cs typeface="Arial" charset="0"/>
              </a:rPr>
              <a:t>systematic</a:t>
            </a:r>
            <a:r>
              <a:rPr lang="en-US" sz="2000" smtClean="0">
                <a:latin typeface="Arial" charset="0"/>
                <a:cs typeface="Arial" charset="0"/>
              </a:rPr>
              <a:t> and </a:t>
            </a:r>
            <a:r>
              <a:rPr lang="en-US" sz="2000" i="1" smtClean="0">
                <a:latin typeface="Arial" charset="0"/>
                <a:cs typeface="Arial" charset="0"/>
              </a:rPr>
              <a:t>non-systematic</a:t>
            </a:r>
            <a:r>
              <a:rPr lang="en-US" sz="2000" smtClean="0">
                <a:latin typeface="Arial" charset="0"/>
                <a:cs typeface="Arial" charset="0"/>
              </a:rPr>
              <a:t>. Systematic codes are those where an unencoded sequence is a part of the output sequence. Systematic codes are almost always recursive, conversely, non-recursive codes are almost always non-systematic.</a:t>
            </a:r>
          </a:p>
          <a:p>
            <a:endParaRPr lang="en-US" sz="2000" smtClean="0">
              <a:latin typeface="Arial" charset="0"/>
              <a:cs typeface="Arial"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b="1" smtClean="0">
                <a:latin typeface="Arial" charset="0"/>
                <a:cs typeface="Arial" charset="0"/>
              </a:rPr>
              <a:t>Convolutional Encoders</a:t>
            </a:r>
            <a:endParaRPr smtClean="0">
              <a:latin typeface="Arial" charset="0"/>
              <a:cs typeface="Arial" charset="0"/>
            </a:endParaRPr>
          </a:p>
        </p:txBody>
      </p:sp>
      <p:sp>
        <p:nvSpPr>
          <p:cNvPr id="62467" name="Content Placeholder 2"/>
          <p:cNvSpPr>
            <a:spLocks noGrp="1"/>
          </p:cNvSpPr>
          <p:nvPr>
            <p:ph idx="1"/>
          </p:nvPr>
        </p:nvSpPr>
        <p:spPr/>
        <p:txBody>
          <a:bodyPr/>
          <a:lstStyle/>
          <a:p>
            <a:r>
              <a:rPr lang="en-US" sz="2000" smtClean="0">
                <a:latin typeface="Arial" charset="0"/>
                <a:cs typeface="Arial" charset="0"/>
              </a:rPr>
              <a:t>A combination of register's cells that forms one of the output streams (or that is added with the input stream for recursive codes) is defined by a </a:t>
            </a:r>
            <a:r>
              <a:rPr lang="en-US" sz="2000" i="1" smtClean="0">
                <a:latin typeface="Arial" charset="0"/>
                <a:cs typeface="Arial" charset="0"/>
              </a:rPr>
              <a:t>polynomial</a:t>
            </a:r>
            <a:r>
              <a:rPr lang="en-US" sz="2000" smtClean="0">
                <a:latin typeface="Arial" charset="0"/>
                <a:cs typeface="Arial" charset="0"/>
              </a:rPr>
              <a:t>. Let </a:t>
            </a:r>
            <a:r>
              <a:rPr lang="en-US" sz="2000" i="1" smtClean="0">
                <a:latin typeface="Arial" charset="0"/>
                <a:cs typeface="Arial" charset="0"/>
              </a:rPr>
              <a:t>m</a:t>
            </a:r>
            <a:r>
              <a:rPr lang="en-US" sz="2000" smtClean="0">
                <a:latin typeface="Arial" charset="0"/>
                <a:cs typeface="Arial" charset="0"/>
              </a:rPr>
              <a:t> be the maximum degree of the polynomials constituting a code, then </a:t>
            </a:r>
            <a:r>
              <a:rPr lang="en-US" sz="2000" i="1" smtClean="0">
                <a:latin typeface="Arial" charset="0"/>
                <a:cs typeface="Arial" charset="0"/>
              </a:rPr>
              <a:t>K</a:t>
            </a:r>
            <a:r>
              <a:rPr lang="en-US" sz="2000" smtClean="0">
                <a:latin typeface="Arial" charset="0"/>
                <a:cs typeface="Arial" charset="0"/>
              </a:rPr>
              <a:t>=</a:t>
            </a:r>
            <a:r>
              <a:rPr lang="en-US" sz="2000" i="1" smtClean="0">
                <a:latin typeface="Arial" charset="0"/>
                <a:cs typeface="Arial" charset="0"/>
              </a:rPr>
              <a:t>m</a:t>
            </a:r>
            <a:r>
              <a:rPr lang="en-US" sz="2000" smtClean="0">
                <a:latin typeface="Arial" charset="0"/>
                <a:cs typeface="Arial" charset="0"/>
              </a:rPr>
              <a:t>+1 is a </a:t>
            </a:r>
            <a:r>
              <a:rPr lang="en-US" sz="2000" i="1" smtClean="0">
                <a:latin typeface="Arial" charset="0"/>
                <a:cs typeface="Arial" charset="0"/>
              </a:rPr>
              <a:t>constraint length</a:t>
            </a:r>
            <a:r>
              <a:rPr lang="en-US" sz="2000" smtClean="0">
                <a:latin typeface="Arial" charset="0"/>
                <a:cs typeface="Arial" charset="0"/>
              </a:rPr>
              <a:t> of the code.</a:t>
            </a:r>
          </a:p>
          <a:p>
            <a:endParaRPr lang="en-US" sz="2000" smtClean="0">
              <a:latin typeface="Arial" charset="0"/>
              <a:cs typeface="Arial" charset="0"/>
            </a:endParaRPr>
          </a:p>
        </p:txBody>
      </p:sp>
      <p:pic>
        <p:nvPicPr>
          <p:cNvPr id="62468" name="Picture 2" descr="A standard convolutional encoder circuit"/>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62200" y="3657600"/>
            <a:ext cx="4543425" cy="1657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2469" name="Rectangle 3"/>
          <p:cNvSpPr>
            <a:spLocks noChangeArrowheads="1"/>
          </p:cNvSpPr>
          <p:nvPr/>
        </p:nvSpPr>
        <p:spPr bwMode="auto">
          <a:xfrm>
            <a:off x="2333625" y="5449888"/>
            <a:ext cx="4572000"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a:t>Figure 1. A standard NASA convolutional encoder with polynomials (171,133).</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b="1" smtClean="0">
                <a:latin typeface="Arial" charset="0"/>
                <a:cs typeface="Arial" charset="0"/>
              </a:rPr>
              <a:t>Convolutional Encoders</a:t>
            </a:r>
            <a:endParaRPr smtClean="0">
              <a:latin typeface="Arial" charset="0"/>
              <a:cs typeface="Arial" charset="0"/>
            </a:endParaRPr>
          </a:p>
        </p:txBody>
      </p:sp>
      <p:sp>
        <p:nvSpPr>
          <p:cNvPr id="3" name="Content Placeholder 2"/>
          <p:cNvSpPr>
            <a:spLocks noGrp="1"/>
          </p:cNvSpPr>
          <p:nvPr>
            <p:ph idx="1"/>
          </p:nvPr>
        </p:nvSpPr>
        <p:spPr/>
        <p:txBody>
          <a:bodyPr/>
          <a:lstStyle/>
          <a:p>
            <a:pPr>
              <a:defRPr/>
            </a:pPr>
            <a:r>
              <a:rPr lang="en-US" sz="2000" dirty="0"/>
              <a:t>For example, for the decoder on the Figure 1, the polynomials are:</a:t>
            </a:r>
          </a:p>
          <a:p>
            <a:pPr marL="0" indent="0" algn="ctr">
              <a:buFont typeface="Arial" charset="0"/>
              <a:buNone/>
              <a:defRPr/>
            </a:pPr>
            <a:r>
              <a:rPr lang="en-US" sz="2000" i="1" dirty="0"/>
              <a:t>g</a:t>
            </a:r>
            <a:r>
              <a:rPr lang="en-US" sz="2000" baseline="-25000" dirty="0"/>
              <a:t>1</a:t>
            </a:r>
            <a:r>
              <a:rPr lang="en-US" sz="2000" dirty="0"/>
              <a:t>(</a:t>
            </a:r>
            <a:r>
              <a:rPr lang="en-US" sz="2000" i="1" dirty="0"/>
              <a:t>z</a:t>
            </a:r>
            <a:r>
              <a:rPr lang="en-US" sz="2000" dirty="0"/>
              <a:t>)=1+</a:t>
            </a:r>
            <a:r>
              <a:rPr lang="en-US" sz="2000" i="1" dirty="0"/>
              <a:t>z</a:t>
            </a:r>
            <a:r>
              <a:rPr lang="en-US" sz="2000" dirty="0"/>
              <a:t>+</a:t>
            </a:r>
            <a:r>
              <a:rPr lang="en-US" sz="2000" i="1" dirty="0"/>
              <a:t>z</a:t>
            </a:r>
            <a:r>
              <a:rPr lang="en-US" sz="2000" baseline="30000" dirty="0"/>
              <a:t>2</a:t>
            </a:r>
            <a:r>
              <a:rPr lang="en-US" sz="2000" dirty="0"/>
              <a:t>+</a:t>
            </a:r>
            <a:r>
              <a:rPr lang="en-US" sz="2000" i="1" dirty="0"/>
              <a:t>z</a:t>
            </a:r>
            <a:r>
              <a:rPr lang="en-US" sz="2000" baseline="30000" dirty="0"/>
              <a:t>3</a:t>
            </a:r>
            <a:r>
              <a:rPr lang="en-US" sz="2000" dirty="0"/>
              <a:t>+</a:t>
            </a:r>
            <a:r>
              <a:rPr lang="en-US" sz="2000" i="1" dirty="0"/>
              <a:t>z</a:t>
            </a:r>
            <a:r>
              <a:rPr lang="en-US" sz="2000" baseline="30000" dirty="0"/>
              <a:t>6</a:t>
            </a:r>
            <a:endParaRPr lang="en-US" sz="2000" dirty="0"/>
          </a:p>
          <a:p>
            <a:pPr marL="0" indent="0" algn="ctr">
              <a:buFont typeface="Arial" charset="0"/>
              <a:buNone/>
              <a:defRPr/>
            </a:pPr>
            <a:r>
              <a:rPr lang="en-US" sz="2000" i="1" dirty="0"/>
              <a:t>g</a:t>
            </a:r>
            <a:r>
              <a:rPr lang="en-US" sz="2000" baseline="-25000" dirty="0"/>
              <a:t>2</a:t>
            </a:r>
            <a:r>
              <a:rPr lang="en-US" sz="2000" dirty="0"/>
              <a:t>(</a:t>
            </a:r>
            <a:r>
              <a:rPr lang="en-US" sz="2000" i="1" dirty="0"/>
              <a:t>z</a:t>
            </a:r>
            <a:r>
              <a:rPr lang="en-US" sz="2000" dirty="0"/>
              <a:t>)=1+</a:t>
            </a:r>
            <a:r>
              <a:rPr lang="en-US" sz="2000" i="1" dirty="0"/>
              <a:t>z</a:t>
            </a:r>
            <a:r>
              <a:rPr lang="en-US" sz="2000" baseline="30000" dirty="0"/>
              <a:t>2</a:t>
            </a:r>
            <a:r>
              <a:rPr lang="en-US" sz="2000" dirty="0"/>
              <a:t>+</a:t>
            </a:r>
            <a:r>
              <a:rPr lang="en-US" sz="2000" i="1" dirty="0"/>
              <a:t>z</a:t>
            </a:r>
            <a:r>
              <a:rPr lang="en-US" sz="2000" baseline="30000" dirty="0"/>
              <a:t>3</a:t>
            </a:r>
            <a:r>
              <a:rPr lang="en-US" sz="2000" dirty="0"/>
              <a:t>+</a:t>
            </a:r>
            <a:r>
              <a:rPr lang="en-US" sz="2000" i="1" dirty="0"/>
              <a:t>z</a:t>
            </a:r>
            <a:r>
              <a:rPr lang="en-US" sz="2000" baseline="30000" dirty="0"/>
              <a:t>5</a:t>
            </a:r>
            <a:r>
              <a:rPr lang="en-US" sz="2000" dirty="0"/>
              <a:t>+</a:t>
            </a:r>
            <a:r>
              <a:rPr lang="en-US" sz="2000" i="1" dirty="0"/>
              <a:t>z</a:t>
            </a:r>
            <a:r>
              <a:rPr lang="en-US" sz="2000" baseline="30000" dirty="0"/>
              <a:t>6</a:t>
            </a:r>
            <a:endParaRPr lang="en-US" sz="2000" dirty="0"/>
          </a:p>
          <a:p>
            <a:pPr>
              <a:defRPr/>
            </a:pPr>
            <a:r>
              <a:rPr lang="en-US" sz="2000" dirty="0"/>
              <a:t>A code rate is an inverse number of output polynomials.</a:t>
            </a:r>
          </a:p>
          <a:p>
            <a:pPr>
              <a:defRPr/>
            </a:pPr>
            <a:r>
              <a:rPr lang="en-US" sz="2000" dirty="0"/>
              <a:t>For the sake of clarity, in this article we will restrict ourselves to the codes with rate </a:t>
            </a:r>
            <a:r>
              <a:rPr lang="en-US" sz="2000" i="1" dirty="0"/>
              <a:t>R</a:t>
            </a:r>
            <a:r>
              <a:rPr lang="en-US" sz="2000" dirty="0"/>
              <a:t>=1/2. Decoding procedure for other codes is similar.</a:t>
            </a:r>
          </a:p>
          <a:p>
            <a:pPr>
              <a:defRPr/>
            </a:pPr>
            <a:r>
              <a:rPr lang="en-US" sz="2000" dirty="0"/>
              <a:t>Encoder polynomials are usually denoted in the octal notation. For the above example, these designations are “1111001” = 171 and “1011011” = 133.</a:t>
            </a:r>
          </a:p>
          <a:p>
            <a:pPr>
              <a:defRPr/>
            </a:pPr>
            <a:r>
              <a:rPr lang="en-US" sz="2000" dirty="0"/>
              <a:t>The constraint length of this code is 7.</a:t>
            </a:r>
          </a:p>
          <a:p>
            <a:pPr>
              <a:defRPr/>
            </a:pPr>
            <a:r>
              <a:rPr lang="en-US" sz="2000" dirty="0"/>
              <a:t>An example of a recursive convolutional encoder is on the Figure 2.</a:t>
            </a:r>
          </a:p>
          <a:p>
            <a:pPr>
              <a:defRPr/>
            </a:pPr>
            <a:endParaRPr lang="en-US" sz="20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smtClean="0">
                <a:latin typeface="Arial" charset="0"/>
                <a:cs typeface="Arial" charset="0"/>
              </a:rPr>
              <a:t>Example of the Convolutional Encoder</a:t>
            </a:r>
          </a:p>
        </p:txBody>
      </p:sp>
      <p:sp>
        <p:nvSpPr>
          <p:cNvPr id="64515" name="Content Placeholder 2"/>
          <p:cNvSpPr>
            <a:spLocks noGrp="1"/>
          </p:cNvSpPr>
          <p:nvPr>
            <p:ph idx="1"/>
          </p:nvPr>
        </p:nvSpPr>
        <p:spPr/>
        <p:txBody>
          <a:bodyPr/>
          <a:lstStyle/>
          <a:p>
            <a:endParaRPr lang="en-US" smtClean="0">
              <a:latin typeface="Arial" charset="0"/>
              <a:cs typeface="Arial" charset="0"/>
            </a:endParaRPr>
          </a:p>
          <a:p>
            <a:endParaRPr lang="en-US" smtClean="0">
              <a:latin typeface="Arial" charset="0"/>
              <a:cs typeface="Arial" charset="0"/>
            </a:endParaRPr>
          </a:p>
        </p:txBody>
      </p:sp>
      <p:pic>
        <p:nvPicPr>
          <p:cNvPr id="64516" name="Picture 2" descr="A recursive convolutional encoder circuit"/>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05000" y="2133600"/>
            <a:ext cx="4721225" cy="2686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4517" name="Rectangle 3"/>
          <p:cNvSpPr>
            <a:spLocks noChangeArrowheads="1"/>
          </p:cNvSpPr>
          <p:nvPr/>
        </p:nvSpPr>
        <p:spPr bwMode="auto">
          <a:xfrm>
            <a:off x="2133600" y="5181600"/>
            <a:ext cx="45720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a:t>Figure 2. A recursive convolutional encoder.</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b="1" smtClean="0">
                <a:latin typeface="Arial" charset="0"/>
                <a:cs typeface="Arial" charset="0"/>
              </a:rPr>
              <a:t>Trellis Diagram</a:t>
            </a:r>
            <a:endParaRPr smtClean="0">
              <a:latin typeface="Arial" charset="0"/>
              <a:cs typeface="Arial" charset="0"/>
            </a:endParaRPr>
          </a:p>
        </p:txBody>
      </p:sp>
      <p:sp>
        <p:nvSpPr>
          <p:cNvPr id="65539" name="Content Placeholder 2"/>
          <p:cNvSpPr>
            <a:spLocks noGrp="1"/>
          </p:cNvSpPr>
          <p:nvPr>
            <p:ph idx="1"/>
          </p:nvPr>
        </p:nvSpPr>
        <p:spPr>
          <a:xfrm>
            <a:off x="1143000" y="1447800"/>
            <a:ext cx="7543800" cy="4297363"/>
          </a:xfrm>
        </p:spPr>
        <p:txBody>
          <a:bodyPr/>
          <a:lstStyle/>
          <a:p>
            <a:r>
              <a:rPr lang="en-US" sz="2000" smtClean="0">
                <a:latin typeface="Arial" charset="0"/>
                <a:cs typeface="Arial" charset="0"/>
              </a:rPr>
              <a:t>A convolutional encoder is often seen as a </a:t>
            </a:r>
            <a:r>
              <a:rPr lang="en-US" sz="2000" i="1" smtClean="0">
                <a:latin typeface="Arial" charset="0"/>
                <a:cs typeface="Arial" charset="0"/>
              </a:rPr>
              <a:t>finite state machine</a:t>
            </a:r>
            <a:r>
              <a:rPr lang="en-US" sz="2000" smtClean="0">
                <a:latin typeface="Arial" charset="0"/>
                <a:cs typeface="Arial" charset="0"/>
              </a:rPr>
              <a:t>. Each state corresponds to some value of the encoder's register. Given the input bit value, from a certain state the encoder can move to two other states. These state transitions constitute a diagram which is called a </a:t>
            </a:r>
            <a:r>
              <a:rPr lang="en-US" sz="2000" i="1" smtClean="0">
                <a:latin typeface="Arial" charset="0"/>
                <a:cs typeface="Arial" charset="0"/>
              </a:rPr>
              <a:t>trellis diagram</a:t>
            </a:r>
            <a:r>
              <a:rPr lang="en-US" sz="2000" smtClean="0">
                <a:latin typeface="Arial" charset="0"/>
                <a:cs typeface="Arial" charset="0"/>
              </a:rPr>
              <a:t>.</a:t>
            </a:r>
          </a:p>
          <a:p>
            <a:r>
              <a:rPr lang="en-US" sz="2000" smtClean="0">
                <a:latin typeface="Arial" charset="0"/>
                <a:cs typeface="Arial" charset="0"/>
              </a:rPr>
              <a:t>A trellis diagram for the code on the Figure 2 is depicted on the Figure 3. A solid line corresponds to input 0, a dotted line – to input 1 (note that encoder states are designated in such a way that the rightmost bit is the newest one).</a:t>
            </a:r>
          </a:p>
          <a:p>
            <a:r>
              <a:rPr lang="en-US" sz="2000" smtClean="0">
                <a:latin typeface="Arial" charset="0"/>
                <a:cs typeface="Arial" charset="0"/>
              </a:rPr>
              <a:t>Each path on the trellis diagram corresponds to a valid sequence from the encoder's output. Conversely, any valid sequence from the encoder's output can be represented as a path on the trellis diagram. One of the possible paths is denoted as red (as an example).</a:t>
            </a:r>
          </a:p>
          <a:p>
            <a:endParaRPr lang="en-US" sz="2000" smtClean="0">
              <a:latin typeface="Arial" charset="0"/>
              <a:cs typeface="Arial"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smtClean="0">
                <a:latin typeface="Arial" charset="0"/>
                <a:cs typeface="Arial" charset="0"/>
              </a:rPr>
              <a:t>Trellis Diagram</a:t>
            </a:r>
          </a:p>
        </p:txBody>
      </p:sp>
      <p:pic>
        <p:nvPicPr>
          <p:cNvPr id="66563" name="Picture 2" descr="A convolutional code trellis diagram"/>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a:xfrm>
            <a:off x="1600200" y="1752600"/>
            <a:ext cx="6361113" cy="2806700"/>
          </a:xfrm>
          <a:noFill/>
        </p:spPr>
      </p:pic>
      <p:sp>
        <p:nvSpPr>
          <p:cNvPr id="66564" name="Rectangle 3"/>
          <p:cNvSpPr>
            <a:spLocks noChangeArrowheads="1"/>
          </p:cNvSpPr>
          <p:nvPr/>
        </p:nvSpPr>
        <p:spPr bwMode="auto">
          <a:xfrm>
            <a:off x="2590800" y="4740275"/>
            <a:ext cx="45720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a:t>Figure 3. A trellis diagram corresponding to the encoder on the Figure 2.</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smtClean="0">
                <a:latin typeface="Arial" charset="0"/>
                <a:cs typeface="Arial" charset="0"/>
              </a:rPr>
              <a:t>Trellis Diagram</a:t>
            </a:r>
          </a:p>
        </p:txBody>
      </p:sp>
      <p:sp>
        <p:nvSpPr>
          <p:cNvPr id="67587" name="Content Placeholder 2"/>
          <p:cNvSpPr>
            <a:spLocks noGrp="1"/>
          </p:cNvSpPr>
          <p:nvPr>
            <p:ph idx="1"/>
          </p:nvPr>
        </p:nvSpPr>
        <p:spPr>
          <a:xfrm>
            <a:off x="1143000" y="1828800"/>
            <a:ext cx="7543800" cy="4297363"/>
          </a:xfrm>
        </p:spPr>
        <p:txBody>
          <a:bodyPr/>
          <a:lstStyle/>
          <a:p>
            <a:r>
              <a:rPr lang="en-US" sz="2000" smtClean="0">
                <a:latin typeface="Arial" charset="0"/>
                <a:cs typeface="Arial" charset="0"/>
              </a:rPr>
              <a:t>Note that each state transition on the diagram corresponds to a pair of output bits. There are only two allowed transitions for every state, so there are two allowed pairs of output bits, and the two other pairs are forbidden. If an error occurs, it is very likely that the receiver will get a set of forbidden pairs, which don't constitute a path on the trellis diagram. So, the task of the decoder is to find a path on the trellis diagram which is the closest match to the received sequence.</a:t>
            </a:r>
          </a:p>
          <a:p>
            <a:endParaRPr lang="en-US" sz="2000" smtClean="0">
              <a:latin typeface="Arial" charset="0"/>
              <a:cs typeface="Arial"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smtClean="0">
                <a:latin typeface="Arial" charset="0"/>
                <a:cs typeface="Arial" charset="0"/>
              </a:rPr>
              <a:t>Data Link Layer Design Issues</a:t>
            </a:r>
          </a:p>
        </p:txBody>
      </p:sp>
      <p:sp>
        <p:nvSpPr>
          <p:cNvPr id="4" name="Content Placeholder 3"/>
          <p:cNvSpPr>
            <a:spLocks noGrp="1"/>
          </p:cNvSpPr>
          <p:nvPr>
            <p:ph idx="1"/>
          </p:nvPr>
        </p:nvSpPr>
        <p:spPr/>
        <p:txBody>
          <a:bodyPr/>
          <a:lstStyle/>
          <a:p>
            <a:pPr>
              <a:defRPr/>
            </a:pPr>
            <a:r>
              <a:rPr lang="en-US" sz="2000" dirty="0" smtClean="0"/>
              <a:t>Each frame has a </a:t>
            </a:r>
          </a:p>
          <a:p>
            <a:pPr lvl="1">
              <a:defRPr/>
            </a:pPr>
            <a:r>
              <a:rPr lang="en-US" sz="2000" dirty="0" smtClean="0"/>
              <a:t>frame header – a field for holding the packet, and</a:t>
            </a:r>
          </a:p>
          <a:p>
            <a:pPr lvl="1">
              <a:defRPr/>
            </a:pPr>
            <a:r>
              <a:rPr lang="en-US" sz="2000" dirty="0" smtClean="0"/>
              <a:t>frame trailer.</a:t>
            </a:r>
          </a:p>
          <a:p>
            <a:pPr>
              <a:defRPr/>
            </a:pPr>
            <a:r>
              <a:rPr lang="en-US" sz="2000" dirty="0" smtClean="0"/>
              <a:t>Frame Management is what Data Link Layer does.</a:t>
            </a:r>
            <a:endParaRPr lang="en-US" sz="2000" dirty="0"/>
          </a:p>
          <a:p>
            <a:pPr marL="0" indent="0">
              <a:buFont typeface="Arial" charset="0"/>
              <a:buNone/>
              <a:defRPr/>
            </a:pPr>
            <a:endParaRPr lang="en-US" sz="2000" dirty="0"/>
          </a:p>
          <a:p>
            <a:pPr>
              <a:defRPr/>
            </a:pPr>
            <a:r>
              <a:rPr lang="en-US" sz="2000" dirty="0" smtClean="0"/>
              <a:t>See figure in the next slide:</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smtClean="0">
                <a:latin typeface="Arial" charset="0"/>
                <a:cs typeface="Arial" charset="0"/>
              </a:rPr>
              <a:t>Trellis Diagram</a:t>
            </a:r>
          </a:p>
        </p:txBody>
      </p:sp>
      <p:sp>
        <p:nvSpPr>
          <p:cNvPr id="68611" name="Content Placeholder 2"/>
          <p:cNvSpPr>
            <a:spLocks noGrp="1"/>
          </p:cNvSpPr>
          <p:nvPr>
            <p:ph idx="1"/>
          </p:nvPr>
        </p:nvSpPr>
        <p:spPr/>
        <p:txBody>
          <a:bodyPr/>
          <a:lstStyle/>
          <a:p>
            <a:r>
              <a:rPr lang="en-US" sz="2000" smtClean="0">
                <a:latin typeface="Arial" charset="0"/>
                <a:cs typeface="Arial" charset="0"/>
              </a:rPr>
              <a:t>Let's define a </a:t>
            </a:r>
            <a:r>
              <a:rPr lang="en-US" sz="2000" i="1" smtClean="0">
                <a:latin typeface="Arial" charset="0"/>
                <a:cs typeface="Arial" charset="0"/>
              </a:rPr>
              <a:t>free distance</a:t>
            </a:r>
            <a:r>
              <a:rPr lang="en-US" sz="2000" smtClean="0">
                <a:latin typeface="Arial" charset="0"/>
                <a:cs typeface="Arial" charset="0"/>
              </a:rPr>
              <a:t> </a:t>
            </a:r>
            <a:r>
              <a:rPr lang="en-US" sz="2000" i="1" smtClean="0">
                <a:latin typeface="Arial" charset="0"/>
                <a:cs typeface="Arial" charset="0"/>
              </a:rPr>
              <a:t>d</a:t>
            </a:r>
            <a:r>
              <a:rPr lang="en-US" sz="2000" i="1" baseline="-25000" smtClean="0">
                <a:latin typeface="Arial" charset="0"/>
                <a:cs typeface="Arial" charset="0"/>
              </a:rPr>
              <a:t>f</a:t>
            </a:r>
            <a:r>
              <a:rPr lang="en-US" sz="2000" smtClean="0">
                <a:latin typeface="Arial" charset="0"/>
                <a:cs typeface="Arial" charset="0"/>
              </a:rPr>
              <a:t> as a minimal Hamming distance between two different allowed binary sequences (a Hamming distance is defined as a number of differing bits).</a:t>
            </a:r>
          </a:p>
          <a:p>
            <a:r>
              <a:rPr lang="en-US" sz="2000" smtClean="0">
                <a:latin typeface="Arial" charset="0"/>
                <a:cs typeface="Arial" charset="0"/>
              </a:rPr>
              <a:t>A free distance is an important property of the convolutional code. It influences a number of closely located errors the decoder is able to correct.</a:t>
            </a:r>
          </a:p>
          <a:p>
            <a:endParaRPr lang="en-US" sz="2000" smtClean="0">
              <a:latin typeface="Arial" charset="0"/>
              <a:cs typeface="Arial"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smtClean="0">
                <a:latin typeface="Arial" charset="0"/>
                <a:cs typeface="Arial" charset="0"/>
              </a:rPr>
              <a:t>Viterbi Algorithm</a:t>
            </a:r>
          </a:p>
        </p:txBody>
      </p:sp>
      <p:sp>
        <p:nvSpPr>
          <p:cNvPr id="69635" name="Content Placeholder 2"/>
          <p:cNvSpPr>
            <a:spLocks noGrp="1"/>
          </p:cNvSpPr>
          <p:nvPr>
            <p:ph idx="1"/>
          </p:nvPr>
        </p:nvSpPr>
        <p:spPr/>
        <p:txBody>
          <a:bodyPr/>
          <a:lstStyle/>
          <a:p>
            <a:r>
              <a:rPr lang="en-US" sz="2000" dirty="0" smtClean="0"/>
              <a:t>Viterbi </a:t>
            </a:r>
            <a:r>
              <a:rPr lang="en-US" sz="2000" dirty="0"/>
              <a:t>algorithm reconstructs the maximum-likelihood path </a:t>
            </a:r>
            <a:r>
              <a:rPr lang="en-US" sz="2000" dirty="0" smtClean="0"/>
              <a:t>for a given input </a:t>
            </a:r>
            <a:r>
              <a:rPr lang="en-US" sz="2000" dirty="0"/>
              <a:t>sequence.</a:t>
            </a:r>
          </a:p>
          <a:p>
            <a:endParaRPr lang="en-US" sz="2000" dirty="0" smtClean="0">
              <a:latin typeface="Arial" charset="0"/>
              <a:cs typeface="Arial" charset="0"/>
            </a:endParaRPr>
          </a:p>
          <a:p>
            <a:endParaRPr lang="en-US" sz="2000" dirty="0" smtClean="0">
              <a:latin typeface="Arial" charset="0"/>
              <a:cs typeface="Arial"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0" y="314325"/>
            <a:ext cx="9144000" cy="1143000"/>
          </a:xfrm>
        </p:spPr>
        <p:txBody>
          <a:bodyPr/>
          <a:lstStyle/>
          <a:p>
            <a:pPr eaLnBrk="1" hangingPunct="1"/>
            <a:r>
              <a:rPr lang="en-US" smtClean="0">
                <a:latin typeface="Arial" charset="0"/>
                <a:cs typeface="Arial" charset="0"/>
              </a:rPr>
              <a:t>Error-Detecting Codes (1)</a:t>
            </a:r>
          </a:p>
        </p:txBody>
      </p:sp>
      <p:sp>
        <p:nvSpPr>
          <p:cNvPr id="70659" name="Rectangle 3"/>
          <p:cNvSpPr>
            <a:spLocks noGrp="1" noChangeArrowheads="1"/>
          </p:cNvSpPr>
          <p:nvPr>
            <p:ph idx="1"/>
          </p:nvPr>
        </p:nvSpPr>
        <p:spPr>
          <a:xfrm>
            <a:off x="533400" y="2033588"/>
            <a:ext cx="8610600" cy="4519612"/>
          </a:xfrm>
        </p:spPr>
        <p:txBody>
          <a:bodyPr/>
          <a:lstStyle/>
          <a:p>
            <a:pPr eaLnBrk="1" hangingPunct="1">
              <a:buFontTx/>
              <a:buNone/>
            </a:pPr>
            <a:r>
              <a:rPr lang="en-US" sz="3200" smtClean="0">
                <a:latin typeface="Arial" charset="0"/>
                <a:cs typeface="Arial" charset="0"/>
              </a:rPr>
              <a:t>Linear, systematic block codes</a:t>
            </a:r>
          </a:p>
          <a:p>
            <a:pPr eaLnBrk="1" hangingPunct="1">
              <a:buFont typeface="Times New Roman" pitchFamily="18" charset="0"/>
              <a:buAutoNum type="arabicPeriod"/>
            </a:pPr>
            <a:r>
              <a:rPr lang="en-US" sz="3200" smtClean="0">
                <a:latin typeface="Arial" charset="0"/>
                <a:cs typeface="Arial" charset="0"/>
              </a:rPr>
              <a:t>Parity.</a:t>
            </a:r>
          </a:p>
          <a:p>
            <a:pPr eaLnBrk="1" hangingPunct="1">
              <a:buFont typeface="Times New Roman" pitchFamily="18" charset="0"/>
              <a:buAutoNum type="arabicPeriod"/>
            </a:pPr>
            <a:r>
              <a:rPr lang="en-US" sz="3200" smtClean="0">
                <a:latin typeface="Arial" charset="0"/>
                <a:cs typeface="Arial" charset="0"/>
              </a:rPr>
              <a:t>Checksums.</a:t>
            </a:r>
          </a:p>
          <a:p>
            <a:pPr eaLnBrk="1" hangingPunct="1">
              <a:buFont typeface="Times New Roman" pitchFamily="18" charset="0"/>
              <a:buAutoNum type="arabicPeriod"/>
            </a:pPr>
            <a:r>
              <a:rPr lang="en-US" sz="3200" smtClean="0">
                <a:latin typeface="Arial" charset="0"/>
                <a:cs typeface="Arial" charset="0"/>
              </a:rPr>
              <a:t>Cyclic Redundancy Checks (CRCs).</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Parity Bit Error Detection</a:t>
            </a:r>
            <a:endParaRPr lang="en-US" dirty="0"/>
          </a:p>
        </p:txBody>
      </p:sp>
      <p:sp>
        <p:nvSpPr>
          <p:cNvPr id="5" name="Content Placeholder 4"/>
          <p:cNvSpPr>
            <a:spLocks noGrp="1"/>
          </p:cNvSpPr>
          <p:nvPr>
            <p:ph idx="1"/>
          </p:nvPr>
        </p:nvSpPr>
        <p:spPr>
          <a:xfrm>
            <a:off x="990600" y="1828800"/>
            <a:ext cx="7696200" cy="4297363"/>
          </a:xfrm>
        </p:spPr>
        <p:txBody>
          <a:bodyPr/>
          <a:lstStyle/>
          <a:p>
            <a:r>
              <a:rPr lang="en-US" sz="2000" dirty="0" smtClean="0"/>
              <a:t>Block Size (m) 1000 bits from the equation:</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we need (r) 10 check bits (1011 &lt; 1024).</a:t>
            </a:r>
          </a:p>
          <a:p>
            <a:r>
              <a:rPr lang="en-US" sz="2000" dirty="0" smtClean="0"/>
              <a:t>1 Mbit of data would require 10 </a:t>
            </a:r>
            <a:r>
              <a:rPr lang="en-US" sz="2000" dirty="0" err="1" smtClean="0"/>
              <a:t>kbits</a:t>
            </a:r>
            <a:r>
              <a:rPr lang="en-US" sz="2000" dirty="0" smtClean="0"/>
              <a:t>.</a:t>
            </a:r>
          </a:p>
          <a:p>
            <a:r>
              <a:rPr lang="en-US" sz="2000" dirty="0" smtClean="0"/>
              <a:t>To detect a block with a single bit of error, one parity bit would suffice.</a:t>
            </a:r>
          </a:p>
          <a:p>
            <a:r>
              <a:rPr lang="en-US" sz="2000" dirty="0" smtClean="0"/>
              <a:t>Once every 1000 blocks (bit error rate is 10</a:t>
            </a:r>
            <a:r>
              <a:rPr lang="en-US" sz="2000" baseline="30000" dirty="0" smtClean="0"/>
              <a:t>-6</a:t>
            </a:r>
            <a:r>
              <a:rPr lang="en-US" sz="2000" dirty="0" smtClean="0"/>
              <a:t>) one extra block would have to be re-transmitted.</a:t>
            </a:r>
            <a:endParaRPr lang="en-US" sz="2000" dirty="0"/>
          </a:p>
        </p:txBody>
      </p:sp>
      <mc:AlternateContent xmlns:mc="http://schemas.openxmlformats.org/markup-compatibility/2006">
        <mc:Choice xmlns:a14="http://schemas.microsoft.com/office/drawing/2010/main" xmlns="" Requires="a14">
          <p:sp>
            <p:nvSpPr>
              <p:cNvPr id="6" name="TextBox 5"/>
              <p:cNvSpPr txBox="1"/>
              <p:nvPr/>
            </p:nvSpPr>
            <p:spPr>
              <a:xfrm>
                <a:off x="3048000" y="2209800"/>
                <a:ext cx="331374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sz="2800" b="0" i="1" smtClean="0">
                              <a:latin typeface="Cambria Math"/>
                            </a:rPr>
                          </m:ctrlPr>
                        </m:dPr>
                        <m:e>
                          <m:r>
                            <a:rPr lang="en-US" sz="2800" b="0" i="1" smtClean="0">
                              <a:latin typeface="Cambria Math"/>
                            </a:rPr>
                            <m:t>𝑚</m:t>
                          </m:r>
                          <m:r>
                            <a:rPr lang="en-US" sz="2800" b="0" i="1" smtClean="0">
                              <a:latin typeface="Cambria Math"/>
                            </a:rPr>
                            <m:t>+</m:t>
                          </m:r>
                          <m:r>
                            <a:rPr lang="en-US" sz="2800" b="0" i="1" smtClean="0">
                              <a:latin typeface="Cambria Math"/>
                            </a:rPr>
                            <m:t>𝑟</m:t>
                          </m:r>
                          <m:r>
                            <a:rPr lang="en-US" sz="2800" b="0" i="1" smtClean="0">
                              <a:latin typeface="Cambria Math"/>
                            </a:rPr>
                            <m:t>+1</m:t>
                          </m:r>
                        </m:e>
                      </m:d>
                      <m:r>
                        <a:rPr lang="en-US" sz="2800" i="1">
                          <a:latin typeface="Cambria Math"/>
                          <a:ea typeface="Cambria Math"/>
                        </a:rPr>
                        <m:t>≤</m:t>
                      </m:r>
                      <m:sSup>
                        <m:sSupPr>
                          <m:ctrlPr>
                            <a:rPr lang="en-US" sz="2800" b="0" i="1" smtClean="0">
                              <a:latin typeface="Cambria Math"/>
                              <a:ea typeface="Cambria Math"/>
                            </a:rPr>
                          </m:ctrlPr>
                        </m:sSupPr>
                        <m:e>
                          <m:r>
                            <a:rPr lang="en-US" sz="2800" b="0" i="1" smtClean="0">
                              <a:latin typeface="Cambria Math"/>
                              <a:ea typeface="Cambria Math"/>
                            </a:rPr>
                            <m:t>2</m:t>
                          </m:r>
                        </m:e>
                        <m:sup>
                          <m:r>
                            <a:rPr lang="en-US" sz="2800" b="0" i="1" smtClean="0">
                              <a:latin typeface="Cambria Math"/>
                              <a:ea typeface="Cambria Math"/>
                            </a:rPr>
                            <m:t>𝑟</m:t>
                          </m:r>
                        </m:sup>
                      </m:sSup>
                    </m:oMath>
                  </m:oMathPara>
                </a14:m>
                <a:endParaRPr lang="en-US" sz="2000" dirty="0"/>
              </a:p>
            </p:txBody>
          </p:sp>
        </mc:Choice>
        <mc:Fallback>
          <p:sp>
            <p:nvSpPr>
              <p:cNvPr id="6" name="TextBox 5"/>
              <p:cNvSpPr txBox="1">
                <a:spLocks noRot="1" noChangeAspect="1" noMove="1" noResize="1" noEditPoints="1" noAdjustHandles="1" noChangeArrowheads="1" noChangeShapeType="1" noTextEdit="1"/>
              </p:cNvSpPr>
              <p:nvPr/>
            </p:nvSpPr>
            <p:spPr>
              <a:xfrm>
                <a:off x="3048000" y="2209800"/>
                <a:ext cx="3313748" cy="523220"/>
              </a:xfrm>
              <a:prstGeom prst="rect">
                <a:avLst/>
              </a:prstGeom>
              <a:blipFill rotWithShape="1">
                <a:blip r:embed="rId2" cstate="print"/>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xmlns="" val="414283157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Parity Bit Error Detection</a:t>
            </a:r>
            <a:endParaRPr lang="en-US" dirty="0"/>
          </a:p>
        </p:txBody>
      </p:sp>
      <p:sp>
        <p:nvSpPr>
          <p:cNvPr id="3" name="Content Placeholder 2"/>
          <p:cNvSpPr>
            <a:spLocks noGrp="1"/>
          </p:cNvSpPr>
          <p:nvPr>
            <p:ph idx="1"/>
          </p:nvPr>
        </p:nvSpPr>
        <p:spPr/>
        <p:txBody>
          <a:bodyPr/>
          <a:lstStyle/>
          <a:p>
            <a:r>
              <a:rPr lang="en-US" sz="2000" dirty="0" smtClean="0"/>
              <a:t>Problem with multiple bit errors in burst errors.</a:t>
            </a:r>
          </a:p>
          <a:p>
            <a:r>
              <a:rPr lang="en-US" sz="2000" dirty="0" smtClean="0"/>
              <a:t>Considerer the data stream as a matrix of n bits by k bits. Each (k) row is computed a parity.</a:t>
            </a:r>
          </a:p>
          <a:p>
            <a:r>
              <a:rPr lang="en-US" sz="2000" b="1" dirty="0" smtClean="0"/>
              <a:t>Interleaving</a:t>
            </a:r>
            <a:r>
              <a:rPr lang="en-US" sz="2000" dirty="0" smtClean="0"/>
              <a:t> is used to compute parity in different order from that that is being transmitted. </a:t>
            </a:r>
          </a:p>
          <a:p>
            <a:pPr lvl="1"/>
            <a:r>
              <a:rPr lang="en-US" sz="2000" dirty="0" smtClean="0"/>
              <a:t>Compute parity for each n columns</a:t>
            </a:r>
          </a:p>
          <a:p>
            <a:pPr lvl="1"/>
            <a:r>
              <a:rPr lang="en-US" sz="2000" dirty="0" smtClean="0"/>
              <a:t>Transmit the data as k rows.</a:t>
            </a:r>
          </a:p>
          <a:p>
            <a:pPr lvl="1"/>
            <a:r>
              <a:rPr lang="en-US" sz="2000" dirty="0" smtClean="0"/>
              <a:t>The last row we will send the n parity bits.</a:t>
            </a:r>
          </a:p>
          <a:p>
            <a:pPr lvl="1"/>
            <a:endParaRPr lang="en-US" sz="2000" dirty="0"/>
          </a:p>
          <a:p>
            <a:r>
              <a:rPr lang="en-US" sz="2000" dirty="0" smtClean="0"/>
              <a:t>Example in the next slide gives the case for n=7 and k=7.</a:t>
            </a:r>
            <a:endParaRPr lang="en-US" sz="2000" dirty="0"/>
          </a:p>
        </p:txBody>
      </p:sp>
    </p:spTree>
    <p:extLst>
      <p:ext uri="{BB962C8B-B14F-4D97-AF65-F5344CB8AC3E}">
        <p14:creationId xmlns:p14="http://schemas.microsoft.com/office/powerpoint/2010/main" xmlns="" val="65937029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pPr eaLnBrk="1" hangingPunct="1"/>
            <a:r>
              <a:rPr lang="en-US" dirty="0" smtClean="0">
                <a:latin typeface="Arial" charset="0"/>
                <a:cs typeface="Arial" charset="0"/>
              </a:rPr>
              <a:t>Parity Error-Detecting Codes (2)</a:t>
            </a:r>
          </a:p>
        </p:txBody>
      </p:sp>
      <p:sp>
        <p:nvSpPr>
          <p:cNvPr id="71683" name="Content Placeholder 2"/>
          <p:cNvSpPr>
            <a:spLocks noGrp="1"/>
          </p:cNvSpPr>
          <p:nvPr>
            <p:ph idx="1"/>
          </p:nvPr>
        </p:nvSpPr>
        <p:spPr/>
        <p:txBody>
          <a:bodyPr/>
          <a:lstStyle/>
          <a:p>
            <a:pPr algn="ctr" eaLnBrk="1" hangingPunct="1">
              <a:buFontTx/>
              <a:buNone/>
            </a:pPr>
            <a:r>
              <a:rPr lang="en-US" smtClean="0">
                <a:latin typeface="Arial" charset="0"/>
                <a:cs typeface="Arial" charset="0"/>
              </a:rPr>
              <a:t>Interleaving of parity bits to detect a burst error.</a:t>
            </a:r>
          </a:p>
        </p:txBody>
      </p:sp>
      <p:pic>
        <p:nvPicPr>
          <p:cNvPr id="7168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08038" y="1447800"/>
            <a:ext cx="7527925" cy="396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charset="0"/>
                <a:cs typeface="Arial" charset="0"/>
              </a:rPr>
              <a:t>Parity Error-Detecting </a:t>
            </a:r>
            <a:r>
              <a:rPr lang="en-US" dirty="0">
                <a:latin typeface="Arial" charset="0"/>
                <a:cs typeface="Arial" charset="0"/>
              </a:rPr>
              <a:t>Codes</a:t>
            </a:r>
            <a:endParaRPr lang="en-US" dirty="0"/>
          </a:p>
        </p:txBody>
      </p:sp>
      <p:sp>
        <p:nvSpPr>
          <p:cNvPr id="3" name="Content Placeholder 2"/>
          <p:cNvSpPr>
            <a:spLocks noGrp="1"/>
          </p:cNvSpPr>
          <p:nvPr>
            <p:ph idx="1"/>
          </p:nvPr>
        </p:nvSpPr>
        <p:spPr/>
        <p:txBody>
          <a:bodyPr/>
          <a:lstStyle/>
          <a:p>
            <a:r>
              <a:rPr lang="en-US" dirty="0" smtClean="0"/>
              <a:t>A burst of length n+1 will pass undetected.</a:t>
            </a:r>
          </a:p>
          <a:p>
            <a:r>
              <a:rPr lang="en-US" dirty="0" smtClean="0"/>
              <a:t>The probability of that any of the n columns will have the correct parity by accident is 0.5; the probability of a bad block being accepted as a good one is 2</a:t>
            </a:r>
            <a:r>
              <a:rPr lang="en-US" baseline="30000" dirty="0" smtClean="0"/>
              <a:t>-n</a:t>
            </a:r>
            <a:r>
              <a:rPr lang="en-US" dirty="0" smtClean="0"/>
              <a:t>.</a:t>
            </a:r>
            <a:endParaRPr lang="en-US" dirty="0"/>
          </a:p>
        </p:txBody>
      </p:sp>
    </p:spTree>
    <p:extLst>
      <p:ext uri="{BB962C8B-B14F-4D97-AF65-F5344CB8AC3E}">
        <p14:creationId xmlns:p14="http://schemas.microsoft.com/office/powerpoint/2010/main" xmlns="" val="193159049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charset="0"/>
                <a:cs typeface="Arial" charset="0"/>
              </a:rPr>
              <a:t>Checksum Error-Detecting </a:t>
            </a:r>
            <a:r>
              <a:rPr lang="en-US" dirty="0">
                <a:latin typeface="Arial" charset="0"/>
                <a:cs typeface="Arial" charset="0"/>
              </a:rPr>
              <a:t>Codes</a:t>
            </a:r>
            <a:endParaRPr lang="en-US" dirty="0"/>
          </a:p>
        </p:txBody>
      </p:sp>
      <p:sp>
        <p:nvSpPr>
          <p:cNvPr id="3" name="Content Placeholder 2"/>
          <p:cNvSpPr>
            <a:spLocks noGrp="1"/>
          </p:cNvSpPr>
          <p:nvPr>
            <p:ph idx="1"/>
          </p:nvPr>
        </p:nvSpPr>
        <p:spPr>
          <a:xfrm>
            <a:off x="1143000" y="1676400"/>
            <a:ext cx="7543800" cy="4297363"/>
          </a:xfrm>
        </p:spPr>
        <p:txBody>
          <a:bodyPr/>
          <a:lstStyle/>
          <a:p>
            <a:r>
              <a:rPr lang="en-US" sz="2400" dirty="0" smtClean="0"/>
              <a:t>A group of parity bits is one example of a checksum.</a:t>
            </a:r>
          </a:p>
          <a:p>
            <a:r>
              <a:rPr lang="en-US" sz="2400" dirty="0" smtClean="0"/>
              <a:t>Stronger checksums are based on a running sum of the data bits of the message.</a:t>
            </a:r>
          </a:p>
          <a:p>
            <a:r>
              <a:rPr lang="en-US" sz="2400" dirty="0" smtClean="0"/>
              <a:t>The checksum is usually placed at the end of the message – complementary sum.</a:t>
            </a:r>
          </a:p>
          <a:p>
            <a:pPr lvl="1"/>
            <a:r>
              <a:rPr lang="en-US" sz="2400" dirty="0" smtClean="0"/>
              <a:t>Errors can be detected by summing the entire received </a:t>
            </a:r>
            <a:r>
              <a:rPr lang="en-US" sz="2400" dirty="0" err="1" smtClean="0"/>
              <a:t>codeword</a:t>
            </a:r>
            <a:r>
              <a:rPr lang="en-US" sz="2400" dirty="0" smtClean="0"/>
              <a:t>, both data bits and checksum bits.</a:t>
            </a:r>
          </a:p>
          <a:p>
            <a:pPr lvl="1"/>
            <a:r>
              <a:rPr lang="en-US" sz="2400" dirty="0" smtClean="0"/>
              <a:t>If result is zero – no error has been detected.</a:t>
            </a:r>
          </a:p>
        </p:txBody>
      </p:sp>
    </p:spTree>
    <p:extLst>
      <p:ext uri="{BB962C8B-B14F-4D97-AF65-F5344CB8AC3E}">
        <p14:creationId xmlns:p14="http://schemas.microsoft.com/office/powerpoint/2010/main" xmlns="" val="39266623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cs typeface="Arial" charset="0"/>
              </a:rPr>
              <a:t>Checksum Error-Detecting Codes</a:t>
            </a:r>
            <a:endParaRPr lang="en-US" dirty="0"/>
          </a:p>
        </p:txBody>
      </p:sp>
      <p:sp>
        <p:nvSpPr>
          <p:cNvPr id="3" name="Content Placeholder 2"/>
          <p:cNvSpPr>
            <a:spLocks noGrp="1"/>
          </p:cNvSpPr>
          <p:nvPr>
            <p:ph idx="1"/>
          </p:nvPr>
        </p:nvSpPr>
        <p:spPr>
          <a:xfrm>
            <a:off x="1143000" y="1600200"/>
            <a:ext cx="7543800" cy="4297363"/>
          </a:xfrm>
        </p:spPr>
        <p:txBody>
          <a:bodyPr/>
          <a:lstStyle/>
          <a:p>
            <a:r>
              <a:rPr lang="en-US" sz="2400" dirty="0" smtClean="0"/>
              <a:t>Example if checksum is the 16-bit Internet error detection used as part of the IP protocol.</a:t>
            </a:r>
          </a:p>
          <a:p>
            <a:r>
              <a:rPr lang="en-US" sz="2400" dirty="0" smtClean="0"/>
              <a:t>It is applied to 16-bit words.</a:t>
            </a:r>
          </a:p>
          <a:p>
            <a:r>
              <a:rPr lang="en-US" sz="2400" dirty="0" smtClean="0"/>
              <a:t>It will detect an error for cases where parity detection fails.</a:t>
            </a:r>
          </a:p>
          <a:p>
            <a:r>
              <a:rPr lang="en-US" sz="2400" dirty="0" smtClean="0"/>
              <a:t>Checksum error would fail for:</a:t>
            </a:r>
          </a:p>
          <a:p>
            <a:pPr lvl="1"/>
            <a:r>
              <a:rPr lang="en-US" sz="2400" dirty="0" smtClean="0"/>
              <a:t>Deletion or addition of zero data,</a:t>
            </a:r>
          </a:p>
          <a:p>
            <a:pPr lvl="1"/>
            <a:r>
              <a:rPr lang="en-US" sz="2400" dirty="0" smtClean="0"/>
              <a:t>Swapping part of the message,</a:t>
            </a:r>
          </a:p>
          <a:p>
            <a:pPr lvl="1"/>
            <a:r>
              <a:rPr lang="en-US" sz="2400" dirty="0" smtClean="0"/>
              <a:t>Messages splices in which parts of two packets are put together.</a:t>
            </a:r>
          </a:p>
          <a:p>
            <a:r>
              <a:rPr lang="en-US" sz="2400" dirty="0" smtClean="0"/>
              <a:t>Those are typical errors caused by faulty hardware.</a:t>
            </a:r>
          </a:p>
        </p:txBody>
      </p:sp>
    </p:spTree>
    <p:extLst>
      <p:ext uri="{BB962C8B-B14F-4D97-AF65-F5344CB8AC3E}">
        <p14:creationId xmlns:p14="http://schemas.microsoft.com/office/powerpoint/2010/main" xmlns="" val="128993160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cs typeface="Arial" charset="0"/>
              </a:rPr>
              <a:t>Checksum Error-Detecting Codes</a:t>
            </a:r>
            <a:endParaRPr lang="en-US" dirty="0"/>
          </a:p>
        </p:txBody>
      </p:sp>
      <p:sp>
        <p:nvSpPr>
          <p:cNvPr id="3" name="Content Placeholder 2"/>
          <p:cNvSpPr>
            <a:spLocks noGrp="1"/>
          </p:cNvSpPr>
          <p:nvPr>
            <p:ph idx="1"/>
          </p:nvPr>
        </p:nvSpPr>
        <p:spPr/>
        <p:txBody>
          <a:bodyPr/>
          <a:lstStyle/>
          <a:p>
            <a:r>
              <a:rPr lang="en-US" sz="2400" dirty="0" smtClean="0"/>
              <a:t>Fletcher’s checksum</a:t>
            </a:r>
          </a:p>
          <a:p>
            <a:pPr lvl="1"/>
            <a:r>
              <a:rPr lang="en-US" sz="2400" dirty="0" smtClean="0"/>
              <a:t>Includes positional component- adding the product of the data and its position to the running sum.</a:t>
            </a:r>
          </a:p>
          <a:p>
            <a:r>
              <a:rPr lang="en-US" sz="2400" dirty="0" smtClean="0"/>
              <a:t>The stronger kind of error-detecting code is Cyclic Redundancy Check (</a:t>
            </a:r>
            <a:r>
              <a:rPr lang="en-US" sz="2400" b="1" dirty="0" smtClean="0">
                <a:solidFill>
                  <a:srgbClr val="7030A0"/>
                </a:solidFill>
              </a:rPr>
              <a:t>CRC</a:t>
            </a:r>
            <a:r>
              <a:rPr lang="en-US" sz="2400" dirty="0" smtClean="0"/>
              <a:t>) know as </a:t>
            </a:r>
            <a:r>
              <a:rPr lang="en-US" sz="2400" b="1" dirty="0" smtClean="0">
                <a:solidFill>
                  <a:srgbClr val="7030A0"/>
                </a:solidFill>
              </a:rPr>
              <a:t>polynomial code</a:t>
            </a:r>
            <a:r>
              <a:rPr lang="en-US" sz="2400" dirty="0" smtClean="0"/>
              <a:t>.</a:t>
            </a:r>
          </a:p>
          <a:p>
            <a:r>
              <a:rPr lang="en-US" sz="2400" dirty="0" smtClean="0"/>
              <a:t>A k-bit frame is regarded as the coefficient list for a polynomial with k terms ranging from x</a:t>
            </a:r>
            <a:r>
              <a:rPr lang="en-US" sz="2400" baseline="30000" dirty="0" smtClean="0"/>
              <a:t>k-1</a:t>
            </a:r>
            <a:r>
              <a:rPr lang="en-US" sz="2400" dirty="0" smtClean="0"/>
              <a:t> to x</a:t>
            </a:r>
            <a:r>
              <a:rPr lang="en-US" sz="2400" baseline="30000" dirty="0" smtClean="0"/>
              <a:t>0</a:t>
            </a:r>
          </a:p>
        </p:txBody>
      </p:sp>
    </p:spTree>
    <p:extLst>
      <p:ext uri="{BB962C8B-B14F-4D97-AF65-F5344CB8AC3E}">
        <p14:creationId xmlns:p14="http://schemas.microsoft.com/office/powerpoint/2010/main" xmlns="" val="27619406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latin typeface="Arial" charset="0"/>
                <a:cs typeface="Arial" charset="0"/>
              </a:rPr>
              <a:t>Packets and Frames</a:t>
            </a:r>
          </a:p>
        </p:txBody>
      </p:sp>
      <p:sp>
        <p:nvSpPr>
          <p:cNvPr id="14339" name="Content Placeholder 2"/>
          <p:cNvSpPr>
            <a:spLocks noGrp="1"/>
          </p:cNvSpPr>
          <p:nvPr>
            <p:ph idx="1"/>
          </p:nvPr>
        </p:nvSpPr>
        <p:spPr/>
        <p:txBody>
          <a:bodyPr/>
          <a:lstStyle/>
          <a:p>
            <a:pPr algn="ctr">
              <a:buFontTx/>
              <a:buNone/>
            </a:pPr>
            <a:r>
              <a:rPr lang="en-US" smtClean="0">
                <a:latin typeface="Arial" charset="0"/>
                <a:cs typeface="Arial" charset="0"/>
              </a:rPr>
              <a:t>Relationship between packets and frames.</a:t>
            </a:r>
          </a:p>
        </p:txBody>
      </p:sp>
      <p:pic>
        <p:nvPicPr>
          <p:cNvPr id="1434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3400" y="1905000"/>
            <a:ext cx="8156575" cy="289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charset="0"/>
                <a:cs typeface="Arial" charset="0"/>
              </a:rPr>
              <a:t>CRC </a:t>
            </a:r>
            <a:r>
              <a:rPr lang="en-US" dirty="0">
                <a:latin typeface="Arial" charset="0"/>
                <a:cs typeface="Arial" charset="0"/>
              </a:rPr>
              <a:t>Error-Detecting Codes</a:t>
            </a:r>
            <a:endParaRPr lang="en-US" dirty="0"/>
          </a:p>
        </p:txBody>
      </p:sp>
      <p:sp>
        <p:nvSpPr>
          <p:cNvPr id="3" name="Content Placeholder 2"/>
          <p:cNvSpPr>
            <a:spLocks noGrp="1"/>
          </p:cNvSpPr>
          <p:nvPr>
            <p:ph idx="1"/>
          </p:nvPr>
        </p:nvSpPr>
        <p:spPr>
          <a:xfrm>
            <a:off x="1143000" y="1600200"/>
            <a:ext cx="7543800" cy="4297363"/>
          </a:xfrm>
        </p:spPr>
        <p:txBody>
          <a:bodyPr/>
          <a:lstStyle/>
          <a:p>
            <a:r>
              <a:rPr lang="en-US" sz="2400" dirty="0"/>
              <a:t>Example:</a:t>
            </a:r>
          </a:p>
          <a:p>
            <a:pPr lvl="1"/>
            <a:r>
              <a:rPr lang="en-US" sz="2400" dirty="0" smtClean="0"/>
              <a:t>110001: 1x</a:t>
            </a:r>
            <a:r>
              <a:rPr lang="en-US" sz="2400" baseline="30000" dirty="0" smtClean="0"/>
              <a:t>5</a:t>
            </a:r>
            <a:r>
              <a:rPr lang="en-US" sz="2400" dirty="0" smtClean="0"/>
              <a:t> + 1x</a:t>
            </a:r>
            <a:r>
              <a:rPr lang="en-US" sz="2400" baseline="30000" dirty="0" smtClean="0"/>
              <a:t>4</a:t>
            </a:r>
            <a:r>
              <a:rPr lang="en-US" sz="2400" dirty="0" smtClean="0"/>
              <a:t> + 0x</a:t>
            </a:r>
            <a:r>
              <a:rPr lang="en-US" sz="2400" baseline="30000" dirty="0" smtClean="0"/>
              <a:t>3</a:t>
            </a:r>
            <a:r>
              <a:rPr lang="en-US" sz="2400" dirty="0" smtClean="0"/>
              <a:t> + 0x</a:t>
            </a:r>
            <a:r>
              <a:rPr lang="en-US" sz="2400" baseline="30000" dirty="0" smtClean="0"/>
              <a:t>2</a:t>
            </a:r>
            <a:r>
              <a:rPr lang="en-US" sz="2400" dirty="0" smtClean="0"/>
              <a:t> + 0x</a:t>
            </a:r>
            <a:r>
              <a:rPr lang="en-US" sz="2400" baseline="30000" dirty="0" smtClean="0"/>
              <a:t>1</a:t>
            </a:r>
            <a:r>
              <a:rPr lang="en-US" sz="2400" dirty="0" smtClean="0"/>
              <a:t> + 1x</a:t>
            </a:r>
            <a:r>
              <a:rPr lang="en-US" sz="2400" baseline="30000" dirty="0" smtClean="0"/>
              <a:t>0</a:t>
            </a:r>
            <a:endParaRPr lang="en-US" sz="2400" dirty="0" smtClean="0"/>
          </a:p>
          <a:p>
            <a:r>
              <a:rPr lang="en-US" sz="2400" dirty="0" smtClean="0"/>
              <a:t>Module 2 arithmetic – </a:t>
            </a:r>
          </a:p>
          <a:p>
            <a:pPr lvl="1"/>
            <a:r>
              <a:rPr lang="en-US" sz="2400" dirty="0" smtClean="0"/>
              <a:t>Addition and Subtraction are equivalent to exclusive OR.</a:t>
            </a:r>
          </a:p>
          <a:p>
            <a:pPr lvl="1"/>
            <a:r>
              <a:rPr lang="en-US" sz="2400" dirty="0" smtClean="0"/>
              <a:t>Long division is carried the same way except that subtraction operation is again done module 2.</a:t>
            </a:r>
          </a:p>
        </p:txBody>
      </p:sp>
    </p:spTree>
    <p:extLst>
      <p:ext uri="{BB962C8B-B14F-4D97-AF65-F5344CB8AC3E}">
        <p14:creationId xmlns:p14="http://schemas.microsoft.com/office/powerpoint/2010/main" xmlns="" val="428542316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charset="0"/>
                <a:cs typeface="Arial" charset="0"/>
              </a:rPr>
              <a:t>CRC </a:t>
            </a:r>
            <a:r>
              <a:rPr lang="en-US" dirty="0">
                <a:latin typeface="Arial" charset="0"/>
                <a:cs typeface="Arial" charset="0"/>
              </a:rPr>
              <a:t>Error-Detecting Codes</a:t>
            </a:r>
            <a:endParaRPr lang="en-US" dirty="0"/>
          </a:p>
        </p:txBody>
      </p:sp>
      <p:sp>
        <p:nvSpPr>
          <p:cNvPr id="3" name="Content Placeholder 2"/>
          <p:cNvSpPr>
            <a:spLocks noGrp="1"/>
          </p:cNvSpPr>
          <p:nvPr>
            <p:ph idx="1"/>
          </p:nvPr>
        </p:nvSpPr>
        <p:spPr>
          <a:xfrm>
            <a:off x="1143000" y="1600200"/>
            <a:ext cx="7543800" cy="4297363"/>
          </a:xfrm>
        </p:spPr>
        <p:txBody>
          <a:bodyPr/>
          <a:lstStyle/>
          <a:p>
            <a:r>
              <a:rPr lang="en-US" sz="2400" dirty="0" smtClean="0"/>
              <a:t>Protocol requires that sender to agree in advance with the receiver on the </a:t>
            </a:r>
            <a:r>
              <a:rPr lang="en-US" sz="2400" b="1" dirty="0" smtClean="0">
                <a:solidFill>
                  <a:srgbClr val="7030A0"/>
                </a:solidFill>
              </a:rPr>
              <a:t>generator polynomial</a:t>
            </a:r>
            <a:r>
              <a:rPr lang="en-US" sz="2400" dirty="0" smtClean="0"/>
              <a:t>, G(x).</a:t>
            </a:r>
          </a:p>
          <a:p>
            <a:pPr lvl="1"/>
            <a:r>
              <a:rPr lang="en-US" sz="2400" dirty="0" smtClean="0"/>
              <a:t>Both high- and low-order bits must be 1.</a:t>
            </a:r>
          </a:p>
          <a:p>
            <a:pPr lvl="1"/>
            <a:r>
              <a:rPr lang="en-US" sz="2400" dirty="0" smtClean="0"/>
              <a:t>CRC is computed for a frame of length m- bits corresponding that is longer than the G(x).</a:t>
            </a:r>
          </a:p>
          <a:p>
            <a:pPr lvl="1"/>
            <a:r>
              <a:rPr lang="en-US" sz="2400" dirty="0" smtClean="0"/>
              <a:t>When the receiver gets a </a:t>
            </a:r>
            <a:r>
              <a:rPr lang="en-US" sz="2400" dirty="0" err="1" smtClean="0"/>
              <a:t>checksummed</a:t>
            </a:r>
            <a:r>
              <a:rPr lang="en-US" sz="2400" dirty="0" smtClean="0"/>
              <a:t> frame it divides it by G(x). If there the result is not equal to zero it means that there has been transmission error.</a:t>
            </a:r>
            <a:endParaRPr lang="en-US" sz="2400" dirty="0"/>
          </a:p>
        </p:txBody>
      </p:sp>
    </p:spTree>
    <p:extLst>
      <p:ext uri="{BB962C8B-B14F-4D97-AF65-F5344CB8AC3E}">
        <p14:creationId xmlns:p14="http://schemas.microsoft.com/office/powerpoint/2010/main" xmlns="" val="351722716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charset="0"/>
                <a:cs typeface="Arial" charset="0"/>
              </a:rPr>
              <a:t>CRC </a:t>
            </a:r>
            <a:r>
              <a:rPr lang="en-US" dirty="0">
                <a:latin typeface="Arial" charset="0"/>
                <a:cs typeface="Arial" charset="0"/>
              </a:rPr>
              <a:t>Error-Detecting Codes</a:t>
            </a:r>
            <a:endParaRPr lang="en-US" dirty="0"/>
          </a:p>
        </p:txBody>
      </p:sp>
      <p:sp>
        <p:nvSpPr>
          <p:cNvPr id="3" name="Content Placeholder 2"/>
          <p:cNvSpPr>
            <a:spLocks noGrp="1"/>
          </p:cNvSpPr>
          <p:nvPr>
            <p:ph idx="1"/>
          </p:nvPr>
        </p:nvSpPr>
        <p:spPr>
          <a:xfrm>
            <a:off x="1143000" y="1600200"/>
            <a:ext cx="7543800" cy="4297363"/>
          </a:xfrm>
        </p:spPr>
        <p:txBody>
          <a:bodyPr/>
          <a:lstStyle/>
          <a:p>
            <a:r>
              <a:rPr lang="en-US" sz="2400" dirty="0" smtClean="0"/>
              <a:t>Algorithm:</a:t>
            </a:r>
          </a:p>
          <a:p>
            <a:pPr marL="914400" lvl="1" indent="-457200">
              <a:buFont typeface="+mj-lt"/>
              <a:buAutoNum type="arabicPeriod"/>
            </a:pPr>
            <a:r>
              <a:rPr lang="en-US" sz="2400" dirty="0" smtClean="0"/>
              <a:t>Let r be the degree of G(x). Append r zero bits to the low-order end of the frame so it now contains </a:t>
            </a:r>
            <a:r>
              <a:rPr lang="en-US" sz="2400" dirty="0" err="1" smtClean="0"/>
              <a:t>m+r</a:t>
            </a:r>
            <a:r>
              <a:rPr lang="en-US" sz="2400" dirty="0" smtClean="0"/>
              <a:t> bits and corresponds to the polynomial </a:t>
            </a:r>
            <a:r>
              <a:rPr lang="en-US" sz="2400" dirty="0" err="1" smtClean="0"/>
              <a:t>x</a:t>
            </a:r>
            <a:r>
              <a:rPr lang="en-US" sz="2400" baseline="30000" dirty="0" err="1" smtClean="0"/>
              <a:t>r</a:t>
            </a:r>
            <a:r>
              <a:rPr lang="en-US" sz="2400" dirty="0" err="1" smtClean="0"/>
              <a:t>M</a:t>
            </a:r>
            <a:r>
              <a:rPr lang="en-US" sz="2400" dirty="0" smtClean="0"/>
              <a:t>(x)</a:t>
            </a:r>
          </a:p>
          <a:p>
            <a:pPr marL="914400" lvl="1" indent="-457200">
              <a:buFont typeface="+mj-lt"/>
              <a:buAutoNum type="arabicPeriod"/>
            </a:pPr>
            <a:r>
              <a:rPr lang="en-US" sz="2400" dirty="0" smtClean="0"/>
              <a:t>Divide the bit string corresponding to G(x) into the bit string corresponding to </a:t>
            </a:r>
            <a:r>
              <a:rPr lang="en-US" sz="2400" dirty="0" err="1" smtClean="0"/>
              <a:t>x</a:t>
            </a:r>
            <a:r>
              <a:rPr lang="en-US" sz="2400" baseline="30000" dirty="0" err="1" smtClean="0"/>
              <a:t>r</a:t>
            </a:r>
            <a:r>
              <a:rPr lang="en-US" sz="2400" dirty="0" err="1" smtClean="0"/>
              <a:t>M</a:t>
            </a:r>
            <a:r>
              <a:rPr lang="en-US" sz="2400" dirty="0" smtClean="0"/>
              <a:t>(x) using modulo 2 division.</a:t>
            </a:r>
          </a:p>
          <a:p>
            <a:pPr marL="914400" lvl="1" indent="-457200">
              <a:buFont typeface="+mj-lt"/>
              <a:buAutoNum type="arabicPeriod"/>
            </a:pPr>
            <a:r>
              <a:rPr lang="en-US" sz="2400" dirty="0" smtClean="0"/>
              <a:t>Subtract the </a:t>
            </a:r>
            <a:r>
              <a:rPr lang="en-US" sz="2400" dirty="0" err="1" smtClean="0"/>
              <a:t>remanider</a:t>
            </a:r>
            <a:r>
              <a:rPr lang="en-US" sz="2400" dirty="0" smtClean="0"/>
              <a:t> (which is always r or fewer bits) from the bit string corresponding to </a:t>
            </a:r>
            <a:r>
              <a:rPr lang="en-US" sz="2400" dirty="0" err="1" smtClean="0"/>
              <a:t>x</a:t>
            </a:r>
            <a:r>
              <a:rPr lang="en-US" sz="2400" baseline="30000" dirty="0" err="1" smtClean="0"/>
              <a:t>r</a:t>
            </a:r>
            <a:r>
              <a:rPr lang="en-US" sz="2400" dirty="0" err="1" smtClean="0"/>
              <a:t>M</a:t>
            </a:r>
            <a:r>
              <a:rPr lang="en-US" sz="2400" dirty="0" smtClean="0"/>
              <a:t>(x) using module 2 subtraction. The result is the </a:t>
            </a:r>
            <a:r>
              <a:rPr lang="en-US" sz="2400" dirty="0" err="1" smtClean="0"/>
              <a:t>checksummed</a:t>
            </a:r>
            <a:r>
              <a:rPr lang="en-US" sz="2400" dirty="0" smtClean="0"/>
              <a:t> frame, T(x), to be transmitted.</a:t>
            </a:r>
            <a:endParaRPr lang="en-US" sz="2400" dirty="0"/>
          </a:p>
        </p:txBody>
      </p:sp>
    </p:spTree>
    <p:extLst>
      <p:ext uri="{BB962C8B-B14F-4D97-AF65-F5344CB8AC3E}">
        <p14:creationId xmlns:p14="http://schemas.microsoft.com/office/powerpoint/2010/main" xmlns="" val="354655912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charset="0"/>
                <a:cs typeface="Arial" charset="0"/>
              </a:rPr>
              <a:t>CRC </a:t>
            </a:r>
            <a:r>
              <a:rPr lang="en-US" dirty="0">
                <a:latin typeface="Arial" charset="0"/>
                <a:cs typeface="Arial" charset="0"/>
              </a:rPr>
              <a:t>Error-Detecting Codes</a:t>
            </a:r>
            <a:endParaRPr lang="en-US" dirty="0"/>
          </a:p>
        </p:txBody>
      </p:sp>
      <p:sp>
        <p:nvSpPr>
          <p:cNvPr id="3" name="Content Placeholder 2"/>
          <p:cNvSpPr>
            <a:spLocks noGrp="1"/>
          </p:cNvSpPr>
          <p:nvPr>
            <p:ph idx="1"/>
          </p:nvPr>
        </p:nvSpPr>
        <p:spPr>
          <a:xfrm>
            <a:off x="1143000" y="1600200"/>
            <a:ext cx="7543800" cy="4297363"/>
          </a:xfrm>
        </p:spPr>
        <p:txBody>
          <a:bodyPr/>
          <a:lstStyle/>
          <a:p>
            <a:r>
              <a:rPr lang="en-US" sz="2400" dirty="0" smtClean="0"/>
              <a:t>Example:</a:t>
            </a:r>
          </a:p>
          <a:p>
            <a:pPr lvl="1"/>
            <a:r>
              <a:rPr lang="en-US" sz="2400" dirty="0" smtClean="0"/>
              <a:t>Frame: 		1101011111</a:t>
            </a:r>
          </a:p>
          <a:p>
            <a:pPr lvl="1"/>
            <a:r>
              <a:rPr lang="en-US" sz="2400" dirty="0" smtClean="0"/>
              <a:t>Generator:	x</a:t>
            </a:r>
            <a:r>
              <a:rPr lang="en-US" sz="2400" baseline="30000" dirty="0" smtClean="0"/>
              <a:t>4</a:t>
            </a:r>
            <a:r>
              <a:rPr lang="en-US" sz="2400" dirty="0" smtClean="0"/>
              <a:t>+x+1</a:t>
            </a:r>
            <a:endParaRPr lang="en-US" sz="2400" dirty="0"/>
          </a:p>
        </p:txBody>
      </p:sp>
    </p:spTree>
    <p:extLst>
      <p:ext uri="{BB962C8B-B14F-4D97-AF65-F5344CB8AC3E}">
        <p14:creationId xmlns:p14="http://schemas.microsoft.com/office/powerpoint/2010/main" xmlns="" val="263183752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a:xfrm>
            <a:off x="0" y="0"/>
            <a:ext cx="9144000" cy="1066800"/>
          </a:xfrm>
        </p:spPr>
        <p:txBody>
          <a:bodyPr/>
          <a:lstStyle/>
          <a:p>
            <a:pPr eaLnBrk="1" hangingPunct="1"/>
            <a:r>
              <a:rPr lang="en-US" smtClean="0">
                <a:latin typeface="Arial" charset="0"/>
                <a:cs typeface="Arial" charset="0"/>
              </a:rPr>
              <a:t>Error-Detecting Codes (3)</a:t>
            </a:r>
          </a:p>
        </p:txBody>
      </p:sp>
      <p:sp>
        <p:nvSpPr>
          <p:cNvPr id="72707" name="Content Placeholder 2"/>
          <p:cNvSpPr>
            <a:spLocks noGrp="1"/>
          </p:cNvSpPr>
          <p:nvPr>
            <p:ph idx="1"/>
          </p:nvPr>
        </p:nvSpPr>
        <p:spPr>
          <a:xfrm>
            <a:off x="0" y="5943600"/>
            <a:ext cx="9144000" cy="609600"/>
          </a:xfrm>
        </p:spPr>
        <p:txBody>
          <a:bodyPr/>
          <a:lstStyle/>
          <a:p>
            <a:pPr algn="ctr" eaLnBrk="1" hangingPunct="1">
              <a:buFontTx/>
              <a:buNone/>
            </a:pPr>
            <a:r>
              <a:rPr lang="en-US" smtClean="0">
                <a:latin typeface="Arial" charset="0"/>
                <a:cs typeface="Arial" charset="0"/>
              </a:rPr>
              <a:t>Example calculation of the CRC</a:t>
            </a:r>
          </a:p>
        </p:txBody>
      </p:sp>
      <p:pic>
        <p:nvPicPr>
          <p:cNvPr id="7270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95425" y="1066800"/>
            <a:ext cx="6200775" cy="4760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charset="0"/>
                <a:cs typeface="Arial" charset="0"/>
              </a:rPr>
              <a:t>CRC </a:t>
            </a:r>
            <a:r>
              <a:rPr lang="en-US" dirty="0">
                <a:latin typeface="Arial" charset="0"/>
                <a:cs typeface="Arial" charset="0"/>
              </a:rPr>
              <a:t>Error-Detecting Codes</a:t>
            </a:r>
            <a:endParaRPr lang="en-US" dirty="0"/>
          </a:p>
        </p:txBody>
      </p:sp>
      <p:sp>
        <p:nvSpPr>
          <p:cNvPr id="3" name="Content Placeholder 2"/>
          <p:cNvSpPr>
            <a:spLocks noGrp="1"/>
          </p:cNvSpPr>
          <p:nvPr>
            <p:ph idx="1"/>
          </p:nvPr>
        </p:nvSpPr>
        <p:spPr>
          <a:xfrm>
            <a:off x="762000" y="1600200"/>
            <a:ext cx="8382000" cy="4297363"/>
          </a:xfrm>
        </p:spPr>
        <p:txBody>
          <a:bodyPr/>
          <a:lstStyle/>
          <a:p>
            <a:pPr>
              <a:buFont typeface="Arial" pitchFamily="34" charset="0"/>
              <a:buChar char="•"/>
            </a:pPr>
            <a:r>
              <a:rPr lang="en-US" sz="2400" dirty="0" smtClean="0"/>
              <a:t>Certain polynomials hav</a:t>
            </a:r>
            <a:r>
              <a:rPr lang="en-US" dirty="0" smtClean="0"/>
              <a:t>e become international standards: IEEE 802</a:t>
            </a:r>
          </a:p>
          <a:p>
            <a:pPr marL="0" indent="0">
              <a:buNone/>
            </a:pPr>
            <a:r>
              <a:rPr lang="en-US" sz="2000" dirty="0"/>
              <a:t>x</a:t>
            </a:r>
            <a:r>
              <a:rPr lang="en-US" sz="2000" baseline="30000" dirty="0" smtClean="0"/>
              <a:t>32</a:t>
            </a:r>
            <a:r>
              <a:rPr lang="en-US" sz="2000" dirty="0" smtClean="0"/>
              <a:t> + x</a:t>
            </a:r>
            <a:r>
              <a:rPr lang="en-US" sz="2000" baseline="30000" dirty="0" smtClean="0"/>
              <a:t>26</a:t>
            </a:r>
            <a:r>
              <a:rPr lang="en-US" sz="2000" dirty="0" smtClean="0"/>
              <a:t> + x</a:t>
            </a:r>
            <a:r>
              <a:rPr lang="en-US" sz="2000" baseline="30000" dirty="0" smtClean="0"/>
              <a:t>23</a:t>
            </a:r>
            <a:r>
              <a:rPr lang="en-US" sz="2000" dirty="0" smtClean="0"/>
              <a:t> + x</a:t>
            </a:r>
            <a:r>
              <a:rPr lang="en-US" sz="2000" baseline="30000" dirty="0" smtClean="0"/>
              <a:t>22</a:t>
            </a:r>
            <a:r>
              <a:rPr lang="en-US" sz="2000" dirty="0" smtClean="0"/>
              <a:t> + x</a:t>
            </a:r>
            <a:r>
              <a:rPr lang="en-US" sz="2000" baseline="30000" dirty="0" smtClean="0"/>
              <a:t>16</a:t>
            </a:r>
            <a:r>
              <a:rPr lang="en-US" sz="2000" dirty="0" smtClean="0"/>
              <a:t> + x</a:t>
            </a:r>
            <a:r>
              <a:rPr lang="en-US" sz="2000" baseline="30000" dirty="0" smtClean="0"/>
              <a:t>12</a:t>
            </a:r>
            <a:r>
              <a:rPr lang="en-US" sz="2000" dirty="0" smtClean="0"/>
              <a:t> + x</a:t>
            </a:r>
            <a:r>
              <a:rPr lang="en-US" sz="2000" baseline="30000" dirty="0" smtClean="0"/>
              <a:t>11</a:t>
            </a:r>
            <a:r>
              <a:rPr lang="en-US" sz="2000" dirty="0" smtClean="0"/>
              <a:t> + x</a:t>
            </a:r>
            <a:r>
              <a:rPr lang="en-US" sz="2000" baseline="30000" dirty="0" smtClean="0"/>
              <a:t>10</a:t>
            </a:r>
            <a:r>
              <a:rPr lang="en-US" sz="2000" dirty="0" smtClean="0"/>
              <a:t> +  x</a:t>
            </a:r>
            <a:r>
              <a:rPr lang="en-US" sz="2000" baseline="30000" dirty="0" smtClean="0"/>
              <a:t>8</a:t>
            </a:r>
            <a:r>
              <a:rPr lang="en-US" sz="2000" dirty="0" smtClean="0"/>
              <a:t> + x</a:t>
            </a:r>
            <a:r>
              <a:rPr lang="en-US" sz="2000" baseline="30000" dirty="0" smtClean="0"/>
              <a:t>7</a:t>
            </a:r>
            <a:r>
              <a:rPr lang="en-US" sz="2000" dirty="0" smtClean="0"/>
              <a:t> + x</a:t>
            </a:r>
            <a:r>
              <a:rPr lang="en-US" sz="2000" baseline="30000" dirty="0" smtClean="0"/>
              <a:t>4</a:t>
            </a:r>
            <a:r>
              <a:rPr lang="en-US" sz="2000" dirty="0" smtClean="0"/>
              <a:t> + x</a:t>
            </a:r>
            <a:r>
              <a:rPr lang="en-US" sz="2000" baseline="30000" dirty="0" smtClean="0"/>
              <a:t>2</a:t>
            </a:r>
            <a:r>
              <a:rPr lang="en-US" sz="2000" dirty="0" smtClean="0"/>
              <a:t> + x</a:t>
            </a:r>
            <a:r>
              <a:rPr lang="en-US" sz="2000" baseline="30000" dirty="0" smtClean="0"/>
              <a:t>1</a:t>
            </a:r>
            <a:r>
              <a:rPr lang="en-US" sz="2000" dirty="0" smtClean="0"/>
              <a:t> + 1</a:t>
            </a:r>
            <a:endParaRPr lang="en-US" sz="2000" dirty="0"/>
          </a:p>
        </p:txBody>
      </p:sp>
    </p:spTree>
    <p:extLst>
      <p:ext uri="{BB962C8B-B14F-4D97-AF65-F5344CB8AC3E}">
        <p14:creationId xmlns:p14="http://schemas.microsoft.com/office/powerpoint/2010/main" xmlns="" val="422693333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0" y="314325"/>
            <a:ext cx="9144000" cy="1143000"/>
          </a:xfrm>
        </p:spPr>
        <p:txBody>
          <a:bodyPr/>
          <a:lstStyle/>
          <a:p>
            <a:pPr eaLnBrk="1" hangingPunct="1"/>
            <a:r>
              <a:rPr lang="en-US" dirty="0" smtClean="0">
                <a:latin typeface="Arial" charset="0"/>
                <a:cs typeface="Arial" charset="0"/>
              </a:rPr>
              <a:t>Elementary Data Link Protocols (1)</a:t>
            </a:r>
          </a:p>
        </p:txBody>
      </p:sp>
      <p:sp>
        <p:nvSpPr>
          <p:cNvPr id="73731" name="Rectangle 3"/>
          <p:cNvSpPr>
            <a:spLocks noGrp="1" noChangeArrowheads="1"/>
          </p:cNvSpPr>
          <p:nvPr>
            <p:ph idx="1"/>
          </p:nvPr>
        </p:nvSpPr>
        <p:spPr>
          <a:xfrm>
            <a:off x="1116013" y="2033588"/>
            <a:ext cx="8027987" cy="4519612"/>
          </a:xfrm>
        </p:spPr>
        <p:txBody>
          <a:bodyPr/>
          <a:lstStyle/>
          <a:p>
            <a:pPr eaLnBrk="1" hangingPunct="1">
              <a:buFontTx/>
              <a:buChar char="•"/>
            </a:pPr>
            <a:r>
              <a:rPr lang="en-US" sz="3200" smtClean="0">
                <a:latin typeface="Arial" charset="0"/>
                <a:cs typeface="Arial" charset="0"/>
              </a:rPr>
              <a:t>Utopian Simplex Protocol</a:t>
            </a:r>
          </a:p>
          <a:p>
            <a:pPr eaLnBrk="1" hangingPunct="1">
              <a:buFontTx/>
              <a:buChar char="•"/>
            </a:pPr>
            <a:r>
              <a:rPr lang="en-US" sz="3200" smtClean="0">
                <a:latin typeface="Arial" charset="0"/>
                <a:cs typeface="Arial" charset="0"/>
              </a:rPr>
              <a:t>Simplex Stop-and-Wait Protocol </a:t>
            </a:r>
          </a:p>
          <a:p>
            <a:pPr lvl="1" eaLnBrk="1" hangingPunct="1">
              <a:buFontTx/>
              <a:buChar char="•"/>
            </a:pPr>
            <a:r>
              <a:rPr lang="en-US" sz="2800" smtClean="0">
                <a:latin typeface="Arial" charset="0"/>
                <a:cs typeface="Arial" charset="0"/>
              </a:rPr>
              <a:t>Error-Free Channel</a:t>
            </a:r>
          </a:p>
          <a:p>
            <a:pPr eaLnBrk="1" hangingPunct="1">
              <a:buFontTx/>
              <a:buChar char="•"/>
            </a:pPr>
            <a:r>
              <a:rPr lang="en-US" sz="3200" smtClean="0">
                <a:latin typeface="Arial" charset="0"/>
                <a:cs typeface="Arial" charset="0"/>
              </a:rPr>
              <a:t>Simplex Stop-and-Wait Protocol </a:t>
            </a:r>
          </a:p>
          <a:p>
            <a:pPr lvl="1" eaLnBrk="1" hangingPunct="1">
              <a:buFontTx/>
              <a:buChar char="•"/>
            </a:pPr>
            <a:r>
              <a:rPr lang="en-US" sz="2800" smtClean="0">
                <a:latin typeface="Arial" charset="0"/>
                <a:cs typeface="Arial" charset="0"/>
              </a:rPr>
              <a:t>Noisy Channel</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pPr eaLnBrk="1" hangingPunct="1"/>
            <a:r>
              <a:rPr lang="en-US" smtClean="0">
                <a:latin typeface="Arial" charset="0"/>
                <a:cs typeface="Arial" charset="0"/>
              </a:rPr>
              <a:t>Elementary Data Link Protocols (2)</a:t>
            </a:r>
          </a:p>
        </p:txBody>
      </p:sp>
      <p:sp>
        <p:nvSpPr>
          <p:cNvPr id="74755" name="Content Placeholder 2"/>
          <p:cNvSpPr>
            <a:spLocks noGrp="1"/>
          </p:cNvSpPr>
          <p:nvPr>
            <p:ph idx="1"/>
          </p:nvPr>
        </p:nvSpPr>
        <p:spPr/>
        <p:txBody>
          <a:bodyPr/>
          <a:lstStyle/>
          <a:p>
            <a:pPr algn="ctr" eaLnBrk="1" hangingPunct="1">
              <a:buFontTx/>
              <a:buNone/>
            </a:pPr>
            <a:r>
              <a:rPr lang="en-US" smtClean="0">
                <a:latin typeface="Arial" charset="0"/>
                <a:cs typeface="Arial" charset="0"/>
              </a:rPr>
              <a:t>Implementation of the physical, data link, and network layers.</a:t>
            </a:r>
          </a:p>
        </p:txBody>
      </p:sp>
      <p:pic>
        <p:nvPicPr>
          <p:cNvPr id="7475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38263" y="1619250"/>
            <a:ext cx="6467475" cy="3619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charset="0"/>
                <a:cs typeface="Arial" charset="0"/>
              </a:rPr>
              <a:t>Elementary Data Link Protocols</a:t>
            </a:r>
            <a:endParaRPr lang="en-US" dirty="0"/>
          </a:p>
        </p:txBody>
      </p:sp>
      <p:sp>
        <p:nvSpPr>
          <p:cNvPr id="5" name="Content Placeholder 4"/>
          <p:cNvSpPr>
            <a:spLocks noGrp="1"/>
          </p:cNvSpPr>
          <p:nvPr>
            <p:ph idx="1"/>
          </p:nvPr>
        </p:nvSpPr>
        <p:spPr/>
        <p:txBody>
          <a:bodyPr/>
          <a:lstStyle/>
          <a:p>
            <a:r>
              <a:rPr lang="en-US" sz="2400" dirty="0" smtClean="0"/>
              <a:t>Assumptions:</a:t>
            </a:r>
          </a:p>
          <a:p>
            <a:pPr marL="914400" lvl="1" indent="-457200">
              <a:buFont typeface="+mj-lt"/>
              <a:buAutoNum type="arabicPeriod"/>
            </a:pPr>
            <a:r>
              <a:rPr lang="en-US" sz="2400" dirty="0" smtClean="0"/>
              <a:t>A wants to send a long stream of data to machine B.</a:t>
            </a:r>
          </a:p>
          <a:p>
            <a:pPr marL="914400" lvl="1" indent="-457200">
              <a:buFont typeface="+mj-lt"/>
              <a:buAutoNum type="arabicPeriod"/>
            </a:pPr>
            <a:r>
              <a:rPr lang="en-US" sz="2400" dirty="0" smtClean="0"/>
              <a:t>It uses reliable connection-oriented service.</a:t>
            </a:r>
          </a:p>
          <a:p>
            <a:pPr marL="914400" lvl="1" indent="-457200">
              <a:buFont typeface="+mj-lt"/>
              <a:buAutoNum type="arabicPeriod"/>
            </a:pPr>
            <a:r>
              <a:rPr lang="en-US" sz="2400" dirty="0" smtClean="0"/>
              <a:t>It assumes to have infinite supply of data ready to send,</a:t>
            </a:r>
          </a:p>
          <a:p>
            <a:pPr marL="914400" lvl="1" indent="-457200">
              <a:buFont typeface="+mj-lt"/>
              <a:buAutoNum type="arabicPeriod"/>
            </a:pPr>
            <a:r>
              <a:rPr lang="en-US" sz="2400" dirty="0" smtClean="0"/>
              <a:t>It does not have to wait for data to be produced.</a:t>
            </a:r>
          </a:p>
          <a:p>
            <a:pPr marL="914400" lvl="1" indent="-457200">
              <a:buFont typeface="+mj-lt"/>
              <a:buAutoNum type="arabicPeriod"/>
            </a:pPr>
            <a:r>
              <a:rPr lang="en-US" sz="2400" dirty="0" smtClean="0"/>
              <a:t>Machines A and B do not crash</a:t>
            </a:r>
          </a:p>
          <a:p>
            <a:pPr marL="914400" lvl="1" indent="-457200">
              <a:buFont typeface="+mj-lt"/>
              <a:buAutoNum type="arabicPeriod"/>
            </a:pPr>
            <a:r>
              <a:rPr lang="en-US" sz="2400" dirty="0" smtClean="0"/>
              <a:t>Data link layer treads the data as packets of pure data whose every bit is to be delivered to the destination's network layer.</a:t>
            </a:r>
            <a:endParaRPr lang="en-US" sz="2400" dirty="0"/>
          </a:p>
        </p:txBody>
      </p:sp>
    </p:spTree>
    <p:extLst>
      <p:ext uri="{BB962C8B-B14F-4D97-AF65-F5344CB8AC3E}">
        <p14:creationId xmlns:p14="http://schemas.microsoft.com/office/powerpoint/2010/main" xmlns="" val="421185213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charset="0"/>
                <a:cs typeface="Arial" charset="0"/>
              </a:rPr>
              <a:t>Elementary Data Link Protocols</a:t>
            </a:r>
            <a:endParaRPr lang="en-US" dirty="0"/>
          </a:p>
        </p:txBody>
      </p:sp>
      <p:sp>
        <p:nvSpPr>
          <p:cNvPr id="5" name="Content Placeholder 4"/>
          <p:cNvSpPr>
            <a:spLocks noGrp="1"/>
          </p:cNvSpPr>
          <p:nvPr>
            <p:ph idx="1"/>
          </p:nvPr>
        </p:nvSpPr>
        <p:spPr/>
        <p:txBody>
          <a:bodyPr/>
          <a:lstStyle/>
          <a:p>
            <a:r>
              <a:rPr lang="en-US" sz="2400" dirty="0" smtClean="0"/>
              <a:t>Data Link layer job is to:</a:t>
            </a:r>
          </a:p>
          <a:p>
            <a:pPr lvl="1"/>
            <a:r>
              <a:rPr lang="en-US" sz="2400" dirty="0" smtClean="0"/>
              <a:t> FRAMEING: encapsulate the data packets in a frame by adding the header and trailer.</a:t>
            </a:r>
            <a:endParaRPr lang="en-US" sz="2400" dirty="0"/>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38200" y="3124200"/>
            <a:ext cx="8156575" cy="289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5389033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smtClean="0">
                <a:latin typeface="Arial" charset="0"/>
                <a:cs typeface="Arial" charset="0"/>
              </a:rPr>
              <a:t>Services Provided to the Network Layer</a:t>
            </a:r>
          </a:p>
        </p:txBody>
      </p:sp>
      <p:sp>
        <p:nvSpPr>
          <p:cNvPr id="15363" name="Content Placeholder 3"/>
          <p:cNvSpPr>
            <a:spLocks noGrp="1"/>
          </p:cNvSpPr>
          <p:nvPr>
            <p:ph idx="1"/>
          </p:nvPr>
        </p:nvSpPr>
        <p:spPr/>
        <p:txBody>
          <a:bodyPr/>
          <a:lstStyle/>
          <a:p>
            <a:r>
              <a:rPr lang="en-US" sz="2000" smtClean="0">
                <a:latin typeface="Arial" charset="0"/>
                <a:cs typeface="Arial" charset="0"/>
              </a:rPr>
              <a:t>Principal Service Function of the data link layer is to transfer the data from the network layer on the source machine to the network layer on the destination machine.</a:t>
            </a:r>
          </a:p>
          <a:p>
            <a:pPr lvl="1"/>
            <a:r>
              <a:rPr lang="en-US" sz="2000" smtClean="0"/>
              <a:t>Process in the network layer that hands some bits to the data link layer for transmission.</a:t>
            </a:r>
          </a:p>
          <a:p>
            <a:pPr lvl="1"/>
            <a:r>
              <a:rPr lang="en-US" sz="2000" smtClean="0"/>
              <a:t>Job of data link layer is to transmit the bits to the destination machine so they can be handed over to the network layer there (see figure in the next slide).</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charset="0"/>
                <a:cs typeface="Arial" charset="0"/>
              </a:rPr>
              <a:t>Elementary Data Link Protocols</a:t>
            </a:r>
            <a:endParaRPr lang="en-US" dirty="0"/>
          </a:p>
        </p:txBody>
      </p:sp>
      <p:sp>
        <p:nvSpPr>
          <p:cNvPr id="5" name="Content Placeholder 4"/>
          <p:cNvSpPr>
            <a:spLocks noGrp="1"/>
          </p:cNvSpPr>
          <p:nvPr>
            <p:ph idx="1"/>
          </p:nvPr>
        </p:nvSpPr>
        <p:spPr/>
        <p:txBody>
          <a:bodyPr/>
          <a:lstStyle/>
          <a:p>
            <a:pPr lvl="1"/>
            <a:r>
              <a:rPr lang="en-US" sz="2400" dirty="0" smtClean="0"/>
              <a:t>Error Correction and Detection: </a:t>
            </a:r>
          </a:p>
          <a:p>
            <a:pPr lvl="2"/>
            <a:r>
              <a:rPr lang="en-US" sz="2000" dirty="0" smtClean="0"/>
              <a:t>Control information is added to header, and </a:t>
            </a:r>
          </a:p>
          <a:p>
            <a:pPr lvl="2"/>
            <a:r>
              <a:rPr lang="en-US" sz="2000" dirty="0" smtClean="0"/>
              <a:t>Checksum is added to trailer.</a:t>
            </a:r>
          </a:p>
          <a:p>
            <a:pPr lvl="1"/>
            <a:r>
              <a:rPr lang="en-US" sz="2400" dirty="0" smtClean="0"/>
              <a:t>Frame is then transmitted to the other machine.</a:t>
            </a:r>
          </a:p>
        </p:txBody>
      </p:sp>
    </p:spTree>
    <p:extLst>
      <p:ext uri="{BB962C8B-B14F-4D97-AF65-F5344CB8AC3E}">
        <p14:creationId xmlns:p14="http://schemas.microsoft.com/office/powerpoint/2010/main" xmlns="" val="81102439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charset="0"/>
                <a:cs typeface="Arial" charset="0"/>
              </a:rPr>
              <a:t>Elementary Data Link Protocols</a:t>
            </a:r>
            <a:endParaRPr lang="en-US" dirty="0"/>
          </a:p>
        </p:txBody>
      </p:sp>
      <p:sp>
        <p:nvSpPr>
          <p:cNvPr id="5" name="Content Placeholder 4"/>
          <p:cNvSpPr>
            <a:spLocks noGrp="1"/>
          </p:cNvSpPr>
          <p:nvPr>
            <p:ph idx="1"/>
          </p:nvPr>
        </p:nvSpPr>
        <p:spPr/>
        <p:txBody>
          <a:bodyPr/>
          <a:lstStyle/>
          <a:p>
            <a:r>
              <a:rPr lang="en-US" sz="2400" dirty="0" smtClean="0"/>
              <a:t>Library procedures:</a:t>
            </a:r>
          </a:p>
          <a:p>
            <a:pPr lvl="1"/>
            <a:r>
              <a:rPr lang="en-US" sz="2400" dirty="0" err="1"/>
              <a:t>t</a:t>
            </a:r>
            <a:r>
              <a:rPr lang="en-US" sz="2400" dirty="0" err="1" smtClean="0"/>
              <a:t>o_physical_layer</a:t>
            </a:r>
            <a:endParaRPr lang="en-US" sz="2400" dirty="0" smtClean="0"/>
          </a:p>
          <a:p>
            <a:pPr lvl="1"/>
            <a:r>
              <a:rPr lang="en-US" sz="2400" dirty="0" err="1" smtClean="0"/>
              <a:t>from_physical_layer</a:t>
            </a:r>
            <a:endParaRPr lang="en-US" sz="2400" dirty="0" smtClean="0"/>
          </a:p>
          <a:p>
            <a:pPr lvl="1"/>
            <a:r>
              <a:rPr lang="en-US" sz="2400" dirty="0" err="1"/>
              <a:t>w</a:t>
            </a:r>
            <a:r>
              <a:rPr lang="en-US" sz="2400" dirty="0" err="1" smtClean="0"/>
              <a:t>ait_for_event</a:t>
            </a:r>
            <a:r>
              <a:rPr lang="en-US" sz="2400" dirty="0" smtClean="0"/>
              <a:t>(&amp;event)</a:t>
            </a:r>
          </a:p>
          <a:p>
            <a:pPr lvl="2"/>
            <a:r>
              <a:rPr lang="en-US" sz="2000" dirty="0" smtClean="0"/>
              <a:t>event object will contain the information what has happened.</a:t>
            </a:r>
          </a:p>
          <a:p>
            <a:pPr lvl="1"/>
            <a:r>
              <a:rPr lang="en-US" sz="2400" dirty="0" smtClean="0"/>
              <a:t>In the receiving end:</a:t>
            </a:r>
          </a:p>
          <a:p>
            <a:pPr lvl="2"/>
            <a:r>
              <a:rPr lang="en-US" sz="2000" dirty="0" smtClean="0"/>
              <a:t>Data is being received and the checksum is being computed. </a:t>
            </a:r>
          </a:p>
          <a:p>
            <a:pPr lvl="2"/>
            <a:r>
              <a:rPr lang="en-US" sz="2000" dirty="0" smtClean="0"/>
              <a:t>If the error has occurred the data link layer is being informed: event = </a:t>
            </a:r>
            <a:r>
              <a:rPr lang="en-US" sz="2000" dirty="0" err="1" smtClean="0"/>
              <a:t>chksum_err</a:t>
            </a:r>
            <a:endParaRPr lang="en-US" sz="2000" dirty="0" smtClean="0"/>
          </a:p>
          <a:p>
            <a:pPr lvl="2"/>
            <a:r>
              <a:rPr lang="en-US" sz="2000" dirty="0" smtClean="0"/>
              <a:t>If the data has arrived undamaged: event = </a:t>
            </a:r>
            <a:r>
              <a:rPr lang="en-US" sz="2000" dirty="0" err="1" smtClean="0"/>
              <a:t>frame_arrival</a:t>
            </a:r>
            <a:r>
              <a:rPr lang="en-US" sz="2000" dirty="0" smtClean="0"/>
              <a:t>.</a:t>
            </a:r>
          </a:p>
          <a:p>
            <a:pPr lvl="2"/>
            <a:endParaRPr lang="en-US" sz="2000" dirty="0"/>
          </a:p>
        </p:txBody>
      </p:sp>
    </p:spTree>
    <p:extLst>
      <p:ext uri="{BB962C8B-B14F-4D97-AF65-F5344CB8AC3E}">
        <p14:creationId xmlns:p14="http://schemas.microsoft.com/office/powerpoint/2010/main" xmlns="" val="23705448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pPr eaLnBrk="1" hangingPunct="1"/>
            <a:r>
              <a:rPr lang="en-US" smtClean="0">
                <a:latin typeface="Arial" charset="0"/>
                <a:cs typeface="Arial" charset="0"/>
              </a:rPr>
              <a:t>Elementary Data Link Protocols (3)</a:t>
            </a:r>
          </a:p>
        </p:txBody>
      </p:sp>
      <p:sp>
        <p:nvSpPr>
          <p:cNvPr id="75779" name="Content Placeholder 2"/>
          <p:cNvSpPr>
            <a:spLocks noGrp="1"/>
          </p:cNvSpPr>
          <p:nvPr>
            <p:ph idx="1"/>
          </p:nvPr>
        </p:nvSpPr>
        <p:spPr/>
        <p:txBody>
          <a:bodyPr/>
          <a:lstStyle/>
          <a:p>
            <a:pPr marL="0" indent="0" algn="ctr" eaLnBrk="1" hangingPunct="1">
              <a:buFontTx/>
              <a:buNone/>
            </a:pPr>
            <a:r>
              <a:rPr lang="en-US" smtClean="0">
                <a:latin typeface="Arial" charset="0"/>
                <a:cs typeface="Arial" charset="0"/>
              </a:rPr>
              <a:t>Some definitions needed in the protocols to follow. These definitions are located in the file </a:t>
            </a:r>
            <a:r>
              <a:rPr lang="en-US" i="1" smtClean="0">
                <a:latin typeface="Arial" charset="0"/>
                <a:cs typeface="Arial" charset="0"/>
              </a:rPr>
              <a:t>protocol.h.</a:t>
            </a:r>
            <a:endParaRPr lang="en-US" smtClean="0">
              <a:latin typeface="Arial" charset="0"/>
              <a:cs typeface="Arial" charset="0"/>
            </a:endParaRPr>
          </a:p>
        </p:txBody>
      </p:sp>
      <p:pic>
        <p:nvPicPr>
          <p:cNvPr id="7578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7638" y="1728788"/>
            <a:ext cx="8848725" cy="3400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5781" name="TextBox 4"/>
          <p:cNvSpPr txBox="1">
            <a:spLocks noChangeArrowheads="1"/>
          </p:cNvSpPr>
          <p:nvPr/>
        </p:nvSpPr>
        <p:spPr bwMode="auto">
          <a:xfrm>
            <a:off x="1066800" y="4800600"/>
            <a:ext cx="10668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a:t>. . .</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pPr eaLnBrk="1" hangingPunct="1"/>
            <a:r>
              <a:rPr lang="en-US" smtClean="0">
                <a:latin typeface="Arial" charset="0"/>
                <a:cs typeface="Arial" charset="0"/>
              </a:rPr>
              <a:t>Elementary Data Link Protocols (4)</a:t>
            </a:r>
          </a:p>
        </p:txBody>
      </p:sp>
      <p:sp>
        <p:nvSpPr>
          <p:cNvPr id="76803" name="Content Placeholder 2"/>
          <p:cNvSpPr>
            <a:spLocks noGrp="1"/>
          </p:cNvSpPr>
          <p:nvPr>
            <p:ph idx="1"/>
          </p:nvPr>
        </p:nvSpPr>
        <p:spPr/>
        <p:txBody>
          <a:bodyPr/>
          <a:lstStyle/>
          <a:p>
            <a:pPr marL="0" indent="0" algn="ctr" eaLnBrk="1" hangingPunct="1">
              <a:buFontTx/>
              <a:buNone/>
            </a:pPr>
            <a:r>
              <a:rPr lang="en-US" smtClean="0">
                <a:latin typeface="Arial" charset="0"/>
                <a:cs typeface="Arial" charset="0"/>
              </a:rPr>
              <a:t>Some definitions needed in the protocols to follow. These definitions are located in the file </a:t>
            </a:r>
            <a:r>
              <a:rPr lang="en-US" i="1" smtClean="0">
                <a:latin typeface="Arial" charset="0"/>
                <a:cs typeface="Arial" charset="0"/>
              </a:rPr>
              <a:t>protocol.h.</a:t>
            </a:r>
            <a:endParaRPr lang="en-US" smtClean="0">
              <a:latin typeface="Arial" charset="0"/>
              <a:cs typeface="Arial" charset="0"/>
            </a:endParaRPr>
          </a:p>
        </p:txBody>
      </p:sp>
      <p:pic>
        <p:nvPicPr>
          <p:cNvPr id="7680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12800" y="1219200"/>
            <a:ext cx="7518400" cy="441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6805" name="TextBox 5"/>
          <p:cNvSpPr txBox="1">
            <a:spLocks noChangeArrowheads="1"/>
          </p:cNvSpPr>
          <p:nvPr/>
        </p:nvSpPr>
        <p:spPr bwMode="auto">
          <a:xfrm>
            <a:off x="3505200" y="5181600"/>
            <a:ext cx="10668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a:t>. . .</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pPr eaLnBrk="1" hangingPunct="1"/>
            <a:r>
              <a:rPr lang="en-US" smtClean="0">
                <a:latin typeface="Arial" charset="0"/>
                <a:cs typeface="Arial" charset="0"/>
              </a:rPr>
              <a:t>Elementary Data Link Protocols (5)</a:t>
            </a:r>
          </a:p>
        </p:txBody>
      </p:sp>
      <p:sp>
        <p:nvSpPr>
          <p:cNvPr id="77827" name="Content Placeholder 2"/>
          <p:cNvSpPr>
            <a:spLocks noGrp="1"/>
          </p:cNvSpPr>
          <p:nvPr>
            <p:ph idx="1"/>
          </p:nvPr>
        </p:nvSpPr>
        <p:spPr/>
        <p:txBody>
          <a:bodyPr/>
          <a:lstStyle/>
          <a:p>
            <a:pPr marL="0" indent="0" algn="ctr" eaLnBrk="1" hangingPunct="1">
              <a:buFontTx/>
              <a:buNone/>
            </a:pPr>
            <a:r>
              <a:rPr lang="en-US" smtClean="0">
                <a:latin typeface="Arial" charset="0"/>
                <a:cs typeface="Arial" charset="0"/>
              </a:rPr>
              <a:t>Some definitions needed in the protocols to follow. These definitions are located in the file </a:t>
            </a:r>
            <a:r>
              <a:rPr lang="en-US" i="1" smtClean="0">
                <a:latin typeface="Arial" charset="0"/>
                <a:cs typeface="Arial" charset="0"/>
              </a:rPr>
              <a:t>protocol.h.</a:t>
            </a:r>
            <a:endParaRPr lang="en-US" smtClean="0">
              <a:latin typeface="Arial" charset="0"/>
              <a:cs typeface="Arial" charset="0"/>
            </a:endParaRPr>
          </a:p>
        </p:txBody>
      </p:sp>
      <p:pic>
        <p:nvPicPr>
          <p:cNvPr id="7782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96900" y="1676400"/>
            <a:ext cx="7605713" cy="3352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pPr eaLnBrk="1" hangingPunct="1"/>
            <a:r>
              <a:rPr lang="en-US" smtClean="0">
                <a:latin typeface="Arial" charset="0"/>
                <a:cs typeface="Arial" charset="0"/>
              </a:rPr>
              <a:t>Utopian Simplex Protocol (1)</a:t>
            </a:r>
          </a:p>
        </p:txBody>
      </p:sp>
      <p:sp>
        <p:nvSpPr>
          <p:cNvPr id="78851" name="Content Placeholder 2"/>
          <p:cNvSpPr>
            <a:spLocks noGrp="1"/>
          </p:cNvSpPr>
          <p:nvPr>
            <p:ph idx="1"/>
          </p:nvPr>
        </p:nvSpPr>
        <p:spPr>
          <a:xfrm>
            <a:off x="0" y="6019800"/>
            <a:ext cx="9144000" cy="533400"/>
          </a:xfrm>
        </p:spPr>
        <p:txBody>
          <a:bodyPr/>
          <a:lstStyle/>
          <a:p>
            <a:pPr algn="ctr" eaLnBrk="1" hangingPunct="1">
              <a:buFontTx/>
              <a:buNone/>
            </a:pPr>
            <a:r>
              <a:rPr lang="en-US" smtClean="0">
                <a:latin typeface="Arial" charset="0"/>
                <a:cs typeface="Arial" charset="0"/>
              </a:rPr>
              <a:t>A utopian simplex protocol.</a:t>
            </a:r>
          </a:p>
        </p:txBody>
      </p:sp>
      <p:pic>
        <p:nvPicPr>
          <p:cNvPr id="7885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19200" y="1066800"/>
            <a:ext cx="6762750" cy="4872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8853" name="TextBox 4"/>
          <p:cNvSpPr txBox="1">
            <a:spLocks noChangeArrowheads="1"/>
          </p:cNvSpPr>
          <p:nvPr/>
        </p:nvSpPr>
        <p:spPr bwMode="auto">
          <a:xfrm>
            <a:off x="1219200" y="5638800"/>
            <a:ext cx="10668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a:t>. . .</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pPr eaLnBrk="1" hangingPunct="1"/>
            <a:r>
              <a:rPr lang="en-US" smtClean="0">
                <a:latin typeface="Arial" charset="0"/>
                <a:cs typeface="Arial" charset="0"/>
              </a:rPr>
              <a:t>Utopian Simplex Protocol (2)</a:t>
            </a:r>
          </a:p>
        </p:txBody>
      </p:sp>
      <p:sp>
        <p:nvSpPr>
          <p:cNvPr id="79875" name="Content Placeholder 2"/>
          <p:cNvSpPr>
            <a:spLocks noGrp="1"/>
          </p:cNvSpPr>
          <p:nvPr>
            <p:ph idx="1"/>
          </p:nvPr>
        </p:nvSpPr>
        <p:spPr/>
        <p:txBody>
          <a:bodyPr/>
          <a:lstStyle/>
          <a:p>
            <a:pPr algn="ctr" eaLnBrk="1" hangingPunct="1">
              <a:buFontTx/>
              <a:buNone/>
            </a:pPr>
            <a:r>
              <a:rPr lang="en-US" smtClean="0">
                <a:latin typeface="Arial" charset="0"/>
                <a:cs typeface="Arial" charset="0"/>
              </a:rPr>
              <a:t>A utopian simplex protocol.</a:t>
            </a:r>
          </a:p>
        </p:txBody>
      </p:sp>
      <p:pic>
        <p:nvPicPr>
          <p:cNvPr id="7987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38175" y="1828800"/>
            <a:ext cx="7943850" cy="301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Utopian Simplex Protocol</a:t>
            </a:r>
            <a:endParaRPr lang="en-US" dirty="0"/>
          </a:p>
        </p:txBody>
      </p:sp>
      <p:sp>
        <p:nvSpPr>
          <p:cNvPr id="5" name="Content Placeholder 4"/>
          <p:cNvSpPr>
            <a:spLocks noGrp="1"/>
          </p:cNvSpPr>
          <p:nvPr>
            <p:ph idx="1"/>
          </p:nvPr>
        </p:nvSpPr>
        <p:spPr/>
        <p:txBody>
          <a:bodyPr/>
          <a:lstStyle/>
          <a:p>
            <a:r>
              <a:rPr lang="en-US" dirty="0" smtClean="0"/>
              <a:t>Unrealistic</a:t>
            </a:r>
          </a:p>
          <a:p>
            <a:pPr lvl="1"/>
            <a:r>
              <a:rPr lang="en-US" dirty="0" smtClean="0"/>
              <a:t>It does not handle flow control</a:t>
            </a:r>
          </a:p>
          <a:p>
            <a:pPr lvl="1"/>
            <a:r>
              <a:rPr lang="en-US" dirty="0" smtClean="0"/>
              <a:t>It does not handle error correction</a:t>
            </a:r>
          </a:p>
          <a:p>
            <a:pPr lvl="1"/>
            <a:r>
              <a:rPr lang="en-US" dirty="0" smtClean="0"/>
              <a:t>Resembles connectionless service that relies on higher layer to solve those problems.</a:t>
            </a:r>
            <a:endParaRPr lang="en-US" dirty="0"/>
          </a:p>
        </p:txBody>
      </p:sp>
    </p:spTree>
    <p:extLst>
      <p:ext uri="{BB962C8B-B14F-4D97-AF65-F5344CB8AC3E}">
        <p14:creationId xmlns:p14="http://schemas.microsoft.com/office/powerpoint/2010/main" xmlns="" val="405195713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pPr eaLnBrk="1" hangingPunct="1"/>
            <a:r>
              <a:rPr lang="en-US" smtClean="0">
                <a:latin typeface="Arial" charset="0"/>
                <a:cs typeface="Arial" charset="0"/>
              </a:rPr>
              <a:t>Simplex Stop-and-Wait Protocol </a:t>
            </a:r>
            <a:br>
              <a:rPr lang="en-US" smtClean="0">
                <a:latin typeface="Arial" charset="0"/>
                <a:cs typeface="Arial" charset="0"/>
              </a:rPr>
            </a:br>
            <a:r>
              <a:rPr lang="en-US" smtClean="0">
                <a:latin typeface="Arial" charset="0"/>
                <a:cs typeface="Arial" charset="0"/>
              </a:rPr>
              <a:t>for a Noisy Channel (1)</a:t>
            </a:r>
          </a:p>
        </p:txBody>
      </p:sp>
      <p:sp>
        <p:nvSpPr>
          <p:cNvPr id="80899" name="Content Placeholder 2"/>
          <p:cNvSpPr>
            <a:spLocks noGrp="1"/>
          </p:cNvSpPr>
          <p:nvPr>
            <p:ph idx="1"/>
          </p:nvPr>
        </p:nvSpPr>
        <p:spPr>
          <a:xfrm>
            <a:off x="0" y="5943600"/>
            <a:ext cx="9144000" cy="609600"/>
          </a:xfrm>
        </p:spPr>
        <p:txBody>
          <a:bodyPr/>
          <a:lstStyle/>
          <a:p>
            <a:pPr algn="ctr" eaLnBrk="1" hangingPunct="1">
              <a:buFontTx/>
              <a:buNone/>
            </a:pPr>
            <a:r>
              <a:rPr lang="en-US" smtClean="0">
                <a:latin typeface="Arial" charset="0"/>
                <a:cs typeface="Arial" charset="0"/>
              </a:rPr>
              <a:t>A simplex stop-and-wait protocol.</a:t>
            </a:r>
          </a:p>
        </p:txBody>
      </p:sp>
      <p:pic>
        <p:nvPicPr>
          <p:cNvPr id="8090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14400" y="1295400"/>
            <a:ext cx="7239000" cy="4633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0901" name="TextBox 4"/>
          <p:cNvSpPr txBox="1">
            <a:spLocks noChangeArrowheads="1"/>
          </p:cNvSpPr>
          <p:nvPr/>
        </p:nvSpPr>
        <p:spPr bwMode="auto">
          <a:xfrm>
            <a:off x="1371600" y="5410200"/>
            <a:ext cx="10668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a:t>. . .</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pPr eaLnBrk="1" hangingPunct="1"/>
            <a:r>
              <a:rPr lang="en-US" smtClean="0">
                <a:latin typeface="Arial" charset="0"/>
                <a:cs typeface="Arial" charset="0"/>
              </a:rPr>
              <a:t>Simplex Stop-and-Wait Protocol </a:t>
            </a:r>
            <a:br>
              <a:rPr lang="en-US" smtClean="0">
                <a:latin typeface="Arial" charset="0"/>
                <a:cs typeface="Arial" charset="0"/>
              </a:rPr>
            </a:br>
            <a:r>
              <a:rPr lang="en-US" smtClean="0">
                <a:latin typeface="Arial" charset="0"/>
                <a:cs typeface="Arial" charset="0"/>
              </a:rPr>
              <a:t>for a Noisy Channel (2)</a:t>
            </a:r>
          </a:p>
        </p:txBody>
      </p:sp>
      <p:sp>
        <p:nvSpPr>
          <p:cNvPr id="81923" name="Content Placeholder 2"/>
          <p:cNvSpPr>
            <a:spLocks noGrp="1"/>
          </p:cNvSpPr>
          <p:nvPr>
            <p:ph idx="1"/>
          </p:nvPr>
        </p:nvSpPr>
        <p:spPr>
          <a:xfrm>
            <a:off x="0" y="5791200"/>
            <a:ext cx="9144000" cy="762000"/>
          </a:xfrm>
        </p:spPr>
        <p:txBody>
          <a:bodyPr/>
          <a:lstStyle/>
          <a:p>
            <a:pPr algn="ctr" eaLnBrk="1" hangingPunct="1">
              <a:buFontTx/>
              <a:buNone/>
            </a:pPr>
            <a:r>
              <a:rPr lang="en-US" smtClean="0">
                <a:latin typeface="Arial" charset="0"/>
                <a:cs typeface="Arial" charset="0"/>
              </a:rPr>
              <a:t>A simplex stop-and-wait protocol.</a:t>
            </a:r>
          </a:p>
        </p:txBody>
      </p:sp>
      <p:pic>
        <p:nvPicPr>
          <p:cNvPr id="8192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3038" y="1905000"/>
            <a:ext cx="8797925" cy="304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latin typeface="Arial" charset="0"/>
                <a:cs typeface="Arial" charset="0"/>
              </a:rPr>
              <a:t>Network Layer Services</a:t>
            </a:r>
          </a:p>
        </p:txBody>
      </p:sp>
      <p:sp>
        <p:nvSpPr>
          <p:cNvPr id="3" name="Content Placeholder 2"/>
          <p:cNvSpPr>
            <a:spLocks noGrp="1"/>
          </p:cNvSpPr>
          <p:nvPr>
            <p:ph idx="1"/>
          </p:nvPr>
        </p:nvSpPr>
        <p:spPr/>
        <p:txBody>
          <a:bodyPr/>
          <a:lstStyle/>
          <a:p>
            <a:pPr algn="ctr">
              <a:buFontTx/>
              <a:buNone/>
              <a:defRPr/>
            </a:pPr>
            <a:r>
              <a:rPr lang="en-US" kern="1200" dirty="0" smtClean="0">
                <a:solidFill>
                  <a:srgbClr val="0033CC"/>
                </a:solidFill>
                <a:latin typeface="Arial" charset="0"/>
                <a:cs typeface="Arial" charset="0"/>
              </a:rPr>
              <a:t>(a) </a:t>
            </a:r>
            <a:r>
              <a:rPr lang="en-US" dirty="0" smtClean="0"/>
              <a:t>Virtual communication. </a:t>
            </a:r>
            <a:r>
              <a:rPr lang="en-US" kern="1200" dirty="0" smtClean="0">
                <a:solidFill>
                  <a:srgbClr val="0033CC"/>
                </a:solidFill>
                <a:latin typeface="Arial" charset="0"/>
                <a:cs typeface="Arial" charset="0"/>
              </a:rPr>
              <a:t>(b) </a:t>
            </a:r>
            <a:r>
              <a:rPr lang="en-US" dirty="0" smtClean="0"/>
              <a:t>Actual communication.</a:t>
            </a:r>
            <a:endParaRPr lang="en-US" dirty="0"/>
          </a:p>
        </p:txBody>
      </p:sp>
      <p:pic>
        <p:nvPicPr>
          <p:cNvPr id="1638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19200" y="1066800"/>
            <a:ext cx="6996113" cy="4268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Simplex Protocol</a:t>
            </a:r>
            <a:endParaRPr lang="en-US" dirty="0"/>
          </a:p>
        </p:txBody>
      </p:sp>
      <p:sp>
        <p:nvSpPr>
          <p:cNvPr id="5" name="Content Placeholder 4"/>
          <p:cNvSpPr>
            <a:spLocks noGrp="1"/>
          </p:cNvSpPr>
          <p:nvPr>
            <p:ph idx="1"/>
          </p:nvPr>
        </p:nvSpPr>
        <p:spPr/>
        <p:txBody>
          <a:bodyPr/>
          <a:lstStyle/>
          <a:p>
            <a:r>
              <a:rPr lang="en-US" dirty="0" smtClean="0"/>
              <a:t>Solves the problem of flow control.</a:t>
            </a:r>
          </a:p>
          <a:p>
            <a:pPr lvl="1"/>
            <a:r>
              <a:rPr lang="en-US" dirty="0" smtClean="0"/>
              <a:t>Blocking acknowledgment of the reception of the frame partially achieves this.</a:t>
            </a:r>
          </a:p>
          <a:p>
            <a:pPr lvl="1"/>
            <a:r>
              <a:rPr lang="en-US" dirty="0" smtClean="0"/>
              <a:t>If acknowledgment frame gets lost the protocol will fail.</a:t>
            </a:r>
          </a:p>
          <a:p>
            <a:pPr lvl="1"/>
            <a:r>
              <a:rPr lang="en-US" dirty="0" smtClean="0"/>
              <a:t>Error correction is not implemented. </a:t>
            </a:r>
          </a:p>
          <a:p>
            <a:pPr lvl="1"/>
            <a:r>
              <a:rPr lang="en-US" dirty="0" smtClean="0"/>
              <a:t>One direction only.</a:t>
            </a:r>
          </a:p>
        </p:txBody>
      </p:sp>
    </p:spTree>
    <p:extLst>
      <p:ext uri="{BB962C8B-B14F-4D97-AF65-F5344CB8AC3E}">
        <p14:creationId xmlns:p14="http://schemas.microsoft.com/office/powerpoint/2010/main" xmlns="" val="122506497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cs typeface="Arial" charset="0"/>
              </a:rPr>
              <a:t>Sliding Window Protocols</a:t>
            </a:r>
            <a:endParaRPr lang="en-US" dirty="0"/>
          </a:p>
        </p:txBody>
      </p:sp>
      <p:sp>
        <p:nvSpPr>
          <p:cNvPr id="3" name="Content Placeholder 2"/>
          <p:cNvSpPr>
            <a:spLocks noGrp="1"/>
          </p:cNvSpPr>
          <p:nvPr>
            <p:ph idx="1"/>
          </p:nvPr>
        </p:nvSpPr>
        <p:spPr>
          <a:xfrm>
            <a:off x="1143000" y="1600200"/>
            <a:ext cx="7543800" cy="4297363"/>
          </a:xfrm>
        </p:spPr>
        <p:txBody>
          <a:bodyPr/>
          <a:lstStyle/>
          <a:p>
            <a:r>
              <a:rPr lang="en-US" sz="2400" dirty="0" smtClean="0"/>
              <a:t>Full duplex data transmission</a:t>
            </a:r>
          </a:p>
          <a:p>
            <a:pPr lvl="1"/>
            <a:r>
              <a:rPr lang="en-US" sz="2400" dirty="0" smtClean="0"/>
              <a:t>Running two instances of one of the previous protocols,</a:t>
            </a:r>
          </a:p>
          <a:p>
            <a:pPr lvl="1"/>
            <a:r>
              <a:rPr lang="en-US" sz="2400" dirty="0" smtClean="0"/>
              <a:t>Each uses separate data link for simplex data traffic in different directions (“forward” channel and “reverse” channel).</a:t>
            </a:r>
          </a:p>
          <a:p>
            <a:r>
              <a:rPr lang="en-US" sz="2400" dirty="0" smtClean="0"/>
              <a:t>Better idea is to use the same channel in both directions.</a:t>
            </a:r>
          </a:p>
          <a:p>
            <a:pPr lvl="1"/>
            <a:r>
              <a:rPr lang="en-US" sz="2400" dirty="0" smtClean="0"/>
              <a:t>A and B frames are intermixed with acknowledgment frames from A and B.</a:t>
            </a:r>
          </a:p>
          <a:p>
            <a:pPr lvl="1"/>
            <a:r>
              <a:rPr lang="en-US" sz="2400" dirty="0" smtClean="0"/>
              <a:t>Kind field in the header of the incoming frame will be used to tell the difference.</a:t>
            </a:r>
          </a:p>
          <a:p>
            <a:pPr lvl="1"/>
            <a:endParaRPr lang="en-US" sz="2400" dirty="0"/>
          </a:p>
        </p:txBody>
      </p:sp>
    </p:spTree>
    <p:extLst>
      <p:ext uri="{BB962C8B-B14F-4D97-AF65-F5344CB8AC3E}">
        <p14:creationId xmlns:p14="http://schemas.microsoft.com/office/powerpoint/2010/main" xmlns="" val="79798109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cs typeface="Arial" charset="0"/>
              </a:rPr>
              <a:t>Sliding Window Protocols</a:t>
            </a:r>
            <a:endParaRPr lang="en-US" dirty="0"/>
          </a:p>
        </p:txBody>
      </p:sp>
      <p:sp>
        <p:nvSpPr>
          <p:cNvPr id="3" name="Content Placeholder 2"/>
          <p:cNvSpPr>
            <a:spLocks noGrp="1"/>
          </p:cNvSpPr>
          <p:nvPr>
            <p:ph idx="1"/>
          </p:nvPr>
        </p:nvSpPr>
        <p:spPr>
          <a:xfrm>
            <a:off x="1143000" y="1371600"/>
            <a:ext cx="7543800" cy="4297363"/>
          </a:xfrm>
        </p:spPr>
        <p:txBody>
          <a:bodyPr/>
          <a:lstStyle/>
          <a:p>
            <a:r>
              <a:rPr lang="en-US" sz="2400" dirty="0" smtClean="0"/>
              <a:t>In addition to being able to use duplex communication, the further protocol improvement would be to send the acknowledgment frame together with the new data frame. This provides for a “free ride”.</a:t>
            </a:r>
          </a:p>
          <a:p>
            <a:r>
              <a:rPr lang="en-US" sz="2400" dirty="0" smtClean="0"/>
              <a:t>The technique of delaying the acknowledgment for a bit to be added to the next packet is know as </a:t>
            </a:r>
            <a:r>
              <a:rPr lang="en-US" sz="2400" b="1" dirty="0" smtClean="0">
                <a:solidFill>
                  <a:srgbClr val="7030A0"/>
                </a:solidFill>
              </a:rPr>
              <a:t>piggybacking</a:t>
            </a:r>
            <a:r>
              <a:rPr lang="en-US" sz="2400" dirty="0" smtClean="0"/>
              <a:t>.</a:t>
            </a:r>
          </a:p>
          <a:p>
            <a:r>
              <a:rPr lang="en-US" sz="2400" dirty="0" smtClean="0"/>
              <a:t>This technique add another complication.</a:t>
            </a:r>
          </a:p>
          <a:p>
            <a:pPr lvl="1"/>
            <a:r>
              <a:rPr lang="en-US" sz="2400" dirty="0" smtClean="0"/>
              <a:t>If the data frame is available within a short time period (less than </a:t>
            </a:r>
            <a:r>
              <a:rPr lang="en-US" sz="2400" dirty="0" err="1" smtClean="0"/>
              <a:t>msec</a:t>
            </a:r>
            <a:r>
              <a:rPr lang="en-US" sz="2400" dirty="0" smtClean="0"/>
              <a:t>) it will use piggybacking.</a:t>
            </a:r>
          </a:p>
          <a:p>
            <a:pPr lvl="1"/>
            <a:r>
              <a:rPr lang="en-US" sz="2400" dirty="0" smtClean="0"/>
              <a:t>Otherwise, it will send separate acknowledgment.</a:t>
            </a:r>
            <a:endParaRPr lang="en-US" sz="2400" dirty="0"/>
          </a:p>
        </p:txBody>
      </p:sp>
    </p:spTree>
    <p:extLst>
      <p:ext uri="{BB962C8B-B14F-4D97-AF65-F5344CB8AC3E}">
        <p14:creationId xmlns:p14="http://schemas.microsoft.com/office/powerpoint/2010/main" xmlns="" val="317603979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Sliding Window</a:t>
            </a:r>
            <a:endParaRPr lang="en-US" dirty="0"/>
          </a:p>
        </p:txBody>
      </p:sp>
      <p:sp>
        <p:nvSpPr>
          <p:cNvPr id="3" name="Content Placeholder 2"/>
          <p:cNvSpPr>
            <a:spLocks noGrp="1"/>
          </p:cNvSpPr>
          <p:nvPr>
            <p:ph idx="1"/>
          </p:nvPr>
        </p:nvSpPr>
        <p:spPr/>
        <p:txBody>
          <a:bodyPr/>
          <a:lstStyle/>
          <a:p>
            <a:r>
              <a:rPr lang="en-US" sz="2400" dirty="0" smtClean="0"/>
              <a:t>At any instant of time the sender maintains a set of sequences numbers that correspond to frames that are permitted to be send.</a:t>
            </a:r>
          </a:p>
          <a:p>
            <a:r>
              <a:rPr lang="en-US" sz="2400" dirty="0" smtClean="0"/>
              <a:t>Those frames are said to fall within a </a:t>
            </a:r>
            <a:r>
              <a:rPr lang="en-US" sz="2400" b="1" dirty="0" smtClean="0">
                <a:solidFill>
                  <a:srgbClr val="7030A0"/>
                </a:solidFill>
              </a:rPr>
              <a:t>sending window</a:t>
            </a:r>
            <a:r>
              <a:rPr lang="en-US" sz="2400" dirty="0" smtClean="0"/>
              <a:t>.</a:t>
            </a:r>
          </a:p>
          <a:p>
            <a:r>
              <a:rPr lang="en-US" sz="2400" dirty="0" smtClean="0"/>
              <a:t>Receiver also maintains a </a:t>
            </a:r>
            <a:r>
              <a:rPr lang="en-US" sz="2400" b="1" dirty="0" smtClean="0">
                <a:solidFill>
                  <a:srgbClr val="7030A0"/>
                </a:solidFill>
              </a:rPr>
              <a:t>receiving window</a:t>
            </a:r>
            <a:r>
              <a:rPr lang="en-US" sz="2400" dirty="0" smtClean="0"/>
              <a:t> that corresponds to the set of frames that it is permitted to accept.</a:t>
            </a:r>
            <a:endParaRPr lang="en-US" sz="2400" dirty="0"/>
          </a:p>
        </p:txBody>
      </p:sp>
    </p:spTree>
    <p:extLst>
      <p:ext uri="{BB962C8B-B14F-4D97-AF65-F5344CB8AC3E}">
        <p14:creationId xmlns:p14="http://schemas.microsoft.com/office/powerpoint/2010/main" xmlns="" val="73646394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Sliding Window</a:t>
            </a:r>
            <a:endParaRPr lang="en-US" dirty="0"/>
          </a:p>
        </p:txBody>
      </p:sp>
      <p:sp>
        <p:nvSpPr>
          <p:cNvPr id="3" name="Content Placeholder 2"/>
          <p:cNvSpPr>
            <a:spLocks noGrp="1"/>
          </p:cNvSpPr>
          <p:nvPr>
            <p:ph idx="1"/>
          </p:nvPr>
        </p:nvSpPr>
        <p:spPr/>
        <p:txBody>
          <a:bodyPr/>
          <a:lstStyle/>
          <a:p>
            <a:r>
              <a:rPr lang="en-US" sz="2400" dirty="0" smtClean="0"/>
              <a:t>The sequence numbers within the sender’s window represent the frames that have been sent or can be sent but are not yet been acknowledged.</a:t>
            </a:r>
          </a:p>
          <a:p>
            <a:r>
              <a:rPr lang="en-US" sz="2400" dirty="0" smtClean="0"/>
              <a:t>Whenever the a new packet arrives from the network layer, it is given the next highest sequence number, and</a:t>
            </a:r>
          </a:p>
          <a:p>
            <a:r>
              <a:rPr lang="en-US" sz="2400" dirty="0" smtClean="0"/>
              <a:t>The upper edge of the window is advanced by one.</a:t>
            </a:r>
          </a:p>
          <a:p>
            <a:r>
              <a:rPr lang="en-US" sz="2400" dirty="0" smtClean="0"/>
              <a:t>When acknowledgement arrives the lower edge is advance by one.</a:t>
            </a:r>
          </a:p>
          <a:p>
            <a:r>
              <a:rPr lang="en-US" sz="2400" dirty="0" smtClean="0"/>
              <a:t>This is how the protocol maintains the list of unacknowledged frames. </a:t>
            </a:r>
          </a:p>
        </p:txBody>
      </p:sp>
    </p:spTree>
    <p:extLst>
      <p:ext uri="{BB962C8B-B14F-4D97-AF65-F5344CB8AC3E}">
        <p14:creationId xmlns:p14="http://schemas.microsoft.com/office/powerpoint/2010/main" xmlns="" val="266206423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a:xfrm>
            <a:off x="381000" y="0"/>
            <a:ext cx="8229600" cy="1066800"/>
          </a:xfrm>
        </p:spPr>
        <p:txBody>
          <a:bodyPr/>
          <a:lstStyle/>
          <a:p>
            <a:pPr eaLnBrk="1" hangingPunct="1"/>
            <a:r>
              <a:rPr lang="en-US" dirty="0" smtClean="0">
                <a:latin typeface="Arial" charset="0"/>
                <a:cs typeface="Arial" charset="0"/>
              </a:rPr>
              <a:t>Sliding Window Protocols</a:t>
            </a:r>
          </a:p>
        </p:txBody>
      </p:sp>
      <p:sp>
        <p:nvSpPr>
          <p:cNvPr id="86019" name="Content Placeholder 2"/>
          <p:cNvSpPr>
            <a:spLocks noGrp="1"/>
          </p:cNvSpPr>
          <p:nvPr>
            <p:ph idx="1"/>
          </p:nvPr>
        </p:nvSpPr>
        <p:spPr>
          <a:xfrm>
            <a:off x="1143000" y="5410200"/>
            <a:ext cx="7543800" cy="715963"/>
          </a:xfrm>
        </p:spPr>
        <p:txBody>
          <a:bodyPr/>
          <a:lstStyle/>
          <a:p>
            <a:pPr marL="0" indent="0" algn="ctr" eaLnBrk="1" hangingPunct="1">
              <a:buFontTx/>
              <a:buNone/>
            </a:pPr>
            <a:r>
              <a:rPr lang="en-US" sz="2000" dirty="0" smtClean="0">
                <a:latin typeface="Arial" charset="0"/>
                <a:cs typeface="Arial" charset="0"/>
              </a:rPr>
              <a:t>A sliding window of size 1, with a 3-bit sequence number. </a:t>
            </a:r>
            <a:br>
              <a:rPr lang="en-US" sz="2000" dirty="0" smtClean="0">
                <a:latin typeface="Arial" charset="0"/>
                <a:cs typeface="Arial" charset="0"/>
              </a:rPr>
            </a:br>
            <a:r>
              <a:rPr lang="en-US" sz="2000" dirty="0" smtClean="0">
                <a:solidFill>
                  <a:srgbClr val="0033CC"/>
                </a:solidFill>
                <a:latin typeface="Arial" charset="0"/>
                <a:cs typeface="Arial" charset="0"/>
              </a:rPr>
              <a:t>(a)</a:t>
            </a:r>
            <a:r>
              <a:rPr lang="en-US" sz="2000" dirty="0" smtClean="0">
                <a:latin typeface="Arial" charset="0"/>
                <a:cs typeface="Arial" charset="0"/>
              </a:rPr>
              <a:t> Initially.  </a:t>
            </a:r>
            <a:r>
              <a:rPr lang="en-US" sz="2000" dirty="0" smtClean="0">
                <a:solidFill>
                  <a:srgbClr val="0033CC"/>
                </a:solidFill>
                <a:latin typeface="Arial" charset="0"/>
                <a:cs typeface="Arial" charset="0"/>
              </a:rPr>
              <a:t>(b)</a:t>
            </a:r>
            <a:r>
              <a:rPr lang="en-US" sz="2000" dirty="0" smtClean="0">
                <a:latin typeface="Arial" charset="0"/>
                <a:cs typeface="Arial" charset="0"/>
              </a:rPr>
              <a:t> After the first frame has been sent.</a:t>
            </a:r>
          </a:p>
        </p:txBody>
      </p:sp>
      <p:pic>
        <p:nvPicPr>
          <p:cNvPr id="8602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09800" y="979488"/>
            <a:ext cx="4362450" cy="4430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76390982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pPr eaLnBrk="1" hangingPunct="1"/>
            <a:r>
              <a:rPr lang="en-US" dirty="0" smtClean="0">
                <a:latin typeface="Arial" charset="0"/>
                <a:cs typeface="Arial" charset="0"/>
              </a:rPr>
              <a:t>Sliding Window Protocols</a:t>
            </a:r>
          </a:p>
        </p:txBody>
      </p:sp>
      <p:sp>
        <p:nvSpPr>
          <p:cNvPr id="87043" name="Content Placeholder 2"/>
          <p:cNvSpPr>
            <a:spLocks noGrp="1"/>
          </p:cNvSpPr>
          <p:nvPr>
            <p:ph idx="1"/>
          </p:nvPr>
        </p:nvSpPr>
        <p:spPr>
          <a:xfrm>
            <a:off x="0" y="5334000"/>
            <a:ext cx="9144000" cy="1143000"/>
          </a:xfrm>
        </p:spPr>
        <p:txBody>
          <a:bodyPr/>
          <a:lstStyle/>
          <a:p>
            <a:pPr marL="0" indent="0" algn="ctr" eaLnBrk="1" hangingPunct="1">
              <a:buFontTx/>
              <a:buNone/>
            </a:pPr>
            <a:r>
              <a:rPr lang="en-US" sz="2000" dirty="0" smtClean="0">
                <a:latin typeface="Arial" charset="0"/>
                <a:cs typeface="Arial" charset="0"/>
              </a:rPr>
              <a:t>A sliding window of size 1, with a 3-bit sequence number</a:t>
            </a:r>
          </a:p>
          <a:p>
            <a:pPr marL="0" indent="0" algn="ctr" eaLnBrk="1" hangingPunct="1">
              <a:buFontTx/>
              <a:buNone/>
            </a:pPr>
            <a:r>
              <a:rPr lang="en-US" sz="2000" dirty="0" smtClean="0">
                <a:solidFill>
                  <a:srgbClr val="0033CC"/>
                </a:solidFill>
                <a:latin typeface="Arial" charset="0"/>
                <a:cs typeface="Arial" charset="0"/>
              </a:rPr>
              <a:t>(c) </a:t>
            </a:r>
            <a:r>
              <a:rPr lang="en-US" sz="2000" dirty="0" smtClean="0">
                <a:latin typeface="Arial" charset="0"/>
                <a:cs typeface="Arial" charset="0"/>
              </a:rPr>
              <a:t>After the first frame has been received. </a:t>
            </a:r>
            <a:r>
              <a:rPr lang="en-US" sz="2000" dirty="0" smtClean="0">
                <a:solidFill>
                  <a:srgbClr val="0033CC"/>
                </a:solidFill>
                <a:latin typeface="Arial" charset="0"/>
                <a:cs typeface="Arial" charset="0"/>
              </a:rPr>
              <a:t>(d) </a:t>
            </a:r>
            <a:r>
              <a:rPr lang="en-US" sz="2000" dirty="0" smtClean="0">
                <a:latin typeface="Arial" charset="0"/>
                <a:cs typeface="Arial" charset="0"/>
              </a:rPr>
              <a:t>After the first acknowledgement has been received.</a:t>
            </a:r>
          </a:p>
        </p:txBody>
      </p:sp>
      <p:pic>
        <p:nvPicPr>
          <p:cNvPr id="8704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895600" y="1219200"/>
            <a:ext cx="3429000" cy="421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7045"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209800" y="1371600"/>
            <a:ext cx="7239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7046"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209800" y="3429000"/>
            <a:ext cx="857250" cy="390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53440072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pPr eaLnBrk="1" hangingPunct="1"/>
            <a:r>
              <a:rPr lang="en-US" dirty="0" smtClean="0">
                <a:latin typeface="Arial" charset="0"/>
                <a:cs typeface="Arial" charset="0"/>
              </a:rPr>
              <a:t>Sliding Window Protocols (1)</a:t>
            </a:r>
          </a:p>
        </p:txBody>
      </p:sp>
      <p:sp>
        <p:nvSpPr>
          <p:cNvPr id="82947" name="Content Placeholder 2"/>
          <p:cNvSpPr>
            <a:spLocks noGrp="1"/>
          </p:cNvSpPr>
          <p:nvPr>
            <p:ph idx="1"/>
          </p:nvPr>
        </p:nvSpPr>
        <p:spPr/>
        <p:txBody>
          <a:bodyPr/>
          <a:lstStyle/>
          <a:p>
            <a:pPr algn="ctr" eaLnBrk="1" hangingPunct="1">
              <a:buFontTx/>
              <a:buNone/>
            </a:pPr>
            <a:r>
              <a:rPr lang="en-US" smtClean="0">
                <a:latin typeface="Arial" charset="0"/>
                <a:cs typeface="Arial" charset="0"/>
              </a:rPr>
              <a:t>A positive acknowledgement with retransmission protocol.</a:t>
            </a:r>
          </a:p>
        </p:txBody>
      </p:sp>
      <p:pic>
        <p:nvPicPr>
          <p:cNvPr id="8294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04800" y="1676400"/>
            <a:ext cx="8461375" cy="2867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2949" name="TextBox 4"/>
          <p:cNvSpPr txBox="1">
            <a:spLocks noChangeArrowheads="1"/>
          </p:cNvSpPr>
          <p:nvPr/>
        </p:nvSpPr>
        <p:spPr bwMode="auto">
          <a:xfrm>
            <a:off x="762000" y="4572000"/>
            <a:ext cx="10668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a:t>. . .</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pPr eaLnBrk="1" hangingPunct="1"/>
            <a:r>
              <a:rPr lang="en-US" smtClean="0">
                <a:latin typeface="Arial" charset="0"/>
                <a:cs typeface="Arial" charset="0"/>
              </a:rPr>
              <a:t>Sliding Window Protocols (2)</a:t>
            </a:r>
          </a:p>
        </p:txBody>
      </p:sp>
      <p:sp>
        <p:nvSpPr>
          <p:cNvPr id="83971" name="Content Placeholder 2"/>
          <p:cNvSpPr>
            <a:spLocks noGrp="1"/>
          </p:cNvSpPr>
          <p:nvPr>
            <p:ph idx="1"/>
          </p:nvPr>
        </p:nvSpPr>
        <p:spPr/>
        <p:txBody>
          <a:bodyPr/>
          <a:lstStyle/>
          <a:p>
            <a:pPr algn="ctr" eaLnBrk="1" hangingPunct="1">
              <a:buFontTx/>
              <a:buNone/>
            </a:pPr>
            <a:r>
              <a:rPr lang="en-US" smtClean="0">
                <a:latin typeface="Arial" charset="0"/>
                <a:cs typeface="Arial" charset="0"/>
              </a:rPr>
              <a:t>A positive acknowledgement with retransmission protocol.</a:t>
            </a:r>
          </a:p>
        </p:txBody>
      </p:sp>
      <p:sp>
        <p:nvSpPr>
          <p:cNvPr id="83972" name="TextBox 4"/>
          <p:cNvSpPr txBox="1">
            <a:spLocks noChangeArrowheads="1"/>
          </p:cNvSpPr>
          <p:nvPr/>
        </p:nvSpPr>
        <p:spPr bwMode="auto">
          <a:xfrm>
            <a:off x="381000" y="5257800"/>
            <a:ext cx="10668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a:t>. . .</a:t>
            </a:r>
          </a:p>
        </p:txBody>
      </p:sp>
      <p:pic>
        <p:nvPicPr>
          <p:cNvPr id="83973"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1813" y="1212850"/>
            <a:ext cx="8002587" cy="4225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pPr eaLnBrk="1" hangingPunct="1"/>
            <a:r>
              <a:rPr lang="en-US" smtClean="0">
                <a:latin typeface="Arial" charset="0"/>
                <a:cs typeface="Arial" charset="0"/>
              </a:rPr>
              <a:t>Sliding Window Protocols (3)</a:t>
            </a:r>
          </a:p>
        </p:txBody>
      </p:sp>
      <p:sp>
        <p:nvSpPr>
          <p:cNvPr id="84995" name="Content Placeholder 2"/>
          <p:cNvSpPr>
            <a:spLocks noGrp="1"/>
          </p:cNvSpPr>
          <p:nvPr>
            <p:ph idx="1"/>
          </p:nvPr>
        </p:nvSpPr>
        <p:spPr/>
        <p:txBody>
          <a:bodyPr/>
          <a:lstStyle/>
          <a:p>
            <a:pPr algn="ctr" eaLnBrk="1" hangingPunct="1">
              <a:buFontTx/>
              <a:buNone/>
            </a:pPr>
            <a:r>
              <a:rPr lang="en-US" smtClean="0">
                <a:latin typeface="Arial" charset="0"/>
                <a:cs typeface="Arial" charset="0"/>
              </a:rPr>
              <a:t>A positive acknowledgement with retransmission protocol.</a:t>
            </a:r>
          </a:p>
        </p:txBody>
      </p:sp>
      <p:pic>
        <p:nvPicPr>
          <p:cNvPr id="8499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60363" y="1023938"/>
            <a:ext cx="8326437" cy="45196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annenbaum">
  <a:themeElements>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annenbaum">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Tannenbaum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annenbaum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annenbaum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annenbaum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annenbaum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annenbaum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Tannenbaum">
  <a:themeElements>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annenbaum">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Tannenbaum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annenbaum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annenbaum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annenbaum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annenbaum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annenbaum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ppt72BC.tmp</Template>
  <TotalTime>13658</TotalTime>
  <Words>6551</Words>
  <Application>Microsoft Office PowerPoint</Application>
  <PresentationFormat>On-screen Show (4:3)</PresentationFormat>
  <Paragraphs>766</Paragraphs>
  <Slides>147</Slides>
  <Notes>0</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147</vt:i4>
      </vt:variant>
    </vt:vector>
  </HeadingPairs>
  <TitlesOfParts>
    <vt:vector size="151" baseType="lpstr">
      <vt:lpstr>Tannenbaum</vt:lpstr>
      <vt:lpstr>Custom Design</vt:lpstr>
      <vt:lpstr>1_Tannenbaum</vt:lpstr>
      <vt:lpstr>Image</vt:lpstr>
      <vt:lpstr>The Data Link Layer</vt:lpstr>
      <vt:lpstr>Data Link Layer Design Issues</vt:lpstr>
      <vt:lpstr>Data Link Layer</vt:lpstr>
      <vt:lpstr>Data Link Layer</vt:lpstr>
      <vt:lpstr>Data Link Layer Design Issues</vt:lpstr>
      <vt:lpstr>Data Link Layer Design Issues</vt:lpstr>
      <vt:lpstr>Packets and Frames</vt:lpstr>
      <vt:lpstr>Services Provided to the Network Layer</vt:lpstr>
      <vt:lpstr>Network Layer Services</vt:lpstr>
      <vt:lpstr>Possible Services Offered</vt:lpstr>
      <vt:lpstr>Unacknowledged Connectionless Service</vt:lpstr>
      <vt:lpstr>Acknowledged Connectionless Service</vt:lpstr>
      <vt:lpstr>Acknowledged Connection Oriented  Service</vt:lpstr>
      <vt:lpstr>Acknowledged Connection Oriented  Service</vt:lpstr>
      <vt:lpstr>Framing</vt:lpstr>
      <vt:lpstr>Framing</vt:lpstr>
      <vt:lpstr>Framing Methods</vt:lpstr>
      <vt:lpstr>Byte Count Framing Method</vt:lpstr>
      <vt:lpstr>Framing (1)</vt:lpstr>
      <vt:lpstr>Flag Bytes with Byte Staffing Framing Method</vt:lpstr>
      <vt:lpstr>Framing (2)</vt:lpstr>
      <vt:lpstr>Flag Bits with Bit Stuffing Framing Method</vt:lpstr>
      <vt:lpstr>Framing (3)</vt:lpstr>
      <vt:lpstr>Framing</vt:lpstr>
      <vt:lpstr>Error Control</vt:lpstr>
      <vt:lpstr>Error Control</vt:lpstr>
      <vt:lpstr>Flow Control</vt:lpstr>
      <vt:lpstr>Feedback-based Flow Control</vt:lpstr>
      <vt:lpstr>Rate-based Flow Control</vt:lpstr>
      <vt:lpstr>Error Detection and Correction</vt:lpstr>
      <vt:lpstr>Error Detection and Correction</vt:lpstr>
      <vt:lpstr>Error Detection and Correction</vt:lpstr>
      <vt:lpstr>Error Detection &amp; Correction Code (1)</vt:lpstr>
      <vt:lpstr>Error Detection &amp; Correction Code</vt:lpstr>
      <vt:lpstr>Error Detection &amp; Correction Code</vt:lpstr>
      <vt:lpstr>Error Detection &amp; Correction Code</vt:lpstr>
      <vt:lpstr>Error Detection &amp; Correction Code</vt:lpstr>
      <vt:lpstr>Error Detection &amp; Correction Code</vt:lpstr>
      <vt:lpstr>Error Detection &amp; Correction Code</vt:lpstr>
      <vt:lpstr>Error Detection &amp; Correction Code</vt:lpstr>
      <vt:lpstr>Hamming Code</vt:lpstr>
      <vt:lpstr>The Hamming Code </vt:lpstr>
      <vt:lpstr>Hamming Code</vt:lpstr>
      <vt:lpstr>Hamming Code</vt:lpstr>
      <vt:lpstr>Hamming Code</vt:lpstr>
      <vt:lpstr>Hamming Codes</vt:lpstr>
      <vt:lpstr>Hamming Code</vt:lpstr>
      <vt:lpstr>Hamming Code</vt:lpstr>
      <vt:lpstr>Hamming Code</vt:lpstr>
      <vt:lpstr>Error Detection Codes (2)</vt:lpstr>
      <vt:lpstr>Convolutional Codes</vt:lpstr>
      <vt:lpstr>Error Detection Codes (3)</vt:lpstr>
      <vt:lpstr>Convolutional Encoders</vt:lpstr>
      <vt:lpstr>Convolutional Encoders</vt:lpstr>
      <vt:lpstr>Convolutional Encoders</vt:lpstr>
      <vt:lpstr>Example of the Convolutional Encoder</vt:lpstr>
      <vt:lpstr>Trellis Diagram</vt:lpstr>
      <vt:lpstr>Trellis Diagram</vt:lpstr>
      <vt:lpstr>Trellis Diagram</vt:lpstr>
      <vt:lpstr>Trellis Diagram</vt:lpstr>
      <vt:lpstr>Viterbi Algorithm</vt:lpstr>
      <vt:lpstr>Error-Detecting Codes (1)</vt:lpstr>
      <vt:lpstr>Parity Bit Error Detection</vt:lpstr>
      <vt:lpstr>Parity Bit Error Detection</vt:lpstr>
      <vt:lpstr>Parity Error-Detecting Codes (2)</vt:lpstr>
      <vt:lpstr>Parity Error-Detecting Codes</vt:lpstr>
      <vt:lpstr>Checksum Error-Detecting Codes</vt:lpstr>
      <vt:lpstr>Checksum Error-Detecting Codes</vt:lpstr>
      <vt:lpstr>Checksum Error-Detecting Codes</vt:lpstr>
      <vt:lpstr>CRC Error-Detecting Codes</vt:lpstr>
      <vt:lpstr>CRC Error-Detecting Codes</vt:lpstr>
      <vt:lpstr>CRC Error-Detecting Codes</vt:lpstr>
      <vt:lpstr>CRC Error-Detecting Codes</vt:lpstr>
      <vt:lpstr>Error-Detecting Codes (3)</vt:lpstr>
      <vt:lpstr>CRC Error-Detecting Codes</vt:lpstr>
      <vt:lpstr>Elementary Data Link Protocols (1)</vt:lpstr>
      <vt:lpstr>Elementary Data Link Protocols (2)</vt:lpstr>
      <vt:lpstr>Elementary Data Link Protocols</vt:lpstr>
      <vt:lpstr>Elementary Data Link Protocols</vt:lpstr>
      <vt:lpstr>Elementary Data Link Protocols</vt:lpstr>
      <vt:lpstr>Elementary Data Link Protocols</vt:lpstr>
      <vt:lpstr>Elementary Data Link Protocols (3)</vt:lpstr>
      <vt:lpstr>Elementary Data Link Protocols (4)</vt:lpstr>
      <vt:lpstr>Elementary Data Link Protocols (5)</vt:lpstr>
      <vt:lpstr>Utopian Simplex Protocol (1)</vt:lpstr>
      <vt:lpstr>Utopian Simplex Protocol (2)</vt:lpstr>
      <vt:lpstr>Utopian Simplex Protocol</vt:lpstr>
      <vt:lpstr>Simplex Stop-and-Wait Protocol  for a Noisy Channel (1)</vt:lpstr>
      <vt:lpstr>Simplex Stop-and-Wait Protocol  for a Noisy Channel (2)</vt:lpstr>
      <vt:lpstr>Simplex Protocol</vt:lpstr>
      <vt:lpstr>Sliding Window Protocols</vt:lpstr>
      <vt:lpstr>Sliding Window Protocols</vt:lpstr>
      <vt:lpstr>Sliding Window</vt:lpstr>
      <vt:lpstr>Sliding Window</vt:lpstr>
      <vt:lpstr>Sliding Window Protocols</vt:lpstr>
      <vt:lpstr>Sliding Window Protocols</vt:lpstr>
      <vt:lpstr>Sliding Window Protocols (1)</vt:lpstr>
      <vt:lpstr>Sliding Window Protocols (2)</vt:lpstr>
      <vt:lpstr>Sliding Window Protocols (3)</vt:lpstr>
      <vt:lpstr>One-Bit Sliding Window Protocol</vt:lpstr>
      <vt:lpstr>One-Bit Sliding Window Protocol (1)</vt:lpstr>
      <vt:lpstr>One-Bit Sliding Window Protocol (2)</vt:lpstr>
      <vt:lpstr>One-Bit Sliding Window Protocol (3)</vt:lpstr>
      <vt:lpstr>One-Bit Sliding Window Protocol (4)</vt:lpstr>
      <vt:lpstr>Protocol Using Go-Back-N</vt:lpstr>
      <vt:lpstr>Protocol Using Go-Back-N</vt:lpstr>
      <vt:lpstr>Protocol Using Go-Back-N</vt:lpstr>
      <vt:lpstr>Protocol Using Go-Back-N</vt:lpstr>
      <vt:lpstr>Protocol Using Go-Back-N</vt:lpstr>
      <vt:lpstr>Protocol Using Go-Back-N</vt:lpstr>
      <vt:lpstr>Protocol Using Go-Back-N</vt:lpstr>
      <vt:lpstr>Protocol Using Go-Back-N (1)</vt:lpstr>
      <vt:lpstr>Protocol Using Go-Back-N (2)</vt:lpstr>
      <vt:lpstr>Protocol Using Go-Back-N (3)</vt:lpstr>
      <vt:lpstr>Protocol Using Go-Back-N (4)</vt:lpstr>
      <vt:lpstr>Protocol Using Go-Back-N (5)</vt:lpstr>
      <vt:lpstr>Protocol Using Go-Back-N (6)</vt:lpstr>
      <vt:lpstr>Protocol Using Go-Back-N (7)</vt:lpstr>
      <vt:lpstr>Protocol Using Go-Back-N (8)</vt:lpstr>
      <vt:lpstr>Protocol Using Go-Back-N (9)</vt:lpstr>
      <vt:lpstr>Cumulative Acknowledgment</vt:lpstr>
      <vt:lpstr>Protocol Using Go-Back-N (10)</vt:lpstr>
      <vt:lpstr>Selective Repeat</vt:lpstr>
      <vt:lpstr>Selective Repeat</vt:lpstr>
      <vt:lpstr>Selective Repeat</vt:lpstr>
      <vt:lpstr>Selective Repeat</vt:lpstr>
      <vt:lpstr>Selective Repeat</vt:lpstr>
      <vt:lpstr>Protocol Using Selective Repeat (4)</vt:lpstr>
      <vt:lpstr>Protocol Using Selective Repeat (1)</vt:lpstr>
      <vt:lpstr>Protocol Using Selective Repeat (2)</vt:lpstr>
      <vt:lpstr>Protocol Using Selective Repeat (3)</vt:lpstr>
      <vt:lpstr>Protocol Using Selective Repeat (5)</vt:lpstr>
      <vt:lpstr>Protocol Using Selective Repeat (6)</vt:lpstr>
      <vt:lpstr>Protocol Using Selective Repeat (7)</vt:lpstr>
      <vt:lpstr>Protocol Using Selective Repeat (8)</vt:lpstr>
      <vt:lpstr>Protocol Using Selective Repeat (9)</vt:lpstr>
      <vt:lpstr>Selective Repeat</vt:lpstr>
      <vt:lpstr>Protocol Using Selective Repeat (10)</vt:lpstr>
      <vt:lpstr>Selective Repeat</vt:lpstr>
      <vt:lpstr>Example Data Link Protocols</vt:lpstr>
      <vt:lpstr>Packet over SONET (1)</vt:lpstr>
      <vt:lpstr>Packet over SONET (2)</vt:lpstr>
      <vt:lpstr>Packet over SONET (3)</vt:lpstr>
      <vt:lpstr>Packet over SONET (4)</vt:lpstr>
      <vt:lpstr>ADSL (Asymmetric Digital  Subscriber Loop) (1)</vt:lpstr>
      <vt:lpstr>ADSL (Asymmetric Digital  Subscriber Loop) (1)</vt:lpstr>
      <vt:lpstr>End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Steve_2</dc:creator>
  <cp:lastModifiedBy>Windows User</cp:lastModifiedBy>
  <cp:revision>189</cp:revision>
  <dcterms:created xsi:type="dcterms:W3CDTF">2010-05-03T15:18:06Z</dcterms:created>
  <dcterms:modified xsi:type="dcterms:W3CDTF">2012-06-11T16:29:08Z</dcterms:modified>
</cp:coreProperties>
</file>