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315" r:id="rId4"/>
    <p:sldId id="260" r:id="rId5"/>
    <p:sldId id="316" r:id="rId6"/>
    <p:sldId id="261" r:id="rId7"/>
    <p:sldId id="317" r:id="rId8"/>
    <p:sldId id="259" r:id="rId9"/>
    <p:sldId id="318" r:id="rId10"/>
    <p:sldId id="319" r:id="rId11"/>
    <p:sldId id="262" r:id="rId12"/>
    <p:sldId id="320" r:id="rId13"/>
    <p:sldId id="263" r:id="rId14"/>
    <p:sldId id="321" r:id="rId15"/>
    <p:sldId id="322" r:id="rId16"/>
    <p:sldId id="264" r:id="rId17"/>
    <p:sldId id="323" r:id="rId18"/>
    <p:sldId id="324" r:id="rId19"/>
    <p:sldId id="325" r:id="rId20"/>
    <p:sldId id="326" r:id="rId21"/>
    <p:sldId id="267" r:id="rId22"/>
    <p:sldId id="327" r:id="rId23"/>
    <p:sldId id="328" r:id="rId24"/>
    <p:sldId id="329" r:id="rId25"/>
    <p:sldId id="265" r:id="rId26"/>
    <p:sldId id="268" r:id="rId27"/>
    <p:sldId id="269" r:id="rId28"/>
    <p:sldId id="330" r:id="rId29"/>
    <p:sldId id="270" r:id="rId30"/>
    <p:sldId id="271" r:id="rId31"/>
    <p:sldId id="272" r:id="rId32"/>
    <p:sldId id="273" r:id="rId33"/>
    <p:sldId id="275" r:id="rId34"/>
    <p:sldId id="274" r:id="rId35"/>
    <p:sldId id="331" r:id="rId36"/>
    <p:sldId id="332" r:id="rId37"/>
    <p:sldId id="277" r:id="rId38"/>
    <p:sldId id="278"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276" r:id="rId52"/>
    <p:sldId id="345" r:id="rId53"/>
    <p:sldId id="346" r:id="rId54"/>
    <p:sldId id="279" r:id="rId55"/>
    <p:sldId id="347" r:id="rId56"/>
    <p:sldId id="348" r:id="rId57"/>
    <p:sldId id="349" r:id="rId58"/>
    <p:sldId id="350" r:id="rId59"/>
    <p:sldId id="280" r:id="rId60"/>
    <p:sldId id="351" r:id="rId61"/>
    <p:sldId id="352" r:id="rId62"/>
    <p:sldId id="282" r:id="rId63"/>
    <p:sldId id="353" r:id="rId64"/>
    <p:sldId id="281" r:id="rId65"/>
    <p:sldId id="283" r:id="rId66"/>
    <p:sldId id="284" r:id="rId67"/>
    <p:sldId id="286" r:id="rId68"/>
    <p:sldId id="354" r:id="rId69"/>
    <p:sldId id="355" r:id="rId70"/>
    <p:sldId id="356" r:id="rId71"/>
    <p:sldId id="357" r:id="rId72"/>
    <p:sldId id="358" r:id="rId73"/>
    <p:sldId id="359" r:id="rId74"/>
    <p:sldId id="360" r:id="rId75"/>
    <p:sldId id="287" r:id="rId76"/>
    <p:sldId id="361" r:id="rId77"/>
    <p:sldId id="288" r:id="rId78"/>
    <p:sldId id="362" r:id="rId79"/>
    <p:sldId id="363" r:id="rId80"/>
    <p:sldId id="364" r:id="rId81"/>
    <p:sldId id="365" r:id="rId82"/>
    <p:sldId id="289" r:id="rId83"/>
    <p:sldId id="366" r:id="rId84"/>
    <p:sldId id="290" r:id="rId85"/>
    <p:sldId id="367" r:id="rId86"/>
    <p:sldId id="291" r:id="rId87"/>
    <p:sldId id="368" r:id="rId88"/>
    <p:sldId id="369" r:id="rId89"/>
    <p:sldId id="370" r:id="rId90"/>
    <p:sldId id="371" r:id="rId91"/>
    <p:sldId id="372" r:id="rId92"/>
    <p:sldId id="373" r:id="rId93"/>
    <p:sldId id="292" r:id="rId94"/>
    <p:sldId id="293" r:id="rId95"/>
    <p:sldId id="374" r:id="rId96"/>
    <p:sldId id="375" r:id="rId97"/>
    <p:sldId id="376" r:id="rId98"/>
    <p:sldId id="377" r:id="rId99"/>
    <p:sldId id="294" r:id="rId100"/>
    <p:sldId id="378" r:id="rId101"/>
    <p:sldId id="295" r:id="rId102"/>
    <p:sldId id="296" r:id="rId103"/>
    <p:sldId id="297" r:id="rId104"/>
    <p:sldId id="298" r:id="rId105"/>
    <p:sldId id="299" r:id="rId106"/>
    <p:sldId id="300" r:id="rId107"/>
    <p:sldId id="301" r:id="rId108"/>
    <p:sldId id="302" r:id="rId109"/>
    <p:sldId id="303" r:id="rId110"/>
    <p:sldId id="304" r:id="rId111"/>
    <p:sldId id="305" r:id="rId112"/>
    <p:sldId id="306" r:id="rId113"/>
    <p:sldId id="307" r:id="rId114"/>
    <p:sldId id="308" r:id="rId115"/>
    <p:sldId id="309" r:id="rId116"/>
    <p:sldId id="310" r:id="rId117"/>
    <p:sldId id="311" r:id="rId118"/>
    <p:sldId id="312" r:id="rId119"/>
    <p:sldId id="313" r:id="rId120"/>
    <p:sldId id="314" r:id="rId1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7479" autoAdjust="0"/>
  </p:normalViewPr>
  <p:slideViewPr>
    <p:cSldViewPr snapToGrid="0">
      <p:cViewPr>
        <p:scale>
          <a:sx n="70" d="100"/>
          <a:sy n="70" d="100"/>
        </p:scale>
        <p:origin x="-1158"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800">
                <a:solidFill>
                  <a:srgbClr val="FF0000"/>
                </a:solidFill>
              </a:defRPr>
            </a:lvl1pPr>
          </a:lstStyle>
          <a:p>
            <a:r>
              <a:rPr lang="en-US" dirty="0" smtClean="0"/>
              <a:t>Click to edit Master title style</a:t>
            </a:r>
            <a:endParaRPr lang="en-US" dirty="0"/>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a:solidFill>
                  <a:srgbClr val="0000FF"/>
                </a:solidFill>
              </a:defRPr>
            </a:lvl1pPr>
          </a:lstStyle>
          <a:p>
            <a:r>
              <a:rPr lang="en-US" dirty="0" smtClean="0"/>
              <a:t>Click to edit Master subtitle style</a:t>
            </a:r>
            <a:endParaRPr lang="en-US" dirty="0"/>
          </a:p>
        </p:txBody>
      </p:sp>
      <p:sp>
        <p:nvSpPr>
          <p:cNvPr id="3076" name="Rectangle 4"/>
          <p:cNvSpPr>
            <a:spLocks noGrp="1" noChangeArrowheads="1"/>
          </p:cNvSpPr>
          <p:nvPr>
            <p:ph type="dt" sz="half" idx="2"/>
          </p:nvPr>
        </p:nvSpPr>
        <p:spPr/>
        <p:txBody>
          <a:bodyPr/>
          <a:lstStyle>
            <a:lvl1pPr>
              <a:defRPr/>
            </a:lvl1pPr>
          </a:lstStyle>
          <a:p>
            <a:pPr>
              <a:defRPr/>
            </a:pPr>
            <a:fld id="{C0208707-494A-4457-851F-E53D1369D872}" type="datetimeFigureOut">
              <a:rPr lang="en-US" smtClean="0"/>
              <a:pPr>
                <a:defRPr/>
              </a:pPr>
              <a:t>5/13/2012</a:t>
            </a:fld>
            <a:endParaRPr lang="en-US"/>
          </a:p>
        </p:txBody>
      </p:sp>
      <p:sp>
        <p:nvSpPr>
          <p:cNvPr id="3077" name="Rectangle 5"/>
          <p:cNvSpPr>
            <a:spLocks noGrp="1" noChangeArrowheads="1"/>
          </p:cNvSpPr>
          <p:nvPr>
            <p:ph type="ftr" sz="quarter" idx="3"/>
          </p:nvPr>
        </p:nvSpPr>
        <p:spPr/>
        <p:txBody>
          <a:bodyPr/>
          <a:lstStyle>
            <a:lvl1pPr>
              <a:defRPr/>
            </a:lvl1pPr>
          </a:lstStyle>
          <a:p>
            <a:pPr>
              <a:defRPr/>
            </a:pPr>
            <a:endParaRPr lang="en-US"/>
          </a:p>
        </p:txBody>
      </p:sp>
      <p:sp>
        <p:nvSpPr>
          <p:cNvPr id="3078" name="Rectangle 6"/>
          <p:cNvSpPr>
            <a:spLocks noGrp="1" noChangeArrowheads="1"/>
          </p:cNvSpPr>
          <p:nvPr>
            <p:ph type="sldNum" sz="quarter" idx="4"/>
          </p:nvPr>
        </p:nvSpPr>
        <p:spPr/>
        <p:txBody>
          <a:bodyPr/>
          <a:lstStyle>
            <a:lvl1pPr>
              <a:defRPr/>
            </a:lvl1pPr>
          </a:lstStyle>
          <a:p>
            <a:pPr>
              <a:defRPr/>
            </a:pPr>
            <a:fld id="{994F41D6-99AE-4685-8484-E095257F8843}" type="slidenum">
              <a:rPr lang="en-US" smtClean="0"/>
              <a:pPr>
                <a:defRPr/>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762000"/>
            <a:ext cx="8382000" cy="5715000"/>
          </a:xfrm>
        </p:spPr>
        <p:txBody>
          <a:bodyPr/>
          <a:lstStyle>
            <a:lvl1pPr>
              <a:defRPr>
                <a:solidFill>
                  <a:srgbClr val="0000FF"/>
                </a:solidFill>
              </a:defRPr>
            </a:lvl1pPr>
            <a:lvl2pPr>
              <a:defRPr>
                <a:solidFill>
                  <a:srgbClr val="FF0000"/>
                </a:solidFill>
              </a:defRPr>
            </a:lvl2pPr>
            <a:lvl3pPr>
              <a:defRPr>
                <a:solidFill>
                  <a:srgbClr val="0000FF"/>
                </a:solidFill>
              </a:defRPr>
            </a:lvl3pPr>
            <a:lvl4pPr>
              <a:defRPr>
                <a:solidFill>
                  <a:srgbClr val="FF0000"/>
                </a:solidFill>
              </a:defRPr>
            </a:lvl4pPr>
            <a:lvl5pPr>
              <a:defRPr>
                <a:solidFill>
                  <a:srgbClr val="0000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DA232-34B9-491C-9FB8-9A6A586651B7}" type="datetimeFigureOut">
              <a:rPr lang="en-US" smtClean="0"/>
              <a:pPr>
                <a:defRPr/>
              </a:pPr>
              <a:t>5/13/2012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3D2EB5-3F33-40DB-A454-F4165EADE1CD}" type="slidenum">
              <a:rPr lang="en-US" smtClean="0"/>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00FF"/>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5350" y="762000"/>
            <a:ext cx="3810000" cy="5715000"/>
          </a:xfrm>
        </p:spPr>
        <p:txBody>
          <a:bodyPr/>
          <a:lstStyle>
            <a:lvl1pPr>
              <a:defRPr sz="2800">
                <a:solidFill>
                  <a:srgbClr val="FF0000"/>
                </a:solidFill>
              </a:defRPr>
            </a:lvl1pPr>
            <a:lvl2pPr>
              <a:defRPr sz="2400">
                <a:solidFill>
                  <a:srgbClr val="0000FF"/>
                </a:solidFill>
              </a:defRPr>
            </a:lvl2pPr>
            <a:lvl3pPr>
              <a:defRPr sz="2000">
                <a:solidFill>
                  <a:srgbClr val="FF0000"/>
                </a:solidFill>
              </a:defRPr>
            </a:lvl3pPr>
            <a:lvl4pPr>
              <a:defRPr sz="1800">
                <a:solidFill>
                  <a:srgbClr val="0000FF"/>
                </a:solidFill>
              </a:defRPr>
            </a:lvl4pPr>
            <a:lvl5pPr>
              <a:defRPr sz="1800">
                <a:solidFill>
                  <a:srgbClr val="FF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57750" y="762000"/>
            <a:ext cx="3810000" cy="5715000"/>
          </a:xfrm>
        </p:spPr>
        <p:txBody>
          <a:bodyPr/>
          <a:lstStyle>
            <a:lvl1pPr>
              <a:defRPr sz="2800">
                <a:solidFill>
                  <a:srgbClr val="FF0000"/>
                </a:solidFill>
              </a:defRPr>
            </a:lvl1pPr>
            <a:lvl2pPr>
              <a:defRPr sz="2400">
                <a:solidFill>
                  <a:srgbClr val="0000FF"/>
                </a:solidFill>
              </a:defRPr>
            </a:lvl2pPr>
            <a:lvl3pPr>
              <a:defRPr sz="2000">
                <a:solidFill>
                  <a:srgbClr val="FF0000"/>
                </a:solidFill>
              </a:defRPr>
            </a:lvl3pPr>
            <a:lvl4pPr>
              <a:defRPr sz="1800">
                <a:solidFill>
                  <a:srgbClr val="0000FF"/>
                </a:solidFill>
              </a:defRPr>
            </a:lvl4pPr>
            <a:lvl5pPr>
              <a:defRPr sz="1800">
                <a:solidFill>
                  <a:srgbClr val="FF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1BD441F-808E-4E8C-8F4A-78396D32ED08}" type="datetimeFigureOut">
              <a:rPr lang="en-US" smtClean="0"/>
              <a:pPr>
                <a:defRPr/>
              </a:pPr>
              <a:t>5/13/2012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434733E-C942-486E-A198-03AF775B1A90}" type="slidenum">
              <a:rPr lang="en-US" smtClean="0"/>
              <a:pPr>
                <a:defRPr/>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981075" y="762000"/>
            <a:ext cx="8162925"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26" name="Rectangle 2"/>
          <p:cNvSpPr>
            <a:spLocks noGrp="1" noChangeArrowheads="1"/>
          </p:cNvSpPr>
          <p:nvPr>
            <p:ph type="title"/>
          </p:nvPr>
        </p:nvSpPr>
        <p:spPr bwMode="auto">
          <a:xfrm>
            <a:off x="0" y="0"/>
            <a:ext cx="91440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vl1pPr>
          </a:lstStyle>
          <a:p>
            <a:endParaRPr lang="en-US"/>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vl1pPr>
          </a:lstStyle>
          <a:p>
            <a:pPr>
              <a:defRPr/>
            </a:pPr>
            <a:r>
              <a:rPr lang="en-US" smtClean="0"/>
              <a:t>Computer Networks, Fifth Edition by Andrew Tanenbaum and David Wetherall, © Pearson Education-Prentice Hall, 2011</a:t>
            </a:r>
            <a:endParaRPr lang="en-US"/>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vl1pPr>
          </a:lstStyle>
          <a:p>
            <a:fld id="{A3CC523C-E531-4521-8A78-E7B308CAA9F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fade thruBlk="1"/>
  </p:transition>
  <p:txStyles>
    <p:titleStyle>
      <a:lvl1pPr algn="ctr" rtl="0" eaLnBrk="1" fontAlgn="base" hangingPunct="1">
        <a:spcBef>
          <a:spcPct val="0"/>
        </a:spcBef>
        <a:spcAft>
          <a:spcPct val="0"/>
        </a:spcAft>
        <a:defRPr sz="4000">
          <a:solidFill>
            <a:srgbClr val="FF0000"/>
          </a:solidFill>
          <a:latin typeface="+mj-lt"/>
          <a:ea typeface="+mj-ea"/>
          <a:cs typeface="+mj-cs"/>
        </a:defRPr>
      </a:lvl1pPr>
      <a:lvl2pPr algn="ctr" rtl="0" eaLnBrk="1" fontAlgn="base" hangingPunct="1">
        <a:spcBef>
          <a:spcPct val="0"/>
        </a:spcBef>
        <a:spcAft>
          <a:spcPct val="0"/>
        </a:spcAft>
        <a:defRPr sz="4000">
          <a:solidFill>
            <a:schemeClr val="tx2"/>
          </a:solidFill>
          <a:latin typeface="Impact" pitchFamily="34" charset="0"/>
        </a:defRPr>
      </a:lvl2pPr>
      <a:lvl3pPr algn="ctr" rtl="0" eaLnBrk="1" fontAlgn="base" hangingPunct="1">
        <a:spcBef>
          <a:spcPct val="0"/>
        </a:spcBef>
        <a:spcAft>
          <a:spcPct val="0"/>
        </a:spcAft>
        <a:defRPr sz="4000">
          <a:solidFill>
            <a:schemeClr val="tx2"/>
          </a:solidFill>
          <a:latin typeface="Impact" pitchFamily="34" charset="0"/>
        </a:defRPr>
      </a:lvl3pPr>
      <a:lvl4pPr algn="ctr" rtl="0" eaLnBrk="1" fontAlgn="base" hangingPunct="1">
        <a:spcBef>
          <a:spcPct val="0"/>
        </a:spcBef>
        <a:spcAft>
          <a:spcPct val="0"/>
        </a:spcAft>
        <a:defRPr sz="4000">
          <a:solidFill>
            <a:schemeClr val="tx2"/>
          </a:solidFill>
          <a:latin typeface="Impact" pitchFamily="34" charset="0"/>
        </a:defRPr>
      </a:lvl4pPr>
      <a:lvl5pPr algn="ctr" rtl="0" eaLnBrk="1" fontAlgn="base" hangingPunct="1">
        <a:spcBef>
          <a:spcPct val="0"/>
        </a:spcBef>
        <a:spcAft>
          <a:spcPct val="0"/>
        </a:spcAft>
        <a:defRPr sz="4000">
          <a:solidFill>
            <a:schemeClr val="tx2"/>
          </a:solidFill>
          <a:latin typeface="Impact" pitchFamily="34" charset="0"/>
        </a:defRPr>
      </a:lvl5pPr>
      <a:lvl6pPr marL="457200" algn="ctr" rtl="0" eaLnBrk="1" fontAlgn="base" hangingPunct="1">
        <a:spcBef>
          <a:spcPct val="0"/>
        </a:spcBef>
        <a:spcAft>
          <a:spcPct val="0"/>
        </a:spcAft>
        <a:defRPr sz="4000">
          <a:solidFill>
            <a:schemeClr val="tx2"/>
          </a:solidFill>
          <a:latin typeface="Impact" pitchFamily="34" charset="0"/>
        </a:defRPr>
      </a:lvl6pPr>
      <a:lvl7pPr marL="914400" algn="ctr" rtl="0" eaLnBrk="1" fontAlgn="base" hangingPunct="1">
        <a:spcBef>
          <a:spcPct val="0"/>
        </a:spcBef>
        <a:spcAft>
          <a:spcPct val="0"/>
        </a:spcAft>
        <a:defRPr sz="4000">
          <a:solidFill>
            <a:schemeClr val="tx2"/>
          </a:solidFill>
          <a:latin typeface="Impact" pitchFamily="34" charset="0"/>
        </a:defRPr>
      </a:lvl7pPr>
      <a:lvl8pPr marL="1371600" algn="ctr" rtl="0" eaLnBrk="1" fontAlgn="base" hangingPunct="1">
        <a:spcBef>
          <a:spcPct val="0"/>
        </a:spcBef>
        <a:spcAft>
          <a:spcPct val="0"/>
        </a:spcAft>
        <a:defRPr sz="4000">
          <a:solidFill>
            <a:schemeClr val="tx2"/>
          </a:solidFill>
          <a:latin typeface="Impact" pitchFamily="34" charset="0"/>
        </a:defRPr>
      </a:lvl8pPr>
      <a:lvl9pPr marL="1828800" algn="ctr" rtl="0" eaLnBrk="1" fontAlgn="base" hangingPunct="1">
        <a:spcBef>
          <a:spcPct val="0"/>
        </a:spcBef>
        <a:spcAft>
          <a:spcPct val="0"/>
        </a:spcAft>
        <a:defRPr sz="4000">
          <a:solidFill>
            <a:schemeClr val="tx2"/>
          </a:solidFill>
          <a:latin typeface="Impact" pitchFamily="34" charset="0"/>
        </a:defRPr>
      </a:lvl9pPr>
    </p:titleStyle>
    <p:bodyStyle>
      <a:lvl1pPr marL="342900" indent="-342900" algn="l" rtl="0" eaLnBrk="1" fontAlgn="base" hangingPunct="1">
        <a:spcBef>
          <a:spcPct val="20000"/>
        </a:spcBef>
        <a:spcAft>
          <a:spcPct val="0"/>
        </a:spcAft>
        <a:buChar char="•"/>
        <a:defRPr sz="3200" b="1">
          <a:solidFill>
            <a:srgbClr val="0000FF"/>
          </a:solidFill>
          <a:latin typeface="+mn-lt"/>
          <a:ea typeface="+mn-ea"/>
          <a:cs typeface="+mn-cs"/>
        </a:defRPr>
      </a:lvl1pPr>
      <a:lvl2pPr marL="742950" indent="-285750" algn="l" rtl="0" eaLnBrk="1" fontAlgn="base" hangingPunct="1">
        <a:spcBef>
          <a:spcPct val="20000"/>
        </a:spcBef>
        <a:spcAft>
          <a:spcPct val="0"/>
        </a:spcAft>
        <a:buChar char="•"/>
        <a:defRPr sz="2800" b="1">
          <a:solidFill>
            <a:srgbClr val="FF0000"/>
          </a:solidFill>
          <a:latin typeface="+mn-lt"/>
        </a:defRPr>
      </a:lvl2pPr>
      <a:lvl3pPr marL="1143000" indent="-228600" algn="l" rtl="0" eaLnBrk="1" fontAlgn="base" hangingPunct="1">
        <a:spcBef>
          <a:spcPct val="20000"/>
        </a:spcBef>
        <a:spcAft>
          <a:spcPct val="0"/>
        </a:spcAft>
        <a:buChar char="•"/>
        <a:defRPr sz="2400" b="1">
          <a:solidFill>
            <a:srgbClr val="0000FF"/>
          </a:solidFill>
          <a:latin typeface="+mn-lt"/>
        </a:defRPr>
      </a:lvl3pPr>
      <a:lvl4pPr marL="1600200" indent="-228600" algn="l" rtl="0" eaLnBrk="1" fontAlgn="base" hangingPunct="1">
        <a:spcBef>
          <a:spcPct val="20000"/>
        </a:spcBef>
        <a:spcAft>
          <a:spcPct val="0"/>
        </a:spcAft>
        <a:buChar char="•"/>
        <a:defRPr sz="2000" b="1">
          <a:solidFill>
            <a:srgbClr val="FF0000"/>
          </a:solidFill>
          <a:latin typeface="+mn-lt"/>
        </a:defRPr>
      </a:lvl4pPr>
      <a:lvl5pPr marL="2057400" indent="-228600" algn="l" rtl="0" eaLnBrk="1" fontAlgn="base" hangingPunct="1">
        <a:spcBef>
          <a:spcPct val="20000"/>
        </a:spcBef>
        <a:spcAft>
          <a:spcPct val="0"/>
        </a:spcAft>
        <a:buChar char="•"/>
        <a:defRPr sz="2000" b="1">
          <a:solidFill>
            <a:srgbClr val="0000FF"/>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US" smtClean="0">
                <a:latin typeface="Arial" charset="0"/>
                <a:cs typeface="Arial" charset="0"/>
              </a:rPr>
              <a:t>Introduction</a:t>
            </a:r>
          </a:p>
        </p:txBody>
      </p:sp>
      <p:sp>
        <p:nvSpPr>
          <p:cNvPr id="4099" name="Subtitle 2"/>
          <p:cNvSpPr>
            <a:spLocks noGrp="1"/>
          </p:cNvSpPr>
          <p:nvPr>
            <p:ph type="subTitle" idx="1"/>
          </p:nvPr>
        </p:nvSpPr>
        <p:spPr/>
        <p:txBody>
          <a:bodyPr/>
          <a:lstStyle/>
          <a:p>
            <a:pPr eaLnBrk="1" hangingPunct="1"/>
            <a:r>
              <a:rPr lang="en-US" smtClean="0">
                <a:latin typeface="Arial" charset="0"/>
                <a:cs typeface="Arial" charset="0"/>
              </a:rPr>
              <a:t>Chapter 1</a:t>
            </a:r>
          </a:p>
        </p:txBody>
      </p:sp>
      <p:sp>
        <p:nvSpPr>
          <p:cNvPr id="4100" name="Rectangle 5"/>
          <p:cNvSpPr>
            <a:spLocks noGrp="1" noChangeArrowheads="1"/>
          </p:cNvSpPr>
          <p:nvPr>
            <p:ph type="ftr" sz="quarter" idx="3"/>
          </p:nvPr>
        </p:nvSpPr>
        <p:spPr>
          <a:xfrm>
            <a:off x="3133725" y="6219825"/>
            <a:ext cx="2895600" cy="638175"/>
          </a:xfrm>
          <a:noFill/>
        </p:spPr>
        <p:txBody>
          <a:bodyPr/>
          <a:lstStyle/>
          <a:p>
            <a:pPr fontAlgn="base">
              <a:spcBef>
                <a:spcPct val="0"/>
              </a:spcBef>
              <a:spcAft>
                <a:spcPct val="0"/>
              </a:spcAft>
            </a:pPr>
            <a:r>
              <a:rPr lang="en-US" dirty="0" smtClean="0">
                <a:latin typeface="Arial" charset="0"/>
                <a:cs typeface="Arial" charset="0"/>
              </a:rPr>
              <a:t>Computer Networks</a:t>
            </a:r>
            <a:r>
              <a:rPr lang="en-US" i="0" dirty="0" smtClean="0">
                <a:latin typeface="Arial" charset="0"/>
                <a:cs typeface="Arial" charset="0"/>
              </a:rPr>
              <a:t>, Fifth Edition by Andrew </a:t>
            </a:r>
            <a:r>
              <a:rPr lang="en-US" i="0" dirty="0" err="1" smtClean="0">
                <a:latin typeface="Arial" charset="0"/>
                <a:cs typeface="Arial" charset="0"/>
              </a:rPr>
              <a:t>Tanenbaum</a:t>
            </a:r>
            <a:r>
              <a:rPr lang="en-US" i="0" dirty="0" smtClean="0">
                <a:latin typeface="Arial" charset="0"/>
                <a:cs typeface="Arial" charset="0"/>
              </a:rPr>
              <a:t> and David </a:t>
            </a:r>
            <a:r>
              <a:rPr lang="en-US" i="0" dirty="0" err="1" smtClean="0">
                <a:latin typeface="Arial" charset="0"/>
                <a:cs typeface="Arial" charset="0"/>
              </a:rPr>
              <a:t>Wetherall</a:t>
            </a:r>
            <a:r>
              <a:rPr lang="en-US" i="0" dirty="0" smtClean="0">
                <a:latin typeface="Arial" charset="0"/>
                <a:cs typeface="Arial" charset="0"/>
              </a:rPr>
              <a:t>, © Pearson Education-Prentice Hall, 2011</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Applications</a:t>
            </a:r>
            <a:endParaRPr lang="en-US" dirty="0"/>
          </a:p>
        </p:txBody>
      </p:sp>
      <p:sp>
        <p:nvSpPr>
          <p:cNvPr id="3" name="Content Placeholder 2"/>
          <p:cNvSpPr>
            <a:spLocks noGrp="1"/>
          </p:cNvSpPr>
          <p:nvPr>
            <p:ph idx="1"/>
          </p:nvPr>
        </p:nvSpPr>
        <p:spPr/>
        <p:txBody>
          <a:bodyPr/>
          <a:lstStyle/>
          <a:p>
            <a:r>
              <a:rPr lang="en-US" sz="2800" dirty="0" smtClean="0"/>
              <a:t>Person – to – Person Communication</a:t>
            </a:r>
          </a:p>
          <a:p>
            <a:pPr lvl="1"/>
            <a:r>
              <a:rPr lang="en-US" sz="2400" dirty="0" smtClean="0"/>
              <a:t>Audi + Video (Smell may take a while!)</a:t>
            </a:r>
          </a:p>
          <a:p>
            <a:pPr lvl="1"/>
            <a:r>
              <a:rPr lang="en-US" sz="2400" dirty="0" smtClean="0"/>
              <a:t>Instant Messaging (Twitter)</a:t>
            </a:r>
          </a:p>
          <a:p>
            <a:pPr lvl="1"/>
            <a:r>
              <a:rPr lang="en-US" sz="2400" dirty="0" smtClean="0"/>
              <a:t>Online Audio (Radio Channels)</a:t>
            </a:r>
          </a:p>
          <a:p>
            <a:pPr lvl="1"/>
            <a:r>
              <a:rPr lang="en-US" sz="2400" dirty="0" smtClean="0"/>
              <a:t>Online Video (YouTube)</a:t>
            </a:r>
          </a:p>
          <a:p>
            <a:pPr lvl="1"/>
            <a:r>
              <a:rPr lang="en-US" sz="2400" dirty="0" err="1" smtClean="0"/>
              <a:t>Telelearning</a:t>
            </a:r>
            <a:endParaRPr lang="en-US" sz="2400" dirty="0" smtClean="0"/>
          </a:p>
          <a:p>
            <a:pPr lvl="1"/>
            <a:r>
              <a:rPr lang="en-US" sz="2400" dirty="0" smtClean="0"/>
              <a:t>Social Networking:</a:t>
            </a:r>
          </a:p>
          <a:p>
            <a:pPr lvl="2"/>
            <a:r>
              <a:rPr lang="en-US" sz="2000" dirty="0" err="1" smtClean="0"/>
              <a:t>Facebook</a:t>
            </a:r>
            <a:endParaRPr lang="en-US" sz="2000" dirty="0" smtClean="0"/>
          </a:p>
          <a:p>
            <a:pPr lvl="2"/>
            <a:r>
              <a:rPr lang="en-US" sz="2000" dirty="0" smtClean="0"/>
              <a:t>Wiki – Wikipedia</a:t>
            </a:r>
          </a:p>
          <a:p>
            <a:pPr lvl="1"/>
            <a:r>
              <a:rPr lang="en-US" sz="2400" dirty="0" smtClean="0"/>
              <a:t>Home Shopping</a:t>
            </a:r>
          </a:p>
          <a:p>
            <a:pPr lvl="1"/>
            <a:r>
              <a:rPr lang="en-US" sz="2400" dirty="0" smtClean="0"/>
              <a:t>Finances</a:t>
            </a:r>
          </a:p>
          <a:p>
            <a:pPr lvl="1"/>
            <a:r>
              <a:rPr lang="en-US" sz="2400" dirty="0" smtClean="0"/>
              <a:t>Online auctions (eBay)</a:t>
            </a:r>
            <a:endParaRPr lang="en-US" sz="2400" dirty="0"/>
          </a:p>
        </p:txBody>
      </p:sp>
    </p:spTree>
  </p:cSld>
  <p:clrMapOvr>
    <a:masterClrMapping/>
  </p:clrMapOvr>
  <p:transition>
    <p:fade thruBlk="1"/>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sp>
        <p:nvSpPr>
          <p:cNvPr id="3" name="Content Placeholder 2"/>
          <p:cNvSpPr>
            <a:spLocks noGrp="1"/>
          </p:cNvSpPr>
          <p:nvPr>
            <p:ph idx="1"/>
          </p:nvPr>
        </p:nvSpPr>
        <p:spPr/>
        <p:txBody>
          <a:bodyPr/>
          <a:lstStyle/>
          <a:p>
            <a:r>
              <a:rPr lang="en-US" dirty="0" smtClean="0"/>
              <a:t>Is a </a:t>
            </a:r>
            <a:r>
              <a:rPr lang="en-US" dirty="0"/>
              <a:t>v</a:t>
            </a:r>
            <a:r>
              <a:rPr lang="en-US" dirty="0" smtClean="0"/>
              <a:t>ast collection different networks that use certain common protocols and provide certain common services.</a:t>
            </a:r>
            <a:endParaRPr lang="en-US" dirty="0"/>
          </a:p>
        </p:txBody>
      </p:sp>
    </p:spTree>
    <p:extLst>
      <p:ext uri="{BB962C8B-B14F-4D97-AF65-F5344CB8AC3E}">
        <p14:creationId xmlns:p14="http://schemas.microsoft.com/office/powerpoint/2010/main" val="3272964198"/>
      </p:ext>
    </p:extLst>
  </p:cSld>
  <p:clrMapOvr>
    <a:masterClrMapping/>
  </p:clrMapOvr>
  <p:transition>
    <p:fade thruBlk="1"/>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600" dirty="0" smtClean="0">
                <a:cs typeface="Arial" charset="0"/>
              </a:rPr>
              <a:t>The ARPANET</a:t>
            </a:r>
          </a:p>
        </p:txBody>
      </p:sp>
      <p:sp>
        <p:nvSpPr>
          <p:cNvPr id="40963" name="Rectangle 3"/>
          <p:cNvSpPr>
            <a:spLocks noGrp="1" noChangeArrowheads="1"/>
          </p:cNvSpPr>
          <p:nvPr>
            <p:ph idx="1"/>
          </p:nvPr>
        </p:nvSpPr>
        <p:spPr>
          <a:xfrm>
            <a:off x="341195" y="5213445"/>
            <a:ext cx="8802806" cy="1111155"/>
          </a:xfrm>
        </p:spPr>
        <p:txBody>
          <a:bodyPr/>
          <a:lstStyle/>
          <a:p>
            <a:r>
              <a:rPr lang="en-US" sz="2800" dirty="0" smtClean="0">
                <a:latin typeface="Arial" charset="0"/>
                <a:cs typeface="Arial" charset="0"/>
              </a:rPr>
              <a:t>Structure of the telephone system.</a:t>
            </a:r>
          </a:p>
          <a:p>
            <a:r>
              <a:rPr lang="en-US" sz="2800" dirty="0" err="1" smtClean="0">
                <a:latin typeface="Arial" charset="0"/>
                <a:cs typeface="Arial" charset="0"/>
              </a:rPr>
              <a:t>Baran’s</a:t>
            </a:r>
            <a:r>
              <a:rPr lang="en-US" sz="2800" dirty="0" smtClean="0">
                <a:latin typeface="Arial" charset="0"/>
                <a:cs typeface="Arial" charset="0"/>
              </a:rPr>
              <a:t> proposed distributed switching system.</a:t>
            </a:r>
          </a:p>
        </p:txBody>
      </p:sp>
      <p:sp>
        <p:nvSpPr>
          <p:cNvPr id="40965"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0964" name="Picture 2"/>
          <p:cNvPicPr>
            <a:picLocks noChangeAspect="1" noChangeArrowheads="1"/>
          </p:cNvPicPr>
          <p:nvPr/>
        </p:nvPicPr>
        <p:blipFill>
          <a:blip r:embed="rId2" cstate="print"/>
          <a:srcRect/>
          <a:stretch>
            <a:fillRect/>
          </a:stretch>
        </p:blipFill>
        <p:spPr bwMode="auto">
          <a:xfrm>
            <a:off x="1103313" y="793845"/>
            <a:ext cx="6821487" cy="4419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600" dirty="0" smtClean="0">
                <a:cs typeface="Arial" charset="0"/>
              </a:rPr>
              <a:t>The ARPANET (2)</a:t>
            </a:r>
          </a:p>
        </p:txBody>
      </p:sp>
      <p:sp>
        <p:nvSpPr>
          <p:cNvPr id="41987"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The original ARPANET design</a:t>
            </a:r>
          </a:p>
        </p:txBody>
      </p:sp>
      <p:sp>
        <p:nvSpPr>
          <p:cNvPr id="41989"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1988" name="Picture 2"/>
          <p:cNvPicPr>
            <a:picLocks noChangeAspect="1" noChangeArrowheads="1"/>
          </p:cNvPicPr>
          <p:nvPr/>
        </p:nvPicPr>
        <p:blipFill>
          <a:blip r:embed="rId2" cstate="print"/>
          <a:srcRect/>
          <a:stretch>
            <a:fillRect/>
          </a:stretch>
        </p:blipFill>
        <p:spPr bwMode="auto">
          <a:xfrm>
            <a:off x="660400" y="1600200"/>
            <a:ext cx="7994650" cy="3581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600" dirty="0" smtClean="0">
                <a:cs typeface="Arial" charset="0"/>
              </a:rPr>
              <a:t>The ARPANET (3)</a:t>
            </a:r>
          </a:p>
        </p:txBody>
      </p:sp>
      <p:sp>
        <p:nvSpPr>
          <p:cNvPr id="43011" name="Rectangle 3"/>
          <p:cNvSpPr>
            <a:spLocks noGrp="1" noChangeArrowheads="1"/>
          </p:cNvSpPr>
          <p:nvPr>
            <p:ph idx="1"/>
          </p:nvPr>
        </p:nvSpPr>
        <p:spPr>
          <a:xfrm>
            <a:off x="2362200" y="4154606"/>
            <a:ext cx="6781800" cy="2057400"/>
          </a:xfrm>
        </p:spPr>
        <p:txBody>
          <a:bodyPr/>
          <a:lstStyle/>
          <a:p>
            <a:pPr>
              <a:buFontTx/>
              <a:buNone/>
            </a:pPr>
            <a:r>
              <a:rPr lang="en-US" dirty="0" smtClean="0">
                <a:latin typeface="Arial" charset="0"/>
                <a:cs typeface="Arial" charset="0"/>
              </a:rPr>
              <a:t>Growth of the ARPANET. </a:t>
            </a:r>
          </a:p>
          <a:p>
            <a:pPr>
              <a:buFont typeface="Times New Roman" pitchFamily="18" charset="0"/>
              <a:buAutoNum type="alphaLcParenR"/>
            </a:pPr>
            <a:r>
              <a:rPr lang="en-US" dirty="0" smtClean="0">
                <a:latin typeface="Arial" charset="0"/>
                <a:cs typeface="Arial" charset="0"/>
              </a:rPr>
              <a:t>December 1969.  </a:t>
            </a:r>
          </a:p>
          <a:p>
            <a:pPr>
              <a:buFont typeface="Times New Roman" pitchFamily="18" charset="0"/>
              <a:buAutoNum type="alphaLcParenR"/>
            </a:pPr>
            <a:r>
              <a:rPr lang="en-US" dirty="0" smtClean="0">
                <a:latin typeface="Arial" charset="0"/>
                <a:cs typeface="Arial" charset="0"/>
              </a:rPr>
              <a:t>July 1970.</a:t>
            </a:r>
          </a:p>
          <a:p>
            <a:pPr>
              <a:buFont typeface="Times New Roman" pitchFamily="18" charset="0"/>
              <a:buAutoNum type="alphaLcParenR"/>
            </a:pPr>
            <a:r>
              <a:rPr lang="en-US" dirty="0" smtClean="0">
                <a:latin typeface="Arial" charset="0"/>
                <a:cs typeface="Arial" charset="0"/>
              </a:rPr>
              <a:t>March 1971.</a:t>
            </a:r>
          </a:p>
        </p:txBody>
      </p:sp>
      <p:sp>
        <p:nvSpPr>
          <p:cNvPr id="43013"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3012" name="Picture 2"/>
          <p:cNvPicPr>
            <a:picLocks noChangeAspect="1" noChangeArrowheads="1"/>
          </p:cNvPicPr>
          <p:nvPr/>
        </p:nvPicPr>
        <p:blipFill>
          <a:blip r:embed="rId2" cstate="print"/>
          <a:srcRect/>
          <a:stretch>
            <a:fillRect/>
          </a:stretch>
        </p:blipFill>
        <p:spPr bwMode="auto">
          <a:xfrm>
            <a:off x="76200" y="1524000"/>
            <a:ext cx="8920163" cy="2438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600" dirty="0" smtClean="0">
                <a:cs typeface="Arial" charset="0"/>
              </a:rPr>
              <a:t>The ARPANET (4)</a:t>
            </a:r>
          </a:p>
        </p:txBody>
      </p:sp>
      <p:sp>
        <p:nvSpPr>
          <p:cNvPr id="44035" name="Rectangle 3"/>
          <p:cNvSpPr>
            <a:spLocks noGrp="1" noChangeArrowheads="1"/>
          </p:cNvSpPr>
          <p:nvPr>
            <p:ph idx="1"/>
          </p:nvPr>
        </p:nvSpPr>
        <p:spPr>
          <a:xfrm>
            <a:off x="2209800" y="4953000"/>
            <a:ext cx="6934200" cy="1447800"/>
          </a:xfrm>
        </p:spPr>
        <p:txBody>
          <a:bodyPr/>
          <a:lstStyle/>
          <a:p>
            <a:pPr>
              <a:buFontTx/>
              <a:buNone/>
            </a:pPr>
            <a:r>
              <a:rPr lang="en-US" smtClean="0">
                <a:latin typeface="Arial" charset="0"/>
                <a:cs typeface="Arial" charset="0"/>
              </a:rPr>
              <a:t>Growth of the ARPANET. </a:t>
            </a:r>
          </a:p>
          <a:p>
            <a:pPr>
              <a:buFont typeface="Times New Roman" pitchFamily="18" charset="0"/>
              <a:buAutoNum type="alphaLcParenR" startAt="4"/>
            </a:pPr>
            <a:r>
              <a:rPr lang="en-US" smtClean="0">
                <a:latin typeface="Arial" charset="0"/>
                <a:cs typeface="Arial" charset="0"/>
              </a:rPr>
              <a:t>April 1972. </a:t>
            </a:r>
          </a:p>
          <a:p>
            <a:pPr>
              <a:buFont typeface="Times New Roman" pitchFamily="18" charset="0"/>
              <a:buAutoNum type="alphaLcParenR" startAt="4"/>
            </a:pPr>
            <a:r>
              <a:rPr lang="en-US" smtClean="0">
                <a:latin typeface="Arial" charset="0"/>
                <a:cs typeface="Arial" charset="0"/>
              </a:rPr>
              <a:t>September 1972.</a:t>
            </a:r>
          </a:p>
        </p:txBody>
      </p:sp>
      <p:sp>
        <p:nvSpPr>
          <p:cNvPr id="44037"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4036" name="Picture 2"/>
          <p:cNvPicPr>
            <a:picLocks noChangeAspect="1" noChangeArrowheads="1"/>
          </p:cNvPicPr>
          <p:nvPr/>
        </p:nvPicPr>
        <p:blipFill>
          <a:blip r:embed="rId2" cstate="print"/>
          <a:srcRect/>
          <a:stretch>
            <a:fillRect/>
          </a:stretch>
        </p:blipFill>
        <p:spPr bwMode="auto">
          <a:xfrm>
            <a:off x="165100" y="1066800"/>
            <a:ext cx="8659813" cy="3657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600" dirty="0" smtClean="0">
                <a:cs typeface="Arial" charset="0"/>
              </a:rPr>
              <a:t>NSFNET</a:t>
            </a:r>
          </a:p>
        </p:txBody>
      </p:sp>
      <p:sp>
        <p:nvSpPr>
          <p:cNvPr id="45059"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The NSFNET backbone in 1988.</a:t>
            </a:r>
          </a:p>
        </p:txBody>
      </p:sp>
      <p:sp>
        <p:nvSpPr>
          <p:cNvPr id="45061"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5060" name="Picture 2"/>
          <p:cNvPicPr>
            <a:picLocks noChangeAspect="1" noChangeArrowheads="1"/>
          </p:cNvPicPr>
          <p:nvPr/>
        </p:nvPicPr>
        <p:blipFill>
          <a:blip r:embed="rId2" cstate="print"/>
          <a:srcRect/>
          <a:stretch>
            <a:fillRect/>
          </a:stretch>
        </p:blipFill>
        <p:spPr bwMode="auto">
          <a:xfrm>
            <a:off x="685800" y="1295400"/>
            <a:ext cx="7947025" cy="3886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600" dirty="0" smtClean="0">
                <a:cs typeface="Arial" charset="0"/>
              </a:rPr>
              <a:t>Architecture of the Internet</a:t>
            </a:r>
          </a:p>
        </p:txBody>
      </p:sp>
      <p:sp>
        <p:nvSpPr>
          <p:cNvPr id="46083"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Overview of the Internet architecture</a:t>
            </a:r>
          </a:p>
        </p:txBody>
      </p:sp>
      <p:sp>
        <p:nvSpPr>
          <p:cNvPr id="4608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6085" name="Picture 6"/>
          <p:cNvPicPr>
            <a:picLocks noChangeAspect="1" noChangeArrowheads="1"/>
          </p:cNvPicPr>
          <p:nvPr/>
        </p:nvPicPr>
        <p:blipFill>
          <a:blip r:embed="rId2" cstate="print"/>
          <a:srcRect/>
          <a:stretch>
            <a:fillRect/>
          </a:stretch>
        </p:blipFill>
        <p:spPr bwMode="auto">
          <a:xfrm>
            <a:off x="280988" y="1238250"/>
            <a:ext cx="8582025" cy="43815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1"/>
            <a:ext cx="9144000" cy="1064525"/>
          </a:xfrm>
        </p:spPr>
        <p:txBody>
          <a:bodyPr/>
          <a:lstStyle/>
          <a:p>
            <a:r>
              <a:rPr lang="en-US" sz="3600" dirty="0" smtClean="0">
                <a:cs typeface="Arial" charset="0"/>
              </a:rPr>
              <a:t>Third-Generation Mobile </a:t>
            </a:r>
            <a:br>
              <a:rPr lang="en-US" sz="3600" dirty="0" smtClean="0">
                <a:cs typeface="Arial" charset="0"/>
              </a:rPr>
            </a:br>
            <a:r>
              <a:rPr lang="en-US" sz="3600" dirty="0" smtClean="0">
                <a:cs typeface="Arial" charset="0"/>
              </a:rPr>
              <a:t>Phone Networks (1)</a:t>
            </a:r>
          </a:p>
        </p:txBody>
      </p:sp>
      <p:sp>
        <p:nvSpPr>
          <p:cNvPr id="47107"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Cellular design of mobile phone networks</a:t>
            </a:r>
          </a:p>
        </p:txBody>
      </p:sp>
      <p:sp>
        <p:nvSpPr>
          <p:cNvPr id="47109"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7111" name="Picture 7" descr="01-30"/>
          <p:cNvPicPr>
            <a:picLocks noChangeAspect="1" noChangeArrowheads="1"/>
          </p:cNvPicPr>
          <p:nvPr/>
        </p:nvPicPr>
        <p:blipFill>
          <a:blip r:embed="rId2" cstate="print"/>
          <a:srcRect/>
          <a:stretch>
            <a:fillRect/>
          </a:stretch>
        </p:blipFill>
        <p:spPr bwMode="auto">
          <a:xfrm>
            <a:off x="1181100" y="1446213"/>
            <a:ext cx="6781800" cy="396557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1"/>
            <a:ext cx="9144000" cy="1064525"/>
          </a:xfrm>
        </p:spPr>
        <p:txBody>
          <a:bodyPr/>
          <a:lstStyle/>
          <a:p>
            <a:r>
              <a:rPr lang="en-US" sz="3600" dirty="0" smtClean="0">
                <a:cs typeface="Arial" charset="0"/>
              </a:rPr>
              <a:t>Third-Generation Mobile </a:t>
            </a:r>
            <a:br>
              <a:rPr lang="en-US" sz="3600" dirty="0" smtClean="0">
                <a:cs typeface="Arial" charset="0"/>
              </a:rPr>
            </a:br>
            <a:r>
              <a:rPr lang="en-US" sz="3600" dirty="0" smtClean="0">
                <a:cs typeface="Arial" charset="0"/>
              </a:rPr>
              <a:t>Phone Networks (2)</a:t>
            </a:r>
          </a:p>
        </p:txBody>
      </p:sp>
      <p:sp>
        <p:nvSpPr>
          <p:cNvPr id="48131"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Architecture of the UMTS 3G mobile phone network</a:t>
            </a:r>
            <a:r>
              <a:rPr lang="en-US" smtClean="0"/>
              <a:t>.</a:t>
            </a:r>
          </a:p>
        </p:txBody>
      </p:sp>
      <p:sp>
        <p:nvSpPr>
          <p:cNvPr id="48133"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8132" name="Picture 2"/>
          <p:cNvPicPr>
            <a:picLocks noChangeAspect="1" noChangeArrowheads="1"/>
          </p:cNvPicPr>
          <p:nvPr/>
        </p:nvPicPr>
        <p:blipFill>
          <a:blip r:embed="rId2" cstate="print"/>
          <a:srcRect/>
          <a:stretch>
            <a:fillRect/>
          </a:stretch>
        </p:blipFill>
        <p:spPr bwMode="auto">
          <a:xfrm>
            <a:off x="685800" y="1295400"/>
            <a:ext cx="7634288" cy="4191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9144000" cy="1160060"/>
          </a:xfrm>
        </p:spPr>
        <p:txBody>
          <a:bodyPr/>
          <a:lstStyle/>
          <a:p>
            <a:r>
              <a:rPr lang="en-US" sz="3600" dirty="0" smtClean="0">
                <a:cs typeface="Arial" charset="0"/>
              </a:rPr>
              <a:t>Third-Generation Mobile </a:t>
            </a:r>
            <a:br>
              <a:rPr lang="en-US" sz="3600" dirty="0" smtClean="0">
                <a:cs typeface="Arial" charset="0"/>
              </a:rPr>
            </a:br>
            <a:r>
              <a:rPr lang="en-US" sz="3600" dirty="0" smtClean="0">
                <a:cs typeface="Arial" charset="0"/>
              </a:rPr>
              <a:t>Phone Networks (3)</a:t>
            </a:r>
          </a:p>
        </p:txBody>
      </p:sp>
      <p:sp>
        <p:nvSpPr>
          <p:cNvPr id="49155"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Mobile phone handover </a:t>
            </a:r>
            <a:r>
              <a:rPr lang="en-US" smtClean="0">
                <a:solidFill>
                  <a:srgbClr val="0000FF"/>
                </a:solidFill>
                <a:latin typeface="Arial" charset="0"/>
                <a:cs typeface="Arial" charset="0"/>
              </a:rPr>
              <a:t>(a) </a:t>
            </a:r>
            <a:r>
              <a:rPr lang="en-US" smtClean="0">
                <a:latin typeface="Arial" charset="0"/>
                <a:cs typeface="Arial" charset="0"/>
              </a:rPr>
              <a:t>before, </a:t>
            </a:r>
            <a:r>
              <a:rPr lang="en-US" smtClean="0">
                <a:solidFill>
                  <a:srgbClr val="0000FF"/>
                </a:solidFill>
                <a:latin typeface="Arial" charset="0"/>
                <a:cs typeface="Arial" charset="0"/>
              </a:rPr>
              <a:t>(b) </a:t>
            </a:r>
            <a:r>
              <a:rPr lang="en-US" smtClean="0">
                <a:latin typeface="Arial" charset="0"/>
                <a:cs typeface="Arial" charset="0"/>
              </a:rPr>
              <a:t>after.</a:t>
            </a:r>
          </a:p>
        </p:txBody>
      </p:sp>
      <p:sp>
        <p:nvSpPr>
          <p:cNvPr id="49157"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49159" name="Picture 7" descr="01-32"/>
          <p:cNvPicPr>
            <a:picLocks noChangeAspect="1" noChangeArrowheads="1"/>
          </p:cNvPicPr>
          <p:nvPr/>
        </p:nvPicPr>
        <p:blipFill>
          <a:blip r:embed="rId2" cstate="print"/>
          <a:srcRect/>
          <a:stretch>
            <a:fillRect/>
          </a:stretch>
        </p:blipFill>
        <p:spPr bwMode="auto">
          <a:xfrm>
            <a:off x="509588" y="1830388"/>
            <a:ext cx="8124825" cy="319722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z="3600" dirty="0" smtClean="0">
                <a:cs typeface="Arial" charset="0"/>
              </a:rPr>
              <a:t>Home Applications (2)</a:t>
            </a:r>
          </a:p>
        </p:txBody>
      </p:sp>
      <p:sp>
        <p:nvSpPr>
          <p:cNvPr id="9219" name="Content Placeholder 2"/>
          <p:cNvSpPr>
            <a:spLocks noGrp="1"/>
          </p:cNvSpPr>
          <p:nvPr>
            <p:ph idx="1"/>
          </p:nvPr>
        </p:nvSpPr>
        <p:spPr/>
        <p:txBody>
          <a:bodyPr/>
          <a:lstStyle/>
          <a:p>
            <a:pPr algn="ctr" eaLnBrk="1" hangingPunct="1">
              <a:buFontTx/>
              <a:buNone/>
            </a:pPr>
            <a:r>
              <a:rPr lang="en-US" smtClean="0">
                <a:latin typeface="Arial" charset="0"/>
                <a:cs typeface="Arial" charset="0"/>
              </a:rPr>
              <a:t>Some forms of e-commerce</a:t>
            </a:r>
          </a:p>
        </p:txBody>
      </p:sp>
      <p:sp>
        <p:nvSpPr>
          <p:cNvPr id="9220"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9221" name="Picture 7"/>
          <p:cNvPicPr>
            <a:picLocks noChangeAspect="1" noChangeArrowheads="1"/>
          </p:cNvPicPr>
          <p:nvPr/>
        </p:nvPicPr>
        <p:blipFill>
          <a:blip r:embed="rId2" cstate="print"/>
          <a:srcRect/>
          <a:stretch>
            <a:fillRect/>
          </a:stretch>
        </p:blipFill>
        <p:spPr bwMode="auto">
          <a:xfrm>
            <a:off x="228600" y="2554288"/>
            <a:ext cx="8534400" cy="22129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600" dirty="0" smtClean="0">
                <a:cs typeface="Arial" charset="0"/>
              </a:rPr>
              <a:t>Wireless LANs: 802.11  (1)</a:t>
            </a:r>
          </a:p>
        </p:txBody>
      </p:sp>
      <p:sp>
        <p:nvSpPr>
          <p:cNvPr id="50179" name="Rectangle 3"/>
          <p:cNvSpPr>
            <a:spLocks noGrp="1" noChangeArrowheads="1"/>
          </p:cNvSpPr>
          <p:nvPr>
            <p:ph idx="1"/>
          </p:nvPr>
        </p:nvSpPr>
        <p:spPr>
          <a:xfrm>
            <a:off x="914400" y="4860688"/>
            <a:ext cx="8229600" cy="1387712"/>
          </a:xfrm>
        </p:spPr>
        <p:txBody>
          <a:bodyPr/>
          <a:lstStyle/>
          <a:p>
            <a:pPr>
              <a:buFontTx/>
              <a:buAutoNum type="alphaLcParenBoth"/>
            </a:pPr>
            <a:r>
              <a:rPr lang="en-US" dirty="0" smtClean="0">
                <a:latin typeface="Arial" charset="0"/>
                <a:cs typeface="Arial" charset="0"/>
              </a:rPr>
              <a:t>Wireless network with an access point.</a:t>
            </a:r>
          </a:p>
          <a:p>
            <a:pPr>
              <a:buFontTx/>
              <a:buAutoNum type="alphaLcParenBoth"/>
            </a:pPr>
            <a:r>
              <a:rPr lang="en-US" dirty="0" smtClean="0">
                <a:latin typeface="Arial" charset="0"/>
                <a:cs typeface="Arial" charset="0"/>
              </a:rPr>
              <a:t>Ad hoc network.</a:t>
            </a:r>
          </a:p>
        </p:txBody>
      </p:sp>
      <p:sp>
        <p:nvSpPr>
          <p:cNvPr id="50181"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dirty="0" smtClean="0">
                <a:latin typeface="Arial" charset="0"/>
                <a:cs typeface="Arial" charset="0"/>
              </a:rPr>
              <a:t>Computer Networks</a:t>
            </a:r>
            <a:r>
              <a:rPr lang="en-US" sz="1000" dirty="0" smtClean="0">
                <a:latin typeface="Arial" charset="0"/>
                <a:cs typeface="Arial" charset="0"/>
              </a:rPr>
              <a:t>, Fifth Edition by Andrew </a:t>
            </a:r>
            <a:r>
              <a:rPr lang="en-US" sz="1000" dirty="0" err="1" smtClean="0">
                <a:latin typeface="Arial" charset="0"/>
                <a:cs typeface="Arial" charset="0"/>
              </a:rPr>
              <a:t>Tanenbaum</a:t>
            </a:r>
            <a:r>
              <a:rPr lang="en-US" sz="1000" dirty="0" smtClean="0">
                <a:latin typeface="Arial" charset="0"/>
                <a:cs typeface="Arial" charset="0"/>
              </a:rPr>
              <a:t> and David </a:t>
            </a:r>
            <a:r>
              <a:rPr lang="en-US" sz="1000" dirty="0" err="1" smtClean="0">
                <a:latin typeface="Arial" charset="0"/>
                <a:cs typeface="Arial" charset="0"/>
              </a:rPr>
              <a:t>Wetherall</a:t>
            </a:r>
            <a:r>
              <a:rPr lang="en-US" sz="1000" dirty="0" smtClean="0">
                <a:latin typeface="Arial" charset="0"/>
                <a:cs typeface="Arial" charset="0"/>
              </a:rPr>
              <a:t>, © Pearson Education-Prentice Hall, 2011</a:t>
            </a:r>
          </a:p>
        </p:txBody>
      </p:sp>
      <p:pic>
        <p:nvPicPr>
          <p:cNvPr id="50180" name="Picture 2"/>
          <p:cNvPicPr>
            <a:picLocks noChangeAspect="1" noChangeArrowheads="1"/>
          </p:cNvPicPr>
          <p:nvPr/>
        </p:nvPicPr>
        <p:blipFill>
          <a:blip r:embed="rId2" cstate="print"/>
          <a:srcRect/>
          <a:stretch>
            <a:fillRect/>
          </a:stretch>
        </p:blipFill>
        <p:spPr bwMode="auto">
          <a:xfrm>
            <a:off x="914400" y="1063388"/>
            <a:ext cx="7327900" cy="37973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smtClean="0">
                <a:cs typeface="Arial" charset="0"/>
              </a:rPr>
              <a:t>Wireless LANs: 802.11  (2)</a:t>
            </a:r>
          </a:p>
        </p:txBody>
      </p:sp>
      <p:sp>
        <p:nvSpPr>
          <p:cNvPr id="51203" name="Rectangle 3"/>
          <p:cNvSpPr>
            <a:spLocks noGrp="1" noChangeArrowheads="1"/>
          </p:cNvSpPr>
          <p:nvPr>
            <p:ph idx="1"/>
          </p:nvPr>
        </p:nvSpPr>
        <p:spPr/>
        <p:txBody>
          <a:bodyPr/>
          <a:lstStyle/>
          <a:p>
            <a:pPr algn="ctr">
              <a:buFontTx/>
              <a:buNone/>
            </a:pPr>
            <a:r>
              <a:rPr lang="en-US" smtClean="0">
                <a:latin typeface="Arial" charset="0"/>
                <a:cs typeface="Arial" charset="0"/>
              </a:rPr>
              <a:t>Multipath fading</a:t>
            </a:r>
          </a:p>
        </p:txBody>
      </p:sp>
      <p:sp>
        <p:nvSpPr>
          <p:cNvPr id="5120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51205" name="Picture 6"/>
          <p:cNvPicPr>
            <a:picLocks noChangeAspect="1" noChangeArrowheads="1"/>
          </p:cNvPicPr>
          <p:nvPr/>
        </p:nvPicPr>
        <p:blipFill>
          <a:blip r:embed="rId2" cstate="print"/>
          <a:srcRect/>
          <a:stretch>
            <a:fillRect/>
          </a:stretch>
        </p:blipFill>
        <p:spPr bwMode="auto">
          <a:xfrm>
            <a:off x="371475" y="1671638"/>
            <a:ext cx="8401050" cy="35147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600" smtClean="0">
                <a:latin typeface="Arial" charset="0"/>
                <a:cs typeface="Arial" charset="0"/>
              </a:rPr>
              <a:t>Wireless LANs: 802.11  (3)</a:t>
            </a:r>
          </a:p>
        </p:txBody>
      </p:sp>
      <p:sp>
        <p:nvSpPr>
          <p:cNvPr id="52227" name="Rectangle 3"/>
          <p:cNvSpPr>
            <a:spLocks noGrp="1" noChangeArrowheads="1"/>
          </p:cNvSpPr>
          <p:nvPr>
            <p:ph idx="1"/>
          </p:nvPr>
        </p:nvSpPr>
        <p:spPr/>
        <p:txBody>
          <a:bodyPr/>
          <a:lstStyle/>
          <a:p>
            <a:pPr algn="ctr">
              <a:buFontTx/>
              <a:buNone/>
            </a:pPr>
            <a:r>
              <a:rPr lang="en-US" smtClean="0">
                <a:latin typeface="Arial" charset="0"/>
                <a:cs typeface="Arial" charset="0"/>
              </a:rPr>
              <a:t>The range of a single radio may not cover the entire system.</a:t>
            </a:r>
          </a:p>
        </p:txBody>
      </p:sp>
      <p:sp>
        <p:nvSpPr>
          <p:cNvPr id="52229"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52228" name="Picture 2"/>
          <p:cNvPicPr>
            <a:picLocks noChangeAspect="1" noChangeArrowheads="1"/>
          </p:cNvPicPr>
          <p:nvPr/>
        </p:nvPicPr>
        <p:blipFill>
          <a:blip r:embed="rId2" cstate="print"/>
          <a:srcRect/>
          <a:stretch>
            <a:fillRect/>
          </a:stretch>
        </p:blipFill>
        <p:spPr bwMode="auto">
          <a:xfrm>
            <a:off x="1371600" y="1384300"/>
            <a:ext cx="6400800" cy="38735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3600" dirty="0" smtClean="0">
                <a:cs typeface="Arial" charset="0"/>
              </a:rPr>
              <a:t>RFID and Sensor Networks (1)</a:t>
            </a:r>
          </a:p>
        </p:txBody>
      </p:sp>
      <p:sp>
        <p:nvSpPr>
          <p:cNvPr id="53251"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RFID used to network everyday objects.</a:t>
            </a:r>
          </a:p>
        </p:txBody>
      </p:sp>
      <p:sp>
        <p:nvSpPr>
          <p:cNvPr id="53252"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53255" name="Picture 7" descr="01-36"/>
          <p:cNvPicPr>
            <a:picLocks noChangeAspect="1" noChangeArrowheads="1"/>
          </p:cNvPicPr>
          <p:nvPr/>
        </p:nvPicPr>
        <p:blipFill>
          <a:blip r:embed="rId2" cstate="print"/>
          <a:srcRect/>
          <a:stretch>
            <a:fillRect/>
          </a:stretch>
        </p:blipFill>
        <p:spPr bwMode="auto">
          <a:xfrm>
            <a:off x="390525" y="2057400"/>
            <a:ext cx="8362950" cy="27432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3600" dirty="0" smtClean="0">
                <a:cs typeface="Arial" charset="0"/>
              </a:rPr>
              <a:t>RFID and Sensor Networks (2)</a:t>
            </a:r>
          </a:p>
        </p:txBody>
      </p:sp>
      <p:sp>
        <p:nvSpPr>
          <p:cNvPr id="54275"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Multihop topology of a sensor network</a:t>
            </a:r>
          </a:p>
        </p:txBody>
      </p:sp>
      <p:sp>
        <p:nvSpPr>
          <p:cNvPr id="54276"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54277" name="Picture 5"/>
          <p:cNvPicPr>
            <a:picLocks noChangeAspect="1" noChangeArrowheads="1"/>
          </p:cNvPicPr>
          <p:nvPr/>
        </p:nvPicPr>
        <p:blipFill>
          <a:blip r:embed="rId2" cstate="print"/>
          <a:srcRect/>
          <a:stretch>
            <a:fillRect/>
          </a:stretch>
        </p:blipFill>
        <p:spPr bwMode="auto">
          <a:xfrm>
            <a:off x="800100" y="1590675"/>
            <a:ext cx="7542213" cy="36766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314325"/>
            <a:ext cx="9144000" cy="1143000"/>
          </a:xfrm>
        </p:spPr>
        <p:txBody>
          <a:bodyPr/>
          <a:lstStyle/>
          <a:p>
            <a:r>
              <a:rPr lang="en-US" sz="3600" dirty="0" smtClean="0">
                <a:cs typeface="Arial" charset="0"/>
              </a:rPr>
              <a:t>Network</a:t>
            </a:r>
            <a:r>
              <a:rPr lang="en-US" sz="3600" dirty="0" smtClean="0"/>
              <a:t> </a:t>
            </a:r>
            <a:r>
              <a:rPr lang="en-US" sz="3600" dirty="0" smtClean="0">
                <a:cs typeface="Arial" charset="0"/>
              </a:rPr>
              <a:t>Standardization</a:t>
            </a:r>
          </a:p>
        </p:txBody>
      </p:sp>
      <p:sp>
        <p:nvSpPr>
          <p:cNvPr id="55299" name="Rectangle 3"/>
          <p:cNvSpPr>
            <a:spLocks noGrp="1" noChangeArrowheads="1"/>
          </p:cNvSpPr>
          <p:nvPr>
            <p:ph idx="1"/>
          </p:nvPr>
        </p:nvSpPr>
        <p:spPr>
          <a:xfrm>
            <a:off x="685800" y="2033588"/>
            <a:ext cx="8458200" cy="4519612"/>
          </a:xfrm>
        </p:spPr>
        <p:txBody>
          <a:bodyPr/>
          <a:lstStyle/>
          <a:p>
            <a:pPr eaLnBrk="1" hangingPunct="1">
              <a:buFontTx/>
              <a:buChar char="•"/>
            </a:pPr>
            <a:r>
              <a:rPr lang="en-US" sz="2800" smtClean="0">
                <a:latin typeface="Arial" charset="0"/>
                <a:cs typeface="Arial" charset="0"/>
              </a:rPr>
              <a:t>Who’s Who in telecommunications</a:t>
            </a:r>
          </a:p>
          <a:p>
            <a:pPr eaLnBrk="1" hangingPunct="1">
              <a:buFontTx/>
              <a:buChar char="•"/>
            </a:pPr>
            <a:r>
              <a:rPr lang="en-US" sz="2800" smtClean="0">
                <a:latin typeface="Arial" charset="0"/>
                <a:cs typeface="Arial" charset="0"/>
              </a:rPr>
              <a:t>Who’s Who in international standards</a:t>
            </a:r>
          </a:p>
          <a:p>
            <a:pPr eaLnBrk="1" hangingPunct="1">
              <a:buFontTx/>
              <a:buChar char="•"/>
            </a:pPr>
            <a:r>
              <a:rPr lang="en-US" sz="2800" smtClean="0">
                <a:latin typeface="Arial" charset="0"/>
                <a:cs typeface="Arial" charset="0"/>
              </a:rPr>
              <a:t>Who’s Who in internet standards</a:t>
            </a:r>
          </a:p>
        </p:txBody>
      </p:sp>
      <p:sp>
        <p:nvSpPr>
          <p:cNvPr id="55300"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600" dirty="0" smtClean="0">
                <a:cs typeface="Arial" charset="0"/>
              </a:rPr>
              <a:t>Who’s Who in International Standards (1)</a:t>
            </a:r>
          </a:p>
        </p:txBody>
      </p:sp>
      <p:sp>
        <p:nvSpPr>
          <p:cNvPr id="5123" name="Rectangle 3"/>
          <p:cNvSpPr>
            <a:spLocks noGrp="1" noChangeArrowheads="1"/>
          </p:cNvSpPr>
          <p:nvPr>
            <p:ph idx="1"/>
          </p:nvPr>
        </p:nvSpPr>
        <p:spPr>
          <a:xfrm>
            <a:off x="304800" y="5029200"/>
            <a:ext cx="8551863" cy="1371600"/>
          </a:xfrm>
        </p:spPr>
        <p:txBody>
          <a:bodyPr/>
          <a:lstStyle/>
          <a:p>
            <a:pPr algn="ctr">
              <a:buFontTx/>
              <a:buNone/>
            </a:pPr>
            <a:r>
              <a:rPr lang="en-US" sz="2300" smtClean="0">
                <a:latin typeface="Arial" charset="0"/>
                <a:cs typeface="Arial" charset="0"/>
              </a:rPr>
              <a:t>The 802 working groups. The important ones are marked with *.</a:t>
            </a:r>
          </a:p>
          <a:p>
            <a:pPr algn="ctr">
              <a:buFontTx/>
              <a:buNone/>
            </a:pPr>
            <a:r>
              <a:rPr lang="en-US" sz="2300" smtClean="0">
                <a:latin typeface="Arial" charset="0"/>
                <a:cs typeface="Arial" charset="0"/>
              </a:rPr>
              <a:t>The ones marked with </a:t>
            </a:r>
            <a:r>
              <a:rPr lang="en-US" sz="2300" smtClean="0">
                <a:latin typeface="Arial" charset="0"/>
                <a:cs typeface="Arial" charset="0"/>
                <a:sym typeface="Symbol" pitchFamily="18" charset="2"/>
              </a:rPr>
              <a:t></a:t>
            </a:r>
            <a:r>
              <a:rPr lang="en-US" sz="2300" smtClean="0">
                <a:latin typeface="Arial" charset="0"/>
                <a:cs typeface="Arial" charset="0"/>
              </a:rPr>
              <a:t> are hibernating. The one marked with † gave  up and disbanded itself.</a:t>
            </a:r>
          </a:p>
        </p:txBody>
      </p:sp>
      <p:sp>
        <p:nvSpPr>
          <p:cNvPr id="5632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56325" name="Picture 6"/>
          <p:cNvPicPr>
            <a:picLocks noChangeAspect="1" noChangeArrowheads="1"/>
          </p:cNvPicPr>
          <p:nvPr/>
        </p:nvPicPr>
        <p:blipFill>
          <a:blip r:embed="rId2" cstate="print"/>
          <a:srcRect/>
          <a:stretch>
            <a:fillRect/>
          </a:stretch>
        </p:blipFill>
        <p:spPr bwMode="auto">
          <a:xfrm>
            <a:off x="823913" y="866775"/>
            <a:ext cx="7045325" cy="4191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3600" dirty="0" smtClean="0">
                <a:cs typeface="Arial" charset="0"/>
              </a:rPr>
              <a:t>Who’s Who in International Standards (2)</a:t>
            </a:r>
          </a:p>
        </p:txBody>
      </p:sp>
      <p:sp>
        <p:nvSpPr>
          <p:cNvPr id="5123" name="Rectangle 3"/>
          <p:cNvSpPr>
            <a:spLocks noGrp="1" noChangeArrowheads="1"/>
          </p:cNvSpPr>
          <p:nvPr>
            <p:ph idx="1"/>
          </p:nvPr>
        </p:nvSpPr>
        <p:spPr>
          <a:xfrm>
            <a:off x="304800" y="4876800"/>
            <a:ext cx="8551863" cy="1371600"/>
          </a:xfrm>
        </p:spPr>
        <p:txBody>
          <a:bodyPr/>
          <a:lstStyle/>
          <a:p>
            <a:pPr algn="ctr">
              <a:buFontTx/>
              <a:buNone/>
            </a:pPr>
            <a:r>
              <a:rPr lang="en-US" sz="2300" smtClean="0">
                <a:latin typeface="Arial" charset="0"/>
                <a:cs typeface="Arial" charset="0"/>
              </a:rPr>
              <a:t>The 802 working groups.  The important ones are marked with *.</a:t>
            </a:r>
          </a:p>
          <a:p>
            <a:pPr algn="ctr">
              <a:buFontTx/>
              <a:buNone/>
            </a:pPr>
            <a:r>
              <a:rPr lang="en-US" sz="2300" smtClean="0">
                <a:latin typeface="Arial" charset="0"/>
                <a:cs typeface="Arial" charset="0"/>
              </a:rPr>
              <a:t>The ones marked with </a:t>
            </a:r>
            <a:r>
              <a:rPr lang="en-US" sz="2300" smtClean="0">
                <a:latin typeface="Arial" charset="0"/>
                <a:cs typeface="Arial" charset="0"/>
                <a:sym typeface="Symbol" pitchFamily="18" charset="2"/>
              </a:rPr>
              <a:t></a:t>
            </a:r>
            <a:r>
              <a:rPr lang="en-US" sz="2300" smtClean="0">
                <a:latin typeface="Arial" charset="0"/>
                <a:cs typeface="Arial" charset="0"/>
              </a:rPr>
              <a:t> are hibernating. The one marked with † gave  up and disbanded itself.</a:t>
            </a:r>
          </a:p>
        </p:txBody>
      </p:sp>
      <p:sp>
        <p:nvSpPr>
          <p:cNvPr id="57348"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57349" name="Picture 6"/>
          <p:cNvPicPr>
            <a:picLocks noChangeAspect="1" noChangeArrowheads="1"/>
          </p:cNvPicPr>
          <p:nvPr/>
        </p:nvPicPr>
        <p:blipFill>
          <a:blip r:embed="rId2" cstate="print"/>
          <a:srcRect/>
          <a:stretch>
            <a:fillRect/>
          </a:stretch>
        </p:blipFill>
        <p:spPr bwMode="auto">
          <a:xfrm>
            <a:off x="630238" y="1139825"/>
            <a:ext cx="7869237" cy="36385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3600" dirty="0" smtClean="0">
                <a:cs typeface="Arial" charset="0"/>
              </a:rPr>
              <a:t>Metric Units (1)</a:t>
            </a:r>
          </a:p>
        </p:txBody>
      </p:sp>
      <p:sp>
        <p:nvSpPr>
          <p:cNvPr id="58371"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The principal metric prefixes</a:t>
            </a:r>
          </a:p>
        </p:txBody>
      </p:sp>
      <p:sp>
        <p:nvSpPr>
          <p:cNvPr id="58372"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58373" name="Picture 6"/>
          <p:cNvPicPr>
            <a:picLocks noChangeAspect="1" noChangeArrowheads="1"/>
          </p:cNvPicPr>
          <p:nvPr/>
        </p:nvPicPr>
        <p:blipFill>
          <a:blip r:embed="rId2" cstate="print"/>
          <a:srcRect/>
          <a:stretch>
            <a:fillRect/>
          </a:stretch>
        </p:blipFill>
        <p:spPr bwMode="auto">
          <a:xfrm>
            <a:off x="1063625" y="982663"/>
            <a:ext cx="6851650" cy="4572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600" dirty="0" smtClean="0">
                <a:cs typeface="Arial" charset="0"/>
              </a:rPr>
              <a:t>Metric Units (2)</a:t>
            </a:r>
          </a:p>
        </p:txBody>
      </p:sp>
      <p:sp>
        <p:nvSpPr>
          <p:cNvPr id="59395"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The principal metric prefixes</a:t>
            </a:r>
          </a:p>
        </p:txBody>
      </p:sp>
      <p:sp>
        <p:nvSpPr>
          <p:cNvPr id="59396"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59397" name="Picture 6"/>
          <p:cNvPicPr>
            <a:picLocks noChangeAspect="1" noChangeArrowheads="1"/>
          </p:cNvPicPr>
          <p:nvPr/>
        </p:nvPicPr>
        <p:blipFill>
          <a:blip r:embed="rId2" cstate="print"/>
          <a:srcRect/>
          <a:stretch>
            <a:fillRect/>
          </a:stretch>
        </p:blipFill>
        <p:spPr bwMode="auto">
          <a:xfrm>
            <a:off x="1079500" y="968375"/>
            <a:ext cx="7273925" cy="46101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Applications</a:t>
            </a:r>
            <a:endParaRPr lang="en-US" dirty="0"/>
          </a:p>
        </p:txBody>
      </p:sp>
      <p:sp>
        <p:nvSpPr>
          <p:cNvPr id="3" name="Content Placeholder 2"/>
          <p:cNvSpPr>
            <a:spLocks noGrp="1"/>
          </p:cNvSpPr>
          <p:nvPr>
            <p:ph idx="1"/>
          </p:nvPr>
        </p:nvSpPr>
        <p:spPr/>
        <p:txBody>
          <a:bodyPr/>
          <a:lstStyle/>
          <a:p>
            <a:r>
              <a:rPr lang="en-US" sz="2800" dirty="0" smtClean="0"/>
              <a:t>Entertainment:</a:t>
            </a:r>
          </a:p>
          <a:p>
            <a:pPr lvl="1"/>
            <a:r>
              <a:rPr lang="en-US" sz="2400" dirty="0" smtClean="0"/>
              <a:t>MP3 and DVD-quality movies</a:t>
            </a:r>
          </a:p>
          <a:p>
            <a:pPr lvl="1"/>
            <a:r>
              <a:rPr lang="en-US" sz="2400" dirty="0" smtClean="0"/>
              <a:t>TV shows – IPTV (IP </a:t>
            </a:r>
            <a:r>
              <a:rPr lang="en-US" sz="2400" dirty="0" err="1" smtClean="0"/>
              <a:t>TeleVision</a:t>
            </a:r>
            <a:r>
              <a:rPr lang="en-US" sz="2400" dirty="0" smtClean="0"/>
              <a:t>)</a:t>
            </a:r>
          </a:p>
          <a:p>
            <a:pPr lvl="1"/>
            <a:r>
              <a:rPr lang="en-US" sz="2400" dirty="0" smtClean="0"/>
              <a:t>Interactive Live TV</a:t>
            </a:r>
          </a:p>
          <a:p>
            <a:r>
              <a:rPr lang="en-US" sz="2800" dirty="0" smtClean="0"/>
              <a:t>Game Playing</a:t>
            </a:r>
          </a:p>
          <a:p>
            <a:pPr lvl="1"/>
            <a:r>
              <a:rPr lang="en-US" sz="2400" dirty="0" err="1" smtClean="0"/>
              <a:t>Multiperson</a:t>
            </a:r>
            <a:r>
              <a:rPr lang="en-US" sz="2400" dirty="0" smtClean="0"/>
              <a:t> real-time simulation games.</a:t>
            </a:r>
          </a:p>
          <a:p>
            <a:r>
              <a:rPr lang="en-US" sz="2800" dirty="0" smtClean="0"/>
              <a:t>Ubiquitous Computing</a:t>
            </a:r>
          </a:p>
          <a:p>
            <a:pPr lvl="1"/>
            <a:r>
              <a:rPr lang="en-US" sz="2400" dirty="0" smtClean="0"/>
              <a:t>Smart Home Monitoring</a:t>
            </a:r>
          </a:p>
          <a:p>
            <a:r>
              <a:rPr lang="en-US" sz="2800" dirty="0" smtClean="0"/>
              <a:t>RDIF (Radio Frequency Identification)</a:t>
            </a:r>
          </a:p>
          <a:p>
            <a:pPr lvl="1"/>
            <a:r>
              <a:rPr lang="en-US" sz="2400" dirty="0" smtClean="0"/>
              <a:t>Replacing Bar Codes with a smart </a:t>
            </a:r>
            <a:r>
              <a:rPr lang="en-US" sz="2400" dirty="0" err="1" smtClean="0"/>
              <a:t>deivices</a:t>
            </a:r>
            <a:r>
              <a:rPr lang="en-US" sz="2400" dirty="0" smtClean="0"/>
              <a:t> that my turn the real world </a:t>
            </a:r>
            <a:r>
              <a:rPr lang="en-US" sz="2400" dirty="0" err="1" smtClean="0"/>
              <a:t>inot</a:t>
            </a:r>
            <a:r>
              <a:rPr lang="en-US" sz="2400" dirty="0" smtClean="0"/>
              <a:t> the Internet of things.</a:t>
            </a:r>
          </a:p>
          <a:p>
            <a:pPr lvl="1"/>
            <a:endParaRPr lang="en-US" sz="2400" dirty="0"/>
          </a:p>
        </p:txBody>
      </p:sp>
    </p:spTree>
  </p:cSld>
  <p:clrMapOvr>
    <a:masterClrMapping/>
  </p:clrMapOvr>
  <p:transition>
    <p:fade thruBlk="1"/>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lstStyle/>
          <a:p>
            <a:pPr eaLnBrk="1" hangingPunct="1"/>
            <a:r>
              <a:rPr lang="en-US" sz="3600" smtClean="0">
                <a:latin typeface="Arial" charset="0"/>
                <a:cs typeface="Arial" charset="0"/>
              </a:rPr>
              <a:t>End</a:t>
            </a:r>
          </a:p>
        </p:txBody>
      </p:sp>
      <p:sp>
        <p:nvSpPr>
          <p:cNvPr id="60419" name="Subtitle 2"/>
          <p:cNvSpPr>
            <a:spLocks noGrp="1"/>
          </p:cNvSpPr>
          <p:nvPr>
            <p:ph type="subTitle" idx="1"/>
          </p:nvPr>
        </p:nvSpPr>
        <p:spPr/>
        <p:txBody>
          <a:bodyPr/>
          <a:lstStyle/>
          <a:p>
            <a:pPr eaLnBrk="1" hangingPunct="1"/>
            <a:r>
              <a:rPr lang="en-US" smtClean="0">
                <a:latin typeface="Arial" charset="0"/>
                <a:cs typeface="Arial" charset="0"/>
              </a:rPr>
              <a:t>Chapter 1</a:t>
            </a:r>
          </a:p>
        </p:txBody>
      </p:sp>
      <p:sp>
        <p:nvSpPr>
          <p:cNvPr id="60420" name="Rectangle 5"/>
          <p:cNvSpPr>
            <a:spLocks noGrp="1" noChangeArrowheads="1"/>
          </p:cNvSpPr>
          <p:nvPr>
            <p:ph type="ftr" sz="quarter" idx="3"/>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3600" dirty="0" smtClean="0">
                <a:cs typeface="Arial" charset="0"/>
              </a:rPr>
              <a:t>Mobile Users</a:t>
            </a:r>
          </a:p>
        </p:txBody>
      </p:sp>
      <p:sp>
        <p:nvSpPr>
          <p:cNvPr id="10243" name="Content Placeholder 2"/>
          <p:cNvSpPr>
            <a:spLocks noGrp="1"/>
          </p:cNvSpPr>
          <p:nvPr>
            <p:ph idx="1"/>
          </p:nvPr>
        </p:nvSpPr>
        <p:spPr/>
        <p:txBody>
          <a:bodyPr/>
          <a:lstStyle/>
          <a:p>
            <a:r>
              <a:rPr lang="en-US" sz="2400" dirty="0" smtClean="0">
                <a:latin typeface="Arial" charset="0"/>
                <a:cs typeface="Arial" charset="0"/>
              </a:rPr>
              <a:t>Mobile computers (handheld and laptops)</a:t>
            </a:r>
          </a:p>
          <a:p>
            <a:pPr lvl="1"/>
            <a:r>
              <a:rPr lang="en-US" sz="2000" dirty="0" smtClean="0">
                <a:latin typeface="Arial" charset="0"/>
                <a:cs typeface="Arial" charset="0"/>
              </a:rPr>
              <a:t>Fastest growing segments in computer history.</a:t>
            </a:r>
          </a:p>
          <a:p>
            <a:pPr lvl="1"/>
            <a:r>
              <a:rPr lang="en-US" sz="2000" dirty="0" smtClean="0">
                <a:latin typeface="Arial" charset="0"/>
                <a:cs typeface="Arial" charset="0"/>
              </a:rPr>
              <a:t>Individuals are able to use their mobile devices to:</a:t>
            </a:r>
          </a:p>
          <a:p>
            <a:pPr lvl="2"/>
            <a:r>
              <a:rPr lang="en-US" sz="1800" dirty="0">
                <a:latin typeface="Arial" charset="0"/>
                <a:cs typeface="Arial" charset="0"/>
              </a:rPr>
              <a:t>R</a:t>
            </a:r>
            <a:r>
              <a:rPr lang="en-US" sz="1800" dirty="0" smtClean="0">
                <a:latin typeface="Arial" charset="0"/>
                <a:cs typeface="Arial" charset="0"/>
              </a:rPr>
              <a:t>ead and send email,</a:t>
            </a:r>
          </a:p>
          <a:p>
            <a:pPr lvl="2"/>
            <a:r>
              <a:rPr lang="en-US" sz="1800" dirty="0" smtClean="0">
                <a:latin typeface="Arial" charset="0"/>
                <a:cs typeface="Arial" charset="0"/>
              </a:rPr>
              <a:t>Tweet,</a:t>
            </a:r>
          </a:p>
          <a:p>
            <a:pPr lvl="2"/>
            <a:r>
              <a:rPr lang="en-US" sz="1800" dirty="0" smtClean="0">
                <a:latin typeface="Arial" charset="0"/>
                <a:cs typeface="Arial" charset="0"/>
              </a:rPr>
              <a:t>Watch </a:t>
            </a:r>
            <a:r>
              <a:rPr lang="en-US" sz="1800" dirty="0" smtClean="0">
                <a:latin typeface="Arial" charset="0"/>
                <a:cs typeface="Arial" charset="0"/>
              </a:rPr>
              <a:t>Movies,</a:t>
            </a:r>
          </a:p>
          <a:p>
            <a:pPr lvl="2"/>
            <a:r>
              <a:rPr lang="en-US" sz="1800" dirty="0" smtClean="0">
                <a:latin typeface="Arial" charset="0"/>
                <a:cs typeface="Arial" charset="0"/>
              </a:rPr>
              <a:t>Download Music,</a:t>
            </a:r>
          </a:p>
          <a:p>
            <a:pPr lvl="2"/>
            <a:r>
              <a:rPr lang="en-US" sz="1800" dirty="0" smtClean="0">
                <a:latin typeface="Arial" charset="0"/>
                <a:cs typeface="Arial" charset="0"/>
              </a:rPr>
              <a:t>Play Games,</a:t>
            </a:r>
          </a:p>
          <a:p>
            <a:pPr lvl="2"/>
            <a:r>
              <a:rPr lang="en-US" sz="1800" dirty="0" smtClean="0">
                <a:latin typeface="Arial" charset="0"/>
                <a:cs typeface="Arial" charset="0"/>
              </a:rPr>
              <a:t>Serf the Web</a:t>
            </a:r>
          </a:p>
          <a:p>
            <a:r>
              <a:rPr lang="en-US" sz="2400" dirty="0" smtClean="0">
                <a:latin typeface="Arial" charset="0"/>
                <a:cs typeface="Arial" charset="0"/>
              </a:rPr>
              <a:t>Internet connectivity allows for those applications to be easily built</a:t>
            </a:r>
          </a:p>
          <a:p>
            <a:pPr lvl="1"/>
            <a:r>
              <a:rPr lang="en-US" sz="2000" dirty="0" smtClean="0">
                <a:latin typeface="Arial" charset="0"/>
                <a:cs typeface="Arial" charset="0"/>
              </a:rPr>
              <a:t>Wireless Networks (Cars, Boats, and Airplanes can not have wired Connections)</a:t>
            </a:r>
          </a:p>
          <a:p>
            <a:pPr lvl="1"/>
            <a:r>
              <a:rPr lang="en-US" sz="2000" dirty="0" smtClean="0">
                <a:latin typeface="Arial" charset="0"/>
                <a:cs typeface="Arial" charset="0"/>
              </a:rPr>
              <a:t>Cellular Networks</a:t>
            </a:r>
          </a:p>
          <a:p>
            <a:pPr lvl="1"/>
            <a:r>
              <a:rPr lang="en-US" sz="2000" dirty="0" smtClean="0">
                <a:latin typeface="Arial" charset="0"/>
                <a:cs typeface="Arial" charset="0"/>
              </a:rPr>
              <a:t>Wireless hotspots (802.11 Standard).</a:t>
            </a:r>
          </a:p>
          <a:p>
            <a:pPr lvl="1"/>
            <a:r>
              <a:rPr lang="en-US" sz="2000" dirty="0" smtClean="0">
                <a:latin typeface="Arial" charset="0"/>
                <a:cs typeface="Arial" charset="0"/>
              </a:rPr>
              <a:t>Wireless Networking vs. Mobile Wireless Networks</a:t>
            </a:r>
          </a:p>
        </p:txBody>
      </p:sp>
      <p:sp>
        <p:nvSpPr>
          <p:cNvPr id="1024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3600" dirty="0" smtClean="0">
                <a:cs typeface="Arial" charset="0"/>
              </a:rPr>
              <a:t>Mobile Users</a:t>
            </a:r>
          </a:p>
        </p:txBody>
      </p:sp>
      <p:sp>
        <p:nvSpPr>
          <p:cNvPr id="10243" name="Content Placeholder 2"/>
          <p:cNvSpPr>
            <a:spLocks noGrp="1"/>
          </p:cNvSpPr>
          <p:nvPr>
            <p:ph idx="1"/>
          </p:nvPr>
        </p:nvSpPr>
        <p:spPr/>
        <p:txBody>
          <a:bodyPr/>
          <a:lstStyle/>
          <a:p>
            <a:pPr algn="ctr" eaLnBrk="1" hangingPunct="1">
              <a:buFontTx/>
              <a:buNone/>
            </a:pPr>
            <a:r>
              <a:rPr lang="en-US" dirty="0" smtClean="0">
                <a:latin typeface="Arial" charset="0"/>
                <a:cs typeface="Arial" charset="0"/>
              </a:rPr>
              <a:t>Combinations of wireless networks and mobile computing</a:t>
            </a:r>
          </a:p>
        </p:txBody>
      </p:sp>
      <p:sp>
        <p:nvSpPr>
          <p:cNvPr id="1024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10245" name="Picture 6"/>
          <p:cNvPicPr>
            <a:picLocks noChangeAspect="1" noChangeArrowheads="1"/>
          </p:cNvPicPr>
          <p:nvPr/>
        </p:nvPicPr>
        <p:blipFill>
          <a:blip r:embed="rId2" cstate="print"/>
          <a:srcRect/>
          <a:stretch>
            <a:fillRect/>
          </a:stretch>
        </p:blipFill>
        <p:spPr bwMode="auto">
          <a:xfrm>
            <a:off x="552450" y="2286000"/>
            <a:ext cx="8039100" cy="2286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z="3600" dirty="0" smtClean="0">
                <a:cs typeface="Arial" charset="0"/>
              </a:rPr>
              <a:t>Mobile Users</a:t>
            </a:r>
          </a:p>
        </p:txBody>
      </p:sp>
      <p:sp>
        <p:nvSpPr>
          <p:cNvPr id="10243" name="Content Placeholder 2"/>
          <p:cNvSpPr>
            <a:spLocks noGrp="1"/>
          </p:cNvSpPr>
          <p:nvPr>
            <p:ph idx="1"/>
          </p:nvPr>
        </p:nvSpPr>
        <p:spPr/>
        <p:txBody>
          <a:bodyPr/>
          <a:lstStyle/>
          <a:p>
            <a:r>
              <a:rPr lang="en-US" sz="2400" dirty="0" smtClean="0">
                <a:latin typeface="Arial" charset="0"/>
                <a:cs typeface="Arial" charset="0"/>
              </a:rPr>
              <a:t>Smart Phones – Integration of Internet with Telephony</a:t>
            </a:r>
          </a:p>
          <a:p>
            <a:pPr lvl="1"/>
            <a:r>
              <a:rPr lang="en-US" sz="1800" dirty="0" smtClean="0">
                <a:latin typeface="Arial" charset="0"/>
                <a:cs typeface="Arial" charset="0"/>
              </a:rPr>
              <a:t>Driving the wireless-mobile applications</a:t>
            </a:r>
          </a:p>
          <a:p>
            <a:pPr lvl="1"/>
            <a:r>
              <a:rPr lang="en-US" sz="1800" dirty="0" smtClean="0">
                <a:latin typeface="Arial" charset="0"/>
                <a:cs typeface="Arial" charset="0"/>
              </a:rPr>
              <a:t>3G &amp; 4G cellular networks provides fast data services </a:t>
            </a:r>
          </a:p>
          <a:p>
            <a:pPr lvl="1"/>
            <a:r>
              <a:rPr lang="en-US" sz="1800" dirty="0" smtClean="0">
                <a:latin typeface="Arial" charset="0"/>
                <a:cs typeface="Arial" charset="0"/>
              </a:rPr>
              <a:t>GPS is a standard feature</a:t>
            </a:r>
            <a:endParaRPr lang="en-US" sz="1800" dirty="0">
              <a:latin typeface="Arial" charset="0"/>
              <a:cs typeface="Arial" charset="0"/>
            </a:endParaRPr>
          </a:p>
          <a:p>
            <a:pPr lvl="1"/>
            <a:r>
              <a:rPr lang="en-US" sz="1800" dirty="0" smtClean="0">
                <a:latin typeface="Arial" charset="0"/>
                <a:cs typeface="Arial" charset="0"/>
              </a:rPr>
              <a:t>m-commerce (mobile commerce)</a:t>
            </a:r>
          </a:p>
          <a:p>
            <a:pPr lvl="1"/>
            <a:r>
              <a:rPr lang="en-US" sz="1800" dirty="0" smtClean="0">
                <a:latin typeface="Arial" charset="0"/>
                <a:cs typeface="Arial" charset="0"/>
              </a:rPr>
              <a:t>NFC (Near Field Communication) smart phones act as an DFID smartcard and interact with nearby reader for payment.</a:t>
            </a:r>
          </a:p>
          <a:p>
            <a:r>
              <a:rPr lang="en-US" sz="2200" dirty="0" smtClean="0">
                <a:latin typeface="Arial" charset="0"/>
                <a:cs typeface="Arial" charset="0"/>
              </a:rPr>
              <a:t>Sensor Networks</a:t>
            </a:r>
          </a:p>
          <a:p>
            <a:pPr lvl="1"/>
            <a:r>
              <a:rPr lang="en-US" sz="1800" dirty="0" smtClean="0">
                <a:latin typeface="Arial" charset="0"/>
                <a:cs typeface="Arial" charset="0"/>
              </a:rPr>
              <a:t>Notes that Sense/gather data about state of the physical world.</a:t>
            </a:r>
          </a:p>
          <a:p>
            <a:pPr lvl="1"/>
            <a:r>
              <a:rPr lang="en-US" sz="1800" dirty="0" smtClean="0">
                <a:latin typeface="Arial" charset="0"/>
                <a:cs typeface="Arial" charset="0"/>
              </a:rPr>
              <a:t>It is revolutionizing science </a:t>
            </a:r>
            <a:endParaRPr lang="en-US" sz="1800" dirty="0">
              <a:latin typeface="Arial" charset="0"/>
              <a:cs typeface="Arial" charset="0"/>
            </a:endParaRPr>
          </a:p>
          <a:p>
            <a:r>
              <a:rPr lang="en-US" sz="2200" dirty="0" smtClean="0">
                <a:latin typeface="Arial" charset="0"/>
                <a:cs typeface="Arial" charset="0"/>
              </a:rPr>
              <a:t>Wearable Computers</a:t>
            </a:r>
          </a:p>
          <a:p>
            <a:pPr lvl="1"/>
            <a:r>
              <a:rPr lang="en-US" sz="1800" dirty="0" smtClean="0">
                <a:latin typeface="Arial" charset="0"/>
                <a:cs typeface="Arial" charset="0"/>
              </a:rPr>
              <a:t>Implantable Devices</a:t>
            </a:r>
          </a:p>
          <a:p>
            <a:pPr lvl="2"/>
            <a:r>
              <a:rPr lang="en-US" sz="1400" dirty="0" smtClean="0">
                <a:latin typeface="Arial" charset="0"/>
                <a:cs typeface="Arial" charset="0"/>
              </a:rPr>
              <a:t>Pacemakers, Insulin pumps, …</a:t>
            </a:r>
          </a:p>
          <a:p>
            <a:pPr lvl="2"/>
            <a:r>
              <a:rPr lang="en-US" sz="1400" dirty="0" smtClean="0">
                <a:latin typeface="Arial" charset="0"/>
                <a:cs typeface="Arial" charset="0"/>
              </a:rPr>
              <a:t>Controllable wirelessly </a:t>
            </a:r>
          </a:p>
        </p:txBody>
      </p:sp>
      <p:sp>
        <p:nvSpPr>
          <p:cNvPr id="1024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3600" dirty="0" smtClean="0">
                <a:cs typeface="Arial" charset="0"/>
              </a:rPr>
              <a:t>Social Issues</a:t>
            </a:r>
          </a:p>
        </p:txBody>
      </p:sp>
      <p:sp>
        <p:nvSpPr>
          <p:cNvPr id="11267" name="Content Placeholder 2"/>
          <p:cNvSpPr>
            <a:spLocks noGrp="1"/>
          </p:cNvSpPr>
          <p:nvPr>
            <p:ph idx="1"/>
          </p:nvPr>
        </p:nvSpPr>
        <p:spPr>
          <a:xfrm>
            <a:off x="1219200" y="1905000"/>
            <a:ext cx="7924800" cy="4648200"/>
          </a:xfrm>
        </p:spPr>
        <p:txBody>
          <a:bodyPr/>
          <a:lstStyle/>
          <a:p>
            <a:pPr eaLnBrk="1" hangingPunct="1">
              <a:buFontTx/>
              <a:buChar char="•"/>
            </a:pPr>
            <a:r>
              <a:rPr lang="en-US" sz="2800" dirty="0" smtClean="0">
                <a:latin typeface="Arial" charset="0"/>
                <a:cs typeface="Arial" charset="0"/>
              </a:rPr>
              <a:t>Network neutrality</a:t>
            </a:r>
          </a:p>
          <a:p>
            <a:pPr eaLnBrk="1" hangingPunct="1">
              <a:buFontTx/>
              <a:buChar char="•"/>
            </a:pPr>
            <a:r>
              <a:rPr lang="en-US" sz="2800" dirty="0" smtClean="0">
                <a:latin typeface="Arial" charset="0"/>
                <a:cs typeface="Arial" charset="0"/>
              </a:rPr>
              <a:t>Digital Millennium Copyright Act</a:t>
            </a:r>
          </a:p>
          <a:p>
            <a:pPr eaLnBrk="1" hangingPunct="1">
              <a:buFontTx/>
              <a:buChar char="•"/>
            </a:pPr>
            <a:r>
              <a:rPr lang="en-US" sz="2800" dirty="0" smtClean="0">
                <a:latin typeface="Arial" charset="0"/>
                <a:cs typeface="Arial" charset="0"/>
              </a:rPr>
              <a:t>Profiling users</a:t>
            </a:r>
          </a:p>
          <a:p>
            <a:pPr eaLnBrk="1" hangingPunct="1">
              <a:buFontTx/>
              <a:buChar char="•"/>
            </a:pPr>
            <a:r>
              <a:rPr lang="en-US" sz="2800" dirty="0" smtClean="0">
                <a:latin typeface="Arial" charset="0"/>
                <a:cs typeface="Arial" charset="0"/>
              </a:rPr>
              <a:t>Phishing</a:t>
            </a:r>
          </a:p>
          <a:p>
            <a:pPr eaLnBrk="1" hangingPunct="1">
              <a:buFontTx/>
              <a:buChar char="•"/>
            </a:pPr>
            <a:endParaRPr lang="en-US" sz="3200" dirty="0" smtClean="0"/>
          </a:p>
        </p:txBody>
      </p:sp>
      <p:sp>
        <p:nvSpPr>
          <p:cNvPr id="11268"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Neutrality</a:t>
            </a:r>
            <a:endParaRPr lang="en-US" dirty="0"/>
          </a:p>
        </p:txBody>
      </p:sp>
      <p:sp>
        <p:nvSpPr>
          <p:cNvPr id="3" name="Content Placeholder 2"/>
          <p:cNvSpPr>
            <a:spLocks noGrp="1"/>
          </p:cNvSpPr>
          <p:nvPr>
            <p:ph idx="1"/>
          </p:nvPr>
        </p:nvSpPr>
        <p:spPr/>
        <p:txBody>
          <a:bodyPr/>
          <a:lstStyle/>
          <a:p>
            <a:r>
              <a:rPr lang="en-US" dirty="0" smtClean="0"/>
              <a:t>Communications are not to be differentiated by their </a:t>
            </a:r>
          </a:p>
          <a:p>
            <a:pPr lvl="1"/>
            <a:r>
              <a:rPr lang="en-US" dirty="0" smtClean="0"/>
              <a:t>content, or </a:t>
            </a:r>
          </a:p>
          <a:p>
            <a:pPr lvl="1"/>
            <a:r>
              <a:rPr lang="en-US" dirty="0" smtClean="0"/>
              <a:t>source, or </a:t>
            </a:r>
          </a:p>
          <a:p>
            <a:pPr lvl="1"/>
            <a:r>
              <a:rPr lang="en-US" dirty="0" smtClean="0"/>
              <a:t>who is providing the content</a:t>
            </a:r>
            <a:endParaRPr lang="en-US"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Millennium Copyright Act.</a:t>
            </a:r>
            <a:endParaRPr lang="en-US" dirty="0"/>
          </a:p>
        </p:txBody>
      </p:sp>
      <p:sp>
        <p:nvSpPr>
          <p:cNvPr id="3" name="Content Placeholder 2"/>
          <p:cNvSpPr>
            <a:spLocks noGrp="1"/>
          </p:cNvSpPr>
          <p:nvPr>
            <p:ph idx="1"/>
          </p:nvPr>
        </p:nvSpPr>
        <p:spPr/>
        <p:txBody>
          <a:bodyPr/>
          <a:lstStyle/>
          <a:p>
            <a:r>
              <a:rPr lang="en-US" dirty="0" smtClean="0"/>
              <a:t>Warning messages to the operators and the users who are suspect of infringing copyrights. </a:t>
            </a:r>
            <a:endParaRPr lang="en-US"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Users</a:t>
            </a:r>
            <a:endParaRPr lang="en-US" dirty="0"/>
          </a:p>
        </p:txBody>
      </p:sp>
      <p:sp>
        <p:nvSpPr>
          <p:cNvPr id="3" name="Content Placeholder 2"/>
          <p:cNvSpPr>
            <a:spLocks noGrp="1"/>
          </p:cNvSpPr>
          <p:nvPr>
            <p:ph idx="1"/>
          </p:nvPr>
        </p:nvSpPr>
        <p:spPr/>
        <p:txBody>
          <a:bodyPr/>
          <a:lstStyle/>
          <a:p>
            <a:r>
              <a:rPr lang="en-US" sz="2400" dirty="0" smtClean="0"/>
              <a:t>Computer Networks make it very easy to communicate.</a:t>
            </a:r>
          </a:p>
          <a:p>
            <a:r>
              <a:rPr lang="en-US" sz="2400" dirty="0" smtClean="0"/>
              <a:t>They also make it easy for the people who run the network to snoop on the traffic.</a:t>
            </a:r>
          </a:p>
          <a:p>
            <a:r>
              <a:rPr lang="en-US" sz="2400" dirty="0" smtClean="0"/>
              <a:t>Sets up a conflict over issues such as employee rights vs. employer rights.</a:t>
            </a:r>
          </a:p>
          <a:p>
            <a:r>
              <a:rPr lang="en-US" sz="2400" dirty="0" smtClean="0"/>
              <a:t>Government vs. Citizens rights.</a:t>
            </a:r>
          </a:p>
          <a:p>
            <a:r>
              <a:rPr lang="en-US" sz="2400" dirty="0" smtClean="0"/>
              <a:t>Companies collect data to Profile users.</a:t>
            </a:r>
            <a:endParaRPr lang="en-US" sz="2400"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Uses of Computer Networks</a:t>
            </a:r>
          </a:p>
        </p:txBody>
      </p:sp>
      <p:sp>
        <p:nvSpPr>
          <p:cNvPr id="5123" name="Rectangle 3"/>
          <p:cNvSpPr>
            <a:spLocks noGrp="1" noChangeArrowheads="1"/>
          </p:cNvSpPr>
          <p:nvPr>
            <p:ph idx="1"/>
          </p:nvPr>
        </p:nvSpPr>
        <p:spPr>
          <a:xfrm>
            <a:off x="1116013" y="2033588"/>
            <a:ext cx="8027987" cy="4519612"/>
          </a:xfrm>
        </p:spPr>
        <p:txBody>
          <a:bodyPr/>
          <a:lstStyle/>
          <a:p>
            <a:pPr eaLnBrk="1" hangingPunct="1">
              <a:buFontTx/>
              <a:buChar char="•"/>
            </a:pPr>
            <a:r>
              <a:rPr lang="en-US" sz="2800" smtClean="0">
                <a:latin typeface="Arial" charset="0"/>
                <a:cs typeface="Arial" charset="0"/>
              </a:rPr>
              <a:t>Business Applications</a:t>
            </a:r>
          </a:p>
          <a:p>
            <a:pPr eaLnBrk="1" hangingPunct="1">
              <a:buFontTx/>
              <a:buChar char="•"/>
            </a:pPr>
            <a:r>
              <a:rPr lang="en-US" sz="2800" smtClean="0">
                <a:latin typeface="Arial" charset="0"/>
                <a:cs typeface="Arial" charset="0"/>
              </a:rPr>
              <a:t>Home Applications</a:t>
            </a:r>
          </a:p>
          <a:p>
            <a:pPr eaLnBrk="1" hangingPunct="1">
              <a:buFontTx/>
              <a:buChar char="•"/>
            </a:pPr>
            <a:r>
              <a:rPr lang="en-US" sz="2800" smtClean="0">
                <a:latin typeface="Arial" charset="0"/>
                <a:cs typeface="Arial" charset="0"/>
              </a:rPr>
              <a:t>Mobile Users</a:t>
            </a:r>
          </a:p>
          <a:p>
            <a:pPr eaLnBrk="1" hangingPunct="1">
              <a:buFontTx/>
              <a:buChar char="•"/>
            </a:pPr>
            <a:r>
              <a:rPr lang="en-US" sz="2800" smtClean="0">
                <a:latin typeface="Arial" charset="0"/>
                <a:cs typeface="Arial" charset="0"/>
              </a:rPr>
              <a:t>Social Issues</a:t>
            </a:r>
          </a:p>
        </p:txBody>
      </p:sp>
      <p:sp>
        <p:nvSpPr>
          <p:cNvPr id="512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endParaRPr lang="en-US" dirty="0"/>
          </a:p>
        </p:txBody>
      </p:sp>
      <p:sp>
        <p:nvSpPr>
          <p:cNvPr id="3" name="Content Placeholder 2"/>
          <p:cNvSpPr>
            <a:spLocks noGrp="1"/>
          </p:cNvSpPr>
          <p:nvPr>
            <p:ph idx="1"/>
          </p:nvPr>
        </p:nvSpPr>
        <p:spPr/>
        <p:txBody>
          <a:bodyPr/>
          <a:lstStyle/>
          <a:p>
            <a:r>
              <a:rPr lang="en-US" sz="2400" dirty="0" smtClean="0"/>
              <a:t>e-mail messages that masquerade as originating from a trustworthy party.</a:t>
            </a:r>
          </a:p>
          <a:p>
            <a:r>
              <a:rPr lang="en-US" sz="2400" dirty="0" smtClean="0"/>
              <a:t>This is illegal activity.</a:t>
            </a:r>
          </a:p>
          <a:p>
            <a:endParaRPr lang="en-US" sz="2400" dirty="0"/>
          </a:p>
          <a:p>
            <a:r>
              <a:rPr lang="en-US" sz="2400" dirty="0" smtClean="0"/>
              <a:t>Encryption, technology that is already developed, can solve the problem if not makes it significantly harder to commit activities that are illegal. </a:t>
            </a:r>
            <a:endParaRPr lang="en-US" sz="2400"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Network Hardware (1)</a:t>
            </a:r>
          </a:p>
        </p:txBody>
      </p:sp>
      <p:sp>
        <p:nvSpPr>
          <p:cNvPr id="12291" name="Rectangle 3"/>
          <p:cNvSpPr>
            <a:spLocks noGrp="1" noChangeArrowheads="1"/>
          </p:cNvSpPr>
          <p:nvPr>
            <p:ph idx="1"/>
          </p:nvPr>
        </p:nvSpPr>
        <p:spPr>
          <a:xfrm>
            <a:off x="1116013" y="2033588"/>
            <a:ext cx="8027987" cy="4519612"/>
          </a:xfrm>
        </p:spPr>
        <p:txBody>
          <a:bodyPr/>
          <a:lstStyle/>
          <a:p>
            <a:pPr eaLnBrk="1" hangingPunct="1">
              <a:buFontTx/>
              <a:buChar char="•"/>
            </a:pPr>
            <a:r>
              <a:rPr lang="en-US" sz="2800" dirty="0" smtClean="0">
                <a:latin typeface="Arial" charset="0"/>
                <a:cs typeface="Arial" charset="0"/>
              </a:rPr>
              <a:t>Personal area networks</a:t>
            </a:r>
          </a:p>
          <a:p>
            <a:pPr eaLnBrk="1" hangingPunct="1">
              <a:buFontTx/>
              <a:buChar char="•"/>
            </a:pPr>
            <a:r>
              <a:rPr lang="en-US" sz="2800" dirty="0" smtClean="0">
                <a:latin typeface="Arial" charset="0"/>
                <a:cs typeface="Arial" charset="0"/>
              </a:rPr>
              <a:t>Local area networks</a:t>
            </a:r>
          </a:p>
          <a:p>
            <a:pPr eaLnBrk="1" hangingPunct="1">
              <a:buFontTx/>
              <a:buChar char="•"/>
            </a:pPr>
            <a:r>
              <a:rPr lang="en-US" sz="2800" dirty="0" smtClean="0">
                <a:latin typeface="Arial" charset="0"/>
                <a:cs typeface="Arial" charset="0"/>
              </a:rPr>
              <a:t>Metropolitan area networks</a:t>
            </a:r>
          </a:p>
          <a:p>
            <a:pPr eaLnBrk="1" hangingPunct="1">
              <a:buFontTx/>
              <a:buChar char="•"/>
            </a:pPr>
            <a:r>
              <a:rPr lang="en-US" sz="2800" dirty="0" smtClean="0">
                <a:latin typeface="Arial" charset="0"/>
                <a:cs typeface="Arial" charset="0"/>
              </a:rPr>
              <a:t>Wide </a:t>
            </a:r>
            <a:r>
              <a:rPr lang="en-US" sz="2800" dirty="0" smtClean="0">
                <a:latin typeface="Arial" charset="0"/>
                <a:cs typeface="Arial" charset="0"/>
              </a:rPr>
              <a:t>area </a:t>
            </a:r>
            <a:r>
              <a:rPr lang="en-US" sz="2800" dirty="0" smtClean="0">
                <a:latin typeface="Arial" charset="0"/>
                <a:cs typeface="Arial" charset="0"/>
              </a:rPr>
              <a:t>networks</a:t>
            </a:r>
          </a:p>
          <a:p>
            <a:pPr eaLnBrk="1" hangingPunct="1">
              <a:buFontTx/>
              <a:buChar char="•"/>
            </a:pPr>
            <a:r>
              <a:rPr lang="en-US" sz="2800" dirty="0" smtClean="0">
                <a:latin typeface="Arial" charset="0"/>
                <a:cs typeface="Arial" charset="0"/>
              </a:rPr>
              <a:t>The internet</a:t>
            </a:r>
          </a:p>
        </p:txBody>
      </p:sp>
      <p:sp>
        <p:nvSpPr>
          <p:cNvPr id="12292"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Hardware</a:t>
            </a:r>
            <a:endParaRPr lang="en-US" dirty="0"/>
          </a:p>
        </p:txBody>
      </p:sp>
      <p:sp>
        <p:nvSpPr>
          <p:cNvPr id="3" name="Content Placeholder 2"/>
          <p:cNvSpPr>
            <a:spLocks noGrp="1"/>
          </p:cNvSpPr>
          <p:nvPr>
            <p:ph idx="1"/>
          </p:nvPr>
        </p:nvSpPr>
        <p:spPr/>
        <p:txBody>
          <a:bodyPr/>
          <a:lstStyle/>
          <a:p>
            <a:r>
              <a:rPr lang="en-US" dirty="0" smtClean="0"/>
              <a:t>Transmission Technology</a:t>
            </a:r>
          </a:p>
          <a:p>
            <a:r>
              <a:rPr lang="en-US" dirty="0" smtClean="0"/>
              <a:t>Scale</a:t>
            </a:r>
            <a:endParaRPr 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Hardware</a:t>
            </a:r>
            <a:endParaRPr lang="en-US" dirty="0"/>
          </a:p>
        </p:txBody>
      </p:sp>
      <p:sp>
        <p:nvSpPr>
          <p:cNvPr id="3" name="Content Placeholder 2"/>
          <p:cNvSpPr>
            <a:spLocks noGrp="1"/>
          </p:cNvSpPr>
          <p:nvPr>
            <p:ph idx="1"/>
          </p:nvPr>
        </p:nvSpPr>
        <p:spPr/>
        <p:txBody>
          <a:bodyPr/>
          <a:lstStyle/>
          <a:p>
            <a:r>
              <a:rPr lang="en-US" sz="2400" dirty="0" smtClean="0"/>
              <a:t>Two types of transmission technologies:</a:t>
            </a:r>
          </a:p>
          <a:p>
            <a:pPr lvl="1"/>
            <a:r>
              <a:rPr lang="en-US" sz="2000" dirty="0" smtClean="0"/>
              <a:t>Broadcast</a:t>
            </a:r>
          </a:p>
          <a:p>
            <a:pPr lvl="2"/>
            <a:r>
              <a:rPr lang="en-US" sz="1600" dirty="0" smtClean="0"/>
              <a:t>Communication channel shared by all machines</a:t>
            </a:r>
          </a:p>
          <a:p>
            <a:pPr lvl="2"/>
            <a:r>
              <a:rPr lang="en-US" sz="1600" dirty="0" smtClean="0"/>
              <a:t>Packets send by any machine are received by all the others.</a:t>
            </a:r>
          </a:p>
          <a:p>
            <a:pPr lvl="3"/>
            <a:r>
              <a:rPr lang="en-US" sz="1200" dirty="0" smtClean="0"/>
              <a:t>An address field within each packed specifies the intended recipient.</a:t>
            </a:r>
          </a:p>
          <a:p>
            <a:pPr lvl="3"/>
            <a:r>
              <a:rPr lang="en-US" sz="1200" dirty="0" smtClean="0"/>
              <a:t>If packed is intended for some other machine, it is just ignored</a:t>
            </a:r>
          </a:p>
          <a:p>
            <a:pPr lvl="3"/>
            <a:r>
              <a:rPr lang="en-US" sz="1200" dirty="0" smtClean="0"/>
              <a:t>If packed is indented for the recipient machine then it is processed.</a:t>
            </a:r>
          </a:p>
          <a:p>
            <a:pPr lvl="2"/>
            <a:r>
              <a:rPr lang="en-US" sz="1600" dirty="0" smtClean="0"/>
              <a:t>Wireless network is a common example of a broadcast link</a:t>
            </a:r>
          </a:p>
          <a:p>
            <a:pPr lvl="3"/>
            <a:r>
              <a:rPr lang="en-US" sz="1200" dirty="0" smtClean="0"/>
              <a:t>Communication is shared over a  coverage region that depends on the wireless channel and the transmitting machine.</a:t>
            </a:r>
          </a:p>
          <a:p>
            <a:pPr lvl="2"/>
            <a:r>
              <a:rPr lang="en-US" sz="1600" dirty="0" smtClean="0"/>
              <a:t>Broadcast systems usually also allow the possibility of addressing a packet to all destinations.</a:t>
            </a:r>
          </a:p>
          <a:p>
            <a:pPr lvl="1"/>
            <a:r>
              <a:rPr lang="en-US" sz="2000" dirty="0" smtClean="0"/>
              <a:t>Point-to-point</a:t>
            </a:r>
          </a:p>
          <a:p>
            <a:pPr lvl="2"/>
            <a:r>
              <a:rPr lang="en-US" sz="1800" dirty="0" smtClean="0"/>
              <a:t>Connect individual pairs of machines</a:t>
            </a:r>
          </a:p>
          <a:p>
            <a:pPr lvl="2"/>
            <a:r>
              <a:rPr lang="en-US" sz="1800" dirty="0" smtClean="0"/>
              <a:t>Packets (short messages) may have to visit one or more intermediates machines.</a:t>
            </a:r>
          </a:p>
          <a:p>
            <a:pPr lvl="2"/>
            <a:r>
              <a:rPr lang="en-US" sz="1800" dirty="0" smtClean="0"/>
              <a:t>Multiple routes of different lengths are possible.</a:t>
            </a:r>
          </a:p>
          <a:p>
            <a:pPr lvl="2"/>
            <a:r>
              <a:rPr lang="en-US" sz="1800" dirty="0" smtClean="0"/>
              <a:t>Finding good ones is important.</a:t>
            </a:r>
          </a:p>
          <a:p>
            <a:pPr lvl="2"/>
            <a:r>
              <a:rPr lang="en-US" sz="1800" dirty="0" err="1" smtClean="0"/>
              <a:t>Unicasting</a:t>
            </a:r>
            <a:r>
              <a:rPr lang="en-US" sz="1800" dirty="0" smtClean="0"/>
              <a:t> – transmission with exactly one sender and exactly one receiver.</a:t>
            </a:r>
            <a:endParaRPr lang="en-US" sz="1800"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Hardware</a:t>
            </a:r>
            <a:endParaRPr lang="en-US" dirty="0"/>
          </a:p>
        </p:txBody>
      </p:sp>
      <p:sp>
        <p:nvSpPr>
          <p:cNvPr id="3" name="Content Placeholder 2"/>
          <p:cNvSpPr>
            <a:spLocks noGrp="1"/>
          </p:cNvSpPr>
          <p:nvPr>
            <p:ph idx="1"/>
          </p:nvPr>
        </p:nvSpPr>
        <p:spPr/>
        <p:txBody>
          <a:bodyPr/>
          <a:lstStyle/>
          <a:p>
            <a:r>
              <a:rPr lang="en-US" sz="2400" dirty="0" smtClean="0"/>
              <a:t>Alternative Criteria: Scale</a:t>
            </a:r>
          </a:p>
          <a:p>
            <a:pPr lvl="1"/>
            <a:r>
              <a:rPr lang="en-US" sz="2000" dirty="0" smtClean="0"/>
              <a:t>Distance is important as a classification metric because different technologies are used at different scales.</a:t>
            </a:r>
          </a:p>
          <a:p>
            <a:pPr>
              <a:buNone/>
            </a:pPr>
            <a:endParaRPr lang="en-US" sz="2400" dirty="0"/>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3600" dirty="0" smtClean="0">
                <a:cs typeface="Arial" charset="0"/>
              </a:rPr>
              <a:t>Network Hardware (2)</a:t>
            </a:r>
          </a:p>
        </p:txBody>
      </p:sp>
      <p:sp>
        <p:nvSpPr>
          <p:cNvPr id="13315" name="Content Placeholder 2"/>
          <p:cNvSpPr>
            <a:spLocks noGrp="1"/>
          </p:cNvSpPr>
          <p:nvPr>
            <p:ph idx="1"/>
          </p:nvPr>
        </p:nvSpPr>
        <p:spPr/>
        <p:txBody>
          <a:bodyPr/>
          <a:lstStyle/>
          <a:p>
            <a:pPr algn="ctr" eaLnBrk="1" hangingPunct="1">
              <a:buFontTx/>
              <a:buNone/>
            </a:pPr>
            <a:r>
              <a:rPr lang="en-US" dirty="0" smtClean="0">
                <a:latin typeface="Arial" charset="0"/>
                <a:cs typeface="Arial" charset="0"/>
              </a:rPr>
              <a:t>Classification of interconnected processors by scale</a:t>
            </a:r>
            <a:r>
              <a:rPr lang="en-US" dirty="0" smtClean="0"/>
              <a:t>.</a:t>
            </a:r>
          </a:p>
        </p:txBody>
      </p:sp>
      <p:sp>
        <p:nvSpPr>
          <p:cNvPr id="13317"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13316" name="Picture 2"/>
          <p:cNvPicPr>
            <a:picLocks noChangeAspect="1" noChangeArrowheads="1"/>
          </p:cNvPicPr>
          <p:nvPr/>
        </p:nvPicPr>
        <p:blipFill>
          <a:blip r:embed="rId2" cstate="print"/>
          <a:srcRect/>
          <a:stretch>
            <a:fillRect/>
          </a:stretch>
        </p:blipFill>
        <p:spPr bwMode="auto">
          <a:xfrm>
            <a:off x="1562100" y="1857375"/>
            <a:ext cx="6407150" cy="43338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600" dirty="0" smtClean="0">
                <a:cs typeface="Arial" charset="0"/>
              </a:rPr>
              <a:t>Personal Area Network</a:t>
            </a:r>
          </a:p>
        </p:txBody>
      </p:sp>
      <p:sp>
        <p:nvSpPr>
          <p:cNvPr id="14339" name="Content Placeholder 2"/>
          <p:cNvSpPr>
            <a:spLocks noGrp="1"/>
          </p:cNvSpPr>
          <p:nvPr>
            <p:ph idx="1"/>
          </p:nvPr>
        </p:nvSpPr>
        <p:spPr/>
        <p:txBody>
          <a:bodyPr/>
          <a:lstStyle/>
          <a:p>
            <a:pPr algn="ctr">
              <a:buNone/>
            </a:pPr>
            <a:r>
              <a:rPr lang="en-US" dirty="0" smtClean="0">
                <a:latin typeface="Arial" charset="0"/>
                <a:cs typeface="Arial" charset="0"/>
              </a:rPr>
              <a:t>Bluetooth</a:t>
            </a:r>
            <a:r>
              <a:rPr lang="en-US" dirty="0" smtClean="0"/>
              <a:t> </a:t>
            </a:r>
            <a:r>
              <a:rPr lang="en-US" dirty="0" smtClean="0">
                <a:latin typeface="Arial" charset="0"/>
                <a:cs typeface="Arial" charset="0"/>
              </a:rPr>
              <a:t>PAN (</a:t>
            </a:r>
            <a:r>
              <a:rPr lang="en-US" dirty="0" smtClean="0">
                <a:cs typeface="Arial" charset="0"/>
              </a:rPr>
              <a:t>Personal Area Network)</a:t>
            </a:r>
            <a:r>
              <a:rPr lang="en-US" dirty="0" smtClean="0"/>
              <a:t> </a:t>
            </a:r>
            <a:r>
              <a:rPr lang="en-US" dirty="0" smtClean="0">
                <a:latin typeface="Arial" charset="0"/>
                <a:cs typeface="Arial" charset="0"/>
              </a:rPr>
              <a:t>configuration</a:t>
            </a:r>
          </a:p>
        </p:txBody>
      </p:sp>
      <p:sp>
        <p:nvSpPr>
          <p:cNvPr id="14341"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14340" name="Picture 2"/>
          <p:cNvPicPr>
            <a:picLocks noChangeAspect="1" noChangeArrowheads="1"/>
          </p:cNvPicPr>
          <p:nvPr/>
        </p:nvPicPr>
        <p:blipFill>
          <a:blip r:embed="rId2" cstate="print"/>
          <a:srcRect/>
          <a:stretch>
            <a:fillRect/>
          </a:stretch>
        </p:blipFill>
        <p:spPr bwMode="auto">
          <a:xfrm>
            <a:off x="2047875" y="1971193"/>
            <a:ext cx="5033963" cy="432483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3600" dirty="0" smtClean="0">
                <a:cs typeface="Arial" charset="0"/>
              </a:rPr>
              <a:t>Local Area Networks</a:t>
            </a:r>
          </a:p>
        </p:txBody>
      </p:sp>
      <p:sp>
        <p:nvSpPr>
          <p:cNvPr id="15363" name="Content Placeholder 2"/>
          <p:cNvSpPr>
            <a:spLocks noGrp="1"/>
          </p:cNvSpPr>
          <p:nvPr>
            <p:ph idx="1"/>
          </p:nvPr>
        </p:nvSpPr>
        <p:spPr/>
        <p:txBody>
          <a:bodyPr/>
          <a:lstStyle/>
          <a:p>
            <a:pPr algn="ctr" eaLnBrk="1" hangingPunct="1">
              <a:buFontTx/>
              <a:buNone/>
            </a:pPr>
            <a:r>
              <a:rPr lang="en-US" dirty="0" smtClean="0">
                <a:latin typeface="Arial" charset="0"/>
                <a:cs typeface="Arial" charset="0"/>
              </a:rPr>
              <a:t>Wireless and wired LANs. </a:t>
            </a:r>
            <a:br>
              <a:rPr lang="en-US" dirty="0" smtClean="0">
                <a:latin typeface="Arial" charset="0"/>
                <a:cs typeface="Arial" charset="0"/>
              </a:rPr>
            </a:br>
            <a:r>
              <a:rPr lang="en-US" dirty="0" smtClean="0">
                <a:latin typeface="Arial" charset="0"/>
                <a:cs typeface="Arial" charset="0"/>
              </a:rPr>
              <a:t>(a) IEEE 802.11 or </a:t>
            </a:r>
            <a:r>
              <a:rPr lang="en-US" dirty="0" err="1" smtClean="0">
                <a:latin typeface="Arial" charset="0"/>
                <a:cs typeface="Arial" charset="0"/>
              </a:rPr>
              <a:t>WiFi</a:t>
            </a:r>
            <a:r>
              <a:rPr lang="en-US" dirty="0" smtClean="0">
                <a:latin typeface="Arial" charset="0"/>
                <a:cs typeface="Arial" charset="0"/>
              </a:rPr>
              <a:t>. </a:t>
            </a:r>
          </a:p>
          <a:p>
            <a:pPr algn="ctr" eaLnBrk="1" hangingPunct="1">
              <a:buFontTx/>
              <a:buNone/>
            </a:pPr>
            <a:r>
              <a:rPr lang="en-US" dirty="0" smtClean="0">
                <a:latin typeface="Arial" charset="0"/>
                <a:cs typeface="Arial" charset="0"/>
              </a:rPr>
              <a:t>(b) Switched Ethernet (802.3).</a:t>
            </a:r>
          </a:p>
        </p:txBody>
      </p:sp>
      <p:sp>
        <p:nvSpPr>
          <p:cNvPr id="1536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15365" name="Picture 5"/>
          <p:cNvPicPr>
            <a:picLocks noChangeAspect="1" noChangeArrowheads="1"/>
          </p:cNvPicPr>
          <p:nvPr/>
        </p:nvPicPr>
        <p:blipFill>
          <a:blip r:embed="rId2" cstate="print"/>
          <a:srcRect/>
          <a:stretch>
            <a:fillRect/>
          </a:stretch>
        </p:blipFill>
        <p:spPr bwMode="auto">
          <a:xfrm>
            <a:off x="404813" y="2638425"/>
            <a:ext cx="8428037" cy="36195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Area Networks (LAN)</a:t>
            </a:r>
            <a:endParaRPr lang="en-US" dirty="0"/>
          </a:p>
        </p:txBody>
      </p:sp>
      <p:sp>
        <p:nvSpPr>
          <p:cNvPr id="3" name="Content Placeholder 2"/>
          <p:cNvSpPr>
            <a:spLocks noGrp="1"/>
          </p:cNvSpPr>
          <p:nvPr>
            <p:ph idx="1"/>
          </p:nvPr>
        </p:nvSpPr>
        <p:spPr/>
        <p:txBody>
          <a:bodyPr/>
          <a:lstStyle/>
          <a:p>
            <a:r>
              <a:rPr lang="en-US" sz="2400" dirty="0" smtClean="0"/>
              <a:t>Switched Ethernet</a:t>
            </a:r>
          </a:p>
          <a:p>
            <a:pPr lvl="1"/>
            <a:r>
              <a:rPr lang="en-US" sz="2000" dirty="0" smtClean="0"/>
              <a:t>Switch; Hardware that connects two devices point-to-point</a:t>
            </a:r>
          </a:p>
          <a:p>
            <a:pPr lvl="1"/>
            <a:r>
              <a:rPr lang="en-US" sz="2000" dirty="0" smtClean="0"/>
              <a:t>A Switch has multiple ports</a:t>
            </a:r>
          </a:p>
          <a:p>
            <a:r>
              <a:rPr lang="en-US" sz="2400" dirty="0" smtClean="0"/>
              <a:t>Physical vs. Virtual LAN – VLAN</a:t>
            </a:r>
          </a:p>
          <a:p>
            <a:endParaRPr lang="en-US" sz="2400" dirty="0"/>
          </a:p>
          <a:p>
            <a:r>
              <a:rPr lang="en-US" sz="2400" dirty="0" smtClean="0"/>
              <a:t>Dynamic vs. Static Channel Allocation</a:t>
            </a:r>
          </a:p>
          <a:p>
            <a:pPr lvl="1"/>
            <a:r>
              <a:rPr lang="en-US" sz="2000" dirty="0" smtClean="0"/>
              <a:t>Static Allocation: Each device is allocated its time slot weather or not it uses it.</a:t>
            </a:r>
          </a:p>
          <a:p>
            <a:pPr lvl="1"/>
            <a:r>
              <a:rPr lang="en-US" sz="2000" dirty="0" smtClean="0"/>
              <a:t>Dynamic methods allow changing the time allocation scheme.</a:t>
            </a:r>
          </a:p>
          <a:p>
            <a:r>
              <a:rPr lang="en-US" sz="2400" dirty="0" smtClean="0"/>
              <a:t>Dynamic Allocation</a:t>
            </a:r>
          </a:p>
          <a:p>
            <a:pPr lvl="1"/>
            <a:r>
              <a:rPr lang="en-US" sz="2000" dirty="0" smtClean="0"/>
              <a:t>Centralized</a:t>
            </a:r>
          </a:p>
          <a:p>
            <a:pPr lvl="1"/>
            <a:r>
              <a:rPr lang="en-US" sz="2000" dirty="0" smtClean="0"/>
              <a:t>Decentralized</a:t>
            </a:r>
            <a:endParaRPr lang="en-US" sz="2000"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600" dirty="0" smtClean="0">
                <a:cs typeface="Arial" charset="0"/>
              </a:rPr>
              <a:t>Metropolitan Area Networks</a:t>
            </a:r>
          </a:p>
        </p:txBody>
      </p:sp>
      <p:sp>
        <p:nvSpPr>
          <p:cNvPr id="16387" name="Content Placeholder 2"/>
          <p:cNvSpPr>
            <a:spLocks noGrp="1"/>
          </p:cNvSpPr>
          <p:nvPr>
            <p:ph idx="1"/>
          </p:nvPr>
        </p:nvSpPr>
        <p:spPr>
          <a:xfrm>
            <a:off x="0" y="5743575"/>
            <a:ext cx="9144000" cy="533400"/>
          </a:xfrm>
        </p:spPr>
        <p:txBody>
          <a:bodyPr/>
          <a:lstStyle/>
          <a:p>
            <a:pPr algn="ctr" eaLnBrk="1" hangingPunct="1">
              <a:buFontTx/>
              <a:buNone/>
            </a:pPr>
            <a:r>
              <a:rPr lang="en-US" dirty="0" smtClean="0">
                <a:latin typeface="Arial" charset="0"/>
                <a:cs typeface="Arial" charset="0"/>
              </a:rPr>
              <a:t>A metropolitan area network based on cable TV.</a:t>
            </a:r>
          </a:p>
        </p:txBody>
      </p:sp>
      <p:sp>
        <p:nvSpPr>
          <p:cNvPr id="16389"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16388" name="Picture 2"/>
          <p:cNvPicPr>
            <a:picLocks noChangeAspect="1" noChangeArrowheads="1"/>
          </p:cNvPicPr>
          <p:nvPr/>
        </p:nvPicPr>
        <p:blipFill>
          <a:blip r:embed="rId2" cstate="print"/>
          <a:srcRect/>
          <a:stretch>
            <a:fillRect/>
          </a:stretch>
        </p:blipFill>
        <p:spPr bwMode="auto">
          <a:xfrm>
            <a:off x="504825" y="1066800"/>
            <a:ext cx="8134350" cy="4724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Business Applications Examples</a:t>
            </a:r>
            <a:endParaRPr lang="en-US" dirty="0"/>
          </a:p>
        </p:txBody>
      </p:sp>
      <p:sp>
        <p:nvSpPr>
          <p:cNvPr id="5" name="Content Placeholder 4"/>
          <p:cNvSpPr>
            <a:spLocks noGrp="1"/>
          </p:cNvSpPr>
          <p:nvPr>
            <p:ph idx="1"/>
          </p:nvPr>
        </p:nvSpPr>
        <p:spPr/>
        <p:txBody>
          <a:bodyPr/>
          <a:lstStyle/>
          <a:p>
            <a:r>
              <a:rPr lang="en-US" dirty="0" smtClean="0"/>
              <a:t>Resource Sharing</a:t>
            </a:r>
          </a:p>
          <a:p>
            <a:pPr lvl="1"/>
            <a:r>
              <a:rPr lang="en-US" dirty="0" smtClean="0"/>
              <a:t>Common Printer</a:t>
            </a:r>
          </a:p>
          <a:p>
            <a:pPr lvl="1"/>
            <a:r>
              <a:rPr lang="en-US" dirty="0" smtClean="0"/>
              <a:t>Backup Systems,</a:t>
            </a:r>
          </a:p>
          <a:p>
            <a:r>
              <a:rPr lang="en-US" dirty="0" smtClean="0"/>
              <a:t>VPN (Virtual Private Networks)</a:t>
            </a:r>
          </a:p>
          <a:p>
            <a:pPr lvl="1"/>
            <a:r>
              <a:rPr lang="en-US" dirty="0" smtClean="0"/>
              <a:t>Ending the limitation of geographic disperse working environments.</a:t>
            </a:r>
          </a:p>
          <a:p>
            <a:r>
              <a:rPr lang="en-US" dirty="0" smtClean="0"/>
              <a:t>Client - Server</a:t>
            </a:r>
            <a:endParaRPr lang="en-US"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704849" y="713252"/>
            <a:ext cx="7743825" cy="5111286"/>
          </a:xfrm>
          <a:prstGeom prst="rect">
            <a:avLst/>
          </a:prstGeom>
          <a:noFill/>
          <a:ln w="9525">
            <a:noFill/>
            <a:miter lim="800000"/>
            <a:headEnd/>
            <a:tailEnd/>
          </a:ln>
        </p:spPr>
      </p:pic>
      <p:sp>
        <p:nvSpPr>
          <p:cNvPr id="17411" name="Title 1"/>
          <p:cNvSpPr>
            <a:spLocks noGrp="1"/>
          </p:cNvSpPr>
          <p:nvPr>
            <p:ph type="title"/>
          </p:nvPr>
        </p:nvSpPr>
        <p:spPr/>
        <p:txBody>
          <a:bodyPr/>
          <a:lstStyle/>
          <a:p>
            <a:pPr eaLnBrk="1" hangingPunct="1"/>
            <a:r>
              <a:rPr lang="en-US" sz="3600" dirty="0" smtClean="0">
                <a:cs typeface="Arial" charset="0"/>
              </a:rPr>
              <a:t>Wide Area Networks (1)</a:t>
            </a:r>
          </a:p>
        </p:txBody>
      </p:sp>
      <p:sp>
        <p:nvSpPr>
          <p:cNvPr id="17412" name="Content Placeholder 2"/>
          <p:cNvSpPr>
            <a:spLocks noGrp="1"/>
          </p:cNvSpPr>
          <p:nvPr>
            <p:ph idx="1"/>
          </p:nvPr>
        </p:nvSpPr>
        <p:spPr>
          <a:xfrm>
            <a:off x="0" y="5705476"/>
            <a:ext cx="9144000" cy="819150"/>
          </a:xfrm>
        </p:spPr>
        <p:txBody>
          <a:bodyPr/>
          <a:lstStyle/>
          <a:p>
            <a:pPr algn="ctr" eaLnBrk="1" hangingPunct="1">
              <a:buFontTx/>
              <a:buNone/>
            </a:pPr>
            <a:r>
              <a:rPr lang="en-US" dirty="0" smtClean="0">
                <a:latin typeface="Arial" charset="0"/>
                <a:cs typeface="Arial" charset="0"/>
              </a:rPr>
              <a:t>WAN that connects three branch offices in Australia</a:t>
            </a:r>
          </a:p>
        </p:txBody>
      </p:sp>
      <p:sp>
        <p:nvSpPr>
          <p:cNvPr id="17413"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3600" dirty="0" smtClean="0">
                <a:cs typeface="Arial" charset="0"/>
              </a:rPr>
              <a:t>Wide Area Networks (2)</a:t>
            </a:r>
          </a:p>
        </p:txBody>
      </p:sp>
      <p:sp>
        <p:nvSpPr>
          <p:cNvPr id="18435" name="Content Placeholder 2"/>
          <p:cNvSpPr>
            <a:spLocks noGrp="1"/>
          </p:cNvSpPr>
          <p:nvPr>
            <p:ph idx="1"/>
          </p:nvPr>
        </p:nvSpPr>
        <p:spPr>
          <a:xfrm>
            <a:off x="0" y="6096000"/>
            <a:ext cx="9144000" cy="457200"/>
          </a:xfrm>
        </p:spPr>
        <p:txBody>
          <a:bodyPr/>
          <a:lstStyle/>
          <a:p>
            <a:pPr algn="ctr" eaLnBrk="1" hangingPunct="1">
              <a:buFontTx/>
              <a:buNone/>
            </a:pPr>
            <a:r>
              <a:rPr lang="en-US" smtClean="0">
                <a:latin typeface="Arial" charset="0"/>
                <a:cs typeface="Arial" charset="0"/>
              </a:rPr>
              <a:t>WAN using a virtual private network.</a:t>
            </a:r>
          </a:p>
        </p:txBody>
      </p:sp>
      <p:sp>
        <p:nvSpPr>
          <p:cNvPr id="18437"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18436" name="Picture 2"/>
          <p:cNvPicPr>
            <a:picLocks noChangeAspect="1" noChangeArrowheads="1"/>
          </p:cNvPicPr>
          <p:nvPr/>
        </p:nvPicPr>
        <p:blipFill>
          <a:blip r:embed="rId2" cstate="print"/>
          <a:srcRect/>
          <a:stretch>
            <a:fillRect/>
          </a:stretch>
        </p:blipFill>
        <p:spPr bwMode="auto">
          <a:xfrm>
            <a:off x="500063" y="857250"/>
            <a:ext cx="8143875" cy="51435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3600" dirty="0" smtClean="0">
                <a:cs typeface="Arial" charset="0"/>
              </a:rPr>
              <a:t>Wide Area Networks</a:t>
            </a:r>
            <a:r>
              <a:rPr lang="en-US" sz="3600" dirty="0" smtClean="0">
                <a:latin typeface="Arial" charset="0"/>
                <a:cs typeface="Arial" charset="0"/>
              </a:rPr>
              <a:t> </a:t>
            </a:r>
            <a:r>
              <a:rPr lang="en-US" sz="3600" dirty="0" smtClean="0">
                <a:latin typeface="+mn-lt"/>
                <a:cs typeface="Arial" charset="0"/>
              </a:rPr>
              <a:t>(3)</a:t>
            </a:r>
          </a:p>
        </p:txBody>
      </p:sp>
      <p:sp>
        <p:nvSpPr>
          <p:cNvPr id="19459" name="Content Placeholder 2"/>
          <p:cNvSpPr>
            <a:spLocks noGrp="1"/>
          </p:cNvSpPr>
          <p:nvPr>
            <p:ph idx="1"/>
          </p:nvPr>
        </p:nvSpPr>
        <p:spPr>
          <a:xfrm>
            <a:off x="0" y="6096000"/>
            <a:ext cx="9144000" cy="457200"/>
          </a:xfrm>
        </p:spPr>
        <p:txBody>
          <a:bodyPr/>
          <a:lstStyle/>
          <a:p>
            <a:pPr algn="ctr" eaLnBrk="1" hangingPunct="1">
              <a:buFontTx/>
              <a:buNone/>
            </a:pPr>
            <a:r>
              <a:rPr lang="en-US" smtClean="0">
                <a:latin typeface="Arial" charset="0"/>
                <a:cs typeface="Arial" charset="0"/>
              </a:rPr>
              <a:t>WAN</a:t>
            </a:r>
            <a:r>
              <a:rPr lang="en-US" smtClean="0"/>
              <a:t> </a:t>
            </a:r>
            <a:r>
              <a:rPr lang="en-US" smtClean="0">
                <a:latin typeface="Arial" charset="0"/>
                <a:cs typeface="Arial" charset="0"/>
              </a:rPr>
              <a:t>using an ISP network.</a:t>
            </a:r>
          </a:p>
        </p:txBody>
      </p:sp>
      <p:sp>
        <p:nvSpPr>
          <p:cNvPr id="19461"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19460" name="Picture 2"/>
          <p:cNvPicPr>
            <a:picLocks noChangeAspect="1" noChangeArrowheads="1"/>
          </p:cNvPicPr>
          <p:nvPr/>
        </p:nvPicPr>
        <p:blipFill>
          <a:blip r:embed="rId2" cstate="print"/>
          <a:srcRect/>
          <a:stretch>
            <a:fillRect/>
          </a:stretch>
        </p:blipFill>
        <p:spPr bwMode="auto">
          <a:xfrm>
            <a:off x="442913" y="971550"/>
            <a:ext cx="8258175" cy="49149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Network Software</a:t>
            </a:r>
          </a:p>
        </p:txBody>
      </p:sp>
      <p:sp>
        <p:nvSpPr>
          <p:cNvPr id="20483" name="Rectangle 3"/>
          <p:cNvSpPr>
            <a:spLocks noGrp="1" noChangeArrowheads="1"/>
          </p:cNvSpPr>
          <p:nvPr>
            <p:ph idx="1"/>
          </p:nvPr>
        </p:nvSpPr>
        <p:spPr>
          <a:xfrm>
            <a:off x="1116013" y="2033588"/>
            <a:ext cx="8027987" cy="4519612"/>
          </a:xfrm>
        </p:spPr>
        <p:txBody>
          <a:bodyPr/>
          <a:lstStyle/>
          <a:p>
            <a:pPr eaLnBrk="1" hangingPunct="1">
              <a:buFontTx/>
              <a:buChar char="•"/>
            </a:pPr>
            <a:r>
              <a:rPr lang="en-US" sz="2800" smtClean="0">
                <a:latin typeface="Arial" charset="0"/>
                <a:cs typeface="Arial" charset="0"/>
              </a:rPr>
              <a:t>Protocol hierarchies</a:t>
            </a:r>
          </a:p>
          <a:p>
            <a:pPr eaLnBrk="1" hangingPunct="1">
              <a:buFontTx/>
              <a:buChar char="•"/>
            </a:pPr>
            <a:r>
              <a:rPr lang="en-US" sz="2800" smtClean="0">
                <a:latin typeface="Arial" charset="0"/>
                <a:cs typeface="Arial" charset="0"/>
              </a:rPr>
              <a:t>Design issues for the layers</a:t>
            </a:r>
          </a:p>
          <a:p>
            <a:pPr eaLnBrk="1" hangingPunct="1">
              <a:buFontTx/>
              <a:buChar char="•"/>
            </a:pPr>
            <a:r>
              <a:rPr lang="en-US" sz="2800" smtClean="0">
                <a:latin typeface="Arial" charset="0"/>
                <a:cs typeface="Arial" charset="0"/>
              </a:rPr>
              <a:t>Connection-oriented versus connectionless service</a:t>
            </a:r>
          </a:p>
          <a:p>
            <a:pPr eaLnBrk="1" hangingPunct="1">
              <a:buFontTx/>
              <a:buChar char="•"/>
            </a:pPr>
            <a:r>
              <a:rPr lang="en-US" sz="2800" smtClean="0">
                <a:latin typeface="Arial" charset="0"/>
                <a:cs typeface="Arial" charset="0"/>
              </a:rPr>
              <a:t>Service primitives</a:t>
            </a:r>
          </a:p>
          <a:p>
            <a:pPr eaLnBrk="1" hangingPunct="1">
              <a:buFontTx/>
              <a:buChar char="•"/>
            </a:pPr>
            <a:r>
              <a:rPr lang="en-US" sz="2800" smtClean="0">
                <a:latin typeface="Arial" charset="0"/>
                <a:cs typeface="Arial" charset="0"/>
              </a:rPr>
              <a:t>Relationship of services to protocols</a:t>
            </a:r>
          </a:p>
        </p:txBody>
      </p:sp>
      <p:sp>
        <p:nvSpPr>
          <p:cNvPr id="2048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smtClean="0">
                <a:cs typeface="Arial" charset="0"/>
              </a:rPr>
              <a:t>Protocol Hierarchies (1)</a:t>
            </a:r>
          </a:p>
        </p:txBody>
      </p:sp>
      <p:sp>
        <p:nvSpPr>
          <p:cNvPr id="21507" name="Rectangle 3"/>
          <p:cNvSpPr>
            <a:spLocks noGrp="1" noChangeArrowheads="1"/>
          </p:cNvSpPr>
          <p:nvPr>
            <p:ph idx="1"/>
          </p:nvPr>
        </p:nvSpPr>
        <p:spPr>
          <a:xfrm>
            <a:off x="287338" y="6019800"/>
            <a:ext cx="8856662" cy="533400"/>
          </a:xfrm>
        </p:spPr>
        <p:txBody>
          <a:bodyPr/>
          <a:lstStyle/>
          <a:p>
            <a:pPr algn="ctr" eaLnBrk="1" hangingPunct="1">
              <a:buFontTx/>
              <a:buNone/>
            </a:pPr>
            <a:r>
              <a:rPr lang="en-US" smtClean="0">
                <a:latin typeface="Arial" charset="0"/>
                <a:cs typeface="Arial" charset="0"/>
              </a:rPr>
              <a:t>Layers,</a:t>
            </a:r>
            <a:r>
              <a:rPr lang="en-US" smtClean="0"/>
              <a:t> </a:t>
            </a:r>
            <a:r>
              <a:rPr lang="en-US" smtClean="0">
                <a:latin typeface="Arial" charset="0"/>
                <a:cs typeface="Arial" charset="0"/>
              </a:rPr>
              <a:t>protocols, and interfaces.</a:t>
            </a:r>
          </a:p>
        </p:txBody>
      </p:sp>
      <p:sp>
        <p:nvSpPr>
          <p:cNvPr id="21509"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21508" name="Picture 2"/>
          <p:cNvPicPr>
            <a:picLocks noChangeAspect="1" noChangeArrowheads="1"/>
          </p:cNvPicPr>
          <p:nvPr/>
        </p:nvPicPr>
        <p:blipFill>
          <a:blip r:embed="rId2" cstate="print"/>
          <a:srcRect/>
          <a:stretch>
            <a:fillRect/>
          </a:stretch>
        </p:blipFill>
        <p:spPr bwMode="auto">
          <a:xfrm>
            <a:off x="1371600" y="1066800"/>
            <a:ext cx="5829300" cy="47910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sz="2400" dirty="0" smtClean="0">
                <a:solidFill>
                  <a:srgbClr val="7030A0"/>
                </a:solidFill>
              </a:rPr>
              <a:t>Protocol</a:t>
            </a:r>
            <a:r>
              <a:rPr lang="en-US" sz="2400" dirty="0" smtClean="0"/>
              <a:t> – is an agreement between the communicating parties.</a:t>
            </a:r>
          </a:p>
          <a:p>
            <a:r>
              <a:rPr lang="en-US" sz="2400" dirty="0" smtClean="0">
                <a:solidFill>
                  <a:srgbClr val="7030A0"/>
                </a:solidFill>
              </a:rPr>
              <a:t>Peers</a:t>
            </a:r>
            <a:r>
              <a:rPr lang="en-US" sz="2400" dirty="0" smtClean="0"/>
              <a:t> – the entities comprising corresponding layers on different machines.</a:t>
            </a:r>
          </a:p>
          <a:p>
            <a:pPr lvl="1"/>
            <a:r>
              <a:rPr lang="en-US" sz="2000" dirty="0" smtClean="0"/>
              <a:t>Peers use the protocol to communicated with each other.</a:t>
            </a:r>
          </a:p>
          <a:p>
            <a:r>
              <a:rPr lang="en-US" sz="2400" dirty="0" smtClean="0"/>
              <a:t>No data is directly transferred from layer n on one machine to layer n on another machine.</a:t>
            </a:r>
          </a:p>
          <a:p>
            <a:pPr lvl="1"/>
            <a:r>
              <a:rPr lang="en-US" sz="2000" dirty="0" smtClean="0"/>
              <a:t>Each Layer passed data and control information to the layer immediately below it until the lowest layer is reached. </a:t>
            </a:r>
          </a:p>
          <a:p>
            <a:pPr lvl="1"/>
            <a:r>
              <a:rPr lang="en-US" sz="2000" dirty="0" smtClean="0"/>
              <a:t>Below layer 1 is the </a:t>
            </a:r>
            <a:r>
              <a:rPr lang="en-US" sz="2000" dirty="0" smtClean="0">
                <a:solidFill>
                  <a:schemeClr val="tx1"/>
                </a:solidFill>
              </a:rPr>
              <a:t>physical medium </a:t>
            </a:r>
            <a:r>
              <a:rPr lang="en-US" sz="2000" dirty="0" smtClean="0"/>
              <a:t>through which actual communication occurs.</a:t>
            </a:r>
          </a:p>
          <a:p>
            <a:pPr lvl="1"/>
            <a:r>
              <a:rPr lang="en-US" sz="2000" dirty="0" smtClean="0"/>
              <a:t>Virtual communication is shown by dotted lines and physical communication by solid lines the previous figure.</a:t>
            </a:r>
          </a:p>
        </p:txBody>
      </p:sp>
    </p:spTree>
    <p:extLst>
      <p:ext uri="{BB962C8B-B14F-4D97-AF65-F5344CB8AC3E}">
        <p14:creationId xmlns:p14="http://schemas.microsoft.com/office/powerpoint/2010/main" val="1592316157"/>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sz="2400" dirty="0">
                <a:solidFill>
                  <a:srgbClr val="7030A0"/>
                </a:solidFill>
              </a:rPr>
              <a:t>Interface</a:t>
            </a:r>
          </a:p>
          <a:p>
            <a:pPr lvl="1"/>
            <a:r>
              <a:rPr lang="en-US" sz="2000" dirty="0"/>
              <a:t>It defines which primitive operations and services the lower layer makes available to the upper one. </a:t>
            </a:r>
          </a:p>
          <a:p>
            <a:r>
              <a:rPr lang="en-US" sz="2400" dirty="0" smtClean="0">
                <a:solidFill>
                  <a:srgbClr val="7030A0"/>
                </a:solidFill>
              </a:rPr>
              <a:t>Network Architecture</a:t>
            </a:r>
            <a:r>
              <a:rPr lang="en-US" sz="2400" dirty="0" smtClean="0"/>
              <a:t>:</a:t>
            </a:r>
          </a:p>
          <a:p>
            <a:pPr lvl="1"/>
            <a:r>
              <a:rPr lang="en-US" sz="2000" dirty="0" smtClean="0"/>
              <a:t>A set of layers and protocols.</a:t>
            </a:r>
          </a:p>
          <a:p>
            <a:r>
              <a:rPr lang="en-US" sz="2400" dirty="0" smtClean="0"/>
              <a:t>The specification of the network architecture must contain enough information to allow an implementation of the program or the hardware for each layer so that it will obey appropriately the protocol.</a:t>
            </a:r>
          </a:p>
          <a:p>
            <a:r>
              <a:rPr lang="en-US" sz="2400" dirty="0" smtClean="0">
                <a:solidFill>
                  <a:srgbClr val="7030A0"/>
                </a:solidFill>
              </a:rPr>
              <a:t>Protocol Stack:</a:t>
            </a:r>
          </a:p>
          <a:p>
            <a:pPr lvl="1"/>
            <a:r>
              <a:rPr lang="en-US" sz="2000" dirty="0" smtClean="0"/>
              <a:t>The list of protocols used by a certain system – one protocol per layer. </a:t>
            </a:r>
          </a:p>
          <a:p>
            <a:pPr lvl="1"/>
            <a:endParaRPr lang="en-US" sz="2400" dirty="0"/>
          </a:p>
        </p:txBody>
      </p:sp>
    </p:spTree>
    <p:extLst>
      <p:ext uri="{BB962C8B-B14F-4D97-AF65-F5344CB8AC3E}">
        <p14:creationId xmlns:p14="http://schemas.microsoft.com/office/powerpoint/2010/main" val="1442813676"/>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smtClean="0">
                <a:cs typeface="Arial" charset="0"/>
              </a:rPr>
              <a:t>Protocol Hierarchies (2)</a:t>
            </a:r>
          </a:p>
        </p:txBody>
      </p:sp>
      <p:sp>
        <p:nvSpPr>
          <p:cNvPr id="22531" name="Rectangle 3"/>
          <p:cNvSpPr>
            <a:spLocks noGrp="1" noChangeArrowheads="1"/>
          </p:cNvSpPr>
          <p:nvPr>
            <p:ph idx="1"/>
          </p:nvPr>
        </p:nvSpPr>
        <p:spPr>
          <a:xfrm>
            <a:off x="287338" y="5663821"/>
            <a:ext cx="8856662" cy="965579"/>
          </a:xfrm>
        </p:spPr>
        <p:txBody>
          <a:bodyPr/>
          <a:lstStyle/>
          <a:p>
            <a:pPr algn="ctr" eaLnBrk="1" hangingPunct="1">
              <a:buFontTx/>
              <a:buNone/>
            </a:pPr>
            <a:r>
              <a:rPr lang="en-US" dirty="0" smtClean="0">
                <a:latin typeface="Arial" charset="0"/>
                <a:cs typeface="Arial" charset="0"/>
              </a:rPr>
              <a:t>The</a:t>
            </a:r>
            <a:r>
              <a:rPr lang="en-US" dirty="0" smtClean="0"/>
              <a:t> </a:t>
            </a:r>
            <a:r>
              <a:rPr lang="en-US" dirty="0" smtClean="0">
                <a:latin typeface="Arial" charset="0"/>
                <a:cs typeface="Arial" charset="0"/>
              </a:rPr>
              <a:t>philosopher-translator-secretary architecture</a:t>
            </a:r>
          </a:p>
        </p:txBody>
      </p:sp>
      <p:sp>
        <p:nvSpPr>
          <p:cNvPr id="22533"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22532" name="Picture 2"/>
          <p:cNvPicPr>
            <a:picLocks noChangeAspect="1" noChangeArrowheads="1"/>
          </p:cNvPicPr>
          <p:nvPr/>
        </p:nvPicPr>
        <p:blipFill>
          <a:blip r:embed="rId2" cstate="print"/>
          <a:srcRect/>
          <a:stretch>
            <a:fillRect/>
          </a:stretch>
        </p:blipFill>
        <p:spPr bwMode="auto">
          <a:xfrm>
            <a:off x="1600200" y="730009"/>
            <a:ext cx="5791200" cy="4879221"/>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smtClean="0">
                <a:cs typeface="Arial" charset="0"/>
              </a:rPr>
              <a:t>Protocol Hierarchies (3)</a:t>
            </a:r>
          </a:p>
        </p:txBody>
      </p:sp>
      <p:sp>
        <p:nvSpPr>
          <p:cNvPr id="23555" name="Rectangle 3"/>
          <p:cNvSpPr>
            <a:spLocks noGrp="1" noChangeArrowheads="1"/>
          </p:cNvSpPr>
          <p:nvPr>
            <p:ph idx="1"/>
          </p:nvPr>
        </p:nvSpPr>
        <p:spPr>
          <a:xfrm>
            <a:off x="0" y="5715000"/>
            <a:ext cx="9144000" cy="533400"/>
          </a:xfrm>
        </p:spPr>
        <p:txBody>
          <a:bodyPr/>
          <a:lstStyle/>
          <a:p>
            <a:pPr algn="ctr" eaLnBrk="1" hangingPunct="1">
              <a:buFontTx/>
              <a:buNone/>
            </a:pPr>
            <a:r>
              <a:rPr lang="en-US" smtClean="0">
                <a:latin typeface="Arial" charset="0"/>
                <a:cs typeface="Arial" charset="0"/>
              </a:rPr>
              <a:t>Example</a:t>
            </a:r>
            <a:r>
              <a:rPr lang="en-US" smtClean="0"/>
              <a:t> </a:t>
            </a:r>
            <a:r>
              <a:rPr lang="en-US" smtClean="0">
                <a:latin typeface="Arial" charset="0"/>
                <a:cs typeface="Arial" charset="0"/>
              </a:rPr>
              <a:t>information flow supporting virtual </a:t>
            </a:r>
            <a:br>
              <a:rPr lang="en-US" smtClean="0">
                <a:latin typeface="Arial" charset="0"/>
                <a:cs typeface="Arial" charset="0"/>
              </a:rPr>
            </a:br>
            <a:r>
              <a:rPr lang="en-US" smtClean="0">
                <a:latin typeface="Arial" charset="0"/>
                <a:cs typeface="Arial" charset="0"/>
              </a:rPr>
              <a:t>communication in layer 5.</a:t>
            </a:r>
          </a:p>
        </p:txBody>
      </p:sp>
      <p:sp>
        <p:nvSpPr>
          <p:cNvPr id="23557"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23556" name="Picture 2"/>
          <p:cNvPicPr>
            <a:picLocks noChangeAspect="1" noChangeArrowheads="1"/>
          </p:cNvPicPr>
          <p:nvPr/>
        </p:nvPicPr>
        <p:blipFill>
          <a:blip r:embed="rId2" cstate="print"/>
          <a:srcRect/>
          <a:stretch>
            <a:fillRect/>
          </a:stretch>
        </p:blipFill>
        <p:spPr bwMode="auto">
          <a:xfrm>
            <a:off x="762000" y="895350"/>
            <a:ext cx="7467600" cy="46577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Protocol Hierarchies (3)</a:t>
            </a:r>
            <a:endParaRPr lang="en-US" dirty="0"/>
          </a:p>
        </p:txBody>
      </p:sp>
      <p:sp>
        <p:nvSpPr>
          <p:cNvPr id="3" name="Content Placeholder 2"/>
          <p:cNvSpPr>
            <a:spLocks noGrp="1"/>
          </p:cNvSpPr>
          <p:nvPr>
            <p:ph idx="1"/>
          </p:nvPr>
        </p:nvSpPr>
        <p:spPr/>
        <p:txBody>
          <a:bodyPr/>
          <a:lstStyle/>
          <a:p>
            <a:r>
              <a:rPr lang="en-US" sz="2400" dirty="0" smtClean="0"/>
              <a:t>The peer process abstraction is crucial to all network design. </a:t>
            </a:r>
          </a:p>
          <a:p>
            <a:pPr lvl="1"/>
            <a:r>
              <a:rPr lang="en-US" sz="2000" dirty="0" smtClean="0"/>
              <a:t>Level 4 protocol conceptually think of their communication as being “horizontal”:</a:t>
            </a:r>
          </a:p>
          <a:p>
            <a:pPr lvl="2"/>
            <a:r>
              <a:rPr lang="en-US" sz="1800" dirty="0" err="1" smtClean="0"/>
              <a:t>SendToOtherSide</a:t>
            </a:r>
            <a:endParaRPr lang="en-US" sz="1800" dirty="0" smtClean="0"/>
          </a:p>
          <a:p>
            <a:pPr lvl="2"/>
            <a:r>
              <a:rPr lang="en-US" sz="1800" dirty="0" err="1" smtClean="0"/>
              <a:t>GetFromOtherSide</a:t>
            </a:r>
            <a:r>
              <a:rPr lang="en-US" sz="1800" dirty="0" smtClean="0"/>
              <a:t> </a:t>
            </a:r>
            <a:endParaRPr lang="en-US" sz="1800" dirty="0"/>
          </a:p>
        </p:txBody>
      </p:sp>
    </p:spTree>
    <p:extLst>
      <p:ext uri="{BB962C8B-B14F-4D97-AF65-F5344CB8AC3E}">
        <p14:creationId xmlns:p14="http://schemas.microsoft.com/office/powerpoint/2010/main" val="364206279"/>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3600" dirty="0" smtClean="0">
                <a:cs typeface="Arial" charset="0"/>
              </a:rPr>
              <a:t>Business Applications (1)</a:t>
            </a:r>
          </a:p>
        </p:txBody>
      </p:sp>
      <p:sp>
        <p:nvSpPr>
          <p:cNvPr id="6147" name="Content Placeholder 2"/>
          <p:cNvSpPr>
            <a:spLocks noGrp="1"/>
          </p:cNvSpPr>
          <p:nvPr>
            <p:ph idx="1"/>
          </p:nvPr>
        </p:nvSpPr>
        <p:spPr/>
        <p:txBody>
          <a:bodyPr/>
          <a:lstStyle/>
          <a:p>
            <a:pPr algn="ctr" eaLnBrk="1" hangingPunct="1">
              <a:buFontTx/>
              <a:buNone/>
            </a:pPr>
            <a:r>
              <a:rPr lang="en-US" dirty="0" smtClean="0">
                <a:latin typeface="Arial" charset="0"/>
                <a:cs typeface="Arial" charset="0"/>
              </a:rPr>
              <a:t>A network with two clients and one server</a:t>
            </a:r>
          </a:p>
        </p:txBody>
      </p:sp>
      <p:sp>
        <p:nvSpPr>
          <p:cNvPr id="6149"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6148" name="Picture 3"/>
          <p:cNvPicPr>
            <a:picLocks noChangeAspect="1" noChangeArrowheads="1"/>
          </p:cNvPicPr>
          <p:nvPr/>
        </p:nvPicPr>
        <p:blipFill>
          <a:blip r:embed="rId2" cstate="print"/>
          <a:srcRect/>
          <a:stretch>
            <a:fillRect/>
          </a:stretch>
        </p:blipFill>
        <p:spPr bwMode="auto">
          <a:xfrm>
            <a:off x="1290638" y="1724025"/>
            <a:ext cx="6562725" cy="34099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r>
              <a:rPr lang="en-US" sz="2400" dirty="0" smtClean="0"/>
              <a:t>Reliability:</a:t>
            </a:r>
          </a:p>
          <a:p>
            <a:pPr lvl="1"/>
            <a:r>
              <a:rPr lang="en-US" sz="2000" dirty="0" smtClean="0"/>
              <a:t>Network must operate correctly although it is made up of a collection of components that are themselves unreliable.</a:t>
            </a:r>
          </a:p>
          <a:p>
            <a:r>
              <a:rPr lang="en-US" sz="2400" dirty="0" smtClean="0"/>
              <a:t>Error Detection:</a:t>
            </a:r>
          </a:p>
          <a:p>
            <a:pPr lvl="1"/>
            <a:r>
              <a:rPr lang="en-US" sz="2000" dirty="0" smtClean="0"/>
              <a:t>It typically uses codes to locate the erroneously transmitted bit(s) and request re-transmission</a:t>
            </a:r>
            <a:r>
              <a:rPr lang="en-US" sz="2000" dirty="0"/>
              <a:t>.</a:t>
            </a:r>
            <a:r>
              <a:rPr lang="en-US" sz="2000" dirty="0" smtClean="0"/>
              <a:t> </a:t>
            </a:r>
          </a:p>
          <a:p>
            <a:r>
              <a:rPr lang="en-US" sz="2400" dirty="0" smtClean="0"/>
              <a:t>Error Correction</a:t>
            </a:r>
          </a:p>
          <a:p>
            <a:pPr lvl="1"/>
            <a:r>
              <a:rPr lang="en-US" sz="2000" dirty="0" smtClean="0"/>
              <a:t>Correct messages is recovered from the possibly incorrect bit(s) that were originally received.</a:t>
            </a:r>
          </a:p>
          <a:p>
            <a:r>
              <a:rPr lang="en-US" sz="2400" dirty="0" smtClean="0"/>
              <a:t>Routing:</a:t>
            </a:r>
          </a:p>
          <a:p>
            <a:pPr lvl="1"/>
            <a:r>
              <a:rPr lang="en-US" sz="2000" dirty="0" smtClean="0"/>
              <a:t>Finding a working path through a network.</a:t>
            </a:r>
          </a:p>
          <a:p>
            <a:r>
              <a:rPr lang="en-US" sz="2400" dirty="0" smtClean="0"/>
              <a:t>Protocol Layering:</a:t>
            </a:r>
          </a:p>
          <a:p>
            <a:pPr lvl="1"/>
            <a:r>
              <a:rPr lang="en-US" sz="2000" dirty="0" smtClean="0"/>
              <a:t>Networks grow larger over time and new designs emerge that need to connected to the existing networks.</a:t>
            </a:r>
          </a:p>
        </p:txBody>
      </p:sp>
    </p:spTree>
    <p:extLst>
      <p:ext uri="{BB962C8B-B14F-4D97-AF65-F5344CB8AC3E}">
        <p14:creationId xmlns:p14="http://schemas.microsoft.com/office/powerpoint/2010/main" val="2912106777"/>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Issues (cont.)</a:t>
            </a:r>
            <a:endParaRPr lang="en-US" dirty="0"/>
          </a:p>
        </p:txBody>
      </p:sp>
      <p:sp>
        <p:nvSpPr>
          <p:cNvPr id="3" name="Content Placeholder 2"/>
          <p:cNvSpPr>
            <a:spLocks noGrp="1"/>
          </p:cNvSpPr>
          <p:nvPr>
            <p:ph idx="1"/>
          </p:nvPr>
        </p:nvSpPr>
        <p:spPr/>
        <p:txBody>
          <a:bodyPr/>
          <a:lstStyle/>
          <a:p>
            <a:r>
              <a:rPr lang="en-US" sz="2000" dirty="0"/>
              <a:t>Addressing and Naming:</a:t>
            </a:r>
          </a:p>
          <a:p>
            <a:pPr lvl="1"/>
            <a:r>
              <a:rPr lang="en-US" sz="1800" dirty="0"/>
              <a:t>Every layer needs a mechanism for </a:t>
            </a:r>
            <a:r>
              <a:rPr lang="en-US" sz="1800" dirty="0" smtClean="0"/>
              <a:t>identifying </a:t>
            </a:r>
            <a:r>
              <a:rPr lang="en-US" sz="1800" dirty="0"/>
              <a:t>the senders and </a:t>
            </a:r>
            <a:r>
              <a:rPr lang="en-US" sz="1800" dirty="0" smtClean="0"/>
              <a:t>receivers </a:t>
            </a:r>
            <a:r>
              <a:rPr lang="en-US" sz="1800" dirty="0"/>
              <a:t>that are </a:t>
            </a:r>
            <a:r>
              <a:rPr lang="en-US" sz="1800" dirty="0" smtClean="0"/>
              <a:t>involved </a:t>
            </a:r>
            <a:r>
              <a:rPr lang="en-US" sz="1800" dirty="0"/>
              <a:t>in a particular message</a:t>
            </a:r>
            <a:r>
              <a:rPr lang="en-US" sz="1800" dirty="0" smtClean="0"/>
              <a:t>.</a:t>
            </a:r>
            <a:endParaRPr lang="en-US" sz="1800" dirty="0"/>
          </a:p>
          <a:p>
            <a:r>
              <a:rPr lang="en-US" sz="2000" dirty="0" smtClean="0"/>
              <a:t>Internetworking:</a:t>
            </a:r>
          </a:p>
          <a:p>
            <a:pPr lvl="1"/>
            <a:r>
              <a:rPr lang="en-US" sz="1800" dirty="0" smtClean="0"/>
              <a:t>Different network technologies often have different limitations:</a:t>
            </a:r>
          </a:p>
          <a:p>
            <a:pPr lvl="2"/>
            <a:r>
              <a:rPr lang="en-US" sz="1400" dirty="0" smtClean="0"/>
              <a:t>Not all communication channels preserve the order of messages send on them.</a:t>
            </a:r>
          </a:p>
          <a:p>
            <a:pPr lvl="2"/>
            <a:r>
              <a:rPr lang="en-US" sz="1400" dirty="0" smtClean="0"/>
              <a:t>Differences in the maximum size of a message that the networks can transmit.</a:t>
            </a:r>
          </a:p>
          <a:p>
            <a:r>
              <a:rPr lang="en-US" sz="2000" dirty="0" smtClean="0"/>
              <a:t>Scalable:</a:t>
            </a:r>
          </a:p>
          <a:p>
            <a:pPr lvl="1"/>
            <a:r>
              <a:rPr lang="en-US" sz="1800" dirty="0" smtClean="0"/>
              <a:t>Designs that continue to work well when the network gets large.</a:t>
            </a:r>
          </a:p>
          <a:p>
            <a:r>
              <a:rPr lang="en-US" sz="2000" dirty="0" smtClean="0"/>
              <a:t>Resource Allocation</a:t>
            </a:r>
          </a:p>
          <a:p>
            <a:pPr lvl="1"/>
            <a:r>
              <a:rPr lang="en-US" sz="1800" dirty="0" smtClean="0"/>
              <a:t>Networks work with their resources to provide services to various hosts. If they are not aware of limitations of the networks resources than the network is providing proper resource allocation.</a:t>
            </a:r>
          </a:p>
          <a:p>
            <a:r>
              <a:rPr lang="en-US" sz="2200" dirty="0" smtClean="0"/>
              <a:t>Flow Control</a:t>
            </a:r>
          </a:p>
          <a:p>
            <a:pPr lvl="1"/>
            <a:r>
              <a:rPr lang="en-US" sz="1800" dirty="0" smtClean="0"/>
              <a:t>Feedback from the receiver to the sender is often used to alleviate the problem of the sender swamping the slow receiver with data.</a:t>
            </a:r>
            <a:endParaRPr lang="en-US" sz="1800" dirty="0"/>
          </a:p>
          <a:p>
            <a:pPr marL="0" indent="0">
              <a:buNone/>
            </a:pPr>
            <a:endParaRPr lang="en-US" dirty="0"/>
          </a:p>
        </p:txBody>
      </p:sp>
    </p:spTree>
    <p:extLst>
      <p:ext uri="{BB962C8B-B14F-4D97-AF65-F5344CB8AC3E}">
        <p14:creationId xmlns:p14="http://schemas.microsoft.com/office/powerpoint/2010/main" val="2359742537"/>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Issues (cont.)</a:t>
            </a:r>
            <a:endParaRPr lang="en-US" dirty="0"/>
          </a:p>
        </p:txBody>
      </p:sp>
      <p:sp>
        <p:nvSpPr>
          <p:cNvPr id="3" name="Content Placeholder 2"/>
          <p:cNvSpPr>
            <a:spLocks noGrp="1"/>
          </p:cNvSpPr>
          <p:nvPr>
            <p:ph idx="1"/>
          </p:nvPr>
        </p:nvSpPr>
        <p:spPr/>
        <p:txBody>
          <a:bodyPr/>
          <a:lstStyle/>
          <a:p>
            <a:r>
              <a:rPr lang="en-US" sz="2400" dirty="0" smtClean="0"/>
              <a:t>Congestion:</a:t>
            </a:r>
          </a:p>
          <a:p>
            <a:pPr lvl="1"/>
            <a:r>
              <a:rPr lang="en-US" sz="2000" dirty="0" smtClean="0"/>
              <a:t>The problem may occur when the network is oversubscribed because to many computers want to send too much traffic and the network will not be able to deliver them all.</a:t>
            </a:r>
          </a:p>
          <a:p>
            <a:pPr lvl="1"/>
            <a:r>
              <a:rPr lang="en-US" sz="2000" dirty="0" smtClean="0"/>
              <a:t>Overloading problem of the network.</a:t>
            </a:r>
          </a:p>
          <a:p>
            <a:pPr lvl="1"/>
            <a:r>
              <a:rPr lang="en-US" sz="2000" dirty="0" smtClean="0"/>
              <a:t>One strategy is for each computer to reduce its demand.</a:t>
            </a:r>
          </a:p>
          <a:p>
            <a:r>
              <a:rPr lang="en-US" sz="2400" dirty="0" smtClean="0"/>
              <a:t>Quality of Service</a:t>
            </a:r>
          </a:p>
          <a:p>
            <a:pPr lvl="1"/>
            <a:r>
              <a:rPr lang="en-US" sz="2000" dirty="0" smtClean="0"/>
              <a:t>Additional Resources (other then Bandwidth),</a:t>
            </a:r>
          </a:p>
          <a:p>
            <a:pPr lvl="1"/>
            <a:r>
              <a:rPr lang="en-US" sz="2000" dirty="0"/>
              <a:t>Real-time delivery (for applications that require high throughput),</a:t>
            </a:r>
          </a:p>
          <a:p>
            <a:pPr lvl="1"/>
            <a:r>
              <a:rPr lang="en-US" sz="2000" dirty="0" smtClean="0"/>
              <a:t>Live Video,</a:t>
            </a:r>
          </a:p>
          <a:p>
            <a:r>
              <a:rPr lang="en-US" sz="2400" dirty="0" smtClean="0"/>
              <a:t>Network Security</a:t>
            </a:r>
          </a:p>
          <a:p>
            <a:pPr lvl="1"/>
            <a:r>
              <a:rPr lang="en-US" sz="2000" dirty="0" smtClean="0"/>
              <a:t>How good is the network against different kinds of threats</a:t>
            </a:r>
          </a:p>
          <a:p>
            <a:pPr lvl="2"/>
            <a:r>
              <a:rPr lang="en-US" sz="1600" dirty="0" smtClean="0"/>
              <a:t>Eavesdropping,</a:t>
            </a:r>
          </a:p>
          <a:p>
            <a:pPr lvl="2"/>
            <a:r>
              <a:rPr lang="en-US" sz="1600" dirty="0" smtClean="0"/>
              <a:t>Confidentiality,</a:t>
            </a:r>
          </a:p>
          <a:p>
            <a:pPr lvl="2"/>
            <a:r>
              <a:rPr lang="en-US" sz="1600" dirty="0" smtClean="0"/>
              <a:t>Authentication,</a:t>
            </a:r>
            <a:endParaRPr lang="en-US" sz="1600" dirty="0"/>
          </a:p>
          <a:p>
            <a:pPr lvl="2"/>
            <a:r>
              <a:rPr lang="en-US" sz="1600" dirty="0" smtClean="0"/>
              <a:t>Integrity, etc. </a:t>
            </a:r>
            <a:endParaRPr lang="en-US" sz="1600" dirty="0"/>
          </a:p>
        </p:txBody>
      </p:sp>
    </p:spTree>
    <p:extLst>
      <p:ext uri="{BB962C8B-B14F-4D97-AF65-F5344CB8AC3E}">
        <p14:creationId xmlns:p14="http://schemas.microsoft.com/office/powerpoint/2010/main" val="1937046282"/>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8779"/>
          </a:xfrm>
        </p:spPr>
        <p:txBody>
          <a:bodyPr/>
          <a:lstStyle/>
          <a:p>
            <a:r>
              <a:rPr lang="en-US" dirty="0">
                <a:cs typeface="Arial" charset="0"/>
              </a:rPr>
              <a:t>Connection-Oriented Versus </a:t>
            </a:r>
            <a:br>
              <a:rPr lang="en-US" dirty="0">
                <a:cs typeface="Arial" charset="0"/>
              </a:rPr>
            </a:br>
            <a:r>
              <a:rPr lang="en-US" dirty="0">
                <a:cs typeface="Arial" charset="0"/>
              </a:rPr>
              <a:t>Connectionless Service</a:t>
            </a:r>
            <a:endParaRPr lang="en-US" dirty="0"/>
          </a:p>
        </p:txBody>
      </p:sp>
      <p:sp>
        <p:nvSpPr>
          <p:cNvPr id="3" name="Content Placeholder 2"/>
          <p:cNvSpPr>
            <a:spLocks noGrp="1"/>
          </p:cNvSpPr>
          <p:nvPr>
            <p:ph idx="1"/>
          </p:nvPr>
        </p:nvSpPr>
        <p:spPr>
          <a:xfrm>
            <a:off x="762000" y="1175656"/>
            <a:ext cx="8382000" cy="5301343"/>
          </a:xfrm>
        </p:spPr>
        <p:txBody>
          <a:bodyPr/>
          <a:lstStyle/>
          <a:p>
            <a:r>
              <a:rPr lang="en-US" dirty="0" smtClean="0"/>
              <a:t>Layers can offer two different types of service to the layers above them:</a:t>
            </a:r>
          </a:p>
          <a:p>
            <a:pPr lvl="1"/>
            <a:r>
              <a:rPr lang="en-US" dirty="0" smtClean="0"/>
              <a:t>Connection-oriented, and</a:t>
            </a:r>
          </a:p>
          <a:p>
            <a:pPr lvl="1"/>
            <a:r>
              <a:rPr lang="en-US" dirty="0" smtClean="0"/>
              <a:t>Connectionless</a:t>
            </a:r>
            <a:endParaRPr lang="en-US" dirty="0"/>
          </a:p>
        </p:txBody>
      </p:sp>
    </p:spTree>
    <p:extLst>
      <p:ext uri="{BB962C8B-B14F-4D97-AF65-F5344CB8AC3E}">
        <p14:creationId xmlns:p14="http://schemas.microsoft.com/office/powerpoint/2010/main" val="802078899"/>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8779"/>
          </a:xfrm>
        </p:spPr>
        <p:txBody>
          <a:bodyPr/>
          <a:lstStyle/>
          <a:p>
            <a:r>
              <a:rPr lang="en-US" dirty="0">
                <a:cs typeface="Arial" charset="0"/>
              </a:rPr>
              <a:t>Connection-Oriented </a:t>
            </a:r>
            <a:r>
              <a:rPr lang="en-US" dirty="0" smtClean="0">
                <a:cs typeface="Arial" charset="0"/>
              </a:rPr>
              <a:t>Service</a:t>
            </a:r>
            <a:endParaRPr lang="en-US" dirty="0"/>
          </a:p>
        </p:txBody>
      </p:sp>
      <p:sp>
        <p:nvSpPr>
          <p:cNvPr id="3" name="Content Placeholder 2"/>
          <p:cNvSpPr>
            <a:spLocks noGrp="1"/>
          </p:cNvSpPr>
          <p:nvPr>
            <p:ph idx="1"/>
          </p:nvPr>
        </p:nvSpPr>
        <p:spPr>
          <a:xfrm>
            <a:off x="762000" y="1175656"/>
            <a:ext cx="8382000" cy="5301343"/>
          </a:xfrm>
        </p:spPr>
        <p:txBody>
          <a:bodyPr/>
          <a:lstStyle/>
          <a:p>
            <a:r>
              <a:rPr lang="en-US" sz="2400" dirty="0" smtClean="0"/>
              <a:t>Modeled after telephone system:</a:t>
            </a:r>
          </a:p>
          <a:p>
            <a:pPr lvl="1"/>
            <a:r>
              <a:rPr lang="en-US" sz="2000" dirty="0" smtClean="0"/>
              <a:t>Pickup-the-phone</a:t>
            </a:r>
          </a:p>
          <a:p>
            <a:pPr lvl="1"/>
            <a:r>
              <a:rPr lang="en-US" sz="2000" dirty="0" smtClean="0"/>
              <a:t>Dial the number</a:t>
            </a:r>
          </a:p>
          <a:p>
            <a:pPr lvl="1"/>
            <a:r>
              <a:rPr lang="en-US" sz="2000" dirty="0" smtClean="0"/>
              <a:t>Talk</a:t>
            </a:r>
          </a:p>
          <a:p>
            <a:pPr lvl="1"/>
            <a:r>
              <a:rPr lang="en-US" sz="2000" dirty="0" smtClean="0"/>
              <a:t>Hang-up</a:t>
            </a:r>
          </a:p>
          <a:p>
            <a:r>
              <a:rPr lang="en-US" sz="2400" dirty="0" smtClean="0"/>
              <a:t>Service User:</a:t>
            </a:r>
          </a:p>
          <a:p>
            <a:pPr lvl="1"/>
            <a:r>
              <a:rPr lang="en-US" sz="2000" dirty="0" smtClean="0"/>
              <a:t>Establishes a connection,</a:t>
            </a:r>
          </a:p>
          <a:p>
            <a:pPr lvl="1"/>
            <a:r>
              <a:rPr lang="en-US" sz="2000" dirty="0" smtClean="0"/>
              <a:t>Uses a connection (sender pushes objects in at one end and the receiver takes them out at the other end).</a:t>
            </a:r>
          </a:p>
          <a:p>
            <a:pPr lvl="1"/>
            <a:r>
              <a:rPr lang="en-US" sz="2000" dirty="0" smtClean="0"/>
              <a:t>In some cases when connection is established, the sender, receiver, and a subnet conduct a negotiation about the parameters to be used:</a:t>
            </a:r>
          </a:p>
          <a:p>
            <a:pPr lvl="2"/>
            <a:r>
              <a:rPr lang="en-US" sz="1600" dirty="0" smtClean="0"/>
              <a:t>Maximum message size, </a:t>
            </a:r>
          </a:p>
          <a:p>
            <a:pPr lvl="2"/>
            <a:r>
              <a:rPr lang="en-US" sz="1600" dirty="0" smtClean="0"/>
              <a:t>Quality of service required,</a:t>
            </a:r>
          </a:p>
          <a:p>
            <a:pPr lvl="2"/>
            <a:r>
              <a:rPr lang="en-US" sz="1600" dirty="0" smtClean="0"/>
              <a:t>Other issues (like …?)</a:t>
            </a:r>
          </a:p>
          <a:p>
            <a:pPr lvl="2"/>
            <a:endParaRPr lang="en-US" sz="1600" dirty="0" smtClean="0"/>
          </a:p>
        </p:txBody>
      </p:sp>
    </p:spTree>
    <p:extLst>
      <p:ext uri="{BB962C8B-B14F-4D97-AF65-F5344CB8AC3E}">
        <p14:creationId xmlns:p14="http://schemas.microsoft.com/office/powerpoint/2010/main" val="2970872079"/>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8779"/>
          </a:xfrm>
        </p:spPr>
        <p:txBody>
          <a:bodyPr/>
          <a:lstStyle/>
          <a:p>
            <a:r>
              <a:rPr lang="en-US" dirty="0">
                <a:cs typeface="Arial" charset="0"/>
              </a:rPr>
              <a:t>Connection-Oriented </a:t>
            </a:r>
            <a:r>
              <a:rPr lang="en-US" dirty="0" smtClean="0">
                <a:cs typeface="Arial" charset="0"/>
              </a:rPr>
              <a:t>Service</a:t>
            </a:r>
            <a:endParaRPr lang="en-US" dirty="0"/>
          </a:p>
        </p:txBody>
      </p:sp>
      <p:sp>
        <p:nvSpPr>
          <p:cNvPr id="3" name="Content Placeholder 2"/>
          <p:cNvSpPr>
            <a:spLocks noGrp="1"/>
          </p:cNvSpPr>
          <p:nvPr>
            <p:ph idx="1"/>
          </p:nvPr>
        </p:nvSpPr>
        <p:spPr>
          <a:xfrm>
            <a:off x="762000" y="1175656"/>
            <a:ext cx="8382000" cy="5301343"/>
          </a:xfrm>
        </p:spPr>
        <p:txBody>
          <a:bodyPr/>
          <a:lstStyle/>
          <a:p>
            <a:r>
              <a:rPr lang="en-US" sz="2400" dirty="0" smtClean="0"/>
              <a:t>A circuit:</a:t>
            </a:r>
          </a:p>
          <a:p>
            <a:pPr lvl="1"/>
            <a:r>
              <a:rPr lang="en-US" sz="2000" dirty="0" smtClean="0"/>
              <a:t>Another name for a connection with associated resources such as a fixed bandwidth.</a:t>
            </a:r>
          </a:p>
        </p:txBody>
      </p:sp>
    </p:spTree>
    <p:extLst>
      <p:ext uri="{BB962C8B-B14F-4D97-AF65-F5344CB8AC3E}">
        <p14:creationId xmlns:p14="http://schemas.microsoft.com/office/powerpoint/2010/main" val="3278172739"/>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8779"/>
          </a:xfrm>
        </p:spPr>
        <p:txBody>
          <a:bodyPr/>
          <a:lstStyle/>
          <a:p>
            <a:r>
              <a:rPr lang="en-US" dirty="0" smtClean="0">
                <a:cs typeface="Arial" charset="0"/>
              </a:rPr>
              <a:t>Connectionless Service</a:t>
            </a:r>
            <a:endParaRPr lang="en-US" dirty="0"/>
          </a:p>
        </p:txBody>
      </p:sp>
      <p:sp>
        <p:nvSpPr>
          <p:cNvPr id="3" name="Content Placeholder 2"/>
          <p:cNvSpPr>
            <a:spLocks noGrp="1"/>
          </p:cNvSpPr>
          <p:nvPr>
            <p:ph idx="1"/>
          </p:nvPr>
        </p:nvSpPr>
        <p:spPr>
          <a:xfrm>
            <a:off x="762000" y="1175656"/>
            <a:ext cx="8382000" cy="5301343"/>
          </a:xfrm>
        </p:spPr>
        <p:txBody>
          <a:bodyPr/>
          <a:lstStyle/>
          <a:p>
            <a:r>
              <a:rPr lang="en-US" sz="2000" dirty="0" smtClean="0"/>
              <a:t>Modeled after a postal system:</a:t>
            </a:r>
          </a:p>
          <a:p>
            <a:pPr lvl="1"/>
            <a:r>
              <a:rPr lang="en-US" sz="1600" dirty="0" smtClean="0"/>
              <a:t>Each  message carries the full destination address, and</a:t>
            </a:r>
          </a:p>
          <a:p>
            <a:pPr lvl="1"/>
            <a:r>
              <a:rPr lang="en-US" sz="1600" dirty="0" smtClean="0"/>
              <a:t>Each one is routed through the intermediate nodes inside the system independent of all the subsequent messages.</a:t>
            </a:r>
          </a:p>
          <a:p>
            <a:pPr lvl="1"/>
            <a:endParaRPr lang="en-US" sz="1600" dirty="0"/>
          </a:p>
          <a:p>
            <a:r>
              <a:rPr lang="en-US" sz="2000" dirty="0" smtClean="0"/>
              <a:t>Different Names for Messages:</a:t>
            </a:r>
          </a:p>
          <a:p>
            <a:pPr lvl="1"/>
            <a:r>
              <a:rPr lang="en-US" sz="1600" dirty="0" smtClean="0">
                <a:solidFill>
                  <a:srgbClr val="7030A0"/>
                </a:solidFill>
              </a:rPr>
              <a:t>Store-and-forward switching: </a:t>
            </a:r>
            <a:r>
              <a:rPr lang="en-US" sz="1600" dirty="0" smtClean="0"/>
              <a:t>Packet, a message, is processed in full before sending it on the next node.</a:t>
            </a:r>
          </a:p>
          <a:p>
            <a:pPr lvl="1"/>
            <a:r>
              <a:rPr lang="en-US" sz="1600" dirty="0" smtClean="0">
                <a:solidFill>
                  <a:srgbClr val="7030A0"/>
                </a:solidFill>
              </a:rPr>
              <a:t>Cut-through-switching</a:t>
            </a:r>
            <a:r>
              <a:rPr lang="en-US" sz="1600" dirty="0" smtClean="0"/>
              <a:t>: when the onward transmission of a message at a node start before it is completely received.</a:t>
            </a:r>
          </a:p>
          <a:p>
            <a:r>
              <a:rPr lang="en-US" sz="2000" dirty="0" smtClean="0"/>
              <a:t>Each kind of the Service can be further characterized by its reliability:</a:t>
            </a:r>
          </a:p>
          <a:p>
            <a:pPr lvl="1"/>
            <a:r>
              <a:rPr lang="en-US" sz="1600" dirty="0" smtClean="0"/>
              <a:t>A reliable service is implemented by having the receiver acknowledge the receipt of each message.</a:t>
            </a:r>
          </a:p>
          <a:p>
            <a:pPr lvl="1"/>
            <a:r>
              <a:rPr lang="en-US" sz="1600" dirty="0" smtClean="0"/>
              <a:t>Acknowledgment service introduces overhead and delays.</a:t>
            </a:r>
          </a:p>
        </p:txBody>
      </p:sp>
    </p:spTree>
    <p:extLst>
      <p:ext uri="{BB962C8B-B14F-4D97-AF65-F5344CB8AC3E}">
        <p14:creationId xmlns:p14="http://schemas.microsoft.com/office/powerpoint/2010/main" val="2041783560"/>
      </p:ext>
    </p:extLst>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8779"/>
          </a:xfrm>
        </p:spPr>
        <p:txBody>
          <a:bodyPr/>
          <a:lstStyle/>
          <a:p>
            <a:r>
              <a:rPr lang="en-US" dirty="0" smtClean="0">
                <a:cs typeface="Arial" charset="0"/>
              </a:rPr>
              <a:t>Connection-Oriented Service</a:t>
            </a:r>
            <a:endParaRPr lang="en-US" dirty="0"/>
          </a:p>
        </p:txBody>
      </p:sp>
      <p:sp>
        <p:nvSpPr>
          <p:cNvPr id="3" name="Content Placeholder 2"/>
          <p:cNvSpPr>
            <a:spLocks noGrp="1"/>
          </p:cNvSpPr>
          <p:nvPr>
            <p:ph idx="1"/>
          </p:nvPr>
        </p:nvSpPr>
        <p:spPr>
          <a:xfrm>
            <a:off x="762000" y="1175656"/>
            <a:ext cx="8382000" cy="5301343"/>
          </a:xfrm>
        </p:spPr>
        <p:txBody>
          <a:bodyPr/>
          <a:lstStyle/>
          <a:p>
            <a:r>
              <a:rPr lang="en-US" sz="2000" dirty="0" smtClean="0"/>
              <a:t>Example: File Transfer</a:t>
            </a:r>
          </a:p>
          <a:p>
            <a:pPr lvl="1"/>
            <a:r>
              <a:rPr lang="en-US" sz="1600" dirty="0" smtClean="0"/>
              <a:t>The owner want to be sure that all the bits arrive correctly and in the same order they were sent.</a:t>
            </a:r>
          </a:p>
          <a:p>
            <a:pPr lvl="1"/>
            <a:r>
              <a:rPr lang="en-US" sz="1600" dirty="0" smtClean="0"/>
              <a:t>Almost there are no instances were the consumers prefer service that occasionally scrambles or loses a few bits for the gained speed.</a:t>
            </a:r>
          </a:p>
          <a:p>
            <a:pPr lvl="1"/>
            <a:endParaRPr lang="en-US" sz="1600" dirty="0"/>
          </a:p>
          <a:p>
            <a:pPr lvl="1"/>
            <a:endParaRPr lang="en-US" sz="1600" dirty="0"/>
          </a:p>
        </p:txBody>
      </p:sp>
    </p:spTree>
    <p:extLst>
      <p:ext uri="{BB962C8B-B14F-4D97-AF65-F5344CB8AC3E}">
        <p14:creationId xmlns:p14="http://schemas.microsoft.com/office/powerpoint/2010/main" val="2164361876"/>
      </p:ext>
    </p:extLst>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8779"/>
          </a:xfrm>
        </p:spPr>
        <p:txBody>
          <a:bodyPr/>
          <a:lstStyle/>
          <a:p>
            <a:r>
              <a:rPr lang="en-US" dirty="0" smtClean="0">
                <a:cs typeface="Arial" charset="0"/>
              </a:rPr>
              <a:t>Connection-Oriented Service</a:t>
            </a:r>
            <a:endParaRPr lang="en-US" dirty="0"/>
          </a:p>
        </p:txBody>
      </p:sp>
      <p:sp>
        <p:nvSpPr>
          <p:cNvPr id="3" name="Content Placeholder 2"/>
          <p:cNvSpPr>
            <a:spLocks noGrp="1"/>
          </p:cNvSpPr>
          <p:nvPr>
            <p:ph idx="1"/>
          </p:nvPr>
        </p:nvSpPr>
        <p:spPr>
          <a:xfrm>
            <a:off x="762000" y="1175656"/>
            <a:ext cx="8382000" cy="5301343"/>
          </a:xfrm>
        </p:spPr>
        <p:txBody>
          <a:bodyPr/>
          <a:lstStyle/>
          <a:p>
            <a:r>
              <a:rPr lang="en-US" sz="2000" dirty="0" smtClean="0"/>
              <a:t>Reliable connection-oriented service:</a:t>
            </a:r>
          </a:p>
          <a:p>
            <a:pPr lvl="1"/>
            <a:r>
              <a:rPr lang="en-US" sz="1600" dirty="0" smtClean="0"/>
              <a:t>Message Sequences, and</a:t>
            </a:r>
          </a:p>
          <a:p>
            <a:pPr lvl="1"/>
            <a:r>
              <a:rPr lang="en-US" sz="1600" dirty="0" smtClean="0"/>
              <a:t>Byte Streams</a:t>
            </a:r>
          </a:p>
          <a:p>
            <a:r>
              <a:rPr lang="en-US" sz="2000" dirty="0" smtClean="0"/>
              <a:t>Message Sequences:</a:t>
            </a:r>
          </a:p>
          <a:p>
            <a:pPr lvl="1"/>
            <a:r>
              <a:rPr lang="en-US" sz="1600" dirty="0" smtClean="0"/>
              <a:t>Message boundaries are preserved.</a:t>
            </a:r>
          </a:p>
          <a:p>
            <a:pPr lvl="1"/>
            <a:r>
              <a:rPr lang="en-US" sz="1600" dirty="0" smtClean="0"/>
              <a:t>Example: Two 1024 byte messages are sent, the arrive as two distinct 1024-byte messages; Never as one 2048-byte message.</a:t>
            </a:r>
          </a:p>
          <a:p>
            <a:r>
              <a:rPr lang="en-US" sz="2000" dirty="0" smtClean="0"/>
              <a:t>Byte Streams:</a:t>
            </a:r>
          </a:p>
          <a:p>
            <a:pPr lvl="1"/>
            <a:r>
              <a:rPr lang="en-US" sz="1600" dirty="0" smtClean="0"/>
              <a:t>Message is send as a stream of bytes with no concepts of message boundaries.</a:t>
            </a:r>
          </a:p>
          <a:p>
            <a:pPr lvl="1"/>
            <a:r>
              <a:rPr lang="en-US" sz="1600" dirty="0" smtClean="0"/>
              <a:t>Example: When a 2048-byte message arrives at the receiver there is no way to tell if they were sent as </a:t>
            </a:r>
          </a:p>
          <a:p>
            <a:pPr lvl="2"/>
            <a:r>
              <a:rPr lang="en-US" sz="1200" dirty="0" smtClean="0"/>
              <a:t>One 2048-byte message,</a:t>
            </a:r>
          </a:p>
          <a:p>
            <a:pPr lvl="2"/>
            <a:r>
              <a:rPr lang="en-US" sz="1200" dirty="0" smtClean="0"/>
              <a:t>Two 1024-byte message, or</a:t>
            </a:r>
          </a:p>
          <a:p>
            <a:pPr lvl="2"/>
            <a:r>
              <a:rPr lang="en-US" sz="1200" dirty="0" smtClean="0"/>
              <a:t>2048 1-byte messages.   </a:t>
            </a:r>
          </a:p>
          <a:p>
            <a:pPr lvl="1"/>
            <a:endParaRPr lang="en-US" sz="1600" dirty="0"/>
          </a:p>
        </p:txBody>
      </p:sp>
    </p:spTree>
    <p:extLst>
      <p:ext uri="{BB962C8B-B14F-4D97-AF65-F5344CB8AC3E}">
        <p14:creationId xmlns:p14="http://schemas.microsoft.com/office/powerpoint/2010/main" val="2582270657"/>
      </p:ext>
    </p:extLst>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Applications</a:t>
            </a:r>
            <a:endParaRPr lang="en-US" dirty="0"/>
          </a:p>
        </p:txBody>
      </p:sp>
      <p:sp>
        <p:nvSpPr>
          <p:cNvPr id="3" name="Content Placeholder 2"/>
          <p:cNvSpPr>
            <a:spLocks noGrp="1"/>
          </p:cNvSpPr>
          <p:nvPr>
            <p:ph idx="1"/>
          </p:nvPr>
        </p:nvSpPr>
        <p:spPr/>
        <p:txBody>
          <a:bodyPr/>
          <a:lstStyle/>
          <a:p>
            <a:r>
              <a:rPr lang="en-US" sz="2400" dirty="0" smtClean="0"/>
              <a:t>The transit delays introduced by acknowledgments are unacceptable:</a:t>
            </a:r>
          </a:p>
          <a:p>
            <a:pPr lvl="1"/>
            <a:r>
              <a:rPr lang="en-US" sz="2000" dirty="0" smtClean="0"/>
              <a:t>Digitized voice traffic for Voice-Over-IP (VoIP).</a:t>
            </a:r>
          </a:p>
          <a:p>
            <a:pPr lvl="1"/>
            <a:r>
              <a:rPr lang="en-US" sz="2000" dirty="0" smtClean="0"/>
              <a:t>Digitized video conference </a:t>
            </a:r>
          </a:p>
          <a:p>
            <a:pPr lvl="1"/>
            <a:endParaRPr lang="en-US" sz="2000" dirty="0"/>
          </a:p>
          <a:p>
            <a:r>
              <a:rPr lang="en-US" sz="2400" dirty="0" smtClean="0"/>
              <a:t>Not all applications require connections. Spam:</a:t>
            </a:r>
          </a:p>
          <a:p>
            <a:pPr lvl="1"/>
            <a:r>
              <a:rPr lang="en-US" sz="2000" dirty="0" smtClean="0"/>
              <a:t>Spammer does not want to go through the trouble of setting up and latter tearing down a connection to a recipient just to send them one more item.</a:t>
            </a:r>
          </a:p>
          <a:p>
            <a:pPr lvl="1"/>
            <a:r>
              <a:rPr lang="en-US" sz="2000" dirty="0" smtClean="0"/>
              <a:t>100% reliability is not essential either.</a:t>
            </a:r>
          </a:p>
          <a:p>
            <a:pPr lvl="1"/>
            <a:endParaRPr lang="en-US" sz="2000" dirty="0"/>
          </a:p>
          <a:p>
            <a:r>
              <a:rPr lang="en-US" sz="2400" dirty="0" smtClean="0"/>
              <a:t>Datagram:</a:t>
            </a:r>
          </a:p>
          <a:p>
            <a:pPr lvl="1"/>
            <a:r>
              <a:rPr lang="en-US" sz="2000" dirty="0" smtClean="0"/>
              <a:t>Unreliable (not acknowledged) connectionless service.</a:t>
            </a:r>
          </a:p>
          <a:p>
            <a:pPr lvl="1"/>
            <a:r>
              <a:rPr lang="en-US" sz="2000" dirty="0" smtClean="0"/>
              <a:t>It is analogous to telegram service </a:t>
            </a:r>
            <a:endParaRPr lang="en-US" sz="2000" dirty="0"/>
          </a:p>
        </p:txBody>
      </p:sp>
    </p:spTree>
    <p:extLst>
      <p:ext uri="{BB962C8B-B14F-4D97-AF65-F5344CB8AC3E}">
        <p14:creationId xmlns:p14="http://schemas.microsoft.com/office/powerpoint/2010/main" val="3356262234"/>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Application</a:t>
            </a:r>
            <a:endParaRPr lang="en-US" dirty="0"/>
          </a:p>
        </p:txBody>
      </p:sp>
      <p:sp>
        <p:nvSpPr>
          <p:cNvPr id="3" name="Content Placeholder 2"/>
          <p:cNvSpPr>
            <a:spLocks noGrp="1"/>
          </p:cNvSpPr>
          <p:nvPr>
            <p:ph idx="1"/>
          </p:nvPr>
        </p:nvSpPr>
        <p:spPr/>
        <p:txBody>
          <a:bodyPr/>
          <a:lstStyle/>
          <a:p>
            <a:r>
              <a:rPr lang="en-US" dirty="0" smtClean="0"/>
              <a:t>Client-Server Model</a:t>
            </a:r>
          </a:p>
          <a:p>
            <a:pPr lvl="1"/>
            <a:r>
              <a:rPr lang="en-US" dirty="0" smtClean="0"/>
              <a:t>Data Sharing</a:t>
            </a:r>
          </a:p>
          <a:p>
            <a:pPr lvl="2"/>
            <a:r>
              <a:rPr lang="en-US" dirty="0" smtClean="0"/>
              <a:t>Web Application</a:t>
            </a:r>
          </a:p>
          <a:p>
            <a:pPr lvl="1"/>
            <a:r>
              <a:rPr lang="en-US" dirty="0" smtClean="0"/>
              <a:t>Personal Information Sharing</a:t>
            </a:r>
          </a:p>
          <a:p>
            <a:pPr lvl="2"/>
            <a:r>
              <a:rPr lang="en-US" dirty="0" smtClean="0"/>
              <a:t>Email</a:t>
            </a:r>
          </a:p>
          <a:p>
            <a:pPr lvl="2"/>
            <a:r>
              <a:rPr lang="en-US" dirty="0" smtClean="0"/>
              <a:t>VoIP</a:t>
            </a:r>
          </a:p>
          <a:p>
            <a:pPr lvl="2"/>
            <a:r>
              <a:rPr lang="en-US" dirty="0" smtClean="0"/>
              <a:t>Video</a:t>
            </a:r>
          </a:p>
          <a:p>
            <a:pPr lvl="2"/>
            <a:r>
              <a:rPr lang="en-US" dirty="0" smtClean="0"/>
              <a:t>Tele-Conferencing</a:t>
            </a:r>
          </a:p>
          <a:p>
            <a:pPr lvl="2"/>
            <a:r>
              <a:rPr lang="en-US" dirty="0" smtClean="0"/>
              <a:t>Desktop Sharing</a:t>
            </a:r>
          </a:p>
          <a:p>
            <a:pPr lvl="2"/>
            <a:r>
              <a:rPr lang="en-US" dirty="0" smtClean="0"/>
              <a:t>Telemedicine</a:t>
            </a:r>
          </a:p>
          <a:p>
            <a:pPr lvl="1"/>
            <a:r>
              <a:rPr lang="en-US" dirty="0" smtClean="0"/>
              <a:t>e-commerce</a:t>
            </a:r>
          </a:p>
          <a:p>
            <a:pPr lvl="2"/>
            <a:r>
              <a:rPr lang="en-US" dirty="0" smtClean="0"/>
              <a:t>Shopping from home</a:t>
            </a:r>
            <a:endParaRPr lang="en-US" dirty="0"/>
          </a:p>
        </p:txBody>
      </p:sp>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Applications</a:t>
            </a:r>
            <a:endParaRPr lang="en-US" dirty="0"/>
          </a:p>
        </p:txBody>
      </p:sp>
      <p:sp>
        <p:nvSpPr>
          <p:cNvPr id="3" name="Content Placeholder 2"/>
          <p:cNvSpPr>
            <a:spLocks noGrp="1"/>
          </p:cNvSpPr>
          <p:nvPr>
            <p:ph idx="1"/>
          </p:nvPr>
        </p:nvSpPr>
        <p:spPr/>
        <p:txBody>
          <a:bodyPr/>
          <a:lstStyle/>
          <a:p>
            <a:r>
              <a:rPr lang="en-US" sz="2400" dirty="0" smtClean="0"/>
              <a:t>Acknowledged Datagram:</a:t>
            </a:r>
          </a:p>
          <a:p>
            <a:pPr lvl="1"/>
            <a:r>
              <a:rPr lang="en-US" sz="2000" dirty="0" smtClean="0"/>
              <a:t>The convenience of not having to establish a connection, but</a:t>
            </a:r>
          </a:p>
          <a:p>
            <a:pPr lvl="1"/>
            <a:r>
              <a:rPr lang="en-US" sz="2000" dirty="0" smtClean="0"/>
              <a:t>Reliability essential</a:t>
            </a:r>
          </a:p>
          <a:p>
            <a:pPr lvl="1"/>
            <a:r>
              <a:rPr lang="en-US" sz="2000" dirty="0" smtClean="0"/>
              <a:t>Similar to “Return Receipt” for the letter.</a:t>
            </a:r>
          </a:p>
          <a:p>
            <a:pPr lvl="1"/>
            <a:r>
              <a:rPr lang="en-US" sz="2000" dirty="0" smtClean="0"/>
              <a:t>Example: Text Messaging on mobile phones</a:t>
            </a:r>
          </a:p>
          <a:p>
            <a:r>
              <a:rPr lang="en-US" sz="2400" dirty="0" smtClean="0"/>
              <a:t>Request-Reply Service:</a:t>
            </a:r>
          </a:p>
          <a:p>
            <a:pPr lvl="1"/>
            <a:r>
              <a:rPr lang="en-US" sz="2000" dirty="0" smtClean="0"/>
              <a:t>Sender transmits a single datagram containing a request;</a:t>
            </a:r>
          </a:p>
          <a:p>
            <a:pPr lvl="1"/>
            <a:r>
              <a:rPr lang="en-US" sz="2000" dirty="0" smtClean="0"/>
              <a:t>The reply contains the answer.</a:t>
            </a:r>
          </a:p>
          <a:p>
            <a:pPr lvl="1"/>
            <a:r>
              <a:rPr lang="en-US" sz="2000" dirty="0" smtClean="0"/>
              <a:t>Example: Mobile phone sending the query to a “map server” to retrieve the map data.</a:t>
            </a:r>
            <a:endParaRPr lang="en-US" sz="2000" dirty="0"/>
          </a:p>
        </p:txBody>
      </p:sp>
    </p:spTree>
    <p:extLst>
      <p:ext uri="{BB962C8B-B14F-4D97-AF65-F5344CB8AC3E}">
        <p14:creationId xmlns:p14="http://schemas.microsoft.com/office/powerpoint/2010/main" val="4166786564"/>
      </p:ext>
    </p:extLst>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524000"/>
          </a:xfrm>
        </p:spPr>
        <p:txBody>
          <a:bodyPr/>
          <a:lstStyle/>
          <a:p>
            <a:pPr eaLnBrk="1" hangingPunct="1"/>
            <a:r>
              <a:rPr lang="en-US" sz="3600" dirty="0" smtClean="0">
                <a:cs typeface="Arial" charset="0"/>
              </a:rPr>
              <a:t>Connection-Oriented Versus </a:t>
            </a:r>
            <a:br>
              <a:rPr lang="en-US" sz="3600" dirty="0" smtClean="0">
                <a:cs typeface="Arial" charset="0"/>
              </a:rPr>
            </a:br>
            <a:r>
              <a:rPr lang="en-US" sz="3600" dirty="0" smtClean="0">
                <a:cs typeface="Arial" charset="0"/>
              </a:rPr>
              <a:t>Connectionless Service</a:t>
            </a:r>
          </a:p>
        </p:txBody>
      </p:sp>
      <p:sp>
        <p:nvSpPr>
          <p:cNvPr id="2457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Six different types of service</a:t>
            </a:r>
            <a:r>
              <a:rPr lang="en-US" smtClean="0"/>
              <a:t>.</a:t>
            </a:r>
          </a:p>
        </p:txBody>
      </p:sp>
      <p:sp>
        <p:nvSpPr>
          <p:cNvPr id="24581"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24580" name="Picture 2"/>
          <p:cNvPicPr>
            <a:picLocks noChangeAspect="1" noChangeArrowheads="1"/>
          </p:cNvPicPr>
          <p:nvPr/>
        </p:nvPicPr>
        <p:blipFill>
          <a:blip r:embed="rId2" cstate="print"/>
          <a:srcRect/>
          <a:stretch>
            <a:fillRect/>
          </a:stretch>
        </p:blipFill>
        <p:spPr bwMode="auto">
          <a:xfrm>
            <a:off x="879475" y="1447800"/>
            <a:ext cx="7197725" cy="38623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 vs. Unreliable Communication</a:t>
            </a:r>
            <a:endParaRPr lang="en-US" dirty="0"/>
          </a:p>
        </p:txBody>
      </p:sp>
      <p:sp>
        <p:nvSpPr>
          <p:cNvPr id="3" name="Content Placeholder 2"/>
          <p:cNvSpPr>
            <a:spLocks noGrp="1"/>
          </p:cNvSpPr>
          <p:nvPr>
            <p:ph idx="1"/>
          </p:nvPr>
        </p:nvSpPr>
        <p:spPr/>
        <p:txBody>
          <a:bodyPr/>
          <a:lstStyle/>
          <a:p>
            <a:r>
              <a:rPr lang="en-US" sz="2400" dirty="0" smtClean="0"/>
              <a:t>Why would one prefer unreliable communication vs. reliable one?</a:t>
            </a:r>
          </a:p>
          <a:p>
            <a:pPr marL="914400" lvl="1" indent="-457200">
              <a:buFont typeface="+mj-lt"/>
              <a:buAutoNum type="arabicPeriod"/>
            </a:pPr>
            <a:r>
              <a:rPr lang="en-US" sz="2000" dirty="0" smtClean="0"/>
              <a:t>Reliable communication may not be available: Ethernet.</a:t>
            </a:r>
          </a:p>
          <a:p>
            <a:pPr lvl="2"/>
            <a:r>
              <a:rPr lang="en-US" sz="1600" dirty="0" smtClean="0"/>
              <a:t>Packets can be damaged. </a:t>
            </a:r>
            <a:endParaRPr lang="en-US" sz="1600" dirty="0"/>
          </a:p>
          <a:p>
            <a:pPr lvl="2"/>
            <a:r>
              <a:rPr lang="en-US" sz="1600" dirty="0" smtClean="0"/>
              <a:t>It is up to higher levels of protocol to recover from this problem.</a:t>
            </a:r>
          </a:p>
          <a:p>
            <a:pPr lvl="2"/>
            <a:r>
              <a:rPr lang="en-US" sz="1600" dirty="0" smtClean="0"/>
              <a:t>Many reliable services are built on top of the unreliable service.</a:t>
            </a:r>
          </a:p>
          <a:p>
            <a:pPr marL="914400" lvl="1" indent="-457200">
              <a:buFont typeface="+mj-lt"/>
              <a:buAutoNum type="arabicPeriod"/>
            </a:pPr>
            <a:r>
              <a:rPr lang="en-US" sz="2000" dirty="0" smtClean="0"/>
              <a:t>The delays for providing reliable service are not acceptable:</a:t>
            </a:r>
          </a:p>
          <a:p>
            <a:pPr lvl="2"/>
            <a:r>
              <a:rPr lang="en-US" sz="1600" dirty="0" smtClean="0"/>
              <a:t>Real time applications such as multimedia.</a:t>
            </a:r>
            <a:endParaRPr lang="en-US" sz="1600" dirty="0"/>
          </a:p>
        </p:txBody>
      </p:sp>
    </p:spTree>
    <p:extLst>
      <p:ext uri="{BB962C8B-B14F-4D97-AF65-F5344CB8AC3E}">
        <p14:creationId xmlns:p14="http://schemas.microsoft.com/office/powerpoint/2010/main" val="2282727959"/>
      </p:ext>
    </p:extLst>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Service Primitives (1)</a:t>
            </a:r>
            <a:endParaRPr lang="en-US" dirty="0"/>
          </a:p>
        </p:txBody>
      </p:sp>
      <p:sp>
        <p:nvSpPr>
          <p:cNvPr id="3" name="Content Placeholder 2"/>
          <p:cNvSpPr>
            <a:spLocks noGrp="1"/>
          </p:cNvSpPr>
          <p:nvPr>
            <p:ph idx="1"/>
          </p:nvPr>
        </p:nvSpPr>
        <p:spPr/>
        <p:txBody>
          <a:bodyPr/>
          <a:lstStyle/>
          <a:p>
            <a:r>
              <a:rPr lang="en-US" sz="2400" dirty="0" smtClean="0"/>
              <a:t>A service is formally specified by a set of </a:t>
            </a:r>
            <a:r>
              <a:rPr lang="en-US" sz="2400" dirty="0" smtClean="0">
                <a:solidFill>
                  <a:srgbClr val="7030A0"/>
                </a:solidFill>
              </a:rPr>
              <a:t>primitives</a:t>
            </a:r>
            <a:r>
              <a:rPr lang="en-US" sz="2400" dirty="0" smtClean="0"/>
              <a:t> (operations).</a:t>
            </a:r>
          </a:p>
          <a:p>
            <a:r>
              <a:rPr lang="en-US" sz="2400" dirty="0" smtClean="0"/>
              <a:t>Primitives are operations that are available to the user processes to access the service. </a:t>
            </a:r>
          </a:p>
          <a:p>
            <a:r>
              <a:rPr lang="en-US" sz="2400" dirty="0" smtClean="0"/>
              <a:t>The set of primitives available are different for connection-oriented services from those of connectionless service.</a:t>
            </a:r>
          </a:p>
          <a:p>
            <a:r>
              <a:rPr lang="en-US" sz="2400" dirty="0" smtClean="0"/>
              <a:t>Example in the next slide</a:t>
            </a:r>
            <a:endParaRPr lang="en-US" sz="2400" dirty="0"/>
          </a:p>
        </p:txBody>
      </p:sp>
    </p:spTree>
    <p:extLst>
      <p:ext uri="{BB962C8B-B14F-4D97-AF65-F5344CB8AC3E}">
        <p14:creationId xmlns:p14="http://schemas.microsoft.com/office/powerpoint/2010/main" val="766039972"/>
      </p:ext>
    </p:extLst>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z="3600" dirty="0" smtClean="0">
                <a:cs typeface="Arial" charset="0"/>
              </a:rPr>
              <a:t>Service Primitives (1)</a:t>
            </a:r>
          </a:p>
        </p:txBody>
      </p:sp>
      <p:sp>
        <p:nvSpPr>
          <p:cNvPr id="25603" name="Content Placeholder 2"/>
          <p:cNvSpPr>
            <a:spLocks noGrp="1"/>
          </p:cNvSpPr>
          <p:nvPr>
            <p:ph idx="1"/>
          </p:nvPr>
        </p:nvSpPr>
        <p:spPr/>
        <p:txBody>
          <a:bodyPr/>
          <a:lstStyle/>
          <a:p>
            <a:pPr algn="ctr" eaLnBrk="1" hangingPunct="1">
              <a:buFontTx/>
              <a:buNone/>
            </a:pPr>
            <a:r>
              <a:rPr lang="en-US" dirty="0" smtClean="0">
                <a:latin typeface="Arial" charset="0"/>
                <a:cs typeface="Arial" charset="0"/>
              </a:rPr>
              <a:t>Six service primitives that provide a simple connection-oriented </a:t>
            </a:r>
          </a:p>
          <a:p>
            <a:pPr algn="ctr" eaLnBrk="1" hangingPunct="1">
              <a:buFontTx/>
              <a:buNone/>
            </a:pPr>
            <a:r>
              <a:rPr lang="en-US" dirty="0" smtClean="0">
                <a:latin typeface="Arial" charset="0"/>
                <a:cs typeface="Arial" charset="0"/>
              </a:rPr>
              <a:t>service</a:t>
            </a:r>
          </a:p>
        </p:txBody>
      </p:sp>
      <p:sp>
        <p:nvSpPr>
          <p:cNvPr id="2560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25605" name="Picture 6"/>
          <p:cNvPicPr>
            <a:picLocks noChangeAspect="1" noChangeArrowheads="1"/>
          </p:cNvPicPr>
          <p:nvPr/>
        </p:nvPicPr>
        <p:blipFill>
          <a:blip r:embed="rId2" cstate="print"/>
          <a:srcRect/>
          <a:stretch>
            <a:fillRect/>
          </a:stretch>
        </p:blipFill>
        <p:spPr bwMode="auto">
          <a:xfrm>
            <a:off x="733425" y="2517754"/>
            <a:ext cx="7677150" cy="30575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Service </a:t>
            </a:r>
            <a:r>
              <a:rPr lang="en-US" dirty="0" smtClean="0">
                <a:cs typeface="Arial" charset="0"/>
              </a:rPr>
              <a:t>Primitives</a:t>
            </a:r>
            <a:endParaRPr lang="en-US" dirty="0"/>
          </a:p>
        </p:txBody>
      </p:sp>
      <p:sp>
        <p:nvSpPr>
          <p:cNvPr id="3" name="Content Placeholder 2"/>
          <p:cNvSpPr>
            <a:spLocks noGrp="1"/>
          </p:cNvSpPr>
          <p:nvPr>
            <p:ph idx="1"/>
          </p:nvPr>
        </p:nvSpPr>
        <p:spPr/>
        <p:txBody>
          <a:bodyPr/>
          <a:lstStyle/>
          <a:p>
            <a:r>
              <a:rPr lang="en-US" sz="2400" dirty="0" smtClean="0"/>
              <a:t>The primitives presented in the previous slide might be used for request-reply interaction in a client-server environment:</a:t>
            </a:r>
          </a:p>
          <a:p>
            <a:pPr marL="457200" indent="-457200">
              <a:buFont typeface="+mj-lt"/>
              <a:buAutoNum type="arabicPeriod"/>
            </a:pPr>
            <a:r>
              <a:rPr lang="en-US" sz="2400" dirty="0" smtClean="0"/>
              <a:t>Server executes </a:t>
            </a:r>
            <a:r>
              <a:rPr lang="en-US" sz="2400" dirty="0" smtClean="0">
                <a:solidFill>
                  <a:srgbClr val="7030A0"/>
                </a:solidFill>
              </a:rPr>
              <a:t>LISTEN</a:t>
            </a:r>
            <a:r>
              <a:rPr lang="en-US" sz="2400" dirty="0" smtClean="0"/>
              <a:t> to indicate that it is prepared to accept incoming connections.</a:t>
            </a:r>
          </a:p>
          <a:p>
            <a:pPr marL="857250" lvl="1" indent="-457200"/>
            <a:r>
              <a:rPr lang="en-US" sz="2000" dirty="0" smtClean="0"/>
              <a:t>Blocking system call.</a:t>
            </a:r>
          </a:p>
          <a:p>
            <a:pPr marL="857250" lvl="1" indent="-457200"/>
            <a:r>
              <a:rPr lang="en-US" sz="2000" dirty="0" smtClean="0"/>
              <a:t>The server process is blocked until a request for connection appears.</a:t>
            </a:r>
          </a:p>
          <a:p>
            <a:pPr marL="457200" indent="-457200">
              <a:buFont typeface="+mj-lt"/>
              <a:buAutoNum type="arabicPeriod"/>
            </a:pPr>
            <a:r>
              <a:rPr lang="en-US" sz="2400" dirty="0" smtClean="0"/>
              <a:t>Client process executes </a:t>
            </a:r>
            <a:r>
              <a:rPr lang="en-US" sz="2400" dirty="0" smtClean="0">
                <a:solidFill>
                  <a:srgbClr val="7030A0"/>
                </a:solidFill>
              </a:rPr>
              <a:t>CONNECT</a:t>
            </a:r>
            <a:r>
              <a:rPr lang="en-US" sz="2400" dirty="0" smtClean="0"/>
              <a:t> to establish a connection (1) with the server.</a:t>
            </a:r>
          </a:p>
          <a:p>
            <a:pPr marL="857250" lvl="1" indent="-457200"/>
            <a:r>
              <a:rPr lang="en-US" sz="2000" dirty="0" smtClean="0"/>
              <a:t>Specifies who to connect to (parameter giving the server’s address).</a:t>
            </a:r>
          </a:p>
          <a:p>
            <a:pPr marL="857250" lvl="1" indent="-457200"/>
            <a:r>
              <a:rPr lang="en-US" sz="2000" dirty="0" smtClean="0"/>
              <a:t>OS sends a packed to the peer asking it to connect (See Figure next slide). </a:t>
            </a:r>
          </a:p>
          <a:p>
            <a:pPr marL="857250" lvl="1" indent="-457200"/>
            <a:r>
              <a:rPr lang="en-US" sz="2000" dirty="0" smtClean="0"/>
              <a:t>Client process is suspended until there is a response.</a:t>
            </a:r>
            <a:endParaRPr lang="en-US" sz="2000" dirty="0"/>
          </a:p>
        </p:txBody>
      </p:sp>
    </p:spTree>
    <p:extLst>
      <p:ext uri="{BB962C8B-B14F-4D97-AF65-F5344CB8AC3E}">
        <p14:creationId xmlns:p14="http://schemas.microsoft.com/office/powerpoint/2010/main" val="3276833586"/>
      </p:ext>
    </p:extLst>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Service </a:t>
            </a:r>
            <a:r>
              <a:rPr lang="en-US" dirty="0" smtClean="0">
                <a:cs typeface="Arial" charset="0"/>
              </a:rPr>
              <a:t>Primitives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sz="2400" dirty="0" smtClean="0"/>
              <a:t>The server process can establish the connection by executing </a:t>
            </a:r>
            <a:r>
              <a:rPr lang="en-US" sz="2400" dirty="0" smtClean="0">
                <a:solidFill>
                  <a:srgbClr val="7030A0"/>
                </a:solidFill>
              </a:rPr>
              <a:t>ACCEPT</a:t>
            </a:r>
            <a:r>
              <a:rPr lang="en-US" sz="2400" dirty="0" smtClean="0"/>
              <a:t> primitive (2).</a:t>
            </a:r>
          </a:p>
          <a:p>
            <a:pPr marL="857250" lvl="1" indent="-457200"/>
            <a:r>
              <a:rPr lang="en-US" sz="2000" dirty="0" smtClean="0"/>
              <a:t>OS sees that the packet is requesting a connection upon reception of the packet.</a:t>
            </a:r>
          </a:p>
          <a:p>
            <a:pPr marL="857250" lvl="1" indent="-457200"/>
            <a:r>
              <a:rPr lang="en-US" sz="2000" dirty="0" smtClean="0"/>
              <a:t>OS checks to see if there is a listener and if so it unblocks it. </a:t>
            </a:r>
          </a:p>
          <a:p>
            <a:pPr marL="857250" lvl="1" indent="-457200"/>
            <a:r>
              <a:rPr lang="en-US" sz="2000" dirty="0" smtClean="0"/>
              <a:t>Sends a response back to the client process to accept the connection.</a:t>
            </a:r>
          </a:p>
          <a:p>
            <a:pPr marL="857250" lvl="1" indent="-457200"/>
            <a:r>
              <a:rPr lang="en-US" sz="2000" dirty="0" smtClean="0"/>
              <a:t>The arrival of this response then releases the client.</a:t>
            </a:r>
          </a:p>
          <a:p>
            <a:pPr marL="857250" lvl="1" indent="-457200"/>
            <a:r>
              <a:rPr lang="en-US" sz="2000" dirty="0" smtClean="0"/>
              <a:t>At this point both client and server a running and they have connection established.</a:t>
            </a:r>
          </a:p>
          <a:p>
            <a:pPr marL="457200" indent="-457200">
              <a:buFont typeface="+mj-lt"/>
              <a:buAutoNum type="arabicPeriod" startAt="4"/>
            </a:pPr>
            <a:r>
              <a:rPr lang="en-US" sz="2400" dirty="0" smtClean="0"/>
              <a:t>The server will execute </a:t>
            </a:r>
            <a:r>
              <a:rPr lang="en-US" sz="2400" dirty="0" smtClean="0">
                <a:solidFill>
                  <a:srgbClr val="7030A0"/>
                </a:solidFill>
              </a:rPr>
              <a:t>RECEIVE</a:t>
            </a:r>
            <a:r>
              <a:rPr lang="en-US" sz="2400" dirty="0" smtClean="0"/>
              <a:t> to prepare to accept the first request. </a:t>
            </a:r>
          </a:p>
          <a:p>
            <a:pPr marL="857250" lvl="1" indent="-457200"/>
            <a:r>
              <a:rPr lang="en-US" sz="2000" dirty="0" smtClean="0"/>
              <a:t>Server does this immediately upon being released from the LISTEN, before acknowledgment can get back to the client.</a:t>
            </a:r>
          </a:p>
          <a:p>
            <a:pPr marL="857250" lvl="1" indent="-457200"/>
            <a:r>
              <a:rPr lang="en-US" sz="2000" dirty="0" smtClean="0"/>
              <a:t>The RECEIVE is a blocking call.</a:t>
            </a:r>
            <a:endParaRPr lang="en-US" sz="2000" dirty="0"/>
          </a:p>
        </p:txBody>
      </p:sp>
    </p:spTree>
    <p:extLst>
      <p:ext uri="{BB962C8B-B14F-4D97-AF65-F5344CB8AC3E}">
        <p14:creationId xmlns:p14="http://schemas.microsoft.com/office/powerpoint/2010/main" val="4258997458"/>
      </p:ext>
    </p:extLst>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Service </a:t>
            </a:r>
            <a:r>
              <a:rPr lang="en-US" dirty="0" smtClean="0">
                <a:cs typeface="Arial" charset="0"/>
              </a:rPr>
              <a:t>Primitives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5"/>
            </a:pPr>
            <a:r>
              <a:rPr lang="en-US" sz="2400" dirty="0" smtClean="0"/>
              <a:t>The client will execute </a:t>
            </a:r>
            <a:r>
              <a:rPr lang="en-US" sz="2400" dirty="0" smtClean="0">
                <a:solidFill>
                  <a:srgbClr val="7030A0"/>
                </a:solidFill>
              </a:rPr>
              <a:t>SEND</a:t>
            </a:r>
            <a:r>
              <a:rPr lang="en-US" sz="2400" dirty="0" smtClean="0"/>
              <a:t> to transmit its request </a:t>
            </a:r>
            <a:r>
              <a:rPr lang="en-US" sz="2400" dirty="0"/>
              <a:t>(3) </a:t>
            </a:r>
            <a:r>
              <a:rPr lang="en-US" sz="2400" dirty="0" smtClean="0"/>
              <a:t>followed by </a:t>
            </a:r>
            <a:r>
              <a:rPr lang="en-US" sz="2400" dirty="0" smtClean="0">
                <a:solidFill>
                  <a:srgbClr val="7030A0"/>
                </a:solidFill>
              </a:rPr>
              <a:t>RECEIVE</a:t>
            </a:r>
            <a:r>
              <a:rPr lang="en-US" sz="2400" dirty="0" smtClean="0"/>
              <a:t> to get the reply. </a:t>
            </a:r>
          </a:p>
          <a:p>
            <a:pPr marL="857250" lvl="1" indent="-457200"/>
            <a:r>
              <a:rPr lang="en-US" sz="2000" dirty="0" smtClean="0"/>
              <a:t>The arrival of the request packed at the Server unblocks it  so it can handle the request. </a:t>
            </a:r>
          </a:p>
          <a:p>
            <a:pPr marL="857250" lvl="1" indent="-457200"/>
            <a:r>
              <a:rPr lang="en-US" sz="2000" dirty="0" smtClean="0"/>
              <a:t>After the server has done the work it will issue a SEND to return the answer to the client (4).</a:t>
            </a:r>
          </a:p>
          <a:p>
            <a:pPr marL="857250" lvl="1" indent="-457200"/>
            <a:r>
              <a:rPr lang="en-US" sz="2000" dirty="0" smtClean="0"/>
              <a:t>The arrival of the this packed unblocks the client which can now inspect the answer.</a:t>
            </a:r>
          </a:p>
          <a:p>
            <a:pPr marL="857250" lvl="1" indent="-457200"/>
            <a:r>
              <a:rPr lang="en-US" sz="2000" dirty="0" smtClean="0"/>
              <a:t>If further request are required it can make them now.</a:t>
            </a:r>
          </a:p>
        </p:txBody>
      </p:sp>
    </p:spTree>
    <p:extLst>
      <p:ext uri="{BB962C8B-B14F-4D97-AF65-F5344CB8AC3E}">
        <p14:creationId xmlns:p14="http://schemas.microsoft.com/office/powerpoint/2010/main" val="1805004432"/>
      </p:ext>
    </p:extLst>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Service </a:t>
            </a:r>
            <a:r>
              <a:rPr lang="en-US" dirty="0" smtClean="0">
                <a:cs typeface="Arial" charset="0"/>
              </a:rPr>
              <a:t>Primitives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6"/>
            </a:pPr>
            <a:r>
              <a:rPr lang="en-US" sz="2400" dirty="0" smtClean="0"/>
              <a:t>When the client is done it executed </a:t>
            </a:r>
            <a:r>
              <a:rPr lang="en-US" sz="2400" dirty="0" smtClean="0">
                <a:solidFill>
                  <a:srgbClr val="7030A0"/>
                </a:solidFill>
              </a:rPr>
              <a:t>DISCONNECT </a:t>
            </a:r>
            <a:r>
              <a:rPr lang="en-US" sz="2400" dirty="0" smtClean="0"/>
              <a:t>to terminate the connection (5).</a:t>
            </a:r>
          </a:p>
          <a:p>
            <a:pPr marL="857250" lvl="1" indent="-457200"/>
            <a:r>
              <a:rPr lang="en-US" sz="2000" dirty="0" smtClean="0"/>
              <a:t>Initial DICONNECT is a blocking call, suspending the client and sending a packet to the server saying that the connection is no longer needed.</a:t>
            </a:r>
          </a:p>
          <a:p>
            <a:pPr marL="857250" lvl="1" indent="-457200"/>
            <a:r>
              <a:rPr lang="en-US" sz="2000" dirty="0" smtClean="0"/>
              <a:t>When the server gets the packed it also issues a DISCONNECT of its own, acknowledging the client and releasing the connection (6).</a:t>
            </a:r>
          </a:p>
          <a:p>
            <a:pPr marL="857250" lvl="1" indent="-457200"/>
            <a:r>
              <a:rPr lang="en-US" sz="2000" dirty="0" smtClean="0"/>
              <a:t>When the server’s packet gets back to the client machine, the client process is released and the connection is broken.</a:t>
            </a:r>
            <a:endParaRPr lang="en-US" sz="2000" dirty="0"/>
          </a:p>
        </p:txBody>
      </p:sp>
    </p:spTree>
    <p:extLst>
      <p:ext uri="{BB962C8B-B14F-4D97-AF65-F5344CB8AC3E}">
        <p14:creationId xmlns:p14="http://schemas.microsoft.com/office/powerpoint/2010/main" val="687081373"/>
      </p:ext>
    </p:extLst>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3600" dirty="0" smtClean="0">
                <a:cs typeface="Arial" charset="0"/>
              </a:rPr>
              <a:t>Service Primitives (2)</a:t>
            </a:r>
          </a:p>
        </p:txBody>
      </p:sp>
      <p:sp>
        <p:nvSpPr>
          <p:cNvPr id="26627" name="Content Placeholder 2"/>
          <p:cNvSpPr>
            <a:spLocks noGrp="1"/>
          </p:cNvSpPr>
          <p:nvPr>
            <p:ph idx="1"/>
          </p:nvPr>
        </p:nvSpPr>
        <p:spPr>
          <a:xfrm>
            <a:off x="0" y="5486400"/>
            <a:ext cx="9144000" cy="838200"/>
          </a:xfrm>
        </p:spPr>
        <p:txBody>
          <a:bodyPr/>
          <a:lstStyle/>
          <a:p>
            <a:pPr marL="0" indent="0" algn="ctr" eaLnBrk="1" hangingPunct="1">
              <a:buFontTx/>
              <a:buNone/>
            </a:pPr>
            <a:r>
              <a:rPr lang="en-US" smtClean="0">
                <a:latin typeface="Arial" charset="0"/>
                <a:cs typeface="Arial" charset="0"/>
              </a:rPr>
              <a:t>A simple client-server interaction using </a:t>
            </a:r>
            <a:br>
              <a:rPr lang="en-US" smtClean="0">
                <a:latin typeface="Arial" charset="0"/>
                <a:cs typeface="Arial" charset="0"/>
              </a:rPr>
            </a:br>
            <a:r>
              <a:rPr lang="en-US" smtClean="0">
                <a:latin typeface="Arial" charset="0"/>
                <a:cs typeface="Arial" charset="0"/>
              </a:rPr>
              <a:t>acknowledged datagrams</a:t>
            </a:r>
            <a:r>
              <a:rPr lang="en-US" smtClean="0"/>
              <a:t>.</a:t>
            </a:r>
          </a:p>
        </p:txBody>
      </p:sp>
      <p:sp>
        <p:nvSpPr>
          <p:cNvPr id="26629"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26628" name="Picture 2"/>
          <p:cNvPicPr>
            <a:picLocks noChangeAspect="1" noChangeArrowheads="1"/>
          </p:cNvPicPr>
          <p:nvPr/>
        </p:nvPicPr>
        <p:blipFill>
          <a:blip r:embed="rId2" cstate="print"/>
          <a:srcRect/>
          <a:stretch>
            <a:fillRect/>
          </a:stretch>
        </p:blipFill>
        <p:spPr bwMode="auto">
          <a:xfrm>
            <a:off x="152400" y="1981200"/>
            <a:ext cx="8815388" cy="267176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cs typeface="Arial" charset="0"/>
              </a:rPr>
              <a:t>Business Applications (2)</a:t>
            </a:r>
          </a:p>
        </p:txBody>
      </p:sp>
      <p:sp>
        <p:nvSpPr>
          <p:cNvPr id="7171" name="Content Placeholder 2"/>
          <p:cNvSpPr>
            <a:spLocks noGrp="1"/>
          </p:cNvSpPr>
          <p:nvPr>
            <p:ph idx="1"/>
          </p:nvPr>
        </p:nvSpPr>
        <p:spPr/>
        <p:txBody>
          <a:bodyPr/>
          <a:lstStyle/>
          <a:p>
            <a:pPr algn="ctr" eaLnBrk="1" hangingPunct="1">
              <a:buFontTx/>
              <a:buNone/>
            </a:pPr>
            <a:r>
              <a:rPr lang="en-US" smtClean="0">
                <a:latin typeface="Arial" charset="0"/>
                <a:cs typeface="Arial" charset="0"/>
              </a:rPr>
              <a:t>The client-server model involves requests and replies</a:t>
            </a:r>
          </a:p>
        </p:txBody>
      </p:sp>
      <p:sp>
        <p:nvSpPr>
          <p:cNvPr id="7173"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7172" name="Picture 2"/>
          <p:cNvPicPr>
            <a:picLocks noChangeAspect="1" noChangeArrowheads="1"/>
          </p:cNvPicPr>
          <p:nvPr/>
        </p:nvPicPr>
        <p:blipFill>
          <a:blip r:embed="rId2" cstate="print"/>
          <a:srcRect/>
          <a:stretch>
            <a:fillRect/>
          </a:stretch>
        </p:blipFill>
        <p:spPr bwMode="auto">
          <a:xfrm>
            <a:off x="536575" y="2209800"/>
            <a:ext cx="8018463" cy="21478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Primitives</a:t>
            </a:r>
            <a:endParaRPr lang="en-US" dirty="0"/>
          </a:p>
        </p:txBody>
      </p:sp>
      <p:sp>
        <p:nvSpPr>
          <p:cNvPr id="3" name="Content Placeholder 2"/>
          <p:cNvSpPr>
            <a:spLocks noGrp="1"/>
          </p:cNvSpPr>
          <p:nvPr>
            <p:ph idx="1"/>
          </p:nvPr>
        </p:nvSpPr>
        <p:spPr/>
        <p:txBody>
          <a:bodyPr/>
          <a:lstStyle/>
          <a:p>
            <a:r>
              <a:rPr lang="en-US" sz="2400" dirty="0" smtClean="0"/>
              <a:t>Many things can go wrong:</a:t>
            </a:r>
          </a:p>
          <a:p>
            <a:pPr lvl="1"/>
            <a:r>
              <a:rPr lang="en-US" sz="2000" dirty="0" smtClean="0"/>
              <a:t>Timing (e.g., CONNECT is done before LISTEN)</a:t>
            </a:r>
          </a:p>
          <a:p>
            <a:pPr lvl="1"/>
            <a:r>
              <a:rPr lang="en-US" sz="2000" dirty="0" smtClean="0"/>
              <a:t>Packets can get lost, …</a:t>
            </a:r>
          </a:p>
          <a:p>
            <a:pPr lvl="1"/>
            <a:endParaRPr lang="en-US" sz="2000" dirty="0"/>
          </a:p>
          <a:p>
            <a:r>
              <a:rPr lang="en-US" sz="2400" dirty="0" smtClean="0"/>
              <a:t>Why not using connectionless service:</a:t>
            </a:r>
          </a:p>
          <a:p>
            <a:pPr lvl="1"/>
            <a:r>
              <a:rPr lang="en-US" sz="2000" dirty="0" smtClean="0"/>
              <a:t>Only two (2) packets would be needed vs. six (6), however,</a:t>
            </a:r>
          </a:p>
          <a:p>
            <a:pPr lvl="1"/>
            <a:r>
              <a:rPr lang="en-US" sz="2000" dirty="0" smtClean="0"/>
              <a:t>Large messages</a:t>
            </a:r>
          </a:p>
          <a:p>
            <a:pPr lvl="1"/>
            <a:r>
              <a:rPr lang="en-US" sz="2000" dirty="0" smtClean="0"/>
              <a:t>Transmission errors</a:t>
            </a:r>
          </a:p>
          <a:p>
            <a:pPr lvl="1"/>
            <a:r>
              <a:rPr lang="en-US" sz="2000" dirty="0" smtClean="0"/>
              <a:t>Lost packets</a:t>
            </a:r>
          </a:p>
          <a:p>
            <a:pPr lvl="1"/>
            <a:r>
              <a:rPr lang="en-US" sz="2000" dirty="0" smtClean="0"/>
              <a:t>Etc.</a:t>
            </a:r>
          </a:p>
          <a:p>
            <a:r>
              <a:rPr lang="en-US" sz="2400" dirty="0" smtClean="0"/>
              <a:t>Example:</a:t>
            </a:r>
          </a:p>
          <a:p>
            <a:pPr lvl="1"/>
            <a:r>
              <a:rPr lang="en-US" sz="2000" dirty="0" smtClean="0"/>
              <a:t>How would the client know whether the last packet actually received was really the last packet sent?</a:t>
            </a:r>
          </a:p>
        </p:txBody>
      </p:sp>
    </p:spTree>
    <p:extLst>
      <p:ext uri="{BB962C8B-B14F-4D97-AF65-F5344CB8AC3E}">
        <p14:creationId xmlns:p14="http://schemas.microsoft.com/office/powerpoint/2010/main" val="4015235591"/>
      </p:ext>
    </p:extLst>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The Relationship of Services to Protocols</a:t>
            </a:r>
            <a:endParaRPr lang="en-US" dirty="0"/>
          </a:p>
        </p:txBody>
      </p:sp>
      <p:sp>
        <p:nvSpPr>
          <p:cNvPr id="3" name="Content Placeholder 2"/>
          <p:cNvSpPr>
            <a:spLocks noGrp="1"/>
          </p:cNvSpPr>
          <p:nvPr>
            <p:ph idx="1"/>
          </p:nvPr>
        </p:nvSpPr>
        <p:spPr/>
        <p:txBody>
          <a:bodyPr/>
          <a:lstStyle/>
          <a:p>
            <a:r>
              <a:rPr lang="en-US" sz="2400" dirty="0" smtClean="0"/>
              <a:t>A </a:t>
            </a:r>
            <a:r>
              <a:rPr lang="en-US" sz="2400" i="1" dirty="0" smtClean="0">
                <a:solidFill>
                  <a:srgbClr val="7030A0"/>
                </a:solidFill>
              </a:rPr>
              <a:t>service</a:t>
            </a:r>
            <a:r>
              <a:rPr lang="en-US" sz="2400" dirty="0" smtClean="0">
                <a:solidFill>
                  <a:srgbClr val="7030A0"/>
                </a:solidFill>
              </a:rPr>
              <a:t> </a:t>
            </a:r>
            <a:r>
              <a:rPr lang="en-US" sz="2400" dirty="0" smtClean="0"/>
              <a:t>is a set of primitives (operations) that a layer provides to the layer above it.</a:t>
            </a:r>
          </a:p>
          <a:p>
            <a:pPr lvl="1"/>
            <a:r>
              <a:rPr lang="en-US" sz="2000" dirty="0" smtClean="0"/>
              <a:t>The service defines what operations the layer is prepared to perform on behalf of its users, but it does not say anything at all about how these operation are implemented.</a:t>
            </a:r>
          </a:p>
          <a:p>
            <a:r>
              <a:rPr lang="en-US" sz="2400" dirty="0" smtClean="0"/>
              <a:t>A </a:t>
            </a:r>
            <a:r>
              <a:rPr lang="en-US" sz="2400" i="1" dirty="0" smtClean="0">
                <a:solidFill>
                  <a:srgbClr val="7030A0"/>
                </a:solidFill>
              </a:rPr>
              <a:t>protocol</a:t>
            </a:r>
            <a:r>
              <a:rPr lang="en-US" sz="2400" dirty="0" smtClean="0"/>
              <a:t> is a set of rules governing the format and meaning of the packets, or messages that are exchanged by the peer entities within a layer.</a:t>
            </a:r>
          </a:p>
          <a:p>
            <a:pPr lvl="1"/>
            <a:r>
              <a:rPr lang="en-US" sz="2000" dirty="0" smtClean="0"/>
              <a:t>Entities use protocols to implement their service definitions.</a:t>
            </a:r>
          </a:p>
          <a:p>
            <a:pPr lvl="1"/>
            <a:r>
              <a:rPr lang="en-US" sz="2000" dirty="0" smtClean="0"/>
              <a:t>They are free to change their protocols at will, provided they do not change the service visible to their users. </a:t>
            </a:r>
          </a:p>
          <a:p>
            <a:pPr lvl="1"/>
            <a:r>
              <a:rPr lang="en-US" sz="2000" dirty="0" smtClean="0"/>
              <a:t>In this way the service and the protocol are completely decoupled.</a:t>
            </a:r>
          </a:p>
          <a:p>
            <a:pPr lvl="1"/>
            <a:endParaRPr lang="en-US" sz="2000" dirty="0"/>
          </a:p>
        </p:txBody>
      </p:sp>
    </p:spTree>
    <p:extLst>
      <p:ext uri="{BB962C8B-B14F-4D97-AF65-F5344CB8AC3E}">
        <p14:creationId xmlns:p14="http://schemas.microsoft.com/office/powerpoint/2010/main" val="3518490575"/>
      </p:ext>
    </p:extLst>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600" dirty="0" smtClean="0">
                <a:cs typeface="Arial" charset="0"/>
              </a:rPr>
              <a:t>The Relationship of Services to Protocols</a:t>
            </a:r>
          </a:p>
        </p:txBody>
      </p:sp>
      <p:sp>
        <p:nvSpPr>
          <p:cNvPr id="2765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relationship between a service and a protocol.</a:t>
            </a:r>
          </a:p>
        </p:txBody>
      </p:sp>
      <p:sp>
        <p:nvSpPr>
          <p:cNvPr id="27653"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27652" name="Picture 2"/>
          <p:cNvPicPr>
            <a:picLocks noChangeAspect="1" noChangeArrowheads="1"/>
          </p:cNvPicPr>
          <p:nvPr/>
        </p:nvPicPr>
        <p:blipFill>
          <a:blip r:embed="rId2" cstate="print"/>
          <a:srcRect/>
          <a:stretch>
            <a:fillRect/>
          </a:stretch>
        </p:blipFill>
        <p:spPr bwMode="auto">
          <a:xfrm>
            <a:off x="627063" y="1600200"/>
            <a:ext cx="7805737" cy="3276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The Relationship of Services to Protocols</a:t>
            </a:r>
            <a:endParaRPr lang="en-US" dirty="0"/>
          </a:p>
        </p:txBody>
      </p:sp>
      <p:sp>
        <p:nvSpPr>
          <p:cNvPr id="3" name="Content Placeholder 2"/>
          <p:cNvSpPr>
            <a:spLocks noGrp="1"/>
          </p:cNvSpPr>
          <p:nvPr>
            <p:ph idx="1"/>
          </p:nvPr>
        </p:nvSpPr>
        <p:spPr/>
        <p:txBody>
          <a:bodyPr/>
          <a:lstStyle/>
          <a:p>
            <a:r>
              <a:rPr lang="en-US" sz="2400" dirty="0"/>
              <a:t>Key </a:t>
            </a:r>
            <a:r>
              <a:rPr lang="en-US" sz="2400" dirty="0" smtClean="0"/>
              <a:t>Concept:</a:t>
            </a:r>
            <a:endParaRPr lang="en-US" sz="2400" dirty="0"/>
          </a:p>
          <a:p>
            <a:pPr lvl="1"/>
            <a:r>
              <a:rPr lang="en-US" sz="2000" dirty="0" smtClean="0"/>
              <a:t>Services relate to interfaces between layers</a:t>
            </a:r>
          </a:p>
          <a:p>
            <a:pPr lvl="1"/>
            <a:r>
              <a:rPr lang="en-US" sz="2000" dirty="0" smtClean="0"/>
              <a:t>Protocols relate to the packets send between peer entities on different machines.</a:t>
            </a:r>
          </a:p>
          <a:p>
            <a:pPr lvl="1"/>
            <a:endParaRPr lang="en-US" sz="2000" dirty="0"/>
          </a:p>
          <a:p>
            <a:r>
              <a:rPr lang="en-US" sz="2400" dirty="0" smtClean="0"/>
              <a:t>Programming Languages Analogy:</a:t>
            </a:r>
          </a:p>
          <a:p>
            <a:pPr lvl="1"/>
            <a:r>
              <a:rPr lang="en-US" sz="2000" dirty="0" smtClean="0"/>
              <a:t>Service is like an abstract data type or an object in an object-oriented language.</a:t>
            </a:r>
          </a:p>
          <a:p>
            <a:pPr lvl="2"/>
            <a:r>
              <a:rPr lang="en-US" sz="1600" dirty="0" smtClean="0"/>
              <a:t>It defines operations that can be performed on an object bud does not specify how these operations are implemented.</a:t>
            </a:r>
          </a:p>
          <a:p>
            <a:pPr lvl="1"/>
            <a:r>
              <a:rPr lang="en-US" sz="2000" dirty="0" smtClean="0"/>
              <a:t>Protocol relates to the </a:t>
            </a:r>
            <a:r>
              <a:rPr lang="en-US" sz="2400" i="1" dirty="0" smtClean="0">
                <a:solidFill>
                  <a:srgbClr val="7030A0"/>
                </a:solidFill>
                <a:latin typeface="Times New Roman" pitchFamily="18" charset="0"/>
                <a:cs typeface="Times New Roman" pitchFamily="18" charset="0"/>
              </a:rPr>
              <a:t>implementation</a:t>
            </a:r>
            <a:r>
              <a:rPr lang="en-US" sz="2000" dirty="0" smtClean="0"/>
              <a:t> of the service and as such is not visible to the user of the service.</a:t>
            </a:r>
            <a:endParaRPr lang="en-US" sz="2000" dirty="0"/>
          </a:p>
        </p:txBody>
      </p:sp>
    </p:spTree>
    <p:extLst>
      <p:ext uri="{BB962C8B-B14F-4D97-AF65-F5344CB8AC3E}">
        <p14:creationId xmlns:p14="http://schemas.microsoft.com/office/powerpoint/2010/main" val="686404335"/>
      </p:ext>
    </p:extLst>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Reference Models</a:t>
            </a:r>
          </a:p>
        </p:txBody>
      </p:sp>
      <p:sp>
        <p:nvSpPr>
          <p:cNvPr id="28675" name="Rectangle 3"/>
          <p:cNvSpPr>
            <a:spLocks noGrp="1" noChangeArrowheads="1"/>
          </p:cNvSpPr>
          <p:nvPr>
            <p:ph idx="1"/>
          </p:nvPr>
        </p:nvSpPr>
        <p:spPr>
          <a:xfrm>
            <a:off x="1116013" y="2033588"/>
            <a:ext cx="8027987" cy="4519612"/>
          </a:xfrm>
        </p:spPr>
        <p:txBody>
          <a:bodyPr/>
          <a:lstStyle/>
          <a:p>
            <a:pPr eaLnBrk="1" hangingPunct="1">
              <a:buFontTx/>
              <a:buChar char="•"/>
            </a:pPr>
            <a:r>
              <a:rPr lang="en-US" sz="2800" smtClean="0">
                <a:latin typeface="Arial" charset="0"/>
                <a:cs typeface="Arial" charset="0"/>
              </a:rPr>
              <a:t>OSI reference model</a:t>
            </a:r>
          </a:p>
          <a:p>
            <a:pPr eaLnBrk="1" hangingPunct="1">
              <a:buFontTx/>
              <a:buChar char="•"/>
            </a:pPr>
            <a:r>
              <a:rPr lang="en-US" sz="2800" smtClean="0">
                <a:latin typeface="Arial" charset="0"/>
                <a:cs typeface="Arial" charset="0"/>
              </a:rPr>
              <a:t>TCP/IP reference model</a:t>
            </a:r>
          </a:p>
          <a:p>
            <a:pPr eaLnBrk="1" hangingPunct="1">
              <a:buFontTx/>
              <a:buChar char="•"/>
            </a:pPr>
            <a:r>
              <a:rPr lang="en-US" sz="2800" smtClean="0">
                <a:latin typeface="Arial" charset="0"/>
                <a:cs typeface="Arial" charset="0"/>
              </a:rPr>
              <a:t>Model used for this text</a:t>
            </a:r>
          </a:p>
          <a:p>
            <a:pPr eaLnBrk="1" hangingPunct="1">
              <a:buFontTx/>
              <a:buChar char="•"/>
            </a:pPr>
            <a:r>
              <a:rPr lang="en-US" sz="2800" smtClean="0">
                <a:latin typeface="Arial" charset="0"/>
                <a:cs typeface="Arial" charset="0"/>
              </a:rPr>
              <a:t>Comparison of OSI and TCP/IP</a:t>
            </a:r>
          </a:p>
          <a:p>
            <a:pPr eaLnBrk="1" hangingPunct="1">
              <a:buFontTx/>
              <a:buChar char="•"/>
            </a:pPr>
            <a:r>
              <a:rPr lang="en-US" sz="2800" smtClean="0">
                <a:latin typeface="Arial" charset="0"/>
                <a:cs typeface="Arial" charset="0"/>
              </a:rPr>
              <a:t>Critique of OSI model and protocols</a:t>
            </a:r>
          </a:p>
          <a:p>
            <a:pPr eaLnBrk="1" hangingPunct="1">
              <a:buFontTx/>
              <a:buChar char="•"/>
            </a:pPr>
            <a:r>
              <a:rPr lang="en-US" sz="2800" smtClean="0">
                <a:latin typeface="Arial" charset="0"/>
                <a:cs typeface="Arial" charset="0"/>
              </a:rPr>
              <a:t>Critique of TCP/IP model</a:t>
            </a:r>
          </a:p>
          <a:p>
            <a:pPr eaLnBrk="1" hangingPunct="1">
              <a:buFontTx/>
              <a:buChar char="•"/>
            </a:pPr>
            <a:endParaRPr lang="en-US" sz="3200" smtClean="0"/>
          </a:p>
        </p:txBody>
      </p:sp>
      <p:sp>
        <p:nvSpPr>
          <p:cNvPr id="28676"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314325"/>
            <a:ext cx="9144000" cy="904875"/>
          </a:xfrm>
        </p:spPr>
        <p:txBody>
          <a:bodyPr/>
          <a:lstStyle/>
          <a:p>
            <a:pPr eaLnBrk="1" hangingPunct="1"/>
            <a:r>
              <a:rPr lang="en-US" sz="3600" dirty="0" smtClean="0">
                <a:cs typeface="Arial" charset="0"/>
              </a:rPr>
              <a:t>The OSI Reference Model</a:t>
            </a:r>
          </a:p>
        </p:txBody>
      </p:sp>
      <p:sp>
        <p:nvSpPr>
          <p:cNvPr id="29699" name="Rectangle 3"/>
          <p:cNvSpPr>
            <a:spLocks noGrp="1" noChangeArrowheads="1"/>
          </p:cNvSpPr>
          <p:nvPr>
            <p:ph idx="1"/>
          </p:nvPr>
        </p:nvSpPr>
        <p:spPr>
          <a:xfrm>
            <a:off x="457200" y="1676400"/>
            <a:ext cx="8153400" cy="4876800"/>
          </a:xfrm>
        </p:spPr>
        <p:txBody>
          <a:bodyPr/>
          <a:lstStyle/>
          <a:p>
            <a:pPr eaLnBrk="1" hangingPunct="1">
              <a:buFontTx/>
              <a:buNone/>
            </a:pPr>
            <a:r>
              <a:rPr lang="en-US" sz="2800" smtClean="0">
                <a:latin typeface="Arial" charset="0"/>
                <a:cs typeface="Arial" charset="0"/>
              </a:rPr>
              <a:t>Principles for the seven layers</a:t>
            </a:r>
          </a:p>
          <a:p>
            <a:pPr eaLnBrk="1" hangingPunct="1">
              <a:buFontTx/>
              <a:buChar char="•"/>
            </a:pPr>
            <a:r>
              <a:rPr lang="en-US" sz="2800" smtClean="0">
                <a:latin typeface="Arial" charset="0"/>
                <a:cs typeface="Arial" charset="0"/>
              </a:rPr>
              <a:t>Layers created for different abstractions</a:t>
            </a:r>
          </a:p>
          <a:p>
            <a:pPr eaLnBrk="1" hangingPunct="1">
              <a:buFontTx/>
              <a:buChar char="•"/>
            </a:pPr>
            <a:r>
              <a:rPr lang="en-US" sz="2800" smtClean="0">
                <a:latin typeface="Arial" charset="0"/>
                <a:cs typeface="Arial" charset="0"/>
              </a:rPr>
              <a:t>Each layer performs well-defined function</a:t>
            </a:r>
          </a:p>
          <a:p>
            <a:pPr eaLnBrk="1" hangingPunct="1">
              <a:buFontTx/>
              <a:buChar char="•"/>
            </a:pPr>
            <a:r>
              <a:rPr lang="en-US" sz="2800" smtClean="0">
                <a:latin typeface="Arial" charset="0"/>
                <a:cs typeface="Arial" charset="0"/>
              </a:rPr>
              <a:t>Function of layer chosen with definition of international standard protocols in mind</a:t>
            </a:r>
          </a:p>
          <a:p>
            <a:pPr eaLnBrk="1" hangingPunct="1">
              <a:buFontTx/>
              <a:buChar char="•"/>
            </a:pPr>
            <a:r>
              <a:rPr lang="en-US" sz="2800" smtClean="0">
                <a:latin typeface="Arial" charset="0"/>
                <a:cs typeface="Arial" charset="0"/>
              </a:rPr>
              <a:t>Minimize information flow across interfaces between boundaries</a:t>
            </a:r>
          </a:p>
          <a:p>
            <a:pPr eaLnBrk="1" hangingPunct="1">
              <a:buFontTx/>
              <a:buChar char="•"/>
            </a:pPr>
            <a:r>
              <a:rPr lang="en-US" sz="2800" smtClean="0">
                <a:latin typeface="Arial" charset="0"/>
                <a:cs typeface="Arial" charset="0"/>
              </a:rPr>
              <a:t>Number of layers optimum</a:t>
            </a:r>
          </a:p>
        </p:txBody>
      </p:sp>
      <p:sp>
        <p:nvSpPr>
          <p:cNvPr id="29700"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3600" dirty="0" smtClean="0">
                <a:cs typeface="Arial" charset="0"/>
              </a:rPr>
              <a:t>The OSI Reference Model</a:t>
            </a:r>
          </a:p>
        </p:txBody>
      </p:sp>
      <p:sp>
        <p:nvSpPr>
          <p:cNvPr id="30723" name="Rectangle 3"/>
          <p:cNvSpPr>
            <a:spLocks noGrp="1" noChangeArrowheads="1"/>
          </p:cNvSpPr>
          <p:nvPr>
            <p:ph idx="1"/>
          </p:nvPr>
        </p:nvSpPr>
        <p:spPr>
          <a:xfrm>
            <a:off x="287338" y="5943600"/>
            <a:ext cx="8856662" cy="457200"/>
          </a:xfrm>
        </p:spPr>
        <p:txBody>
          <a:bodyPr/>
          <a:lstStyle/>
          <a:p>
            <a:pPr algn="ctr" eaLnBrk="1" hangingPunct="1">
              <a:buFontTx/>
              <a:buNone/>
            </a:pPr>
            <a:r>
              <a:rPr lang="en-US" smtClean="0">
                <a:latin typeface="Arial" charset="0"/>
                <a:cs typeface="Arial" charset="0"/>
              </a:rPr>
              <a:t>The OSI reference model</a:t>
            </a:r>
          </a:p>
        </p:txBody>
      </p:sp>
      <p:sp>
        <p:nvSpPr>
          <p:cNvPr id="30725"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30724" name="Picture 2"/>
          <p:cNvPicPr>
            <a:picLocks noChangeAspect="1" noChangeArrowheads="1"/>
          </p:cNvPicPr>
          <p:nvPr/>
        </p:nvPicPr>
        <p:blipFill>
          <a:blip r:embed="rId2" cstate="print"/>
          <a:srcRect/>
          <a:stretch>
            <a:fillRect/>
          </a:stretch>
        </p:blipFill>
        <p:spPr bwMode="auto">
          <a:xfrm>
            <a:off x="1905000" y="947738"/>
            <a:ext cx="5334000" cy="49625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OSI Reference Model Layers</a:t>
            </a:r>
          </a:p>
        </p:txBody>
      </p:sp>
      <p:sp>
        <p:nvSpPr>
          <p:cNvPr id="31747" name="Rectangle 3"/>
          <p:cNvSpPr>
            <a:spLocks noGrp="1" noChangeArrowheads="1"/>
          </p:cNvSpPr>
          <p:nvPr>
            <p:ph idx="1"/>
          </p:nvPr>
        </p:nvSpPr>
        <p:spPr>
          <a:xfrm>
            <a:off x="1524000" y="1600200"/>
            <a:ext cx="7620000" cy="4519613"/>
          </a:xfrm>
        </p:spPr>
        <p:txBody>
          <a:bodyPr/>
          <a:lstStyle/>
          <a:p>
            <a:pPr eaLnBrk="1" hangingPunct="1">
              <a:buFontTx/>
              <a:buChar char="•"/>
            </a:pPr>
            <a:r>
              <a:rPr lang="en-US" sz="2800" dirty="0" smtClean="0">
                <a:latin typeface="Arial" charset="0"/>
                <a:cs typeface="Arial" charset="0"/>
              </a:rPr>
              <a:t>Physical layer</a:t>
            </a:r>
          </a:p>
          <a:p>
            <a:pPr eaLnBrk="1" hangingPunct="1">
              <a:buFontTx/>
              <a:buChar char="•"/>
            </a:pPr>
            <a:r>
              <a:rPr lang="en-US" sz="2800" dirty="0" smtClean="0">
                <a:latin typeface="Arial" charset="0"/>
                <a:cs typeface="Arial" charset="0"/>
              </a:rPr>
              <a:t>Data link layer</a:t>
            </a:r>
          </a:p>
          <a:p>
            <a:pPr eaLnBrk="1" hangingPunct="1">
              <a:buFontTx/>
              <a:buChar char="•"/>
            </a:pPr>
            <a:r>
              <a:rPr lang="en-US" sz="2800" dirty="0" smtClean="0">
                <a:latin typeface="Arial" charset="0"/>
                <a:cs typeface="Arial" charset="0"/>
              </a:rPr>
              <a:t>Network layer</a:t>
            </a:r>
          </a:p>
          <a:p>
            <a:pPr eaLnBrk="1" hangingPunct="1">
              <a:buFontTx/>
              <a:buChar char="•"/>
            </a:pPr>
            <a:r>
              <a:rPr lang="en-US" sz="2800" dirty="0" smtClean="0">
                <a:latin typeface="Arial" charset="0"/>
                <a:cs typeface="Arial" charset="0"/>
              </a:rPr>
              <a:t>Transport layer</a:t>
            </a:r>
          </a:p>
          <a:p>
            <a:pPr eaLnBrk="1" hangingPunct="1">
              <a:buFontTx/>
              <a:buChar char="•"/>
            </a:pPr>
            <a:r>
              <a:rPr lang="en-US" sz="2800" dirty="0" smtClean="0">
                <a:latin typeface="Arial" charset="0"/>
                <a:cs typeface="Arial" charset="0"/>
              </a:rPr>
              <a:t>Session layer</a:t>
            </a:r>
          </a:p>
          <a:p>
            <a:pPr eaLnBrk="1" hangingPunct="1">
              <a:buFontTx/>
              <a:buChar char="•"/>
            </a:pPr>
            <a:r>
              <a:rPr lang="en-US" sz="2800" dirty="0" smtClean="0">
                <a:latin typeface="Arial" charset="0"/>
                <a:cs typeface="Arial" charset="0"/>
              </a:rPr>
              <a:t>Presentation layer</a:t>
            </a:r>
          </a:p>
          <a:p>
            <a:pPr eaLnBrk="1" hangingPunct="1">
              <a:buFontTx/>
              <a:buChar char="•"/>
            </a:pPr>
            <a:r>
              <a:rPr lang="en-US" sz="2800" dirty="0" smtClean="0">
                <a:latin typeface="Arial" charset="0"/>
                <a:cs typeface="Arial" charset="0"/>
              </a:rPr>
              <a:t>Application layer</a:t>
            </a:r>
            <a:endParaRPr lang="en-US" sz="3200" dirty="0" smtClean="0">
              <a:latin typeface="Arial" charset="0"/>
              <a:cs typeface="Arial" charset="0"/>
            </a:endParaRPr>
          </a:p>
        </p:txBody>
      </p:sp>
      <p:sp>
        <p:nvSpPr>
          <p:cNvPr id="31748"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dirty="0" smtClean="0">
                <a:cs typeface="Arial" charset="0"/>
              </a:rPr>
              <a:t>Physical Layer</a:t>
            </a:r>
          </a:p>
        </p:txBody>
      </p:sp>
      <p:sp>
        <p:nvSpPr>
          <p:cNvPr id="31747" name="Rectangle 3"/>
          <p:cNvSpPr>
            <a:spLocks noGrp="1" noChangeArrowheads="1"/>
          </p:cNvSpPr>
          <p:nvPr>
            <p:ph idx="1"/>
          </p:nvPr>
        </p:nvSpPr>
        <p:spPr/>
        <p:txBody>
          <a:bodyPr/>
          <a:lstStyle/>
          <a:p>
            <a:pPr eaLnBrk="1" hangingPunct="1">
              <a:buFontTx/>
              <a:buChar char="•"/>
            </a:pPr>
            <a:r>
              <a:rPr lang="en-US" sz="2000" dirty="0" smtClean="0">
                <a:latin typeface="Arial" charset="0"/>
                <a:cs typeface="Arial" charset="0"/>
              </a:rPr>
              <a:t>Is concerned with transmitting raw bits over a communication channel.</a:t>
            </a:r>
          </a:p>
          <a:p>
            <a:pPr eaLnBrk="1" hangingPunct="1">
              <a:buFontTx/>
              <a:buChar char="•"/>
            </a:pPr>
            <a:r>
              <a:rPr lang="en-US" sz="2000" dirty="0" smtClean="0">
                <a:latin typeface="Arial" charset="0"/>
                <a:cs typeface="Arial" charset="0"/>
              </a:rPr>
              <a:t>Design Issues:</a:t>
            </a:r>
          </a:p>
          <a:p>
            <a:pPr lvl="1"/>
            <a:r>
              <a:rPr lang="en-US" sz="1800" dirty="0" smtClean="0">
                <a:latin typeface="Arial" charset="0"/>
                <a:cs typeface="Arial" charset="0"/>
              </a:rPr>
              <a:t>Ensuring that when one side sends a 1 – bit of information it is received as 1-bit (not as 0-bit or 2-or more- bits).</a:t>
            </a:r>
          </a:p>
          <a:p>
            <a:pPr lvl="1"/>
            <a:r>
              <a:rPr lang="en-US" sz="1800" dirty="0" smtClean="0">
                <a:latin typeface="Arial" charset="0"/>
                <a:cs typeface="Arial" charset="0"/>
              </a:rPr>
              <a:t>What type of signal should be used to represent “1” and “0”?</a:t>
            </a:r>
          </a:p>
          <a:p>
            <a:pPr lvl="1"/>
            <a:r>
              <a:rPr lang="en-US" sz="1800" dirty="0" smtClean="0">
                <a:latin typeface="Arial" charset="0"/>
                <a:cs typeface="Arial" charset="0"/>
              </a:rPr>
              <a:t>How many </a:t>
            </a:r>
            <a:r>
              <a:rPr lang="en-US" sz="1800" dirty="0" err="1" smtClean="0">
                <a:latin typeface="Arial" charset="0"/>
                <a:cs typeface="Arial" charset="0"/>
              </a:rPr>
              <a:t>nano</a:t>
            </a:r>
            <a:r>
              <a:rPr lang="en-US" sz="1800" dirty="0" smtClean="0">
                <a:latin typeface="Arial" charset="0"/>
                <a:cs typeface="Arial" charset="0"/>
              </a:rPr>
              <a:t> seconds a bit lasts?</a:t>
            </a:r>
          </a:p>
          <a:p>
            <a:pPr lvl="1"/>
            <a:r>
              <a:rPr lang="en-US" sz="1800" dirty="0" smtClean="0">
                <a:latin typeface="Arial" charset="0"/>
                <a:cs typeface="Arial" charset="0"/>
              </a:rPr>
              <a:t>Whether transmission can occur simultaneously in both direction?</a:t>
            </a:r>
          </a:p>
          <a:p>
            <a:pPr lvl="1"/>
            <a:r>
              <a:rPr lang="en-US" sz="1800" dirty="0" smtClean="0">
                <a:latin typeface="Arial" charset="0"/>
                <a:cs typeface="Arial" charset="0"/>
              </a:rPr>
              <a:t>How initial connection is being established?</a:t>
            </a:r>
          </a:p>
          <a:p>
            <a:pPr lvl="1"/>
            <a:r>
              <a:rPr lang="en-US" sz="1800" dirty="0" smtClean="0">
                <a:latin typeface="Arial" charset="0"/>
                <a:cs typeface="Arial" charset="0"/>
              </a:rPr>
              <a:t>How it is torn down when both sides are finished?</a:t>
            </a:r>
          </a:p>
          <a:p>
            <a:pPr lvl="1"/>
            <a:r>
              <a:rPr lang="en-US" sz="1800" dirty="0" smtClean="0">
                <a:latin typeface="Arial" charset="0"/>
                <a:cs typeface="Arial" charset="0"/>
              </a:rPr>
              <a:t>How many pins the network connector has? </a:t>
            </a:r>
          </a:p>
          <a:p>
            <a:pPr lvl="1"/>
            <a:r>
              <a:rPr lang="en-US" sz="1800" dirty="0" smtClean="0">
                <a:latin typeface="Arial" charset="0"/>
                <a:cs typeface="Arial" charset="0"/>
              </a:rPr>
              <a:t>What each pin is used for? Etc.</a:t>
            </a:r>
          </a:p>
          <a:p>
            <a:pPr lvl="1"/>
            <a:endParaRPr lang="en-US" sz="1800" dirty="0">
              <a:latin typeface="Arial" charset="0"/>
              <a:cs typeface="Arial" charset="0"/>
            </a:endParaRPr>
          </a:p>
          <a:p>
            <a:r>
              <a:rPr lang="en-US" sz="2000" dirty="0" smtClean="0">
                <a:latin typeface="Arial" charset="0"/>
                <a:cs typeface="Arial" charset="0"/>
              </a:rPr>
              <a:t>Deals with mechanical, electrical, timing interfaces, and the physical transmission medium.</a:t>
            </a:r>
          </a:p>
          <a:p>
            <a:pPr lvl="1"/>
            <a:endParaRPr lang="en-US" sz="1800" b="0" dirty="0" smtClean="0">
              <a:latin typeface="Arial" charset="0"/>
              <a:cs typeface="Arial" charset="0"/>
            </a:endParaRPr>
          </a:p>
        </p:txBody>
      </p:sp>
      <p:sp>
        <p:nvSpPr>
          <p:cNvPr id="31748" name="Rectangle 5"/>
          <p:cNvSpPr>
            <a:spLocks noGrp="1" noChangeArrowheads="1"/>
          </p:cNvSpPr>
          <p:nvPr>
            <p:ph type="ftr" sz="quarter" idx="11"/>
          </p:nvPr>
        </p:nvSpPr>
        <p:spPr>
          <a:xfrm>
            <a:off x="3124200" y="6296900"/>
            <a:ext cx="2895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extLst>
      <p:ext uri="{BB962C8B-B14F-4D97-AF65-F5344CB8AC3E}">
        <p14:creationId xmlns:p14="http://schemas.microsoft.com/office/powerpoint/2010/main" val="707546614"/>
      </p:ext>
    </p:extLst>
  </p:cSld>
  <p:clrMapOvr>
    <a:masterClrMapping/>
  </p:clrMapOvr>
  <p:transition>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dirty="0" smtClean="0">
                <a:cs typeface="Arial" charset="0"/>
              </a:rPr>
              <a:t>Data Link Layer</a:t>
            </a:r>
          </a:p>
        </p:txBody>
      </p:sp>
      <p:sp>
        <p:nvSpPr>
          <p:cNvPr id="31747" name="Rectangle 3"/>
          <p:cNvSpPr>
            <a:spLocks noGrp="1" noChangeArrowheads="1"/>
          </p:cNvSpPr>
          <p:nvPr>
            <p:ph idx="1"/>
          </p:nvPr>
        </p:nvSpPr>
        <p:spPr>
          <a:xfrm>
            <a:off x="762000" y="762000"/>
            <a:ext cx="8382000" cy="5484421"/>
          </a:xfrm>
        </p:spPr>
        <p:txBody>
          <a:bodyPr/>
          <a:lstStyle/>
          <a:p>
            <a:pPr eaLnBrk="1" hangingPunct="1">
              <a:buFontTx/>
              <a:buChar char="•"/>
            </a:pPr>
            <a:r>
              <a:rPr lang="en-US" sz="2000" dirty="0" smtClean="0">
                <a:latin typeface="Arial" charset="0"/>
                <a:cs typeface="Arial" charset="0"/>
              </a:rPr>
              <a:t>Main task of the data link layer is to transform a raw transmission facility into a line that appears free of undetected transmission errors.</a:t>
            </a:r>
          </a:p>
          <a:p>
            <a:pPr eaLnBrk="1" hangingPunct="1">
              <a:buFontTx/>
              <a:buChar char="•"/>
            </a:pPr>
            <a:r>
              <a:rPr lang="en-US" sz="2000" dirty="0" smtClean="0">
                <a:latin typeface="Arial" charset="0"/>
                <a:cs typeface="Arial" charset="0"/>
              </a:rPr>
              <a:t>It does this by:</a:t>
            </a:r>
          </a:p>
          <a:p>
            <a:pPr lvl="1"/>
            <a:r>
              <a:rPr lang="en-US" sz="1800" dirty="0" smtClean="0">
                <a:latin typeface="Arial" charset="0"/>
                <a:cs typeface="Arial" charset="0"/>
              </a:rPr>
              <a:t>Break up the input data into </a:t>
            </a:r>
            <a:r>
              <a:rPr lang="en-US" sz="1800" i="1" dirty="0" smtClean="0">
                <a:solidFill>
                  <a:srgbClr val="7030A0"/>
                </a:solidFill>
                <a:latin typeface="Arial" charset="0"/>
                <a:cs typeface="Arial" charset="0"/>
              </a:rPr>
              <a:t>data frames</a:t>
            </a:r>
            <a:r>
              <a:rPr lang="en-US" sz="1800" dirty="0" smtClean="0">
                <a:latin typeface="Arial" charset="0"/>
                <a:cs typeface="Arial" charset="0"/>
              </a:rPr>
              <a:t>.</a:t>
            </a:r>
          </a:p>
          <a:p>
            <a:pPr lvl="1"/>
            <a:r>
              <a:rPr lang="en-US" sz="1800" dirty="0" smtClean="0">
                <a:latin typeface="Arial" charset="0"/>
                <a:cs typeface="Arial" charset="0"/>
              </a:rPr>
              <a:t>Sequential transmission of each frame.</a:t>
            </a:r>
          </a:p>
          <a:p>
            <a:pPr lvl="1"/>
            <a:r>
              <a:rPr lang="en-US" sz="1800" dirty="0" smtClean="0">
                <a:latin typeface="Arial" charset="0"/>
                <a:cs typeface="Arial" charset="0"/>
              </a:rPr>
              <a:t>The receiver confirms correct receipt of each frame by sending back an </a:t>
            </a:r>
            <a:r>
              <a:rPr lang="en-US" sz="1800" i="1" dirty="0" smtClean="0">
                <a:solidFill>
                  <a:srgbClr val="7030A0"/>
                </a:solidFill>
                <a:latin typeface="Arial" charset="0"/>
                <a:cs typeface="Arial" charset="0"/>
              </a:rPr>
              <a:t>acknowledgment  frame</a:t>
            </a:r>
            <a:r>
              <a:rPr lang="en-US" sz="1800" dirty="0" smtClean="0">
                <a:latin typeface="Arial" charset="0"/>
                <a:cs typeface="Arial" charset="0"/>
              </a:rPr>
              <a:t>.</a:t>
            </a:r>
          </a:p>
          <a:p>
            <a:pPr lvl="1"/>
            <a:r>
              <a:rPr lang="en-US" sz="1800" dirty="0" smtClean="0">
                <a:latin typeface="Arial" charset="0"/>
                <a:cs typeface="Arial" charset="0"/>
              </a:rPr>
              <a:t>How to keep a fast transmitter from drowning a slow receiver in data.</a:t>
            </a:r>
          </a:p>
          <a:p>
            <a:pPr lvl="1"/>
            <a:r>
              <a:rPr lang="en-US" sz="1800" dirty="0" smtClean="0">
                <a:latin typeface="Arial" charset="0"/>
                <a:cs typeface="Arial" charset="0"/>
              </a:rPr>
              <a:t>Some traffic mechanism may be needed to let the transmitter know when </a:t>
            </a:r>
            <a:r>
              <a:rPr lang="en-US" sz="1800" smtClean="0">
                <a:latin typeface="Arial" charset="0"/>
                <a:cs typeface="Arial" charset="0"/>
              </a:rPr>
              <a:t>the receiver </a:t>
            </a:r>
            <a:r>
              <a:rPr lang="en-US" sz="1800" dirty="0" smtClean="0">
                <a:latin typeface="Arial" charset="0"/>
                <a:cs typeface="Arial" charset="0"/>
              </a:rPr>
              <a:t>can accept more data.</a:t>
            </a:r>
          </a:p>
          <a:p>
            <a:pPr lvl="1"/>
            <a:r>
              <a:rPr lang="en-US" sz="1800" dirty="0" smtClean="0">
                <a:latin typeface="Arial" charset="0"/>
                <a:cs typeface="Arial" charset="0"/>
              </a:rPr>
              <a:t>Broadcast networks have an additional issue in the data link layer:</a:t>
            </a:r>
          </a:p>
          <a:p>
            <a:pPr lvl="2"/>
            <a:r>
              <a:rPr lang="en-US" sz="1400" dirty="0" smtClean="0">
                <a:latin typeface="Arial" charset="0"/>
                <a:cs typeface="Arial" charset="0"/>
              </a:rPr>
              <a:t>How to control access to the shared channel?</a:t>
            </a:r>
          </a:p>
          <a:p>
            <a:pPr lvl="2"/>
            <a:r>
              <a:rPr lang="en-US" sz="1400" dirty="0" smtClean="0">
                <a:latin typeface="Arial" charset="0"/>
                <a:cs typeface="Arial" charset="0"/>
              </a:rPr>
              <a:t>A special </a:t>
            </a:r>
            <a:r>
              <a:rPr lang="en-US" sz="1400" dirty="0" err="1" smtClean="0">
                <a:latin typeface="Arial" charset="0"/>
                <a:cs typeface="Arial" charset="0"/>
              </a:rPr>
              <a:t>sublayer</a:t>
            </a:r>
            <a:r>
              <a:rPr lang="en-US" sz="1400" dirty="0" smtClean="0">
                <a:latin typeface="Arial" charset="0"/>
                <a:cs typeface="Arial" charset="0"/>
              </a:rPr>
              <a:t> of the data link layer, called “</a:t>
            </a:r>
            <a:r>
              <a:rPr lang="en-US" sz="1400" i="1" dirty="0" smtClean="0">
                <a:solidFill>
                  <a:srgbClr val="7030A0"/>
                </a:solidFill>
                <a:latin typeface="Arial" charset="0"/>
                <a:cs typeface="Arial" charset="0"/>
              </a:rPr>
              <a:t>Medium Access Control</a:t>
            </a:r>
            <a:r>
              <a:rPr lang="en-US" sz="1400" dirty="0" smtClean="0">
                <a:latin typeface="Arial" charset="0"/>
                <a:cs typeface="Arial" charset="0"/>
              </a:rPr>
              <a:t>” </a:t>
            </a:r>
            <a:r>
              <a:rPr lang="en-US" sz="1400" dirty="0" err="1" smtClean="0">
                <a:latin typeface="Arial" charset="0"/>
                <a:cs typeface="Arial" charset="0"/>
              </a:rPr>
              <a:t>sublayer</a:t>
            </a:r>
            <a:r>
              <a:rPr lang="en-US" sz="1400" dirty="0" smtClean="0">
                <a:latin typeface="Arial" charset="0"/>
                <a:cs typeface="Arial" charset="0"/>
              </a:rPr>
              <a:t>, deals with this problem</a:t>
            </a:r>
          </a:p>
          <a:p>
            <a:pPr lvl="1"/>
            <a:endParaRPr lang="en-US" sz="1800" b="0" dirty="0" smtClean="0">
              <a:latin typeface="Arial" charset="0"/>
              <a:cs typeface="Arial" charset="0"/>
            </a:endParaRPr>
          </a:p>
        </p:txBody>
      </p:sp>
      <p:sp>
        <p:nvSpPr>
          <p:cNvPr id="31748" name="Rectangle 5"/>
          <p:cNvSpPr>
            <a:spLocks noGrp="1" noChangeArrowheads="1"/>
          </p:cNvSpPr>
          <p:nvPr>
            <p:ph type="ftr" sz="quarter" idx="11"/>
          </p:nvPr>
        </p:nvSpPr>
        <p:spPr>
          <a:xfrm>
            <a:off x="3124200" y="6356275"/>
            <a:ext cx="2895600" cy="228600"/>
          </a:xfrm>
          <a:noFill/>
        </p:spPr>
        <p:txBody>
          <a:bodyPr/>
          <a:lstStyle/>
          <a:p>
            <a:pPr algn="ctr" fontAlgn="base">
              <a:spcBef>
                <a:spcPct val="0"/>
              </a:spcBef>
              <a:spcAft>
                <a:spcPct val="0"/>
              </a:spcAft>
            </a:pPr>
            <a:r>
              <a:rPr lang="en-US" sz="1000" i="1" dirty="0" smtClean="0">
                <a:latin typeface="Arial" charset="0"/>
                <a:cs typeface="Arial" charset="0"/>
              </a:rPr>
              <a:t>Computer Networks</a:t>
            </a:r>
            <a:r>
              <a:rPr lang="en-US" sz="1000" dirty="0" smtClean="0">
                <a:latin typeface="Arial" charset="0"/>
                <a:cs typeface="Arial" charset="0"/>
              </a:rPr>
              <a:t>, Fifth Edition by Andrew </a:t>
            </a:r>
            <a:r>
              <a:rPr lang="en-US" sz="1000" dirty="0" err="1" smtClean="0">
                <a:latin typeface="Arial" charset="0"/>
                <a:cs typeface="Arial" charset="0"/>
              </a:rPr>
              <a:t>Tanenbaum</a:t>
            </a:r>
            <a:r>
              <a:rPr lang="en-US" sz="1000" dirty="0" smtClean="0">
                <a:latin typeface="Arial" charset="0"/>
                <a:cs typeface="Arial" charset="0"/>
              </a:rPr>
              <a:t> and David </a:t>
            </a:r>
            <a:r>
              <a:rPr lang="en-US" sz="1000" dirty="0" err="1" smtClean="0">
                <a:latin typeface="Arial" charset="0"/>
                <a:cs typeface="Arial" charset="0"/>
              </a:rPr>
              <a:t>Wetherall</a:t>
            </a:r>
            <a:r>
              <a:rPr lang="en-US" sz="1000" dirty="0" smtClean="0">
                <a:latin typeface="Arial" charset="0"/>
                <a:cs typeface="Arial" charset="0"/>
              </a:rPr>
              <a:t>, © Pearson Education-Prentice Hall, 2011</a:t>
            </a:r>
          </a:p>
        </p:txBody>
      </p:sp>
    </p:spTree>
    <p:extLst>
      <p:ext uri="{BB962C8B-B14F-4D97-AF65-F5344CB8AC3E}">
        <p14:creationId xmlns:p14="http://schemas.microsoft.com/office/powerpoint/2010/main" val="1236272258"/>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Applications</a:t>
            </a:r>
            <a:endParaRPr lang="en-US" dirty="0"/>
          </a:p>
        </p:txBody>
      </p:sp>
      <p:sp>
        <p:nvSpPr>
          <p:cNvPr id="3" name="Content Placeholder 2"/>
          <p:cNvSpPr>
            <a:spLocks noGrp="1"/>
          </p:cNvSpPr>
          <p:nvPr>
            <p:ph idx="1"/>
          </p:nvPr>
        </p:nvSpPr>
        <p:spPr/>
        <p:txBody>
          <a:bodyPr/>
          <a:lstStyle/>
          <a:p>
            <a:r>
              <a:rPr lang="en-US" sz="2800" dirty="0" smtClean="0"/>
              <a:t>Ken Olsen, 1977 President, </a:t>
            </a:r>
          </a:p>
          <a:p>
            <a:pPr lvl="1"/>
            <a:r>
              <a:rPr lang="en-US" sz="2400" dirty="0" smtClean="0"/>
              <a:t>Digital Equipment Corporation (DEC), Second Largest Computer Company (after IBM) said </a:t>
            </a:r>
          </a:p>
          <a:p>
            <a:pPr lvl="1"/>
            <a:r>
              <a:rPr lang="en-US" sz="2400" dirty="0" smtClean="0"/>
              <a:t>“There is no reason for any individual to have a computer in his home”</a:t>
            </a:r>
          </a:p>
          <a:p>
            <a:r>
              <a:rPr lang="en-US" sz="2800" dirty="0" smtClean="0"/>
              <a:t>Single Biggest Reason for purchasing a home computer is Internet.</a:t>
            </a:r>
          </a:p>
          <a:p>
            <a:pPr lvl="1"/>
            <a:r>
              <a:rPr lang="en-US" sz="2400" dirty="0" smtClean="0"/>
              <a:t>Surfing the web is done for variety of reasons:</a:t>
            </a:r>
          </a:p>
          <a:p>
            <a:pPr lvl="2"/>
            <a:r>
              <a:rPr lang="en-US" sz="2000" dirty="0" smtClean="0"/>
              <a:t>Arts, Business, Cooking, Government, Health, History, Hobbies, Recreation, Science, Sports, Travel, … </a:t>
            </a:r>
          </a:p>
          <a:p>
            <a:pPr lvl="1"/>
            <a:r>
              <a:rPr lang="en-US" sz="2400" dirty="0" smtClean="0"/>
              <a:t>Newspaper, online Digital Libraries,</a:t>
            </a:r>
          </a:p>
          <a:p>
            <a:pPr lvl="1"/>
            <a:r>
              <a:rPr lang="en-US" sz="2400" dirty="0" smtClean="0"/>
              <a:t>Client-Server Access </a:t>
            </a:r>
            <a:r>
              <a:rPr lang="en-US" sz="2400" dirty="0" err="1" smtClean="0"/>
              <a:t>vs</a:t>
            </a:r>
            <a:r>
              <a:rPr lang="en-US" sz="2400" dirty="0" smtClean="0"/>
              <a:t> Peer-to-Peer Communication.</a:t>
            </a:r>
            <a:endParaRPr lang="en-US" sz="2400" dirty="0"/>
          </a:p>
        </p:txBody>
      </p:sp>
    </p:spTree>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dirty="0" smtClean="0">
                <a:cs typeface="Arial" charset="0"/>
              </a:rPr>
              <a:t>Network Layer</a:t>
            </a:r>
          </a:p>
        </p:txBody>
      </p:sp>
      <p:sp>
        <p:nvSpPr>
          <p:cNvPr id="31747" name="Rectangle 3"/>
          <p:cNvSpPr>
            <a:spLocks noGrp="1" noChangeArrowheads="1"/>
          </p:cNvSpPr>
          <p:nvPr>
            <p:ph idx="1"/>
          </p:nvPr>
        </p:nvSpPr>
        <p:spPr>
          <a:xfrm>
            <a:off x="762000" y="762000"/>
            <a:ext cx="8382000" cy="5484421"/>
          </a:xfrm>
        </p:spPr>
        <p:txBody>
          <a:bodyPr/>
          <a:lstStyle/>
          <a:p>
            <a:pPr eaLnBrk="1" hangingPunct="1">
              <a:buFontTx/>
              <a:buChar char="•"/>
            </a:pPr>
            <a:r>
              <a:rPr lang="en-US" sz="1800" dirty="0" smtClean="0">
                <a:latin typeface="Arial" charset="0"/>
                <a:cs typeface="Arial" charset="0"/>
              </a:rPr>
              <a:t>This layer controls the operation of the subnet. </a:t>
            </a:r>
          </a:p>
          <a:p>
            <a:pPr eaLnBrk="1" hangingPunct="1">
              <a:buFontTx/>
              <a:buChar char="•"/>
            </a:pPr>
            <a:r>
              <a:rPr lang="en-US" sz="1800" dirty="0" smtClean="0">
                <a:latin typeface="Arial" charset="0"/>
                <a:cs typeface="Arial" charset="0"/>
              </a:rPr>
              <a:t>Key design issue is determining how packets are </a:t>
            </a:r>
            <a:r>
              <a:rPr lang="en-US" sz="1800" i="1" dirty="0" smtClean="0">
                <a:solidFill>
                  <a:srgbClr val="7030A0"/>
                </a:solidFill>
                <a:latin typeface="Arial" charset="0"/>
                <a:cs typeface="Arial" charset="0"/>
              </a:rPr>
              <a:t>routed</a:t>
            </a:r>
            <a:r>
              <a:rPr lang="en-US" sz="1800" dirty="0" smtClean="0">
                <a:latin typeface="Arial" charset="0"/>
                <a:cs typeface="Arial" charset="0"/>
              </a:rPr>
              <a:t> from source to destination.</a:t>
            </a:r>
          </a:p>
          <a:p>
            <a:pPr lvl="1"/>
            <a:r>
              <a:rPr lang="en-US" sz="1600" dirty="0" smtClean="0">
                <a:latin typeface="Arial" charset="0"/>
                <a:cs typeface="Arial" charset="0"/>
              </a:rPr>
              <a:t>Static tables are wired into the network and are rarely changed, or</a:t>
            </a:r>
          </a:p>
          <a:p>
            <a:pPr lvl="1"/>
            <a:r>
              <a:rPr lang="en-US" sz="1600" dirty="0" smtClean="0">
                <a:latin typeface="Arial" charset="0"/>
                <a:cs typeface="Arial" charset="0"/>
              </a:rPr>
              <a:t>They are changed more often dynamically to avoid failed components.</a:t>
            </a:r>
          </a:p>
          <a:p>
            <a:pPr lvl="2"/>
            <a:r>
              <a:rPr lang="en-US" sz="1200" dirty="0" smtClean="0">
                <a:latin typeface="Arial" charset="0"/>
                <a:cs typeface="Arial" charset="0"/>
              </a:rPr>
              <a:t>They can be determined at the start of each conversation (e.g., login session), or</a:t>
            </a:r>
          </a:p>
          <a:p>
            <a:pPr lvl="2"/>
            <a:r>
              <a:rPr lang="en-US" sz="1200" dirty="0" smtClean="0">
                <a:latin typeface="Arial" charset="0"/>
                <a:cs typeface="Arial" charset="0"/>
              </a:rPr>
              <a:t>They can be highly dynamic and for each packed the new routing can be established depending on the load.</a:t>
            </a:r>
            <a:endParaRPr lang="en-US" sz="1600" b="0" dirty="0">
              <a:latin typeface="Arial" charset="0"/>
              <a:cs typeface="Arial" charset="0"/>
            </a:endParaRPr>
          </a:p>
          <a:p>
            <a:r>
              <a:rPr lang="en-US" sz="1800" dirty="0" smtClean="0">
                <a:latin typeface="Arial" charset="0"/>
                <a:cs typeface="Arial" charset="0"/>
              </a:rPr>
              <a:t>Congestion handling: If two many packets are present in the subnet at the same time, they will get in each other’s way forming bottlenecks. </a:t>
            </a:r>
          </a:p>
          <a:p>
            <a:r>
              <a:rPr lang="en-US" sz="1800" dirty="0" smtClean="0">
                <a:latin typeface="Arial" charset="0"/>
                <a:cs typeface="Arial" charset="0"/>
              </a:rPr>
              <a:t>Quality of Service:</a:t>
            </a:r>
          </a:p>
          <a:p>
            <a:pPr lvl="1"/>
            <a:r>
              <a:rPr lang="en-US" sz="1400" dirty="0" smtClean="0">
                <a:latin typeface="Arial" charset="0"/>
                <a:cs typeface="Arial" charset="0"/>
              </a:rPr>
              <a:t>Delay,</a:t>
            </a:r>
          </a:p>
          <a:p>
            <a:pPr lvl="1"/>
            <a:r>
              <a:rPr lang="en-US" sz="1400" dirty="0" smtClean="0">
                <a:latin typeface="Arial" charset="0"/>
                <a:cs typeface="Arial" charset="0"/>
              </a:rPr>
              <a:t>Transit time,</a:t>
            </a:r>
          </a:p>
          <a:p>
            <a:pPr lvl="1"/>
            <a:r>
              <a:rPr lang="en-US" sz="1400" dirty="0" smtClean="0">
                <a:latin typeface="Arial" charset="0"/>
                <a:cs typeface="Arial" charset="0"/>
              </a:rPr>
              <a:t>Jitter, Etc.</a:t>
            </a:r>
          </a:p>
          <a:p>
            <a:pPr marL="57150" indent="0">
              <a:buNone/>
            </a:pPr>
            <a:r>
              <a:rPr lang="en-US" sz="1800" dirty="0">
                <a:latin typeface="Arial" charset="0"/>
                <a:cs typeface="Arial" charset="0"/>
              </a:rPr>
              <a:t> </a:t>
            </a:r>
            <a:r>
              <a:rPr lang="en-US" sz="1800" dirty="0" smtClean="0">
                <a:latin typeface="Arial" charset="0"/>
                <a:cs typeface="Arial" charset="0"/>
              </a:rPr>
              <a:t>   are also a network layer issues.</a:t>
            </a:r>
          </a:p>
          <a:p>
            <a:pPr indent="-285750"/>
            <a:r>
              <a:rPr lang="en-US" sz="1800" dirty="0" smtClean="0">
                <a:latin typeface="Arial" charset="0"/>
                <a:cs typeface="Arial" charset="0"/>
              </a:rPr>
              <a:t>It is up to the network layer to overcome all the problems that occur in heterogeneous networks so that they may be interconnected.</a:t>
            </a:r>
          </a:p>
          <a:p>
            <a:pPr indent="-285750"/>
            <a:r>
              <a:rPr lang="en-US" sz="1800" dirty="0" smtClean="0">
                <a:latin typeface="Arial" charset="0"/>
                <a:cs typeface="Arial" charset="0"/>
              </a:rPr>
              <a:t>In broadcast networks the routing problem is simple so the network layer is often thin or even nonexistent.</a:t>
            </a:r>
          </a:p>
        </p:txBody>
      </p:sp>
      <p:sp>
        <p:nvSpPr>
          <p:cNvPr id="31748" name="Rectangle 5"/>
          <p:cNvSpPr>
            <a:spLocks noGrp="1" noChangeArrowheads="1"/>
          </p:cNvSpPr>
          <p:nvPr>
            <p:ph type="ftr" sz="quarter" idx="11"/>
          </p:nvPr>
        </p:nvSpPr>
        <p:spPr>
          <a:xfrm>
            <a:off x="3124200" y="6356275"/>
            <a:ext cx="2895600" cy="228600"/>
          </a:xfrm>
          <a:noFill/>
        </p:spPr>
        <p:txBody>
          <a:bodyPr/>
          <a:lstStyle/>
          <a:p>
            <a:pPr algn="ctr" fontAlgn="base">
              <a:spcBef>
                <a:spcPct val="0"/>
              </a:spcBef>
              <a:spcAft>
                <a:spcPct val="0"/>
              </a:spcAft>
            </a:pPr>
            <a:r>
              <a:rPr lang="en-US" sz="1000" i="1" dirty="0" smtClean="0">
                <a:latin typeface="Arial" charset="0"/>
                <a:cs typeface="Arial" charset="0"/>
              </a:rPr>
              <a:t>Computer Networks</a:t>
            </a:r>
            <a:r>
              <a:rPr lang="en-US" sz="1000" dirty="0" smtClean="0">
                <a:latin typeface="Arial" charset="0"/>
                <a:cs typeface="Arial" charset="0"/>
              </a:rPr>
              <a:t>, Fifth Edition by Andrew </a:t>
            </a:r>
            <a:r>
              <a:rPr lang="en-US" sz="1000" dirty="0" err="1" smtClean="0">
                <a:latin typeface="Arial" charset="0"/>
                <a:cs typeface="Arial" charset="0"/>
              </a:rPr>
              <a:t>Tanenbaum</a:t>
            </a:r>
            <a:r>
              <a:rPr lang="en-US" sz="1000" dirty="0" smtClean="0">
                <a:latin typeface="Arial" charset="0"/>
                <a:cs typeface="Arial" charset="0"/>
              </a:rPr>
              <a:t> and David </a:t>
            </a:r>
            <a:r>
              <a:rPr lang="en-US" sz="1000" dirty="0" err="1" smtClean="0">
                <a:latin typeface="Arial" charset="0"/>
                <a:cs typeface="Arial" charset="0"/>
              </a:rPr>
              <a:t>Wetherall</a:t>
            </a:r>
            <a:r>
              <a:rPr lang="en-US" sz="1000" dirty="0" smtClean="0">
                <a:latin typeface="Arial" charset="0"/>
                <a:cs typeface="Arial" charset="0"/>
              </a:rPr>
              <a:t>, © Pearson Education-Prentice Hall, 2011</a:t>
            </a:r>
          </a:p>
        </p:txBody>
      </p:sp>
    </p:spTree>
    <p:extLst>
      <p:ext uri="{BB962C8B-B14F-4D97-AF65-F5344CB8AC3E}">
        <p14:creationId xmlns:p14="http://schemas.microsoft.com/office/powerpoint/2010/main" val="829317682"/>
      </p:ext>
    </p:extLst>
  </p:cSld>
  <p:clrMapOvr>
    <a:masterClrMapping/>
  </p:clrMapOvr>
  <p:transition>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dirty="0" smtClean="0">
                <a:cs typeface="Arial" charset="0"/>
              </a:rPr>
              <a:t>Transport Layer</a:t>
            </a:r>
          </a:p>
        </p:txBody>
      </p:sp>
      <p:sp>
        <p:nvSpPr>
          <p:cNvPr id="31747" name="Rectangle 3"/>
          <p:cNvSpPr>
            <a:spLocks noGrp="1" noChangeArrowheads="1"/>
          </p:cNvSpPr>
          <p:nvPr>
            <p:ph idx="1"/>
          </p:nvPr>
        </p:nvSpPr>
        <p:spPr>
          <a:xfrm>
            <a:off x="762000" y="762000"/>
            <a:ext cx="8382000" cy="5484421"/>
          </a:xfrm>
        </p:spPr>
        <p:txBody>
          <a:bodyPr/>
          <a:lstStyle/>
          <a:p>
            <a:pPr eaLnBrk="1" hangingPunct="1">
              <a:buFontTx/>
              <a:buChar char="•"/>
            </a:pPr>
            <a:r>
              <a:rPr lang="en-US" sz="1800" dirty="0" smtClean="0">
                <a:latin typeface="Arial" charset="0"/>
                <a:cs typeface="Arial" charset="0"/>
              </a:rPr>
              <a:t>The main function of Transport Layer is to:</a:t>
            </a:r>
          </a:p>
          <a:p>
            <a:pPr lvl="1"/>
            <a:r>
              <a:rPr lang="en-US" sz="1600" dirty="0" smtClean="0">
                <a:latin typeface="Arial" charset="0"/>
                <a:cs typeface="Arial" charset="0"/>
              </a:rPr>
              <a:t>Accept data from above it,</a:t>
            </a:r>
          </a:p>
          <a:p>
            <a:pPr lvl="1"/>
            <a:r>
              <a:rPr lang="en-US" sz="1600" dirty="0" smtClean="0">
                <a:latin typeface="Arial" charset="0"/>
                <a:cs typeface="Arial" charset="0"/>
              </a:rPr>
              <a:t>Split it up into smaller units if needed be,</a:t>
            </a:r>
          </a:p>
          <a:p>
            <a:pPr lvl="1"/>
            <a:r>
              <a:rPr lang="en-US" sz="1600" dirty="0" smtClean="0">
                <a:latin typeface="Arial" charset="0"/>
                <a:cs typeface="Arial" charset="0"/>
              </a:rPr>
              <a:t>Pass these to the network layer, </a:t>
            </a:r>
          </a:p>
          <a:p>
            <a:pPr lvl="1"/>
            <a:r>
              <a:rPr lang="en-US" sz="1600" dirty="0" smtClean="0">
                <a:latin typeface="Arial" charset="0"/>
                <a:cs typeface="Arial" charset="0"/>
              </a:rPr>
              <a:t>Ensure that the pieces all arrive correctly at the other end,</a:t>
            </a:r>
          </a:p>
          <a:p>
            <a:pPr lvl="1"/>
            <a:r>
              <a:rPr lang="en-US" sz="1600" dirty="0" smtClean="0">
                <a:latin typeface="Arial" charset="0"/>
                <a:cs typeface="Arial" charset="0"/>
              </a:rPr>
              <a:t>All this must be done efficiently and in a way that isolated the upper layers from the inevitable changes in the hardware technology over the course of time.</a:t>
            </a:r>
          </a:p>
          <a:p>
            <a:r>
              <a:rPr lang="en-US" sz="1800" dirty="0" smtClean="0">
                <a:latin typeface="Arial" charset="0"/>
                <a:cs typeface="Arial" charset="0"/>
              </a:rPr>
              <a:t>In addition, it is charged for determining what type of service to provide to the session layer, and ultimately, to the user of the network.</a:t>
            </a:r>
          </a:p>
          <a:p>
            <a:r>
              <a:rPr lang="en-US" sz="1800" dirty="0" smtClean="0">
                <a:latin typeface="Arial" charset="0"/>
                <a:cs typeface="Arial" charset="0"/>
              </a:rPr>
              <a:t>Example:</a:t>
            </a:r>
          </a:p>
          <a:p>
            <a:pPr marL="800100" lvl="1" indent="-342900">
              <a:buFont typeface="+mj-lt"/>
              <a:buAutoNum type="arabicPeriod"/>
            </a:pPr>
            <a:r>
              <a:rPr lang="en-US" sz="1600" dirty="0" smtClean="0">
                <a:latin typeface="Arial" charset="0"/>
                <a:cs typeface="Arial" charset="0"/>
              </a:rPr>
              <a:t>Error-free point-to-point channel that delivers messages or bytes in the order in which they were send.</a:t>
            </a:r>
          </a:p>
          <a:p>
            <a:pPr marL="800100" lvl="1" indent="-342900">
              <a:buFont typeface="+mj-lt"/>
              <a:buAutoNum type="arabicPeriod"/>
            </a:pPr>
            <a:r>
              <a:rPr lang="en-US" sz="1600" dirty="0" smtClean="0">
                <a:latin typeface="Arial" charset="0"/>
                <a:cs typeface="Arial" charset="0"/>
              </a:rPr>
              <a:t>Transporting of isolated messages with no guarantees about the order of delivery,</a:t>
            </a:r>
          </a:p>
          <a:p>
            <a:pPr marL="800100" lvl="1" indent="-342900">
              <a:buFont typeface="+mj-lt"/>
              <a:buAutoNum type="arabicPeriod"/>
            </a:pPr>
            <a:r>
              <a:rPr lang="en-US" sz="1600" dirty="0" smtClean="0">
                <a:latin typeface="Arial" charset="0"/>
                <a:cs typeface="Arial" charset="0"/>
              </a:rPr>
              <a:t>Broadcasting of messages to multiple destination.</a:t>
            </a:r>
          </a:p>
          <a:p>
            <a:r>
              <a:rPr lang="en-US" sz="1800" dirty="0" smtClean="0">
                <a:latin typeface="Arial" charset="0"/>
                <a:cs typeface="Arial" charset="0"/>
              </a:rPr>
              <a:t>Transport Layer is a true end-to-end layer; it carries data all the way form the source to the </a:t>
            </a:r>
            <a:r>
              <a:rPr lang="en-US" sz="1800" dirty="0" err="1" smtClean="0">
                <a:latin typeface="Arial" charset="0"/>
                <a:cs typeface="Arial" charset="0"/>
              </a:rPr>
              <a:t>desitnation</a:t>
            </a:r>
            <a:r>
              <a:rPr lang="en-US" sz="1800" dirty="0" smtClean="0">
                <a:latin typeface="Arial" charset="0"/>
                <a:cs typeface="Arial" charset="0"/>
              </a:rPr>
              <a:t>.</a:t>
            </a:r>
          </a:p>
        </p:txBody>
      </p:sp>
      <p:sp>
        <p:nvSpPr>
          <p:cNvPr id="31748" name="Rectangle 5"/>
          <p:cNvSpPr>
            <a:spLocks noGrp="1" noChangeArrowheads="1"/>
          </p:cNvSpPr>
          <p:nvPr>
            <p:ph type="ftr" sz="quarter" idx="11"/>
          </p:nvPr>
        </p:nvSpPr>
        <p:spPr>
          <a:xfrm>
            <a:off x="3124200" y="6356275"/>
            <a:ext cx="2895600" cy="228600"/>
          </a:xfrm>
          <a:noFill/>
        </p:spPr>
        <p:txBody>
          <a:bodyPr/>
          <a:lstStyle/>
          <a:p>
            <a:pPr algn="ctr" fontAlgn="base">
              <a:spcBef>
                <a:spcPct val="0"/>
              </a:spcBef>
              <a:spcAft>
                <a:spcPct val="0"/>
              </a:spcAft>
            </a:pPr>
            <a:r>
              <a:rPr lang="en-US" sz="1000" i="1" dirty="0" smtClean="0">
                <a:latin typeface="Arial" charset="0"/>
                <a:cs typeface="Arial" charset="0"/>
              </a:rPr>
              <a:t>Computer Networks</a:t>
            </a:r>
            <a:r>
              <a:rPr lang="en-US" sz="1000" dirty="0" smtClean="0">
                <a:latin typeface="Arial" charset="0"/>
                <a:cs typeface="Arial" charset="0"/>
              </a:rPr>
              <a:t>, Fifth Edition by Andrew </a:t>
            </a:r>
            <a:r>
              <a:rPr lang="en-US" sz="1000" dirty="0" err="1" smtClean="0">
                <a:latin typeface="Arial" charset="0"/>
                <a:cs typeface="Arial" charset="0"/>
              </a:rPr>
              <a:t>Tanenbaum</a:t>
            </a:r>
            <a:r>
              <a:rPr lang="en-US" sz="1000" dirty="0" smtClean="0">
                <a:latin typeface="Arial" charset="0"/>
                <a:cs typeface="Arial" charset="0"/>
              </a:rPr>
              <a:t> and David </a:t>
            </a:r>
            <a:r>
              <a:rPr lang="en-US" sz="1000" dirty="0" err="1" smtClean="0">
                <a:latin typeface="Arial" charset="0"/>
                <a:cs typeface="Arial" charset="0"/>
              </a:rPr>
              <a:t>Wetherall</a:t>
            </a:r>
            <a:r>
              <a:rPr lang="en-US" sz="1000" dirty="0" smtClean="0">
                <a:latin typeface="Arial" charset="0"/>
                <a:cs typeface="Arial" charset="0"/>
              </a:rPr>
              <a:t>, © Pearson Education-Prentice Hall, 2011</a:t>
            </a:r>
          </a:p>
        </p:txBody>
      </p:sp>
    </p:spTree>
    <p:extLst>
      <p:ext uri="{BB962C8B-B14F-4D97-AF65-F5344CB8AC3E}">
        <p14:creationId xmlns:p14="http://schemas.microsoft.com/office/powerpoint/2010/main" val="1990137913"/>
      </p:ext>
    </p:extLst>
  </p:cSld>
  <p:clrMapOvr>
    <a:masterClrMapping/>
  </p:clrMapOvr>
  <p:transition>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dirty="0" smtClean="0">
                <a:cs typeface="Arial" charset="0"/>
              </a:rPr>
              <a:t>Session Layer</a:t>
            </a:r>
          </a:p>
        </p:txBody>
      </p:sp>
      <p:sp>
        <p:nvSpPr>
          <p:cNvPr id="31747" name="Rectangle 3"/>
          <p:cNvSpPr>
            <a:spLocks noGrp="1" noChangeArrowheads="1"/>
          </p:cNvSpPr>
          <p:nvPr>
            <p:ph idx="1"/>
          </p:nvPr>
        </p:nvSpPr>
        <p:spPr>
          <a:xfrm>
            <a:off x="762000" y="762000"/>
            <a:ext cx="8382000" cy="5484421"/>
          </a:xfrm>
        </p:spPr>
        <p:txBody>
          <a:bodyPr/>
          <a:lstStyle/>
          <a:p>
            <a:pPr eaLnBrk="1" hangingPunct="1">
              <a:buFontTx/>
              <a:buChar char="•"/>
            </a:pPr>
            <a:r>
              <a:rPr lang="en-US" sz="1800" dirty="0" smtClean="0">
                <a:latin typeface="Arial" charset="0"/>
                <a:cs typeface="Arial" charset="0"/>
              </a:rPr>
              <a:t>The session layer allows users on different machines to establish </a:t>
            </a:r>
            <a:r>
              <a:rPr lang="en-US" sz="1800" i="1" dirty="0" smtClean="0">
                <a:solidFill>
                  <a:srgbClr val="7030A0"/>
                </a:solidFill>
                <a:latin typeface="Arial" charset="0"/>
                <a:cs typeface="Arial" charset="0"/>
              </a:rPr>
              <a:t>sessions</a:t>
            </a:r>
            <a:r>
              <a:rPr lang="en-US" sz="1800" dirty="0" smtClean="0">
                <a:latin typeface="Arial" charset="0"/>
                <a:cs typeface="Arial" charset="0"/>
              </a:rPr>
              <a:t> between them.</a:t>
            </a:r>
          </a:p>
          <a:p>
            <a:pPr eaLnBrk="1" hangingPunct="1">
              <a:buFontTx/>
              <a:buChar char="•"/>
            </a:pPr>
            <a:r>
              <a:rPr lang="en-US" sz="1800" dirty="0" smtClean="0">
                <a:latin typeface="Arial" charset="0"/>
                <a:cs typeface="Arial" charset="0"/>
              </a:rPr>
              <a:t>Services:</a:t>
            </a:r>
          </a:p>
          <a:p>
            <a:pPr lvl="1"/>
            <a:r>
              <a:rPr lang="en-US" sz="1600" i="1" dirty="0" smtClean="0">
                <a:solidFill>
                  <a:srgbClr val="7030A0"/>
                </a:solidFill>
                <a:latin typeface="Arial" charset="0"/>
                <a:cs typeface="Arial" charset="0"/>
              </a:rPr>
              <a:t>Dialog control</a:t>
            </a:r>
            <a:r>
              <a:rPr lang="en-US" sz="1600" dirty="0" smtClean="0">
                <a:latin typeface="Arial" charset="0"/>
                <a:cs typeface="Arial" charset="0"/>
              </a:rPr>
              <a:t> - Keeping track the whose turn is it to transmit,</a:t>
            </a:r>
          </a:p>
          <a:p>
            <a:pPr lvl="1"/>
            <a:r>
              <a:rPr lang="en-US" sz="1600" i="1" dirty="0" smtClean="0">
                <a:solidFill>
                  <a:srgbClr val="7030A0"/>
                </a:solidFill>
                <a:latin typeface="Arial" charset="0"/>
                <a:cs typeface="Arial" charset="0"/>
              </a:rPr>
              <a:t>Token management </a:t>
            </a:r>
            <a:r>
              <a:rPr lang="en-US" sz="1600" dirty="0" smtClean="0">
                <a:latin typeface="Arial" charset="0"/>
                <a:cs typeface="Arial" charset="0"/>
              </a:rPr>
              <a:t>– Preventing tow parties from attempting the same critical operation simultaneously, and</a:t>
            </a:r>
          </a:p>
          <a:p>
            <a:pPr lvl="1"/>
            <a:r>
              <a:rPr lang="en-US" sz="1600" i="1" dirty="0" smtClean="0">
                <a:solidFill>
                  <a:srgbClr val="7030A0"/>
                </a:solidFill>
                <a:latin typeface="Arial" charset="0"/>
                <a:cs typeface="Arial" charset="0"/>
              </a:rPr>
              <a:t>Synchronization </a:t>
            </a:r>
            <a:r>
              <a:rPr lang="en-US" sz="1600" dirty="0" smtClean="0">
                <a:latin typeface="Arial" charset="0"/>
                <a:cs typeface="Arial" charset="0"/>
              </a:rPr>
              <a:t>– </a:t>
            </a:r>
            <a:r>
              <a:rPr lang="en-US" sz="1600" dirty="0" err="1" smtClean="0">
                <a:latin typeface="Arial" charset="0"/>
                <a:cs typeface="Arial" charset="0"/>
              </a:rPr>
              <a:t>Checkpointing</a:t>
            </a:r>
            <a:r>
              <a:rPr lang="en-US" sz="1600" dirty="0" smtClean="0">
                <a:latin typeface="Arial" charset="0"/>
                <a:cs typeface="Arial" charset="0"/>
              </a:rPr>
              <a:t> long transmissions to allow them to pick up form where they left off in the event of a crash and subsequent recovery.</a:t>
            </a:r>
            <a:endParaRPr lang="en-US" sz="1800" dirty="0" smtClean="0">
              <a:latin typeface="Arial" charset="0"/>
              <a:cs typeface="Arial" charset="0"/>
            </a:endParaRPr>
          </a:p>
        </p:txBody>
      </p:sp>
      <p:sp>
        <p:nvSpPr>
          <p:cNvPr id="31748" name="Rectangle 5"/>
          <p:cNvSpPr>
            <a:spLocks noGrp="1" noChangeArrowheads="1"/>
          </p:cNvSpPr>
          <p:nvPr>
            <p:ph type="ftr" sz="quarter" idx="11"/>
          </p:nvPr>
        </p:nvSpPr>
        <p:spPr>
          <a:xfrm>
            <a:off x="3124200" y="6356275"/>
            <a:ext cx="2895600" cy="228600"/>
          </a:xfrm>
          <a:noFill/>
        </p:spPr>
        <p:txBody>
          <a:bodyPr/>
          <a:lstStyle/>
          <a:p>
            <a:pPr algn="ctr" fontAlgn="base">
              <a:spcBef>
                <a:spcPct val="0"/>
              </a:spcBef>
              <a:spcAft>
                <a:spcPct val="0"/>
              </a:spcAft>
            </a:pPr>
            <a:r>
              <a:rPr lang="en-US" sz="1000" i="1" dirty="0" smtClean="0">
                <a:latin typeface="Arial" charset="0"/>
                <a:cs typeface="Arial" charset="0"/>
              </a:rPr>
              <a:t>Computer Networks</a:t>
            </a:r>
            <a:r>
              <a:rPr lang="en-US" sz="1000" dirty="0" smtClean="0">
                <a:latin typeface="Arial" charset="0"/>
                <a:cs typeface="Arial" charset="0"/>
              </a:rPr>
              <a:t>, Fifth Edition by Andrew </a:t>
            </a:r>
            <a:r>
              <a:rPr lang="en-US" sz="1000" dirty="0" err="1" smtClean="0">
                <a:latin typeface="Arial" charset="0"/>
                <a:cs typeface="Arial" charset="0"/>
              </a:rPr>
              <a:t>Tanenbaum</a:t>
            </a:r>
            <a:r>
              <a:rPr lang="en-US" sz="1000" dirty="0" smtClean="0">
                <a:latin typeface="Arial" charset="0"/>
                <a:cs typeface="Arial" charset="0"/>
              </a:rPr>
              <a:t> and David </a:t>
            </a:r>
            <a:r>
              <a:rPr lang="en-US" sz="1000" dirty="0" err="1" smtClean="0">
                <a:latin typeface="Arial" charset="0"/>
                <a:cs typeface="Arial" charset="0"/>
              </a:rPr>
              <a:t>Wetherall</a:t>
            </a:r>
            <a:r>
              <a:rPr lang="en-US" sz="1000" dirty="0" smtClean="0">
                <a:latin typeface="Arial" charset="0"/>
                <a:cs typeface="Arial" charset="0"/>
              </a:rPr>
              <a:t>, © Pearson Education-Prentice Hall, 2011</a:t>
            </a:r>
          </a:p>
        </p:txBody>
      </p:sp>
    </p:spTree>
    <p:extLst>
      <p:ext uri="{BB962C8B-B14F-4D97-AF65-F5344CB8AC3E}">
        <p14:creationId xmlns:p14="http://schemas.microsoft.com/office/powerpoint/2010/main" val="4147530494"/>
      </p:ext>
    </p:extLst>
  </p:cSld>
  <p:clrMapOvr>
    <a:masterClrMapping/>
  </p:clrMapOvr>
  <p:transition>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dirty="0" smtClean="0">
                <a:cs typeface="Arial" charset="0"/>
              </a:rPr>
              <a:t>Presentation Layer</a:t>
            </a:r>
          </a:p>
        </p:txBody>
      </p:sp>
      <p:sp>
        <p:nvSpPr>
          <p:cNvPr id="31747" name="Rectangle 3"/>
          <p:cNvSpPr>
            <a:spLocks noGrp="1" noChangeArrowheads="1"/>
          </p:cNvSpPr>
          <p:nvPr>
            <p:ph idx="1"/>
          </p:nvPr>
        </p:nvSpPr>
        <p:spPr>
          <a:xfrm>
            <a:off x="762000" y="762000"/>
            <a:ext cx="8382000" cy="5484421"/>
          </a:xfrm>
        </p:spPr>
        <p:txBody>
          <a:bodyPr/>
          <a:lstStyle/>
          <a:p>
            <a:pPr eaLnBrk="1" hangingPunct="1">
              <a:buFontTx/>
              <a:buChar char="•"/>
            </a:pPr>
            <a:r>
              <a:rPr lang="en-US" sz="1800" dirty="0" smtClean="0">
                <a:latin typeface="Arial" charset="0"/>
                <a:cs typeface="Arial" charset="0"/>
              </a:rPr>
              <a:t>This layer is concerned with the presentation of the message; that is syntax and semantics of the information transmitted.</a:t>
            </a:r>
          </a:p>
          <a:p>
            <a:pPr eaLnBrk="1" hangingPunct="1">
              <a:buFontTx/>
              <a:buChar char="•"/>
            </a:pPr>
            <a:r>
              <a:rPr lang="en-US" sz="1800" dirty="0" smtClean="0">
                <a:latin typeface="Arial" charset="0"/>
                <a:cs typeface="Arial" charset="0"/>
              </a:rPr>
              <a:t>It deals with different internal data representations on different machines:</a:t>
            </a:r>
          </a:p>
          <a:p>
            <a:pPr lvl="1"/>
            <a:r>
              <a:rPr lang="en-US" sz="1400" dirty="0" smtClean="0">
                <a:latin typeface="Arial" charset="0"/>
                <a:cs typeface="Arial" charset="0"/>
              </a:rPr>
              <a:t>Abstract data structures,</a:t>
            </a:r>
          </a:p>
          <a:p>
            <a:pPr lvl="1"/>
            <a:r>
              <a:rPr lang="en-US" sz="1400" dirty="0" smtClean="0">
                <a:latin typeface="Arial" charset="0"/>
                <a:cs typeface="Arial" charset="0"/>
              </a:rPr>
              <a:t>Standard encoding to be used,</a:t>
            </a:r>
          </a:p>
          <a:p>
            <a:pPr marL="457200" lvl="1" indent="0">
              <a:buNone/>
            </a:pPr>
            <a:endParaRPr lang="en-US" sz="1400" dirty="0" smtClean="0">
              <a:latin typeface="Arial" charset="0"/>
              <a:cs typeface="Arial" charset="0"/>
            </a:endParaRPr>
          </a:p>
        </p:txBody>
      </p:sp>
      <p:sp>
        <p:nvSpPr>
          <p:cNvPr id="31748" name="Rectangle 5"/>
          <p:cNvSpPr>
            <a:spLocks noGrp="1" noChangeArrowheads="1"/>
          </p:cNvSpPr>
          <p:nvPr>
            <p:ph type="ftr" sz="quarter" idx="11"/>
          </p:nvPr>
        </p:nvSpPr>
        <p:spPr>
          <a:xfrm>
            <a:off x="3124200" y="6356275"/>
            <a:ext cx="2895600" cy="228600"/>
          </a:xfrm>
          <a:noFill/>
        </p:spPr>
        <p:txBody>
          <a:bodyPr/>
          <a:lstStyle/>
          <a:p>
            <a:pPr algn="ctr" fontAlgn="base">
              <a:spcBef>
                <a:spcPct val="0"/>
              </a:spcBef>
              <a:spcAft>
                <a:spcPct val="0"/>
              </a:spcAft>
            </a:pPr>
            <a:r>
              <a:rPr lang="en-US" sz="1000" i="1" dirty="0" smtClean="0">
                <a:latin typeface="Arial" charset="0"/>
                <a:cs typeface="Arial" charset="0"/>
              </a:rPr>
              <a:t>Computer Networks</a:t>
            </a:r>
            <a:r>
              <a:rPr lang="en-US" sz="1000" dirty="0" smtClean="0">
                <a:latin typeface="Arial" charset="0"/>
                <a:cs typeface="Arial" charset="0"/>
              </a:rPr>
              <a:t>, Fifth Edition by Andrew </a:t>
            </a:r>
            <a:r>
              <a:rPr lang="en-US" sz="1000" dirty="0" err="1" smtClean="0">
                <a:latin typeface="Arial" charset="0"/>
                <a:cs typeface="Arial" charset="0"/>
              </a:rPr>
              <a:t>Tanenbaum</a:t>
            </a:r>
            <a:r>
              <a:rPr lang="en-US" sz="1000" dirty="0" smtClean="0">
                <a:latin typeface="Arial" charset="0"/>
                <a:cs typeface="Arial" charset="0"/>
              </a:rPr>
              <a:t> and David </a:t>
            </a:r>
            <a:r>
              <a:rPr lang="en-US" sz="1000" dirty="0" err="1" smtClean="0">
                <a:latin typeface="Arial" charset="0"/>
                <a:cs typeface="Arial" charset="0"/>
              </a:rPr>
              <a:t>Wetherall</a:t>
            </a:r>
            <a:r>
              <a:rPr lang="en-US" sz="1000" dirty="0" smtClean="0">
                <a:latin typeface="Arial" charset="0"/>
                <a:cs typeface="Arial" charset="0"/>
              </a:rPr>
              <a:t>, © Pearson Education-Prentice Hall, 2011</a:t>
            </a:r>
          </a:p>
        </p:txBody>
      </p:sp>
    </p:spTree>
    <p:extLst>
      <p:ext uri="{BB962C8B-B14F-4D97-AF65-F5344CB8AC3E}">
        <p14:creationId xmlns:p14="http://schemas.microsoft.com/office/powerpoint/2010/main" val="1509904255"/>
      </p:ext>
    </p:extLst>
  </p:cSld>
  <p:clrMapOvr>
    <a:masterClrMapping/>
  </p:clrMapOvr>
  <p:transition>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dirty="0" smtClean="0">
                <a:cs typeface="Arial" charset="0"/>
              </a:rPr>
              <a:t>Application Layer</a:t>
            </a:r>
          </a:p>
        </p:txBody>
      </p:sp>
      <p:sp>
        <p:nvSpPr>
          <p:cNvPr id="31747" name="Rectangle 3"/>
          <p:cNvSpPr>
            <a:spLocks noGrp="1" noChangeArrowheads="1"/>
          </p:cNvSpPr>
          <p:nvPr>
            <p:ph idx="1"/>
          </p:nvPr>
        </p:nvSpPr>
        <p:spPr>
          <a:xfrm>
            <a:off x="762000" y="762000"/>
            <a:ext cx="8382000" cy="5484421"/>
          </a:xfrm>
        </p:spPr>
        <p:txBody>
          <a:bodyPr/>
          <a:lstStyle/>
          <a:p>
            <a:pPr eaLnBrk="1" hangingPunct="1">
              <a:buFontTx/>
              <a:buChar char="•"/>
            </a:pPr>
            <a:r>
              <a:rPr lang="en-US" sz="1800" dirty="0" smtClean="0">
                <a:latin typeface="Arial" charset="0"/>
                <a:cs typeface="Arial" charset="0"/>
              </a:rPr>
              <a:t>This layer commonly contains a variety of protocols that are needed by the users.</a:t>
            </a:r>
          </a:p>
          <a:p>
            <a:pPr eaLnBrk="1" hangingPunct="1">
              <a:buFontTx/>
              <a:buChar char="•"/>
            </a:pPr>
            <a:r>
              <a:rPr lang="en-US" sz="1800" dirty="0" smtClean="0">
                <a:latin typeface="Arial" charset="0"/>
                <a:cs typeface="Arial" charset="0"/>
              </a:rPr>
              <a:t>For example:</a:t>
            </a:r>
          </a:p>
          <a:p>
            <a:pPr lvl="1"/>
            <a:r>
              <a:rPr lang="en-US" sz="1600" i="1" dirty="0" smtClean="0">
                <a:solidFill>
                  <a:srgbClr val="7030A0"/>
                </a:solidFill>
                <a:latin typeface="Arial" charset="0"/>
                <a:cs typeface="Arial" charset="0"/>
              </a:rPr>
              <a:t>HTTP</a:t>
            </a:r>
            <a:r>
              <a:rPr lang="en-US" sz="1600" dirty="0" smtClean="0">
                <a:latin typeface="Arial" charset="0"/>
                <a:cs typeface="Arial" charset="0"/>
              </a:rPr>
              <a:t> – Hyper Text Transfer Protocol,</a:t>
            </a:r>
          </a:p>
          <a:p>
            <a:pPr lvl="1"/>
            <a:r>
              <a:rPr lang="en-US" sz="1600" i="1" dirty="0" smtClean="0">
                <a:solidFill>
                  <a:srgbClr val="7030A0"/>
                </a:solidFill>
                <a:latin typeface="Arial" charset="0"/>
                <a:cs typeface="Arial" charset="0"/>
              </a:rPr>
              <a:t>FTP</a:t>
            </a:r>
            <a:r>
              <a:rPr lang="en-US" sz="1600" dirty="0" smtClean="0">
                <a:latin typeface="Arial" charset="0"/>
                <a:cs typeface="Arial" charset="0"/>
              </a:rPr>
              <a:t> - File Transfer Protocol</a:t>
            </a:r>
          </a:p>
          <a:p>
            <a:pPr lvl="1"/>
            <a:r>
              <a:rPr lang="en-US" sz="1600" i="1" dirty="0" smtClean="0">
                <a:solidFill>
                  <a:srgbClr val="7030A0"/>
                </a:solidFill>
                <a:latin typeface="Arial" charset="0"/>
                <a:cs typeface="Arial" charset="0"/>
              </a:rPr>
              <a:t>POP/SMTP</a:t>
            </a:r>
            <a:r>
              <a:rPr lang="en-US" sz="1600" dirty="0" smtClean="0">
                <a:latin typeface="Arial" charset="0"/>
                <a:cs typeface="Arial" charset="0"/>
              </a:rPr>
              <a:t> – E-mail Protocol,</a:t>
            </a:r>
          </a:p>
          <a:p>
            <a:pPr lvl="1"/>
            <a:r>
              <a:rPr lang="en-US" sz="1600" i="1" dirty="0" smtClean="0">
                <a:solidFill>
                  <a:srgbClr val="7030A0"/>
                </a:solidFill>
                <a:latin typeface="Arial" charset="0"/>
                <a:cs typeface="Arial" charset="0"/>
              </a:rPr>
              <a:t>RSS</a:t>
            </a:r>
            <a:r>
              <a:rPr lang="en-US" sz="1600" dirty="0" smtClean="0">
                <a:latin typeface="Arial" charset="0"/>
                <a:cs typeface="Arial" charset="0"/>
              </a:rPr>
              <a:t> </a:t>
            </a:r>
            <a:r>
              <a:rPr lang="en-US" sz="1600" dirty="0">
                <a:latin typeface="Arial" charset="0"/>
                <a:cs typeface="Arial" charset="0"/>
              </a:rPr>
              <a:t>– </a:t>
            </a:r>
            <a:r>
              <a:rPr lang="en-US" sz="1600" dirty="0" smtClean="0">
                <a:latin typeface="Arial" charset="0"/>
                <a:cs typeface="Arial" charset="0"/>
              </a:rPr>
              <a:t>Network News, etc.</a:t>
            </a:r>
            <a:endParaRPr lang="en-US" sz="1600" dirty="0">
              <a:latin typeface="Arial" charset="0"/>
              <a:cs typeface="Arial" charset="0"/>
            </a:endParaRPr>
          </a:p>
          <a:p>
            <a:pPr lvl="1"/>
            <a:endParaRPr lang="en-US" sz="1600" dirty="0" smtClean="0">
              <a:latin typeface="Arial" charset="0"/>
              <a:cs typeface="Arial" charset="0"/>
            </a:endParaRPr>
          </a:p>
          <a:p>
            <a:pPr lvl="1"/>
            <a:endParaRPr lang="en-US" sz="1600" dirty="0" smtClean="0">
              <a:latin typeface="Arial" charset="0"/>
              <a:cs typeface="Arial" charset="0"/>
            </a:endParaRPr>
          </a:p>
        </p:txBody>
      </p:sp>
      <p:sp>
        <p:nvSpPr>
          <p:cNvPr id="31748" name="Rectangle 5"/>
          <p:cNvSpPr>
            <a:spLocks noGrp="1" noChangeArrowheads="1"/>
          </p:cNvSpPr>
          <p:nvPr>
            <p:ph type="ftr" sz="quarter" idx="11"/>
          </p:nvPr>
        </p:nvSpPr>
        <p:spPr>
          <a:xfrm>
            <a:off x="3124200" y="6356275"/>
            <a:ext cx="2895600" cy="228600"/>
          </a:xfrm>
          <a:noFill/>
        </p:spPr>
        <p:txBody>
          <a:bodyPr/>
          <a:lstStyle/>
          <a:p>
            <a:pPr algn="ctr" fontAlgn="base">
              <a:spcBef>
                <a:spcPct val="0"/>
              </a:spcBef>
              <a:spcAft>
                <a:spcPct val="0"/>
              </a:spcAft>
            </a:pPr>
            <a:r>
              <a:rPr lang="en-US" sz="1000" i="1" dirty="0" smtClean="0">
                <a:latin typeface="Arial" charset="0"/>
                <a:cs typeface="Arial" charset="0"/>
              </a:rPr>
              <a:t>Computer Networks</a:t>
            </a:r>
            <a:r>
              <a:rPr lang="en-US" sz="1000" dirty="0" smtClean="0">
                <a:latin typeface="Arial" charset="0"/>
                <a:cs typeface="Arial" charset="0"/>
              </a:rPr>
              <a:t>, Fifth Edition by Andrew </a:t>
            </a:r>
            <a:r>
              <a:rPr lang="en-US" sz="1000" dirty="0" err="1" smtClean="0">
                <a:latin typeface="Arial" charset="0"/>
                <a:cs typeface="Arial" charset="0"/>
              </a:rPr>
              <a:t>Tanenbaum</a:t>
            </a:r>
            <a:r>
              <a:rPr lang="en-US" sz="1000" dirty="0" smtClean="0">
                <a:latin typeface="Arial" charset="0"/>
                <a:cs typeface="Arial" charset="0"/>
              </a:rPr>
              <a:t> and David </a:t>
            </a:r>
            <a:r>
              <a:rPr lang="en-US" sz="1000" dirty="0" err="1" smtClean="0">
                <a:latin typeface="Arial" charset="0"/>
                <a:cs typeface="Arial" charset="0"/>
              </a:rPr>
              <a:t>Wetherall</a:t>
            </a:r>
            <a:r>
              <a:rPr lang="en-US" sz="1000" dirty="0" smtClean="0">
                <a:latin typeface="Arial" charset="0"/>
                <a:cs typeface="Arial" charset="0"/>
              </a:rPr>
              <a:t>, © Pearson Education-Prentice Hall, 2011</a:t>
            </a:r>
          </a:p>
        </p:txBody>
      </p:sp>
    </p:spTree>
    <p:extLst>
      <p:ext uri="{BB962C8B-B14F-4D97-AF65-F5344CB8AC3E}">
        <p14:creationId xmlns:p14="http://schemas.microsoft.com/office/powerpoint/2010/main" val="1509904255"/>
      </p:ext>
    </p:extLst>
  </p:cSld>
  <p:clrMapOvr>
    <a:masterClrMapping/>
  </p:clrMapOvr>
  <p:transition>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The TCP/IP Reference Model Layers</a:t>
            </a:r>
          </a:p>
        </p:txBody>
      </p:sp>
      <p:sp>
        <p:nvSpPr>
          <p:cNvPr id="32771" name="Rectangle 3"/>
          <p:cNvSpPr>
            <a:spLocks noGrp="1" noChangeArrowheads="1"/>
          </p:cNvSpPr>
          <p:nvPr>
            <p:ph idx="1"/>
          </p:nvPr>
        </p:nvSpPr>
        <p:spPr>
          <a:xfrm>
            <a:off x="1524000" y="2033588"/>
            <a:ext cx="7620000" cy="4519612"/>
          </a:xfrm>
        </p:spPr>
        <p:txBody>
          <a:bodyPr/>
          <a:lstStyle/>
          <a:p>
            <a:pPr eaLnBrk="1" hangingPunct="1">
              <a:buFontTx/>
              <a:buChar char="•"/>
            </a:pPr>
            <a:r>
              <a:rPr lang="en-US" sz="2800" smtClean="0">
                <a:latin typeface="Arial" charset="0"/>
                <a:cs typeface="Arial" charset="0"/>
              </a:rPr>
              <a:t>Link layer</a:t>
            </a:r>
          </a:p>
          <a:p>
            <a:pPr eaLnBrk="1" hangingPunct="1">
              <a:buFontTx/>
              <a:buChar char="•"/>
            </a:pPr>
            <a:r>
              <a:rPr lang="en-US" sz="2800" smtClean="0">
                <a:latin typeface="Arial" charset="0"/>
                <a:cs typeface="Arial" charset="0"/>
              </a:rPr>
              <a:t>Internet layer</a:t>
            </a:r>
          </a:p>
          <a:p>
            <a:pPr eaLnBrk="1" hangingPunct="1">
              <a:buFontTx/>
              <a:buChar char="•"/>
            </a:pPr>
            <a:r>
              <a:rPr lang="en-US" sz="2800" smtClean="0">
                <a:latin typeface="Arial" charset="0"/>
                <a:cs typeface="Arial" charset="0"/>
              </a:rPr>
              <a:t>Transport layer</a:t>
            </a:r>
          </a:p>
          <a:p>
            <a:pPr eaLnBrk="1" hangingPunct="1">
              <a:buFontTx/>
              <a:buChar char="•"/>
            </a:pPr>
            <a:r>
              <a:rPr lang="en-US" sz="2800" smtClean="0">
                <a:latin typeface="Arial" charset="0"/>
                <a:cs typeface="Arial" charset="0"/>
              </a:rPr>
              <a:t>Application layer</a:t>
            </a:r>
          </a:p>
        </p:txBody>
      </p:sp>
      <p:sp>
        <p:nvSpPr>
          <p:cNvPr id="32772"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The TCP/IP Reference Model</a:t>
            </a:r>
            <a:endParaRPr lang="en-US" dirty="0"/>
          </a:p>
        </p:txBody>
      </p:sp>
      <p:sp>
        <p:nvSpPr>
          <p:cNvPr id="3" name="Content Placeholder 2"/>
          <p:cNvSpPr>
            <a:spLocks noGrp="1"/>
          </p:cNvSpPr>
          <p:nvPr>
            <p:ph idx="1"/>
          </p:nvPr>
        </p:nvSpPr>
        <p:spPr/>
        <p:txBody>
          <a:bodyPr/>
          <a:lstStyle/>
          <a:p>
            <a:r>
              <a:rPr lang="en-US" sz="2000" dirty="0" smtClean="0"/>
              <a:t>Grandparent of all wide area computer networks </a:t>
            </a:r>
            <a:r>
              <a:rPr lang="en-US" sz="2000" i="1" dirty="0" smtClean="0">
                <a:solidFill>
                  <a:srgbClr val="7030A0"/>
                </a:solidFill>
              </a:rPr>
              <a:t>ARPANET</a:t>
            </a:r>
          </a:p>
          <a:p>
            <a:r>
              <a:rPr lang="en-US" sz="2000" dirty="0" smtClean="0"/>
              <a:t>It’s successor Internet</a:t>
            </a:r>
          </a:p>
          <a:p>
            <a:endParaRPr lang="en-US" sz="2000" dirty="0"/>
          </a:p>
          <a:p>
            <a:r>
              <a:rPr lang="en-US" sz="2000" dirty="0" smtClean="0"/>
              <a:t>ARPANET research network sponsored by the </a:t>
            </a:r>
            <a:r>
              <a:rPr lang="en-US" sz="2000" dirty="0" err="1" smtClean="0"/>
              <a:t>DoD</a:t>
            </a:r>
            <a:r>
              <a:rPr lang="en-US" sz="2000" dirty="0" smtClean="0"/>
              <a:t>.</a:t>
            </a:r>
          </a:p>
          <a:p>
            <a:r>
              <a:rPr lang="en-US" sz="2000" dirty="0" smtClean="0"/>
              <a:t>Used initially leased telephone lines.</a:t>
            </a:r>
          </a:p>
          <a:p>
            <a:r>
              <a:rPr lang="en-US" sz="2000" dirty="0" smtClean="0"/>
              <a:t>When satellite and radio networks were included the new reference architecture was needed.</a:t>
            </a:r>
          </a:p>
          <a:p>
            <a:r>
              <a:rPr lang="en-US" sz="2000" dirty="0" smtClean="0"/>
              <a:t>Hence the ability to connect to multiple networks in a seamless way was one of the major design goals.</a:t>
            </a:r>
          </a:p>
          <a:p>
            <a:r>
              <a:rPr lang="en-US" sz="2000" dirty="0" smtClean="0"/>
              <a:t>This architecture latter became known as the </a:t>
            </a:r>
            <a:r>
              <a:rPr lang="en-US" sz="2000" i="1" dirty="0" smtClean="0">
                <a:solidFill>
                  <a:srgbClr val="FF0000"/>
                </a:solidFill>
              </a:rPr>
              <a:t>TCP/IP Reference Model</a:t>
            </a:r>
            <a:r>
              <a:rPr lang="en-US" sz="2000" dirty="0" smtClean="0"/>
              <a:t>.</a:t>
            </a:r>
          </a:p>
          <a:p>
            <a:r>
              <a:rPr lang="en-US" sz="2000" dirty="0" smtClean="0"/>
              <a:t>Design criteria:</a:t>
            </a:r>
          </a:p>
          <a:p>
            <a:pPr lvl="1"/>
            <a:r>
              <a:rPr lang="en-US" sz="1800" dirty="0" smtClean="0"/>
              <a:t>Network be able to survive loss of subnet hardware without existing conversations being broken off.</a:t>
            </a:r>
          </a:p>
          <a:p>
            <a:pPr lvl="1"/>
            <a:r>
              <a:rPr lang="en-US" sz="1800" dirty="0" smtClean="0"/>
              <a:t>Applications with divergent requirements were supported ranging from file transfer to real-time speech transmission.</a:t>
            </a:r>
            <a:endParaRPr lang="en-US" sz="1800" dirty="0"/>
          </a:p>
        </p:txBody>
      </p:sp>
    </p:spTree>
    <p:extLst>
      <p:ext uri="{BB962C8B-B14F-4D97-AF65-F5344CB8AC3E}">
        <p14:creationId xmlns:p14="http://schemas.microsoft.com/office/powerpoint/2010/main" val="1409281605"/>
      </p:ext>
    </p:extLst>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3600" dirty="0" smtClean="0">
                <a:cs typeface="Arial" charset="0"/>
              </a:rPr>
              <a:t>The TCP/IP Reference Model (1)</a:t>
            </a:r>
          </a:p>
        </p:txBody>
      </p:sp>
      <p:sp>
        <p:nvSpPr>
          <p:cNvPr id="3379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TCP/IP reference model</a:t>
            </a:r>
          </a:p>
        </p:txBody>
      </p:sp>
      <p:sp>
        <p:nvSpPr>
          <p:cNvPr id="33797"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33796" name="Picture 2"/>
          <p:cNvPicPr>
            <a:picLocks noChangeAspect="1" noChangeArrowheads="1"/>
          </p:cNvPicPr>
          <p:nvPr/>
        </p:nvPicPr>
        <p:blipFill>
          <a:blip r:embed="rId2" cstate="print"/>
          <a:srcRect/>
          <a:stretch>
            <a:fillRect/>
          </a:stretch>
        </p:blipFill>
        <p:spPr bwMode="auto">
          <a:xfrm>
            <a:off x="1338263" y="1295400"/>
            <a:ext cx="6838950" cy="41148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Layer</a:t>
            </a:r>
            <a:endParaRPr lang="en-US" dirty="0"/>
          </a:p>
        </p:txBody>
      </p:sp>
      <p:sp>
        <p:nvSpPr>
          <p:cNvPr id="3" name="Content Placeholder 2"/>
          <p:cNvSpPr>
            <a:spLocks noGrp="1"/>
          </p:cNvSpPr>
          <p:nvPr>
            <p:ph idx="1"/>
          </p:nvPr>
        </p:nvSpPr>
        <p:spPr/>
        <p:txBody>
          <a:bodyPr/>
          <a:lstStyle/>
          <a:p>
            <a:r>
              <a:rPr lang="en-US" sz="2000" dirty="0" smtClean="0"/>
              <a:t>Packet switched network</a:t>
            </a:r>
          </a:p>
          <a:p>
            <a:r>
              <a:rPr lang="en-US" sz="2000" dirty="0" smtClean="0"/>
              <a:t>Connectionless layer that runs across different networks.</a:t>
            </a:r>
          </a:p>
          <a:p>
            <a:r>
              <a:rPr lang="en-US" sz="2000" dirty="0" smtClean="0"/>
              <a:t>The lowest layer, the </a:t>
            </a:r>
            <a:r>
              <a:rPr lang="en-US" sz="2000" i="1" dirty="0" smtClean="0">
                <a:solidFill>
                  <a:srgbClr val="FF0000"/>
                </a:solidFill>
              </a:rPr>
              <a:t>link layer</a:t>
            </a:r>
            <a:r>
              <a:rPr lang="en-US" sz="2000" dirty="0" smtClean="0"/>
              <a:t>, describes what links such as serial lines and classic Ethernet must do to meet the needs of this connectionless internet layer.</a:t>
            </a:r>
          </a:p>
          <a:p>
            <a:r>
              <a:rPr lang="en-US" sz="2000" dirty="0" smtClean="0"/>
              <a:t>It is not actual layer in the classical sense of the term rather is an interface between hosts and transmission links.</a:t>
            </a:r>
            <a:endParaRPr lang="en-US" sz="2000" dirty="0"/>
          </a:p>
        </p:txBody>
      </p:sp>
    </p:spTree>
    <p:extLst>
      <p:ext uri="{BB962C8B-B14F-4D97-AF65-F5344CB8AC3E}">
        <p14:creationId xmlns:p14="http://schemas.microsoft.com/office/powerpoint/2010/main" val="3897645960"/>
      </p:ext>
    </p:extLst>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Layer</a:t>
            </a:r>
            <a:endParaRPr lang="en-US" dirty="0"/>
          </a:p>
        </p:txBody>
      </p:sp>
      <p:sp>
        <p:nvSpPr>
          <p:cNvPr id="3" name="Content Placeholder 2"/>
          <p:cNvSpPr>
            <a:spLocks noGrp="1"/>
          </p:cNvSpPr>
          <p:nvPr>
            <p:ph idx="1"/>
          </p:nvPr>
        </p:nvSpPr>
        <p:spPr/>
        <p:txBody>
          <a:bodyPr/>
          <a:lstStyle/>
          <a:p>
            <a:r>
              <a:rPr lang="en-US" sz="2000" dirty="0" smtClean="0"/>
              <a:t>The </a:t>
            </a:r>
            <a:r>
              <a:rPr lang="en-US" sz="2000" i="1" dirty="0" smtClean="0">
                <a:solidFill>
                  <a:srgbClr val="FF0000"/>
                </a:solidFill>
              </a:rPr>
              <a:t>Internet Layer</a:t>
            </a:r>
            <a:r>
              <a:rPr lang="en-US" sz="2000" dirty="0" smtClean="0"/>
              <a:t> holds this architecture together.</a:t>
            </a:r>
          </a:p>
          <a:p>
            <a:r>
              <a:rPr lang="en-US" sz="2000" dirty="0" smtClean="0"/>
              <a:t>Its job is to permit hosts to inject packets into any network  and have them travel independently to the destination (potentially on a different network).</a:t>
            </a:r>
          </a:p>
          <a:p>
            <a:r>
              <a:rPr lang="en-US" sz="2000" dirty="0" smtClean="0"/>
              <a:t>The packets may arrive in a completely random order from the original and the higher layer must rearrange them – if in-order of delivery is desired.</a:t>
            </a:r>
          </a:p>
          <a:p>
            <a:endParaRPr lang="en-US" sz="2000" dirty="0"/>
          </a:p>
          <a:p>
            <a:r>
              <a:rPr lang="en-US" sz="2000" dirty="0" smtClean="0"/>
              <a:t>The internet layer define san official packet format and protocol called </a:t>
            </a:r>
            <a:r>
              <a:rPr lang="en-US" sz="2000" dirty="0" smtClean="0">
                <a:solidFill>
                  <a:srgbClr val="FF0000"/>
                </a:solidFill>
              </a:rPr>
              <a:t>IP</a:t>
            </a:r>
            <a:r>
              <a:rPr lang="en-US" sz="2000" dirty="0" smtClean="0"/>
              <a:t> (</a:t>
            </a:r>
            <a:r>
              <a:rPr lang="en-US" sz="2000" dirty="0" smtClean="0">
                <a:solidFill>
                  <a:srgbClr val="FF0000"/>
                </a:solidFill>
              </a:rPr>
              <a:t>Internet Protocol</a:t>
            </a:r>
            <a:r>
              <a:rPr lang="en-US" sz="2000" dirty="0" smtClean="0"/>
              <a:t>).</a:t>
            </a:r>
          </a:p>
          <a:p>
            <a:r>
              <a:rPr lang="en-US" sz="2000" dirty="0" smtClean="0"/>
              <a:t>Packet routing is a major issue and IP has not proven effective at avoiding congestion.</a:t>
            </a:r>
          </a:p>
          <a:p>
            <a:endParaRPr lang="en-US" sz="2000" dirty="0"/>
          </a:p>
        </p:txBody>
      </p:sp>
    </p:spTree>
    <p:extLst>
      <p:ext uri="{BB962C8B-B14F-4D97-AF65-F5344CB8AC3E}">
        <p14:creationId xmlns:p14="http://schemas.microsoft.com/office/powerpoint/2010/main" val="979207222"/>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600" dirty="0" smtClean="0">
                <a:cs typeface="Arial" charset="0"/>
              </a:rPr>
              <a:t>Home Applications (1)</a:t>
            </a:r>
          </a:p>
        </p:txBody>
      </p:sp>
      <p:sp>
        <p:nvSpPr>
          <p:cNvPr id="819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In a peer-to-peer system there are no fixed clients and servers.</a:t>
            </a:r>
          </a:p>
        </p:txBody>
      </p:sp>
      <p:sp>
        <p:nvSpPr>
          <p:cNvPr id="8197"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8196" name="Picture 2"/>
          <p:cNvPicPr>
            <a:picLocks noChangeAspect="1" noChangeArrowheads="1"/>
          </p:cNvPicPr>
          <p:nvPr/>
        </p:nvPicPr>
        <p:blipFill>
          <a:blip r:embed="rId2" cstate="print"/>
          <a:srcRect/>
          <a:stretch>
            <a:fillRect/>
          </a:stretch>
        </p:blipFill>
        <p:spPr bwMode="auto">
          <a:xfrm>
            <a:off x="804863" y="1633538"/>
            <a:ext cx="7534275" cy="35909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r>
              <a:rPr lang="en-US" sz="2000" i="1" dirty="0" smtClean="0">
                <a:solidFill>
                  <a:srgbClr val="FF0000"/>
                </a:solidFill>
              </a:rPr>
              <a:t>Transport Layer </a:t>
            </a:r>
            <a:r>
              <a:rPr lang="en-US" sz="2000" dirty="0" smtClean="0"/>
              <a:t>is designed to allow peer entities on the source and destination hosts to carry on a conversation, similarly to the OSI transport layer.</a:t>
            </a:r>
          </a:p>
          <a:p>
            <a:r>
              <a:rPr lang="en-US" sz="2000" dirty="0" smtClean="0"/>
              <a:t>Two end-to-end transport protocols:</a:t>
            </a:r>
          </a:p>
          <a:p>
            <a:pPr lvl="1"/>
            <a:r>
              <a:rPr lang="en-US" sz="1800" dirty="0" smtClean="0"/>
              <a:t>TCP (Transmission Control Protocol) – reliable connection-oriented protocol that allows a byte stream originating on one machine to be delivered without error on any other machine in the internet. </a:t>
            </a:r>
          </a:p>
          <a:p>
            <a:pPr lvl="1"/>
            <a:r>
              <a:rPr lang="en-US" sz="1800" dirty="0" smtClean="0"/>
              <a:t>UDP (User Datagram Protocol) – is unreliable connectionless protocol.</a:t>
            </a:r>
          </a:p>
        </p:txBody>
      </p:sp>
    </p:spTree>
    <p:extLst>
      <p:ext uri="{BB962C8B-B14F-4D97-AF65-F5344CB8AC3E}">
        <p14:creationId xmlns:p14="http://schemas.microsoft.com/office/powerpoint/2010/main" val="3055070684"/>
      </p:ext>
    </p:extLst>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pPr lvl="1"/>
            <a:r>
              <a:rPr lang="en-US" sz="1800" dirty="0" smtClean="0"/>
              <a:t>TCP (Transmission Control Protocol) – reliable connection-oriented protocol that allows a byte stream originating on one machine to be delivered without error on any other machine in the internet. </a:t>
            </a:r>
          </a:p>
          <a:p>
            <a:pPr lvl="2"/>
            <a:r>
              <a:rPr lang="en-US" sz="1600" dirty="0" smtClean="0"/>
              <a:t>It segments the incoming byte stream into discrete messages</a:t>
            </a:r>
          </a:p>
          <a:p>
            <a:pPr lvl="2"/>
            <a:r>
              <a:rPr lang="en-US" sz="1600" dirty="0" smtClean="0"/>
              <a:t>Passes each one on to the internet layer.</a:t>
            </a:r>
          </a:p>
          <a:p>
            <a:pPr lvl="2"/>
            <a:r>
              <a:rPr lang="en-US" sz="1600" dirty="0" smtClean="0"/>
              <a:t>At the receiver the TCP process reassembles the received messages.</a:t>
            </a:r>
          </a:p>
          <a:p>
            <a:pPr lvl="2"/>
            <a:r>
              <a:rPr lang="en-US" sz="1600" dirty="0" smtClean="0"/>
              <a:t>Flow control is also managed by TCP to ensure that a fast sender cannot swamp a slow receiver.</a:t>
            </a:r>
          </a:p>
          <a:p>
            <a:pPr lvl="1"/>
            <a:r>
              <a:rPr lang="en-US" sz="1800" dirty="0" smtClean="0"/>
              <a:t>UDP (User Datagram Protocol) – is unreliable connectionless protocol.</a:t>
            </a:r>
          </a:p>
          <a:p>
            <a:pPr lvl="2"/>
            <a:r>
              <a:rPr lang="en-US" sz="1600" dirty="0" smtClean="0"/>
              <a:t>For applications that do not want TCP’s sequencing or flow control and they want to provide one of their own.</a:t>
            </a:r>
          </a:p>
          <a:p>
            <a:pPr lvl="2"/>
            <a:r>
              <a:rPr lang="en-US" sz="1600" dirty="0" smtClean="0"/>
              <a:t>Widely used for one-shot, client-server-type request-reply queries and application in which prompt deliver is more important than accurate delivery.</a:t>
            </a:r>
          </a:p>
          <a:p>
            <a:pPr lvl="3"/>
            <a:r>
              <a:rPr lang="en-US" sz="1600" dirty="0" smtClean="0"/>
              <a:t>Speech</a:t>
            </a:r>
          </a:p>
          <a:p>
            <a:pPr lvl="3"/>
            <a:r>
              <a:rPr lang="en-US" sz="1600" dirty="0" smtClean="0"/>
              <a:t>Video</a:t>
            </a:r>
            <a:endParaRPr lang="en-US" sz="1600" dirty="0"/>
          </a:p>
        </p:txBody>
      </p:sp>
    </p:spTree>
    <p:extLst>
      <p:ext uri="{BB962C8B-B14F-4D97-AF65-F5344CB8AC3E}">
        <p14:creationId xmlns:p14="http://schemas.microsoft.com/office/powerpoint/2010/main" val="1802196884"/>
      </p:ext>
    </p:extLst>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600" smtClean="0">
                <a:latin typeface="Arial" charset="0"/>
                <a:cs typeface="Arial" charset="0"/>
              </a:rPr>
              <a:t>The TCP/IP Reference Model (2)</a:t>
            </a:r>
          </a:p>
        </p:txBody>
      </p:sp>
      <p:sp>
        <p:nvSpPr>
          <p:cNvPr id="3481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TCP/IP reference model with some protocols we will study</a:t>
            </a:r>
          </a:p>
        </p:txBody>
      </p:sp>
      <p:sp>
        <p:nvSpPr>
          <p:cNvPr id="34821"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34820" name="Picture 2"/>
          <p:cNvPicPr>
            <a:picLocks noChangeAspect="1" noChangeArrowheads="1"/>
          </p:cNvPicPr>
          <p:nvPr/>
        </p:nvPicPr>
        <p:blipFill>
          <a:blip r:embed="rId2" cstate="print"/>
          <a:srcRect/>
          <a:stretch>
            <a:fillRect/>
          </a:stretch>
        </p:blipFill>
        <p:spPr bwMode="auto">
          <a:xfrm>
            <a:off x="173038" y="1524000"/>
            <a:ext cx="8742362" cy="37338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sz="2000" dirty="0" smtClean="0"/>
              <a:t>Applications must include any session or presentation functions that they require. </a:t>
            </a:r>
          </a:p>
          <a:p>
            <a:r>
              <a:rPr lang="en-US" sz="2000" dirty="0" smtClean="0"/>
              <a:t>Experience with the OSI model has proven this view to be correct: these layers are of little use to most applications.</a:t>
            </a:r>
          </a:p>
          <a:p>
            <a:r>
              <a:rPr lang="en-US" sz="2000" dirty="0" smtClean="0"/>
              <a:t>Application Layer contains all the higher-level protocols. </a:t>
            </a:r>
          </a:p>
          <a:p>
            <a:pPr lvl="1"/>
            <a:r>
              <a:rPr lang="en-US" sz="1600" dirty="0" smtClean="0"/>
              <a:t>TELNET - Virtual Terminal </a:t>
            </a:r>
          </a:p>
          <a:p>
            <a:pPr lvl="1"/>
            <a:r>
              <a:rPr lang="en-US" sz="1600" dirty="0" smtClean="0"/>
              <a:t>FTP – File Transfer Protocol</a:t>
            </a:r>
          </a:p>
          <a:p>
            <a:pPr lvl="1"/>
            <a:r>
              <a:rPr lang="en-US" sz="1600" dirty="0" smtClean="0"/>
              <a:t>SMTP – electronic mail</a:t>
            </a:r>
          </a:p>
          <a:p>
            <a:r>
              <a:rPr lang="en-US" sz="2000" dirty="0" smtClean="0"/>
              <a:t>Many other protocols have been added (see figure in the previous slide):</a:t>
            </a:r>
          </a:p>
          <a:p>
            <a:pPr lvl="1"/>
            <a:r>
              <a:rPr lang="en-US" sz="1600" dirty="0" smtClean="0"/>
              <a:t>DSN – Domain Name System</a:t>
            </a:r>
          </a:p>
          <a:p>
            <a:pPr lvl="1"/>
            <a:r>
              <a:rPr lang="en-US" sz="1600" dirty="0" smtClean="0"/>
              <a:t>HTTP – Hyper Text Transfer Protocol</a:t>
            </a:r>
          </a:p>
          <a:p>
            <a:pPr lvl="1"/>
            <a:r>
              <a:rPr lang="en-US" sz="1600" dirty="0" smtClean="0"/>
              <a:t>RTP – Real-time Transfer Protocol</a:t>
            </a:r>
            <a:endParaRPr lang="en-US" sz="1600" dirty="0"/>
          </a:p>
        </p:txBody>
      </p:sp>
    </p:spTree>
    <p:extLst>
      <p:ext uri="{BB962C8B-B14F-4D97-AF65-F5344CB8AC3E}">
        <p14:creationId xmlns:p14="http://schemas.microsoft.com/office/powerpoint/2010/main" val="2559609487"/>
      </p:ext>
    </p:extLst>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dirty="0" smtClean="0">
                <a:cs typeface="Arial" charset="0"/>
              </a:rPr>
              <a:t>The Model Used in this Book</a:t>
            </a:r>
          </a:p>
        </p:txBody>
      </p:sp>
      <p:sp>
        <p:nvSpPr>
          <p:cNvPr id="35843" name="Rectangle 3"/>
          <p:cNvSpPr>
            <a:spLocks noGrp="1" noChangeArrowheads="1"/>
          </p:cNvSpPr>
          <p:nvPr>
            <p:ph idx="1"/>
          </p:nvPr>
        </p:nvSpPr>
        <p:spPr>
          <a:xfrm>
            <a:off x="287338" y="5562600"/>
            <a:ext cx="8856662" cy="838200"/>
          </a:xfrm>
        </p:spPr>
        <p:txBody>
          <a:bodyPr/>
          <a:lstStyle/>
          <a:p>
            <a:pPr algn="ctr" eaLnBrk="1" hangingPunct="1">
              <a:buFontTx/>
              <a:buNone/>
            </a:pPr>
            <a:r>
              <a:rPr lang="en-US" smtClean="0">
                <a:latin typeface="Arial" charset="0"/>
                <a:cs typeface="Arial" charset="0"/>
              </a:rPr>
              <a:t>The reference model used in this book.</a:t>
            </a:r>
          </a:p>
        </p:txBody>
      </p:sp>
      <p:sp>
        <p:nvSpPr>
          <p:cNvPr id="35844"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35845" name="Picture 6"/>
          <p:cNvPicPr>
            <a:picLocks noChangeAspect="1" noChangeArrowheads="1"/>
          </p:cNvPicPr>
          <p:nvPr/>
        </p:nvPicPr>
        <p:blipFill>
          <a:blip r:embed="rId2" cstate="print"/>
          <a:srcRect/>
          <a:stretch>
            <a:fillRect/>
          </a:stretch>
        </p:blipFill>
        <p:spPr bwMode="auto">
          <a:xfrm>
            <a:off x="2870200" y="1754188"/>
            <a:ext cx="3275013" cy="322421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The Model Used in this Book</a:t>
            </a:r>
            <a:endParaRPr lang="en-US" dirty="0"/>
          </a:p>
        </p:txBody>
      </p:sp>
      <p:sp>
        <p:nvSpPr>
          <p:cNvPr id="3" name="Content Placeholder 2"/>
          <p:cNvSpPr>
            <a:spLocks noGrp="1"/>
          </p:cNvSpPr>
          <p:nvPr>
            <p:ph idx="1"/>
          </p:nvPr>
        </p:nvSpPr>
        <p:spPr/>
        <p:txBody>
          <a:bodyPr/>
          <a:lstStyle/>
          <a:p>
            <a:r>
              <a:rPr lang="en-US" sz="2400" dirty="0" smtClean="0"/>
              <a:t>Using the 5 layers:</a:t>
            </a:r>
          </a:p>
          <a:p>
            <a:pPr lvl="1"/>
            <a:r>
              <a:rPr lang="en-US" sz="2000" dirty="0" smtClean="0"/>
              <a:t>Physical</a:t>
            </a:r>
          </a:p>
          <a:p>
            <a:pPr lvl="1"/>
            <a:r>
              <a:rPr lang="en-US" sz="2000" dirty="0" smtClean="0"/>
              <a:t>Link</a:t>
            </a:r>
          </a:p>
          <a:p>
            <a:pPr lvl="1"/>
            <a:r>
              <a:rPr lang="en-US" sz="2000" dirty="0" smtClean="0"/>
              <a:t>Network</a:t>
            </a:r>
          </a:p>
          <a:p>
            <a:pPr lvl="1"/>
            <a:r>
              <a:rPr lang="en-US" sz="2000" dirty="0" smtClean="0"/>
              <a:t>Transport, and</a:t>
            </a:r>
          </a:p>
          <a:p>
            <a:pPr lvl="1"/>
            <a:r>
              <a:rPr lang="en-US" sz="2000" dirty="0" smtClean="0"/>
              <a:t>Application</a:t>
            </a:r>
          </a:p>
          <a:p>
            <a:r>
              <a:rPr lang="en-US" sz="2400" dirty="0" smtClean="0"/>
              <a:t>Value of OSI model is retained for understanding network architecture.</a:t>
            </a:r>
          </a:p>
          <a:p>
            <a:r>
              <a:rPr lang="en-US" sz="2400" dirty="0" smtClean="0"/>
              <a:t>In addition we concentrate primarily on protocols that are important in practice:</a:t>
            </a:r>
          </a:p>
          <a:p>
            <a:pPr lvl="1"/>
            <a:r>
              <a:rPr lang="en-US" sz="2000" dirty="0" smtClean="0"/>
              <a:t>TCP/IP</a:t>
            </a:r>
          </a:p>
          <a:p>
            <a:pPr lvl="1"/>
            <a:r>
              <a:rPr lang="en-US" sz="2000" dirty="0" smtClean="0"/>
              <a:t>802.11</a:t>
            </a:r>
          </a:p>
          <a:p>
            <a:pPr lvl="1"/>
            <a:r>
              <a:rPr lang="en-US" sz="2000" dirty="0" smtClean="0"/>
              <a:t>SONET</a:t>
            </a:r>
          </a:p>
          <a:p>
            <a:pPr lvl="1"/>
            <a:r>
              <a:rPr lang="en-US" sz="2000" dirty="0" smtClean="0"/>
              <a:t>Bluetooth.</a:t>
            </a:r>
            <a:endParaRPr lang="en-US" sz="2000" dirty="0"/>
          </a:p>
        </p:txBody>
      </p:sp>
    </p:spTree>
    <p:extLst>
      <p:ext uri="{BB962C8B-B14F-4D97-AF65-F5344CB8AC3E}">
        <p14:creationId xmlns:p14="http://schemas.microsoft.com/office/powerpoint/2010/main" val="1163943907"/>
      </p:ext>
    </p:extLst>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Comparison of the OSI and </a:t>
            </a:r>
            <a:br>
              <a:rPr lang="en-US" sz="3600" dirty="0" smtClean="0">
                <a:cs typeface="Arial" charset="0"/>
              </a:rPr>
            </a:br>
            <a:r>
              <a:rPr lang="en-US" sz="3600" dirty="0" smtClean="0">
                <a:cs typeface="Arial" charset="0"/>
              </a:rPr>
              <a:t>TCP/IP Reference Models</a:t>
            </a:r>
          </a:p>
        </p:txBody>
      </p:sp>
      <p:sp>
        <p:nvSpPr>
          <p:cNvPr id="36867" name="Rectangle 3"/>
          <p:cNvSpPr>
            <a:spLocks noGrp="1" noChangeArrowheads="1"/>
          </p:cNvSpPr>
          <p:nvPr>
            <p:ph idx="1"/>
          </p:nvPr>
        </p:nvSpPr>
        <p:spPr>
          <a:xfrm>
            <a:off x="1708150" y="2033588"/>
            <a:ext cx="7435850" cy="4519612"/>
          </a:xfrm>
        </p:spPr>
        <p:txBody>
          <a:bodyPr/>
          <a:lstStyle/>
          <a:p>
            <a:pPr eaLnBrk="1" hangingPunct="1">
              <a:buFontTx/>
              <a:buNone/>
            </a:pPr>
            <a:r>
              <a:rPr lang="en-US" sz="2800" smtClean="0">
                <a:latin typeface="Arial" charset="0"/>
                <a:cs typeface="Arial" charset="0"/>
              </a:rPr>
              <a:t>Concepts central to OSI model</a:t>
            </a:r>
          </a:p>
          <a:p>
            <a:pPr eaLnBrk="1" hangingPunct="1">
              <a:buFontTx/>
              <a:buChar char="•"/>
            </a:pPr>
            <a:r>
              <a:rPr lang="en-US" sz="2800" smtClean="0">
                <a:latin typeface="Arial" charset="0"/>
                <a:cs typeface="Arial" charset="0"/>
              </a:rPr>
              <a:t>Services</a:t>
            </a:r>
          </a:p>
          <a:p>
            <a:pPr eaLnBrk="1" hangingPunct="1">
              <a:buFontTx/>
              <a:buChar char="•"/>
            </a:pPr>
            <a:r>
              <a:rPr lang="en-US" sz="2800" smtClean="0">
                <a:latin typeface="Arial" charset="0"/>
                <a:cs typeface="Arial" charset="0"/>
              </a:rPr>
              <a:t>Interfaces</a:t>
            </a:r>
          </a:p>
          <a:p>
            <a:pPr eaLnBrk="1" hangingPunct="1">
              <a:buFontTx/>
              <a:buChar char="•"/>
            </a:pPr>
            <a:r>
              <a:rPr lang="en-US" sz="2800" smtClean="0">
                <a:latin typeface="Arial" charset="0"/>
                <a:cs typeface="Arial" charset="0"/>
              </a:rPr>
              <a:t>Protocols</a:t>
            </a:r>
          </a:p>
        </p:txBody>
      </p:sp>
      <p:sp>
        <p:nvSpPr>
          <p:cNvPr id="36868"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Service</a:t>
            </a:r>
            <a:endParaRPr lang="en-US" dirty="0"/>
          </a:p>
        </p:txBody>
      </p:sp>
      <p:sp>
        <p:nvSpPr>
          <p:cNvPr id="3" name="Content Placeholder 2"/>
          <p:cNvSpPr>
            <a:spLocks noGrp="1"/>
          </p:cNvSpPr>
          <p:nvPr>
            <p:ph idx="1"/>
          </p:nvPr>
        </p:nvSpPr>
        <p:spPr/>
        <p:txBody>
          <a:bodyPr/>
          <a:lstStyle/>
          <a:p>
            <a:r>
              <a:rPr lang="en-US" sz="2400" dirty="0" smtClean="0"/>
              <a:t>Each layer provides a service to the layer above it.</a:t>
            </a:r>
          </a:p>
          <a:p>
            <a:r>
              <a:rPr lang="en-US" sz="2400" dirty="0" smtClean="0"/>
              <a:t>The service definition tells what the layer does, not how entities above it access it or how the layer works.</a:t>
            </a:r>
          </a:p>
          <a:p>
            <a:r>
              <a:rPr lang="en-US" sz="2400" dirty="0" smtClean="0"/>
              <a:t>It defines the layer’s semantics.</a:t>
            </a:r>
          </a:p>
        </p:txBody>
      </p:sp>
    </p:spTree>
    <p:extLst>
      <p:ext uri="{BB962C8B-B14F-4D97-AF65-F5344CB8AC3E}">
        <p14:creationId xmlns:p14="http://schemas.microsoft.com/office/powerpoint/2010/main" val="2357097239"/>
      </p:ext>
    </p:extLst>
  </p:cSld>
  <p:clrMapOvr>
    <a:masterClrMapping/>
  </p:clrMapOvr>
  <p:transition>
    <p:fade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Interface</a:t>
            </a:r>
            <a:endParaRPr lang="en-US" dirty="0"/>
          </a:p>
        </p:txBody>
      </p:sp>
      <p:sp>
        <p:nvSpPr>
          <p:cNvPr id="3" name="Content Placeholder 2"/>
          <p:cNvSpPr>
            <a:spLocks noGrp="1"/>
          </p:cNvSpPr>
          <p:nvPr>
            <p:ph idx="1"/>
          </p:nvPr>
        </p:nvSpPr>
        <p:spPr/>
        <p:txBody>
          <a:bodyPr/>
          <a:lstStyle/>
          <a:p>
            <a:r>
              <a:rPr lang="en-US" sz="2400" dirty="0" smtClean="0"/>
              <a:t>A layer’s interface tells the processes above it how to access it.</a:t>
            </a:r>
          </a:p>
          <a:p>
            <a:r>
              <a:rPr lang="en-US" sz="2400" dirty="0" smtClean="0"/>
              <a:t>It specifies what the parameters are and what results to expect. </a:t>
            </a:r>
          </a:p>
          <a:p>
            <a:r>
              <a:rPr lang="en-US" sz="2400" dirty="0" smtClean="0"/>
              <a:t>This layer also says nothing about how the layer works inside.</a:t>
            </a:r>
          </a:p>
        </p:txBody>
      </p:sp>
    </p:spTree>
    <p:extLst>
      <p:ext uri="{BB962C8B-B14F-4D97-AF65-F5344CB8AC3E}">
        <p14:creationId xmlns:p14="http://schemas.microsoft.com/office/powerpoint/2010/main" val="562059105"/>
      </p:ext>
    </p:extLst>
  </p:cSld>
  <p:clrMapOvr>
    <a:masterClrMapping/>
  </p:clrMapOvr>
  <p:transition>
    <p:fade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Protocol</a:t>
            </a:r>
            <a:endParaRPr lang="en-US" dirty="0"/>
          </a:p>
        </p:txBody>
      </p:sp>
      <p:sp>
        <p:nvSpPr>
          <p:cNvPr id="3" name="Content Placeholder 2"/>
          <p:cNvSpPr>
            <a:spLocks noGrp="1"/>
          </p:cNvSpPr>
          <p:nvPr>
            <p:ph idx="1"/>
          </p:nvPr>
        </p:nvSpPr>
        <p:spPr/>
        <p:txBody>
          <a:bodyPr/>
          <a:lstStyle/>
          <a:p>
            <a:r>
              <a:rPr lang="en-US" sz="2400" dirty="0" smtClean="0"/>
              <a:t>A layer’s protocol its is own business: it can use any protocols it wants to as long as it gets the job done (i.e. provides the offered services).</a:t>
            </a:r>
          </a:p>
          <a:p>
            <a:r>
              <a:rPr lang="en-US" sz="2400" dirty="0" smtClean="0"/>
              <a:t>A layer is allowed to change the protocol with the condition that it will not affect the software in higher layers.</a:t>
            </a:r>
          </a:p>
          <a:p>
            <a:pPr marL="0" indent="0">
              <a:buNone/>
            </a:pPr>
            <a:endParaRPr lang="en-US" sz="2400" dirty="0" smtClean="0"/>
          </a:p>
        </p:txBody>
      </p:sp>
    </p:spTree>
    <p:extLst>
      <p:ext uri="{BB962C8B-B14F-4D97-AF65-F5344CB8AC3E}">
        <p14:creationId xmlns:p14="http://schemas.microsoft.com/office/powerpoint/2010/main" val="3088325797"/>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Applications</a:t>
            </a:r>
            <a:endParaRPr lang="en-US" dirty="0"/>
          </a:p>
        </p:txBody>
      </p:sp>
      <p:sp>
        <p:nvSpPr>
          <p:cNvPr id="3" name="Content Placeholder 2"/>
          <p:cNvSpPr>
            <a:spLocks noGrp="1"/>
          </p:cNvSpPr>
          <p:nvPr>
            <p:ph idx="1"/>
          </p:nvPr>
        </p:nvSpPr>
        <p:spPr/>
        <p:txBody>
          <a:bodyPr/>
          <a:lstStyle/>
          <a:p>
            <a:r>
              <a:rPr lang="en-US" dirty="0" smtClean="0"/>
              <a:t>Peer-to-Peer Applications</a:t>
            </a:r>
          </a:p>
          <a:p>
            <a:pPr lvl="1"/>
            <a:r>
              <a:rPr lang="en-US" dirty="0" err="1" smtClean="0"/>
              <a:t>BitTorrent</a:t>
            </a:r>
            <a:endParaRPr lang="en-US" dirty="0" smtClean="0"/>
          </a:p>
          <a:p>
            <a:pPr lvl="1"/>
            <a:r>
              <a:rPr lang="en-US" dirty="0" smtClean="0"/>
              <a:t>Sharing Music and Videos (Napster)</a:t>
            </a:r>
          </a:p>
          <a:p>
            <a:pPr lvl="1"/>
            <a:r>
              <a:rPr lang="en-US" dirty="0" smtClean="0"/>
              <a:t>Email, etc.</a:t>
            </a:r>
          </a:p>
          <a:p>
            <a:r>
              <a:rPr lang="en-US" dirty="0" smtClean="0"/>
              <a:t>Applications that involve interaction between </a:t>
            </a:r>
          </a:p>
          <a:p>
            <a:pPr lvl="1"/>
            <a:r>
              <a:rPr lang="en-US" dirty="0" smtClean="0"/>
              <a:t>a person and a remote database</a:t>
            </a:r>
          </a:p>
          <a:p>
            <a:pPr lvl="1"/>
            <a:r>
              <a:rPr lang="en-US" dirty="0" smtClean="0"/>
              <a:t>Person-to-person communication </a:t>
            </a:r>
            <a:endParaRPr lang="en-US" dirty="0"/>
          </a:p>
        </p:txBody>
      </p:sp>
    </p:spTree>
  </p:cSld>
  <p:clrMapOvr>
    <a:masterClrMapping/>
  </p:clrMapOvr>
  <p:transition>
    <p:fade thruBlk="1"/>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sz="2000" dirty="0" smtClean="0"/>
              <a:t>Those ideas fit very nicely with modern ideas about object-oriented programming.</a:t>
            </a:r>
          </a:p>
          <a:p>
            <a:r>
              <a:rPr lang="en-US" sz="2000" dirty="0" smtClean="0"/>
              <a:t>An object has:</a:t>
            </a:r>
          </a:p>
          <a:p>
            <a:pPr lvl="1"/>
            <a:r>
              <a:rPr lang="en-US" sz="1800" dirty="0" smtClean="0"/>
              <a:t>A set of methods (operations) that processes outside the object can invoke.</a:t>
            </a:r>
          </a:p>
          <a:p>
            <a:pPr lvl="1"/>
            <a:r>
              <a:rPr lang="en-US" sz="1800" dirty="0" smtClean="0"/>
              <a:t>A set of data (method’s parameters) that defines the object.</a:t>
            </a:r>
          </a:p>
          <a:p>
            <a:pPr lvl="1"/>
            <a:r>
              <a:rPr lang="en-US" sz="1800" dirty="0" smtClean="0"/>
              <a:t>The code internal to the object is its protocol and is not visible or of any of concern outside the object.</a:t>
            </a:r>
          </a:p>
          <a:p>
            <a:pPr lvl="1"/>
            <a:r>
              <a:rPr lang="en-US" sz="1800" dirty="0" smtClean="0"/>
              <a:t>The object provides the set of services through object’s interface.  </a:t>
            </a:r>
            <a:endParaRPr lang="en-US" sz="1800" dirty="0"/>
          </a:p>
        </p:txBody>
      </p:sp>
    </p:spTree>
    <p:extLst>
      <p:ext uri="{BB962C8B-B14F-4D97-AF65-F5344CB8AC3E}">
        <p14:creationId xmlns:p14="http://schemas.microsoft.com/office/powerpoint/2010/main" val="2311316275"/>
      </p:ext>
    </p:extLst>
  </p:cSld>
  <p:clrMapOvr>
    <a:masterClrMapping/>
  </p:clrMapOvr>
  <p:transition>
    <p:fade thruBlk="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Properties</a:t>
            </a:r>
            <a:endParaRPr lang="en-US" dirty="0"/>
          </a:p>
        </p:txBody>
      </p:sp>
      <p:sp>
        <p:nvSpPr>
          <p:cNvPr id="3" name="Content Placeholder 2"/>
          <p:cNvSpPr>
            <a:spLocks noGrp="1"/>
          </p:cNvSpPr>
          <p:nvPr>
            <p:ph idx="1"/>
          </p:nvPr>
        </p:nvSpPr>
        <p:spPr/>
        <p:txBody>
          <a:bodyPr/>
          <a:lstStyle/>
          <a:p>
            <a:r>
              <a:rPr lang="en-US" sz="2000" dirty="0" smtClean="0"/>
              <a:t>TCP/IP model did not originally distinguish between:</a:t>
            </a:r>
          </a:p>
          <a:p>
            <a:pPr lvl="1"/>
            <a:r>
              <a:rPr lang="en-US" sz="1800" dirty="0" smtClean="0"/>
              <a:t>Services</a:t>
            </a:r>
          </a:p>
          <a:p>
            <a:pPr lvl="1"/>
            <a:r>
              <a:rPr lang="en-US" sz="1800" dirty="0" smtClean="0"/>
              <a:t>Interfaces, and</a:t>
            </a:r>
          </a:p>
          <a:p>
            <a:pPr lvl="1"/>
            <a:r>
              <a:rPr lang="en-US" sz="1800" dirty="0" smtClean="0"/>
              <a:t>Protocols</a:t>
            </a:r>
          </a:p>
          <a:p>
            <a:r>
              <a:rPr lang="en-US" sz="2000" dirty="0" smtClean="0"/>
              <a:t>The model was retrofitted after the fact to make it more OSI-like.</a:t>
            </a:r>
          </a:p>
          <a:p>
            <a:r>
              <a:rPr lang="en-US" sz="2000" dirty="0" smtClean="0"/>
              <a:t>However, OSI model has a better hidden then in the TCP/IP model and can be replaced relatively easily as the technology changes.</a:t>
            </a:r>
          </a:p>
          <a:p>
            <a:pPr marL="0" indent="0">
              <a:buNone/>
            </a:pPr>
            <a:endParaRPr lang="en-US" sz="2000" dirty="0"/>
          </a:p>
        </p:txBody>
      </p:sp>
    </p:spTree>
    <p:extLst>
      <p:ext uri="{BB962C8B-B14F-4D97-AF65-F5344CB8AC3E}">
        <p14:creationId xmlns:p14="http://schemas.microsoft.com/office/powerpoint/2010/main" val="2208342485"/>
      </p:ext>
    </p:extLst>
  </p:cSld>
  <p:clrMapOvr>
    <a:masterClrMapping/>
  </p:clrMapOvr>
  <p:transition>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Properties</a:t>
            </a:r>
            <a:endParaRPr lang="en-US" dirty="0"/>
          </a:p>
        </p:txBody>
      </p:sp>
      <p:sp>
        <p:nvSpPr>
          <p:cNvPr id="3" name="Content Placeholder 2"/>
          <p:cNvSpPr>
            <a:spLocks noGrp="1"/>
          </p:cNvSpPr>
          <p:nvPr>
            <p:ph idx="1"/>
          </p:nvPr>
        </p:nvSpPr>
        <p:spPr/>
        <p:txBody>
          <a:bodyPr/>
          <a:lstStyle/>
          <a:p>
            <a:r>
              <a:rPr lang="en-US" sz="2000" dirty="0" smtClean="0"/>
              <a:t>The OSI reference model was devised before the corresponding protocols were invented. </a:t>
            </a:r>
          </a:p>
          <a:p>
            <a:pPr lvl="1"/>
            <a:r>
              <a:rPr lang="en-US" sz="1800" dirty="0" smtClean="0"/>
              <a:t>This ordering meant that the model was not biased toward one particular set of protocols: a fact that made it quite general.</a:t>
            </a:r>
          </a:p>
          <a:p>
            <a:pPr lvl="1"/>
            <a:r>
              <a:rPr lang="en-US" sz="1800" dirty="0" smtClean="0"/>
              <a:t>The downside of this ordering was that the designers did not have much experience with the subject and did not have a good idea of which functionality to put in which layer.</a:t>
            </a:r>
          </a:p>
          <a:p>
            <a:endParaRPr lang="en-US" sz="2000" dirty="0"/>
          </a:p>
          <a:p>
            <a:r>
              <a:rPr lang="en-US" sz="2000" dirty="0" smtClean="0"/>
              <a:t>With TCP/IP the reverse was true: </a:t>
            </a:r>
            <a:r>
              <a:rPr lang="en-US" sz="2000" dirty="0" smtClean="0">
                <a:solidFill>
                  <a:srgbClr val="FF0000"/>
                </a:solidFill>
              </a:rPr>
              <a:t>The protocols came first, and the model was really just a description of the existing protocols. </a:t>
            </a:r>
          </a:p>
          <a:p>
            <a:pPr lvl="1"/>
            <a:r>
              <a:rPr lang="en-US" sz="1800" dirty="0" smtClean="0"/>
              <a:t>There was no problem with protocols fitting the model.</a:t>
            </a:r>
          </a:p>
          <a:p>
            <a:pPr lvl="1"/>
            <a:r>
              <a:rPr lang="en-US" sz="1800" dirty="0" smtClean="0"/>
              <a:t>The trouble was that the model did not fit any other protocol stacks: It was not especially useful for describing other non-TCP/IP networks.</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560170393"/>
      </p:ext>
    </p:extLst>
  </p:cSld>
  <p:clrMapOvr>
    <a:masterClrMapping/>
  </p:clrMapOvr>
  <p:transition>
    <p:fade thruBlk="1"/>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Critique of the OSI Model and Protocols</a:t>
            </a:r>
          </a:p>
        </p:txBody>
      </p:sp>
      <p:sp>
        <p:nvSpPr>
          <p:cNvPr id="37891" name="Rectangle 3"/>
          <p:cNvSpPr>
            <a:spLocks noGrp="1" noChangeArrowheads="1"/>
          </p:cNvSpPr>
          <p:nvPr>
            <p:ph idx="1"/>
          </p:nvPr>
        </p:nvSpPr>
        <p:spPr>
          <a:xfrm>
            <a:off x="2098675" y="2033588"/>
            <a:ext cx="7045325" cy="4519612"/>
          </a:xfrm>
        </p:spPr>
        <p:txBody>
          <a:bodyPr/>
          <a:lstStyle/>
          <a:p>
            <a:pPr eaLnBrk="1" hangingPunct="1">
              <a:buFontTx/>
              <a:buChar char="•"/>
            </a:pPr>
            <a:r>
              <a:rPr lang="en-US" sz="2800" smtClean="0">
                <a:latin typeface="Arial" charset="0"/>
                <a:cs typeface="Arial" charset="0"/>
              </a:rPr>
              <a:t>Bad timing.</a:t>
            </a:r>
          </a:p>
          <a:p>
            <a:pPr eaLnBrk="1" hangingPunct="1">
              <a:buFontTx/>
              <a:buChar char="•"/>
            </a:pPr>
            <a:r>
              <a:rPr lang="en-US" sz="2800" smtClean="0">
                <a:latin typeface="Arial" charset="0"/>
                <a:cs typeface="Arial" charset="0"/>
              </a:rPr>
              <a:t>Bad technology.</a:t>
            </a:r>
          </a:p>
          <a:p>
            <a:pPr eaLnBrk="1" hangingPunct="1">
              <a:buFontTx/>
              <a:buChar char="•"/>
            </a:pPr>
            <a:r>
              <a:rPr lang="en-US" sz="2800" smtClean="0">
                <a:latin typeface="Arial" charset="0"/>
                <a:cs typeface="Arial" charset="0"/>
              </a:rPr>
              <a:t>Bad implementations.</a:t>
            </a:r>
          </a:p>
          <a:p>
            <a:pPr eaLnBrk="1" hangingPunct="1">
              <a:buFontTx/>
              <a:buChar char="•"/>
            </a:pPr>
            <a:r>
              <a:rPr lang="en-US" sz="2800" smtClean="0">
                <a:latin typeface="Arial" charset="0"/>
                <a:cs typeface="Arial" charset="0"/>
              </a:rPr>
              <a:t>Bad politics.</a:t>
            </a:r>
          </a:p>
        </p:txBody>
      </p:sp>
      <p:sp>
        <p:nvSpPr>
          <p:cNvPr id="37892"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dirty="0" smtClean="0">
                <a:cs typeface="Arial" charset="0"/>
              </a:rPr>
              <a:t>OSI Model Bad Timing</a:t>
            </a:r>
          </a:p>
        </p:txBody>
      </p:sp>
      <p:sp>
        <p:nvSpPr>
          <p:cNvPr id="3891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apocalypse of the two elephants.</a:t>
            </a:r>
          </a:p>
        </p:txBody>
      </p:sp>
      <p:sp>
        <p:nvSpPr>
          <p:cNvPr id="38917"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pic>
        <p:nvPicPr>
          <p:cNvPr id="38916" name="Picture 2"/>
          <p:cNvPicPr>
            <a:picLocks noChangeAspect="1" noChangeArrowheads="1"/>
          </p:cNvPicPr>
          <p:nvPr/>
        </p:nvPicPr>
        <p:blipFill>
          <a:blip r:embed="rId2" cstate="print"/>
          <a:srcRect/>
          <a:stretch>
            <a:fillRect/>
          </a:stretch>
        </p:blipFill>
        <p:spPr bwMode="auto">
          <a:xfrm>
            <a:off x="603250" y="1524000"/>
            <a:ext cx="7937500" cy="3810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 Bad Technology</a:t>
            </a:r>
            <a:endParaRPr lang="en-US" dirty="0"/>
          </a:p>
        </p:txBody>
      </p:sp>
      <p:sp>
        <p:nvSpPr>
          <p:cNvPr id="3" name="Content Placeholder 2"/>
          <p:cNvSpPr>
            <a:spLocks noGrp="1"/>
          </p:cNvSpPr>
          <p:nvPr>
            <p:ph idx="1"/>
          </p:nvPr>
        </p:nvSpPr>
        <p:spPr/>
        <p:txBody>
          <a:bodyPr/>
          <a:lstStyle/>
          <a:p>
            <a:r>
              <a:rPr lang="en-US" sz="2000" dirty="0" smtClean="0"/>
              <a:t>Both OSI Model and the protocols are flawed. </a:t>
            </a:r>
          </a:p>
          <a:p>
            <a:pPr lvl="1"/>
            <a:r>
              <a:rPr lang="en-US" sz="2000" dirty="0" smtClean="0"/>
              <a:t>The choice of several layers was more political then technical.</a:t>
            </a:r>
          </a:p>
          <a:p>
            <a:pPr lvl="2"/>
            <a:r>
              <a:rPr lang="en-US" sz="1600" dirty="0" smtClean="0"/>
              <a:t>Two of the layers (Session and Presentation) are nearly empty.</a:t>
            </a:r>
          </a:p>
          <a:p>
            <a:pPr lvl="2"/>
            <a:r>
              <a:rPr lang="en-US" sz="1600" dirty="0" smtClean="0"/>
              <a:t>Two other layers (</a:t>
            </a:r>
            <a:r>
              <a:rPr lang="en-US" sz="1600" dirty="0" err="1" smtClean="0"/>
              <a:t>Datalink</a:t>
            </a:r>
            <a:r>
              <a:rPr lang="en-US" sz="1600" dirty="0" smtClean="0"/>
              <a:t> and Network) are overfull.</a:t>
            </a:r>
          </a:p>
          <a:p>
            <a:pPr lvl="1"/>
            <a:r>
              <a:rPr lang="en-US" sz="2000" dirty="0" smtClean="0"/>
              <a:t>Model and its associated service definitions and protocols is extraordinary complex.</a:t>
            </a:r>
          </a:p>
          <a:p>
            <a:pPr lvl="1"/>
            <a:r>
              <a:rPr lang="en-US" sz="2000" dirty="0" smtClean="0"/>
              <a:t>Some functions (addressing, flow control, and error control) reappear again and again in each layer.</a:t>
            </a:r>
          </a:p>
          <a:p>
            <a:pPr lvl="1"/>
            <a:endParaRPr lang="en-US" sz="2000" dirty="0"/>
          </a:p>
          <a:p>
            <a:r>
              <a:rPr lang="en-US" sz="2400" dirty="0" smtClean="0"/>
              <a:t>Riddle – Paul </a:t>
            </a:r>
            <a:r>
              <a:rPr lang="en-US" sz="2400" dirty="0" err="1" smtClean="0"/>
              <a:t>Mockapetris</a:t>
            </a:r>
            <a:r>
              <a:rPr lang="en-US" sz="2400" dirty="0" smtClean="0"/>
              <a:t> cited by Rose (1993):</a:t>
            </a:r>
          </a:p>
          <a:p>
            <a:pPr lvl="1"/>
            <a:r>
              <a:rPr lang="en-US" sz="2000" dirty="0" smtClean="0"/>
              <a:t>What do you get when you cross a mobster and international standard?</a:t>
            </a:r>
          </a:p>
          <a:p>
            <a:pPr lvl="1"/>
            <a:r>
              <a:rPr lang="en-US" sz="2000" dirty="0" smtClean="0"/>
              <a:t>Some who makes you an offer you can’t understand.</a:t>
            </a:r>
          </a:p>
          <a:p>
            <a:pPr lvl="1"/>
            <a:endParaRPr lang="en-US" sz="2000" dirty="0"/>
          </a:p>
        </p:txBody>
      </p:sp>
    </p:spTree>
    <p:extLst>
      <p:ext uri="{BB962C8B-B14F-4D97-AF65-F5344CB8AC3E}">
        <p14:creationId xmlns:p14="http://schemas.microsoft.com/office/powerpoint/2010/main" val="1118502894"/>
      </p:ext>
    </p:extLst>
  </p:cSld>
  <p:clrMapOvr>
    <a:masterClrMapping/>
  </p:clrMapOvr>
  <p:transition>
    <p:fade thruBlk="1"/>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 Bad Implementation</a:t>
            </a:r>
            <a:endParaRPr lang="en-US" dirty="0"/>
          </a:p>
        </p:txBody>
      </p:sp>
      <p:sp>
        <p:nvSpPr>
          <p:cNvPr id="3" name="Content Placeholder 2"/>
          <p:cNvSpPr>
            <a:spLocks noGrp="1"/>
          </p:cNvSpPr>
          <p:nvPr>
            <p:ph idx="1"/>
          </p:nvPr>
        </p:nvSpPr>
        <p:spPr/>
        <p:txBody>
          <a:bodyPr/>
          <a:lstStyle/>
          <a:p>
            <a:r>
              <a:rPr lang="en-US" sz="2000" dirty="0" smtClean="0"/>
              <a:t>Given the enormous complexity of the OSI Model, initial implementations were:</a:t>
            </a:r>
          </a:p>
          <a:p>
            <a:pPr lvl="1"/>
            <a:r>
              <a:rPr lang="en-US" sz="2000" dirty="0" smtClean="0"/>
              <a:t>Huge,</a:t>
            </a:r>
          </a:p>
          <a:p>
            <a:pPr lvl="1"/>
            <a:r>
              <a:rPr lang="en-US" sz="2000" dirty="0" smtClean="0"/>
              <a:t>Unwieldy, and</a:t>
            </a:r>
          </a:p>
          <a:p>
            <a:pPr lvl="1"/>
            <a:r>
              <a:rPr lang="en-US" sz="2000" dirty="0" smtClean="0"/>
              <a:t>Slow</a:t>
            </a:r>
          </a:p>
          <a:p>
            <a:pPr lvl="1"/>
            <a:endParaRPr lang="en-US" sz="2000" dirty="0"/>
          </a:p>
          <a:p>
            <a:r>
              <a:rPr lang="en-US" sz="2400" dirty="0" smtClean="0"/>
              <a:t>One of the first TCP/IP, part of the Berkley Unix was quite good and free.</a:t>
            </a:r>
          </a:p>
          <a:p>
            <a:pPr marL="457200" lvl="1" indent="0">
              <a:buNone/>
            </a:pPr>
            <a:endParaRPr lang="en-US" sz="2000" dirty="0"/>
          </a:p>
        </p:txBody>
      </p:sp>
    </p:spTree>
    <p:extLst>
      <p:ext uri="{BB962C8B-B14F-4D97-AF65-F5344CB8AC3E}">
        <p14:creationId xmlns:p14="http://schemas.microsoft.com/office/powerpoint/2010/main" val="498897206"/>
      </p:ext>
    </p:extLst>
  </p:cSld>
  <p:clrMapOvr>
    <a:masterClrMapping/>
  </p:clrMapOvr>
  <p:transition>
    <p:fade thruBlk="1"/>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 Bad Politics</a:t>
            </a:r>
            <a:endParaRPr lang="en-US" dirty="0"/>
          </a:p>
        </p:txBody>
      </p:sp>
      <p:sp>
        <p:nvSpPr>
          <p:cNvPr id="3" name="Content Placeholder 2"/>
          <p:cNvSpPr>
            <a:spLocks noGrp="1"/>
          </p:cNvSpPr>
          <p:nvPr>
            <p:ph idx="1"/>
          </p:nvPr>
        </p:nvSpPr>
        <p:spPr/>
        <p:txBody>
          <a:bodyPr/>
          <a:lstStyle/>
          <a:p>
            <a:r>
              <a:rPr lang="en-US" sz="2400" dirty="0" smtClean="0"/>
              <a:t>TCP/IP was considered (correctly) to be born in the US by academic institutions.</a:t>
            </a:r>
          </a:p>
          <a:p>
            <a:r>
              <a:rPr lang="en-US" sz="2400" dirty="0" smtClean="0"/>
              <a:t>OSI was widely thought to be creature of European telecommunication ministries, the European Community, and later the U.S. Government.</a:t>
            </a:r>
            <a:endParaRPr lang="en-US" sz="2400" dirty="0"/>
          </a:p>
        </p:txBody>
      </p:sp>
    </p:spTree>
    <p:extLst>
      <p:ext uri="{BB962C8B-B14F-4D97-AF65-F5344CB8AC3E}">
        <p14:creationId xmlns:p14="http://schemas.microsoft.com/office/powerpoint/2010/main" val="3190115132"/>
      </p:ext>
    </p:extLst>
  </p:cSld>
  <p:clrMapOvr>
    <a:masterClrMapping/>
  </p:clrMapOvr>
  <p:transition>
    <p:fade thruBlk="1"/>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Critique of the </a:t>
            </a:r>
            <a:r>
              <a:rPr lang="en-US" dirty="0"/>
              <a:t>TCP/IP</a:t>
            </a:r>
            <a:r>
              <a:rPr lang="en-US" dirty="0" smtClean="0">
                <a:cs typeface="Arial" charset="0"/>
              </a:rPr>
              <a:t> Model</a:t>
            </a:r>
            <a:endParaRPr lang="en-US" dirty="0"/>
          </a:p>
        </p:txBody>
      </p:sp>
      <p:sp>
        <p:nvSpPr>
          <p:cNvPr id="3" name="Content Placeholder 2"/>
          <p:cNvSpPr>
            <a:spLocks noGrp="1"/>
          </p:cNvSpPr>
          <p:nvPr>
            <p:ph idx="1"/>
          </p:nvPr>
        </p:nvSpPr>
        <p:spPr/>
        <p:txBody>
          <a:bodyPr/>
          <a:lstStyle/>
          <a:p>
            <a:r>
              <a:rPr lang="en-US" sz="2000" dirty="0" smtClean="0"/>
              <a:t>Does not distinguish clearly the concepts of services, interfaces, and protocols.</a:t>
            </a:r>
          </a:p>
          <a:p>
            <a:r>
              <a:rPr lang="en-US" sz="2000" dirty="0" smtClean="0"/>
              <a:t>Good Software Engineering practice requires differentiating between the specification and the implementation.</a:t>
            </a:r>
          </a:p>
          <a:p>
            <a:r>
              <a:rPr lang="en-US" sz="2000" dirty="0" smtClean="0"/>
              <a:t>The link layer is really not a layer at all:</a:t>
            </a:r>
            <a:r>
              <a:rPr lang="en-US" sz="1800" dirty="0" smtClean="0"/>
              <a:t> It is an interface between the network and data link layers. The distinction between in interface and a layer is crucial.</a:t>
            </a:r>
          </a:p>
          <a:p>
            <a:r>
              <a:rPr lang="en-US" sz="1800" dirty="0" smtClean="0"/>
              <a:t> TCP/IP model does not distinguish between the physical and data link layers.</a:t>
            </a:r>
          </a:p>
          <a:p>
            <a:pPr lvl="1"/>
            <a:r>
              <a:rPr lang="en-US" sz="1800" dirty="0" smtClean="0"/>
              <a:t>Physical layer has to do with the transmission characteristics of the medium used (copper wire, fiber optics, wireless communication, etc.).</a:t>
            </a:r>
          </a:p>
          <a:p>
            <a:pPr lvl="1"/>
            <a:r>
              <a:rPr lang="en-US" sz="1800" dirty="0" smtClean="0"/>
              <a:t>Data link layer job is to delimit the start and end of frames and get them from one side to the other with the desired degree of reliability.</a:t>
            </a:r>
          </a:p>
          <a:p>
            <a:r>
              <a:rPr lang="en-US" sz="2200" dirty="0" smtClean="0"/>
              <a:t>IP and TCP protocols were carefully thought out and well implemented, however, the other protocols were ad-hoc. </a:t>
            </a:r>
          </a:p>
          <a:p>
            <a:pPr lvl="1"/>
            <a:r>
              <a:rPr lang="en-US" sz="1800" dirty="0" smtClean="0"/>
              <a:t>Example - TELNET  designed for a ten-character-per second mechanical Teletype terminal and it does not know anything about graphical user interfaces and mice.</a:t>
            </a:r>
          </a:p>
        </p:txBody>
      </p:sp>
    </p:spTree>
    <p:extLst>
      <p:ext uri="{BB962C8B-B14F-4D97-AF65-F5344CB8AC3E}">
        <p14:creationId xmlns:p14="http://schemas.microsoft.com/office/powerpoint/2010/main" val="2702499798"/>
      </p:ext>
    </p:extLst>
  </p:cSld>
  <p:clrMapOvr>
    <a:masterClrMapping/>
  </p:clrMapOvr>
  <p:transition>
    <p:fade thruBlk="1"/>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314325"/>
            <a:ext cx="9144000" cy="1143000"/>
          </a:xfrm>
        </p:spPr>
        <p:txBody>
          <a:bodyPr/>
          <a:lstStyle/>
          <a:p>
            <a:pPr eaLnBrk="1" hangingPunct="1"/>
            <a:r>
              <a:rPr lang="en-US" sz="3600" dirty="0" smtClean="0">
                <a:cs typeface="Arial" charset="0"/>
              </a:rPr>
              <a:t>Example Networks</a:t>
            </a:r>
          </a:p>
        </p:txBody>
      </p:sp>
      <p:sp>
        <p:nvSpPr>
          <p:cNvPr id="39939" name="Rectangle 3"/>
          <p:cNvSpPr>
            <a:spLocks noGrp="1" noChangeArrowheads="1"/>
          </p:cNvSpPr>
          <p:nvPr>
            <p:ph idx="1"/>
          </p:nvPr>
        </p:nvSpPr>
        <p:spPr>
          <a:xfrm>
            <a:off x="762000" y="1676400"/>
            <a:ext cx="8382000" cy="4876800"/>
          </a:xfrm>
        </p:spPr>
        <p:txBody>
          <a:bodyPr/>
          <a:lstStyle/>
          <a:p>
            <a:pPr eaLnBrk="1" hangingPunct="1">
              <a:buFontTx/>
              <a:buChar char="•"/>
            </a:pPr>
            <a:r>
              <a:rPr lang="en-US" sz="2800" smtClean="0">
                <a:latin typeface="Arial" charset="0"/>
                <a:cs typeface="Arial" charset="0"/>
              </a:rPr>
              <a:t>Internet</a:t>
            </a:r>
          </a:p>
          <a:p>
            <a:pPr eaLnBrk="1" hangingPunct="1">
              <a:buFontTx/>
              <a:buChar char="•"/>
            </a:pPr>
            <a:r>
              <a:rPr lang="en-US" sz="2800" smtClean="0">
                <a:latin typeface="Arial" charset="0"/>
                <a:cs typeface="Arial" charset="0"/>
              </a:rPr>
              <a:t>ARPANET</a:t>
            </a:r>
          </a:p>
          <a:p>
            <a:pPr eaLnBrk="1" hangingPunct="1">
              <a:buFontTx/>
              <a:buChar char="•"/>
            </a:pPr>
            <a:r>
              <a:rPr lang="en-US" sz="2800" smtClean="0">
                <a:latin typeface="Arial" charset="0"/>
                <a:cs typeface="Arial" charset="0"/>
              </a:rPr>
              <a:t>NSFNET</a:t>
            </a:r>
          </a:p>
          <a:p>
            <a:pPr eaLnBrk="1" hangingPunct="1">
              <a:buFontTx/>
              <a:buChar char="•"/>
            </a:pPr>
            <a:r>
              <a:rPr lang="en-US" sz="2800" smtClean="0">
                <a:latin typeface="Arial" charset="0"/>
                <a:cs typeface="Arial" charset="0"/>
              </a:rPr>
              <a:t>Third-generation mobile phone networks</a:t>
            </a:r>
          </a:p>
          <a:p>
            <a:pPr eaLnBrk="1" hangingPunct="1">
              <a:buFontTx/>
              <a:buChar char="•"/>
            </a:pPr>
            <a:r>
              <a:rPr lang="en-US" sz="2800" smtClean="0">
                <a:latin typeface="Arial" charset="0"/>
                <a:cs typeface="Arial" charset="0"/>
              </a:rPr>
              <a:t>Wireless LANs: 802.11</a:t>
            </a:r>
          </a:p>
          <a:p>
            <a:pPr eaLnBrk="1" hangingPunct="1">
              <a:buFontTx/>
              <a:buChar char="•"/>
            </a:pPr>
            <a:r>
              <a:rPr lang="en-US" sz="2800" smtClean="0">
                <a:latin typeface="Arial" charset="0"/>
                <a:cs typeface="Arial" charset="0"/>
              </a:rPr>
              <a:t>RFID and sensor networks</a:t>
            </a:r>
          </a:p>
        </p:txBody>
      </p:sp>
      <p:sp>
        <p:nvSpPr>
          <p:cNvPr id="39940" name="Rectangle 5"/>
          <p:cNvSpPr>
            <a:spLocks noGrp="1" noChangeArrowheads="1"/>
          </p:cNvSpPr>
          <p:nvPr>
            <p:ph type="ftr" sz="quarter" idx="11"/>
          </p:nvPr>
        </p:nvSpPr>
        <p:spPr>
          <a:xfrm>
            <a:off x="304800" y="6629400"/>
            <a:ext cx="8610600" cy="228600"/>
          </a:xfrm>
          <a:noFill/>
        </p:spPr>
        <p:txBody>
          <a:bodyPr/>
          <a:lstStyle/>
          <a:p>
            <a:pPr algn="ctr" fontAlgn="base">
              <a:spcBef>
                <a:spcPct val="0"/>
              </a:spcBef>
              <a:spcAft>
                <a:spcPct val="0"/>
              </a:spcAft>
            </a:pPr>
            <a:r>
              <a:rPr lang="en-US" sz="1000" i="1" smtClean="0">
                <a:latin typeface="Arial" charset="0"/>
                <a:cs typeface="Arial" charset="0"/>
              </a:rPr>
              <a:t>Computer Networks</a:t>
            </a:r>
            <a:r>
              <a:rPr lang="en-US" sz="1000" smtClean="0">
                <a:latin typeface="Arial" charset="0"/>
                <a:cs typeface="Arial" charset="0"/>
              </a:rPr>
              <a:t>, Fifth Edition by Andrew Tanenbaum and David Wetherall, © Pearson Education-Prentice Hall, 2011</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ppt72BC.tmp</Template>
  <TotalTime>20631</TotalTime>
  <Words>6874</Words>
  <Application>Microsoft Office PowerPoint</Application>
  <PresentationFormat>On-screen Show (4:3)</PresentationFormat>
  <Paragraphs>778</Paragraphs>
  <Slides>120</Slides>
  <Notes>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Cloud skipper design template</vt:lpstr>
      <vt:lpstr>Introduction</vt:lpstr>
      <vt:lpstr>Uses of Computer Networks</vt:lpstr>
      <vt:lpstr>  Business Applications Examples</vt:lpstr>
      <vt:lpstr>Business Applications (1)</vt:lpstr>
      <vt:lpstr>Business Application</vt:lpstr>
      <vt:lpstr>Business Applications (2)</vt:lpstr>
      <vt:lpstr>Home Applications</vt:lpstr>
      <vt:lpstr>Home Applications (1)</vt:lpstr>
      <vt:lpstr>Home Applications</vt:lpstr>
      <vt:lpstr>Home Applications</vt:lpstr>
      <vt:lpstr>Home Applications (2)</vt:lpstr>
      <vt:lpstr>Home Applications</vt:lpstr>
      <vt:lpstr>Mobile Users</vt:lpstr>
      <vt:lpstr>Mobile Users</vt:lpstr>
      <vt:lpstr>Mobile Users</vt:lpstr>
      <vt:lpstr>Social Issues</vt:lpstr>
      <vt:lpstr>Network Neutrality</vt:lpstr>
      <vt:lpstr>Digital Millennium Copyright Act.</vt:lpstr>
      <vt:lpstr>Profiling Users</vt:lpstr>
      <vt:lpstr>Phishing</vt:lpstr>
      <vt:lpstr>Network Hardware (1)</vt:lpstr>
      <vt:lpstr>Network Hardware</vt:lpstr>
      <vt:lpstr>Network Hardware</vt:lpstr>
      <vt:lpstr>Network Hardware</vt:lpstr>
      <vt:lpstr>Network Hardware (2)</vt:lpstr>
      <vt:lpstr>Personal Area Network</vt:lpstr>
      <vt:lpstr>Local Area Networks</vt:lpstr>
      <vt:lpstr>Local Area Networks (LAN)</vt:lpstr>
      <vt:lpstr>Metropolitan Area Networks</vt:lpstr>
      <vt:lpstr>Wide Area Networks (1)</vt:lpstr>
      <vt:lpstr>Wide Area Networks (2)</vt:lpstr>
      <vt:lpstr>Wide Area Networks (3)</vt:lpstr>
      <vt:lpstr>Network Software</vt:lpstr>
      <vt:lpstr>Protocol Hierarchies (1)</vt:lpstr>
      <vt:lpstr>Definitions</vt:lpstr>
      <vt:lpstr>Definitions</vt:lpstr>
      <vt:lpstr>Protocol Hierarchies (2)</vt:lpstr>
      <vt:lpstr>Protocol Hierarchies (3)</vt:lpstr>
      <vt:lpstr>Protocol Hierarchies (3)</vt:lpstr>
      <vt:lpstr>Design Issues</vt:lpstr>
      <vt:lpstr>Design Issues (cont.)</vt:lpstr>
      <vt:lpstr>Design Issues (cont.)</vt:lpstr>
      <vt:lpstr>Connection-Oriented Versus  Connectionless Service</vt:lpstr>
      <vt:lpstr>Connection-Oriented Service</vt:lpstr>
      <vt:lpstr>Connection-Oriented Service</vt:lpstr>
      <vt:lpstr>Connectionless Service</vt:lpstr>
      <vt:lpstr>Connection-Oriented Service</vt:lpstr>
      <vt:lpstr>Connection-Oriented Service</vt:lpstr>
      <vt:lpstr>Example of Applications</vt:lpstr>
      <vt:lpstr>Example of Applications</vt:lpstr>
      <vt:lpstr>Connection-Oriented Versus  Connectionless Service</vt:lpstr>
      <vt:lpstr>Reliable vs. Unreliable Communication</vt:lpstr>
      <vt:lpstr>Service Primitives (1)</vt:lpstr>
      <vt:lpstr>Service Primitives (1)</vt:lpstr>
      <vt:lpstr>Service Primitives</vt:lpstr>
      <vt:lpstr>Service Primitives</vt:lpstr>
      <vt:lpstr>Service Primitives</vt:lpstr>
      <vt:lpstr>Service Primitives</vt:lpstr>
      <vt:lpstr>Service Primitives (2)</vt:lpstr>
      <vt:lpstr>Service Primitives</vt:lpstr>
      <vt:lpstr>The Relationship of Services to Protocols</vt:lpstr>
      <vt:lpstr>The Relationship of Services to Protocols</vt:lpstr>
      <vt:lpstr>The Relationship of Services to Protocols</vt:lpstr>
      <vt:lpstr>Reference Models</vt:lpstr>
      <vt:lpstr>The OSI Reference Model</vt:lpstr>
      <vt:lpstr>The OSI Reference Model</vt:lpstr>
      <vt:lpstr>OSI Reference Model Layers</vt:lpstr>
      <vt:lpstr>Physical Layer</vt:lpstr>
      <vt:lpstr>Data Link Layer</vt:lpstr>
      <vt:lpstr>Network Layer</vt:lpstr>
      <vt:lpstr>Transport Layer</vt:lpstr>
      <vt:lpstr>Session Layer</vt:lpstr>
      <vt:lpstr>Presentation Layer</vt:lpstr>
      <vt:lpstr>Application Layer</vt:lpstr>
      <vt:lpstr>The TCP/IP Reference Model Layers</vt:lpstr>
      <vt:lpstr>The TCP/IP Reference Model</vt:lpstr>
      <vt:lpstr>The TCP/IP Reference Model (1)</vt:lpstr>
      <vt:lpstr>Link Layer</vt:lpstr>
      <vt:lpstr>Internet Layer</vt:lpstr>
      <vt:lpstr>Transport Layer</vt:lpstr>
      <vt:lpstr>Transport Layer</vt:lpstr>
      <vt:lpstr>The TCP/IP Reference Model (2)</vt:lpstr>
      <vt:lpstr>Application Layer</vt:lpstr>
      <vt:lpstr>The Model Used in this Book</vt:lpstr>
      <vt:lpstr>The Model Used in this Book</vt:lpstr>
      <vt:lpstr>Comparison of the OSI and  TCP/IP Reference Models</vt:lpstr>
      <vt:lpstr>Service</vt:lpstr>
      <vt:lpstr>Interface</vt:lpstr>
      <vt:lpstr>Protocol</vt:lpstr>
      <vt:lpstr>Object Oriented Programming</vt:lpstr>
      <vt:lpstr>The Properties</vt:lpstr>
      <vt:lpstr>The Properties</vt:lpstr>
      <vt:lpstr>Critique of the OSI Model and Protocols</vt:lpstr>
      <vt:lpstr>OSI Model Bad Timing</vt:lpstr>
      <vt:lpstr>OSI Model Bad Technology</vt:lpstr>
      <vt:lpstr>OSI Model Bad Implementation</vt:lpstr>
      <vt:lpstr>OSI Model Bad Politics</vt:lpstr>
      <vt:lpstr>Critique of the TCP/IP Model</vt:lpstr>
      <vt:lpstr>Example Networks</vt:lpstr>
      <vt:lpstr>Internet</vt:lpstr>
      <vt:lpstr>The ARPANET</vt:lpstr>
      <vt:lpstr>The ARPANET (2)</vt:lpstr>
      <vt:lpstr>The ARPANET (3)</vt:lpstr>
      <vt:lpstr>The ARPANET (4)</vt:lpstr>
      <vt:lpstr>NSFNET</vt:lpstr>
      <vt:lpstr>Architecture of the Internet</vt:lpstr>
      <vt:lpstr>Third-Generation Mobile  Phone Networks (1)</vt:lpstr>
      <vt:lpstr>Third-Generation Mobile  Phone Networks (2)</vt:lpstr>
      <vt:lpstr>Third-Generation Mobile  Phone Networks (3)</vt:lpstr>
      <vt:lpstr>Wireless LANs: 802.11  (1)</vt:lpstr>
      <vt:lpstr>Wireless LANs: 802.11  (2)</vt:lpstr>
      <vt:lpstr>Wireless LANs: 802.11  (3)</vt:lpstr>
      <vt:lpstr>RFID and Sensor Networks (1)</vt:lpstr>
      <vt:lpstr>RFID and Sensor Networks (2)</vt:lpstr>
      <vt:lpstr>Network Standardization</vt:lpstr>
      <vt:lpstr>Who’s Who in International Standards (1)</vt:lpstr>
      <vt:lpstr>Who’s Who in International Standards (2)</vt:lpstr>
      <vt:lpstr>Metric Units (1)</vt:lpstr>
      <vt:lpstr>Metric Units (2)</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vkepuska</cp:lastModifiedBy>
  <cp:revision>189</cp:revision>
  <dcterms:created xsi:type="dcterms:W3CDTF">2010-05-03T15:18:06Z</dcterms:created>
  <dcterms:modified xsi:type="dcterms:W3CDTF">2012-05-14T00:27:42Z</dcterms:modified>
</cp:coreProperties>
</file>