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sldIdLst>
    <p:sldId id="256" r:id="rId3"/>
    <p:sldId id="329" r:id="rId4"/>
    <p:sldId id="330" r:id="rId5"/>
    <p:sldId id="331" r:id="rId6"/>
    <p:sldId id="258" r:id="rId7"/>
    <p:sldId id="332" r:id="rId8"/>
    <p:sldId id="333" r:id="rId9"/>
    <p:sldId id="334" r:id="rId10"/>
    <p:sldId id="335" r:id="rId11"/>
    <p:sldId id="336" r:id="rId12"/>
    <p:sldId id="337" r:id="rId13"/>
    <p:sldId id="259" r:id="rId14"/>
    <p:sldId id="338" r:id="rId15"/>
    <p:sldId id="339" r:id="rId16"/>
    <p:sldId id="340" r:id="rId17"/>
    <p:sldId id="341" r:id="rId18"/>
    <p:sldId id="342" r:id="rId19"/>
    <p:sldId id="343" r:id="rId20"/>
    <p:sldId id="260" r:id="rId21"/>
    <p:sldId id="344" r:id="rId22"/>
    <p:sldId id="345" r:id="rId23"/>
    <p:sldId id="346" r:id="rId24"/>
    <p:sldId id="261" r:id="rId25"/>
    <p:sldId id="347" r:id="rId26"/>
    <p:sldId id="348" r:id="rId27"/>
    <p:sldId id="349" r:id="rId28"/>
    <p:sldId id="350" r:id="rId29"/>
    <p:sldId id="262" r:id="rId30"/>
    <p:sldId id="351" r:id="rId31"/>
    <p:sldId id="352" r:id="rId32"/>
    <p:sldId id="263" r:id="rId33"/>
    <p:sldId id="353" r:id="rId34"/>
    <p:sldId id="354" r:id="rId35"/>
    <p:sldId id="355" r:id="rId36"/>
    <p:sldId id="356" r:id="rId37"/>
    <p:sldId id="357" r:id="rId38"/>
    <p:sldId id="358" r:id="rId39"/>
    <p:sldId id="359" r:id="rId40"/>
    <p:sldId id="360" r:id="rId41"/>
    <p:sldId id="361" r:id="rId42"/>
    <p:sldId id="264" r:id="rId43"/>
    <p:sldId id="362" r:id="rId44"/>
    <p:sldId id="265" r:id="rId45"/>
    <p:sldId id="364" r:id="rId46"/>
    <p:sldId id="363" r:id="rId47"/>
    <p:sldId id="365" r:id="rId48"/>
    <p:sldId id="366" r:id="rId49"/>
    <p:sldId id="266" r:id="rId50"/>
    <p:sldId id="367" r:id="rId51"/>
    <p:sldId id="368" r:id="rId52"/>
    <p:sldId id="369" r:id="rId53"/>
    <p:sldId id="267" r:id="rId54"/>
    <p:sldId id="370" r:id="rId55"/>
    <p:sldId id="371" r:id="rId56"/>
    <p:sldId id="372" r:id="rId57"/>
    <p:sldId id="268" r:id="rId58"/>
    <p:sldId id="373" r:id="rId59"/>
    <p:sldId id="374" r:id="rId60"/>
    <p:sldId id="375" r:id="rId61"/>
    <p:sldId id="376" r:id="rId62"/>
    <p:sldId id="269" r:id="rId63"/>
    <p:sldId id="377" r:id="rId64"/>
    <p:sldId id="378" r:id="rId65"/>
    <p:sldId id="379" r:id="rId66"/>
    <p:sldId id="380" r:id="rId67"/>
    <p:sldId id="27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271" r:id="rId81"/>
    <p:sldId id="272" r:id="rId82"/>
    <p:sldId id="393" r:id="rId83"/>
    <p:sldId id="394" r:id="rId84"/>
    <p:sldId id="395" r:id="rId85"/>
    <p:sldId id="396" r:id="rId86"/>
    <p:sldId id="273" r:id="rId87"/>
    <p:sldId id="397" r:id="rId88"/>
    <p:sldId id="274" r:id="rId89"/>
    <p:sldId id="398" r:id="rId90"/>
    <p:sldId id="399" r:id="rId91"/>
    <p:sldId id="400" r:id="rId92"/>
    <p:sldId id="276" r:id="rId93"/>
    <p:sldId id="401" r:id="rId94"/>
    <p:sldId id="406" r:id="rId95"/>
    <p:sldId id="407" r:id="rId96"/>
    <p:sldId id="404" r:id="rId97"/>
    <p:sldId id="405" r:id="rId98"/>
    <p:sldId id="403" r:id="rId99"/>
    <p:sldId id="408" r:id="rId100"/>
    <p:sldId id="409" r:id="rId101"/>
    <p:sldId id="411" r:id="rId102"/>
    <p:sldId id="279" r:id="rId103"/>
    <p:sldId id="412" r:id="rId104"/>
    <p:sldId id="413" r:id="rId105"/>
    <p:sldId id="414" r:id="rId106"/>
    <p:sldId id="415" r:id="rId107"/>
    <p:sldId id="416" r:id="rId108"/>
    <p:sldId id="417" r:id="rId109"/>
    <p:sldId id="418" r:id="rId110"/>
    <p:sldId id="280" r:id="rId111"/>
    <p:sldId id="419" r:id="rId112"/>
    <p:sldId id="420" r:id="rId113"/>
    <p:sldId id="328" r:id="rId114"/>
    <p:sldId id="421" r:id="rId115"/>
    <p:sldId id="281" r:id="rId116"/>
    <p:sldId id="282" r:id="rId117"/>
    <p:sldId id="422" r:id="rId118"/>
    <p:sldId id="283" r:id="rId119"/>
    <p:sldId id="284" r:id="rId120"/>
    <p:sldId id="285" r:id="rId121"/>
    <p:sldId id="286" r:id="rId122"/>
    <p:sldId id="289" r:id="rId123"/>
    <p:sldId id="290" r:id="rId124"/>
    <p:sldId id="291" r:id="rId125"/>
    <p:sldId id="292" r:id="rId126"/>
    <p:sldId id="293" r:id="rId127"/>
    <p:sldId id="294" r:id="rId128"/>
    <p:sldId id="295" r:id="rId129"/>
    <p:sldId id="296" r:id="rId130"/>
    <p:sldId id="297" r:id="rId131"/>
    <p:sldId id="298" r:id="rId132"/>
    <p:sldId id="299" r:id="rId133"/>
    <p:sldId id="300" r:id="rId134"/>
    <p:sldId id="301" r:id="rId135"/>
    <p:sldId id="302" r:id="rId136"/>
    <p:sldId id="303" r:id="rId137"/>
    <p:sldId id="304" r:id="rId138"/>
    <p:sldId id="305" r:id="rId139"/>
    <p:sldId id="306" r:id="rId140"/>
    <p:sldId id="307" r:id="rId141"/>
    <p:sldId id="308" r:id="rId142"/>
    <p:sldId id="309" r:id="rId143"/>
    <p:sldId id="310" r:id="rId144"/>
    <p:sldId id="311" r:id="rId145"/>
    <p:sldId id="312" r:id="rId146"/>
    <p:sldId id="313" r:id="rId147"/>
    <p:sldId id="314" r:id="rId148"/>
    <p:sldId id="315" r:id="rId149"/>
    <p:sldId id="316" r:id="rId150"/>
    <p:sldId id="317" r:id="rId151"/>
    <p:sldId id="318" r:id="rId152"/>
    <p:sldId id="319" r:id="rId153"/>
    <p:sldId id="320" r:id="rId154"/>
    <p:sldId id="321" r:id="rId155"/>
    <p:sldId id="322" r:id="rId156"/>
    <p:sldId id="323" r:id="rId157"/>
    <p:sldId id="324" r:id="rId158"/>
    <p:sldId id="325" r:id="rId159"/>
    <p:sldId id="326" r:id="rId160"/>
    <p:sldId id="327" r:id="rId1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1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07921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F63A16-97B8-45D1-ADD7-587FEB5140E7}" type="datetimeFigureOut">
              <a:rPr lang="en-US"/>
              <a:pPr>
                <a:defRPr/>
              </a:pPr>
              <a:t>6/13/2012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80AC5-A44B-42BC-9BD8-F8FD04008D1E}" type="slidenum">
              <a:rPr lang="en-US"/>
              <a:pPr>
                <a:defRPr/>
              </a:pPr>
              <a:t>‹#›</a:t>
            </a:fld>
            <a:endParaRPr lang="en-US"/>
          </a:p>
        </p:txBody>
      </p:sp>
    </p:spTree>
    <p:extLst>
      <p:ext uri="{BB962C8B-B14F-4D97-AF65-F5344CB8AC3E}">
        <p14:creationId xmlns:p14="http://schemas.microsoft.com/office/powerpoint/2010/main" xmlns="" val="420588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560CB0-9EDB-4D1F-9C7F-29E9C65F5D43}" type="datetimeFigureOut">
              <a:rPr lang="en-US"/>
              <a:pPr>
                <a:defRPr/>
              </a:pPr>
              <a:t>6/13/2012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6CC7C0-D10C-4B45-8724-0C4DD18DB01D}" type="slidenum">
              <a:rPr lang="en-US"/>
              <a:pPr>
                <a:defRPr/>
              </a:pPr>
              <a:t>‹#›</a:t>
            </a:fld>
            <a:endParaRPr lang="en-US"/>
          </a:p>
        </p:txBody>
      </p:sp>
    </p:spTree>
    <p:extLst>
      <p:ext uri="{BB962C8B-B14F-4D97-AF65-F5344CB8AC3E}">
        <p14:creationId xmlns:p14="http://schemas.microsoft.com/office/powerpoint/2010/main" xmlns="" val="166825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9978D9-5D27-487D-9B6E-1729D024A387}" type="datetimeFigureOut">
              <a:rPr lang="en-US"/>
              <a:pPr>
                <a:defRPr/>
              </a:pPr>
              <a:t>6/13/2012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D961DC-F4BA-4D3D-9369-DF1C9A7E2E55}" type="slidenum">
              <a:rPr lang="en-US"/>
              <a:pPr>
                <a:defRPr/>
              </a:pPr>
              <a:t>‹#›</a:t>
            </a:fld>
            <a:endParaRPr lang="en-US"/>
          </a:p>
        </p:txBody>
      </p:sp>
    </p:spTree>
    <p:extLst>
      <p:ext uri="{BB962C8B-B14F-4D97-AF65-F5344CB8AC3E}">
        <p14:creationId xmlns:p14="http://schemas.microsoft.com/office/powerpoint/2010/main" xmlns="" val="33320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3EEF80-011C-4639-AEFA-BDC8A327B480}" type="datetimeFigureOut">
              <a:rPr lang="en-US"/>
              <a:pPr>
                <a:defRPr/>
              </a:pPr>
              <a:t>6/13/2012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C9DE6D-AAA4-4B14-A9AA-AF74B6186B91}" type="slidenum">
              <a:rPr lang="en-US"/>
              <a:pPr>
                <a:defRPr/>
              </a:pPr>
              <a:t>‹#›</a:t>
            </a:fld>
            <a:endParaRPr lang="en-US"/>
          </a:p>
        </p:txBody>
      </p:sp>
    </p:spTree>
    <p:extLst>
      <p:ext uri="{BB962C8B-B14F-4D97-AF65-F5344CB8AC3E}">
        <p14:creationId xmlns:p14="http://schemas.microsoft.com/office/powerpoint/2010/main" xmlns="" val="858258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5C1FCD-64A8-48D8-97D7-BFB0B683840F}" type="datetimeFigureOut">
              <a:rPr lang="en-US"/>
              <a:pPr>
                <a:defRPr/>
              </a:pPr>
              <a:t>6/13/2012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D97072-0382-459B-9DAC-9D932E3D80E1}" type="slidenum">
              <a:rPr lang="en-US"/>
              <a:pPr>
                <a:defRPr/>
              </a:pPr>
              <a:t>‹#›</a:t>
            </a:fld>
            <a:endParaRPr lang="en-US"/>
          </a:p>
        </p:txBody>
      </p:sp>
    </p:spTree>
    <p:extLst>
      <p:ext uri="{BB962C8B-B14F-4D97-AF65-F5344CB8AC3E}">
        <p14:creationId xmlns:p14="http://schemas.microsoft.com/office/powerpoint/2010/main" xmlns="" val="4721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B1EB7EB0-B870-4E73-9EE9-F256E8EE7CCA}" type="datetimeFigureOut">
              <a:rPr lang="en-US"/>
              <a:pPr>
                <a:defRPr/>
              </a:pPr>
              <a:t>6/13/2012</a:t>
            </a:fld>
            <a:endParaRPr lang="en-US"/>
          </a:p>
        </p:txBody>
      </p:sp>
      <p:sp>
        <p:nvSpPr>
          <p:cNvPr id="5" name="Footer Placeholder 4"/>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C8395709-11B7-4A8F-A7BF-226F1205E18F}" type="slidenum">
              <a:rPr lang="en-US"/>
              <a:pPr>
                <a:defRPr/>
              </a:pPr>
              <a:t>‹#›</a:t>
            </a:fld>
            <a:endParaRPr lang="en-US"/>
          </a:p>
        </p:txBody>
      </p:sp>
    </p:spTree>
    <p:extLst>
      <p:ext uri="{BB962C8B-B14F-4D97-AF65-F5344CB8AC3E}">
        <p14:creationId xmlns:p14="http://schemas.microsoft.com/office/powerpoint/2010/main" xmlns="" val="2860268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fld id="{E0A77ED8-15D3-48CE-838A-51555E8F49B3}" type="datetimeFigureOut">
              <a:rPr lang="en-US"/>
              <a:pPr>
                <a:defRPr/>
              </a:pPr>
              <a:t>6/13/2012</a:t>
            </a:fld>
            <a:endParaRPr lang="en-US"/>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EFA91D10-75A8-4360-B5FF-B9690EF0552C}" type="slidenum">
              <a:rPr lang="en-US"/>
              <a:pPr>
                <a:defRPr/>
              </a:pPr>
              <a:t>‹#›</a:t>
            </a:fld>
            <a:endParaRPr lang="en-US"/>
          </a:p>
        </p:txBody>
      </p:sp>
    </p:spTree>
    <p:extLst>
      <p:ext uri="{BB962C8B-B14F-4D97-AF65-F5344CB8AC3E}">
        <p14:creationId xmlns:p14="http://schemas.microsoft.com/office/powerpoint/2010/main" xmlns="" val="231767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420DA1-00E5-46AA-92E5-F88904A3DFFF}" type="datetimeFigureOut">
              <a:rPr lang="en-US"/>
              <a:pPr>
                <a:defRPr/>
              </a:pPr>
              <a:t>6/13/2012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204F78-070F-4C50-AEA8-AC8F2C9F94E7}" type="slidenum">
              <a:rPr lang="en-US"/>
              <a:pPr>
                <a:defRPr/>
              </a:pPr>
              <a:t>‹#›</a:t>
            </a:fld>
            <a:endParaRPr lang="en-US"/>
          </a:p>
        </p:txBody>
      </p:sp>
    </p:spTree>
    <p:extLst>
      <p:ext uri="{BB962C8B-B14F-4D97-AF65-F5344CB8AC3E}">
        <p14:creationId xmlns:p14="http://schemas.microsoft.com/office/powerpoint/2010/main" xmlns="" val="3055275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0" y="6629400"/>
            <a:ext cx="9144000" cy="228600"/>
          </a:xfrm>
        </p:spPr>
        <p:txBody>
          <a:bodyPr/>
          <a:lstStyle>
            <a:lvl1pPr>
              <a:defRPr sz="1200" i="1">
                <a:solidFill>
                  <a:schemeClr val="tx1"/>
                </a:solidFill>
              </a:defRPr>
            </a:lvl1pPr>
          </a:lstStyle>
          <a:p>
            <a:pPr>
              <a:defRPr/>
            </a:pPr>
            <a:r>
              <a:rPr lang="en-US"/>
              <a:t>Computer Networks, Fifth Edition by Andrew </a:t>
            </a:r>
            <a:r>
              <a:rPr lang="en-US" err="1"/>
              <a:t>Tanenbaum</a:t>
            </a:r>
            <a:r>
              <a:rPr lang="en-US"/>
              <a:t> and David </a:t>
            </a:r>
            <a:r>
              <a:rPr lang="en-US" err="1"/>
              <a:t>Wetherall</a:t>
            </a:r>
            <a:r>
              <a:rPr lang="en-US"/>
              <a:t>, © Pearson Education-Prentice Hall, 2011</a:t>
            </a:r>
          </a:p>
          <a:p>
            <a:pPr>
              <a:defRPr/>
            </a:pPr>
            <a:endParaRPr lang="en-US"/>
          </a:p>
        </p:txBody>
      </p:sp>
    </p:spTree>
    <p:extLst>
      <p:ext uri="{BB962C8B-B14F-4D97-AF65-F5344CB8AC3E}">
        <p14:creationId xmlns:p14="http://schemas.microsoft.com/office/powerpoint/2010/main" xmlns="" val="11930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D7795C4-A49C-4CFC-A39F-476925B1A23D}" type="datetimeFigureOut">
              <a:rPr lang="en-US"/>
              <a:pPr>
                <a:defRPr/>
              </a:pPr>
              <a:t>6/13/2012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936672-0667-4F9F-853A-A586058D9363}" type="slidenum">
              <a:rPr lang="en-US"/>
              <a:pPr>
                <a:defRPr/>
              </a:pPr>
              <a:t>‹#›</a:t>
            </a:fld>
            <a:endParaRPr lang="en-US"/>
          </a:p>
        </p:txBody>
      </p:sp>
    </p:spTree>
    <p:extLst>
      <p:ext uri="{BB962C8B-B14F-4D97-AF65-F5344CB8AC3E}">
        <p14:creationId xmlns:p14="http://schemas.microsoft.com/office/powerpoint/2010/main" xmlns="" val="147704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A84DDD8-18B5-4896-ADCD-3C829EB844CC}" type="datetimeFigureOut">
              <a:rPr lang="en-US"/>
              <a:pPr>
                <a:defRPr/>
              </a:pPr>
              <a:t>6/13/2012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12BEB4-E7F9-464A-9906-9A789680530E}" type="slidenum">
              <a:rPr lang="en-US"/>
              <a:pPr>
                <a:defRPr/>
              </a:pPr>
              <a:t>‹#›</a:t>
            </a:fld>
            <a:endParaRPr lang="en-US"/>
          </a:p>
        </p:txBody>
      </p:sp>
    </p:spTree>
    <p:extLst>
      <p:ext uri="{BB962C8B-B14F-4D97-AF65-F5344CB8AC3E}">
        <p14:creationId xmlns:p14="http://schemas.microsoft.com/office/powerpoint/2010/main" xmlns="" val="25853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83370D-0CB7-4DB0-BC1E-22DADA63851D}" type="datetimeFigureOut">
              <a:rPr lang="en-US"/>
              <a:pPr>
                <a:defRPr/>
              </a:pPr>
              <a:t>6/13/2012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AD44036-7E7B-480B-B647-3D6C0C7ACA74}" type="slidenum">
              <a:rPr lang="en-US"/>
              <a:pPr>
                <a:defRPr/>
              </a:pPr>
              <a:t>‹#›</a:t>
            </a:fld>
            <a:endParaRPr lang="en-US"/>
          </a:p>
        </p:txBody>
      </p:sp>
    </p:spTree>
    <p:extLst>
      <p:ext uri="{BB962C8B-B14F-4D97-AF65-F5344CB8AC3E}">
        <p14:creationId xmlns:p14="http://schemas.microsoft.com/office/powerpoint/2010/main" xmlns="" val="65498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C293EB6-3893-4F04-813E-87E4005427AE}" type="datetimeFigureOut">
              <a:rPr lang="en-US"/>
              <a:pPr>
                <a:defRPr/>
              </a:pPr>
              <a:t>6/13/2012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597FCEC-F48D-49EE-AAF0-49EAA0D832E2}" type="slidenum">
              <a:rPr lang="en-US"/>
              <a:pPr>
                <a:defRPr/>
              </a:pPr>
              <a:t>‹#›</a:t>
            </a:fld>
            <a:endParaRPr lang="en-US"/>
          </a:p>
        </p:txBody>
      </p:sp>
    </p:spTree>
    <p:extLst>
      <p:ext uri="{BB962C8B-B14F-4D97-AF65-F5344CB8AC3E}">
        <p14:creationId xmlns:p14="http://schemas.microsoft.com/office/powerpoint/2010/main" xmlns="" val="2781424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Footer Placeholder 4"/>
          <p:cNvSpPr txBox="1">
            <a:spLocks/>
          </p:cNvSpPr>
          <p:nvPr/>
        </p:nvSpPr>
        <p:spPr>
          <a:xfrm>
            <a:off x="0" y="6629400"/>
            <a:ext cx="9144000" cy="228600"/>
          </a:xfrm>
          <a:prstGeom prst="rect">
            <a:avLst/>
          </a:prstGeom>
        </p:spPr>
        <p:txBody>
          <a:bodyPr/>
          <a:lstStyle>
            <a:lvl1pPr>
              <a:defRPr sz="1200">
                <a:solidFill>
                  <a:schemeClr val="tx1"/>
                </a:solidFill>
              </a:defRPr>
            </a:lvl1pPr>
          </a:lstStyle>
          <a:p>
            <a:pPr algn="ctr">
              <a:defRPr/>
            </a:pPr>
            <a:r>
              <a:rPr lang="en-US" i="1" dirty="0" smtClean="0"/>
              <a:t>Computer Networks</a:t>
            </a:r>
            <a:r>
              <a:rPr lang="en-US" dirty="0" smtClean="0"/>
              <a:t>, Fifth Edition by Andrew </a:t>
            </a:r>
            <a:r>
              <a:rPr lang="en-US" dirty="0" err="1" smtClean="0"/>
              <a:t>Tanenbaum</a:t>
            </a:r>
            <a:r>
              <a:rPr lang="en-US" dirty="0" smtClean="0"/>
              <a:t> and David </a:t>
            </a:r>
            <a:r>
              <a:rPr lang="en-US" dirty="0" err="1" smtClean="0"/>
              <a:t>Wetherall</a:t>
            </a:r>
            <a:r>
              <a:rPr lang="en-US" dirty="0" smtClean="0"/>
              <a:t>, © Pearson Education-Prentice Hall, 2011</a:t>
            </a:r>
          </a:p>
          <a:p>
            <a:pPr>
              <a:defRPr/>
            </a:pPr>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801" r:id="rId2"/>
    <p:sldLayoutId id="2147483802" r:id="rId3"/>
  </p:sldLayoutIdLst>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a:solidFill>
            <a:schemeClr val="tx1"/>
          </a:solidFill>
          <a:latin typeface="Arial" pitchFamily="34" charset="0"/>
          <a:ea typeface="+mn-ea"/>
          <a:cs typeface="Arial" pitchFamily="34" charset="0"/>
        </a:defRPr>
      </a:lvl1pPr>
      <a:lvl2pPr marL="990600" indent="-533400" algn="l" rtl="0" eaLnBrk="0" fontAlgn="base" hangingPunct="0">
        <a:spcBef>
          <a:spcPct val="20000"/>
        </a:spcBef>
        <a:spcAft>
          <a:spcPct val="0"/>
        </a:spcAft>
        <a:buClr>
          <a:schemeClr val="accent2"/>
        </a:buClr>
        <a:buChar char="–"/>
        <a:defRPr sz="2000">
          <a:solidFill>
            <a:schemeClr val="tx1"/>
          </a:solidFill>
          <a:latin typeface="Arial" pitchFamily="34" charset="0"/>
          <a:cs typeface="Arial" pitchFamily="34"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cs typeface="Arial"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cs typeface="Arial"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304800"/>
            <a:ext cx="82296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143000" y="1828800"/>
            <a:ext cx="75438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47C0F5A-1FDD-4F6F-A1C6-1F3341EF7141}" type="datetimeFigureOut">
              <a:rPr lang="en-US"/>
              <a:pPr>
                <a:defRPr/>
              </a:pPr>
              <a:t>6/13/2012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C70E3E9-008A-42E1-9F2B-190C8A56BC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803"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ctr" rtl="0" eaLnBrk="0" fontAlgn="base" hangingPunct="0">
        <a:spcBef>
          <a:spcPct val="0"/>
        </a:spcBef>
        <a:spcAft>
          <a:spcPct val="0"/>
        </a:spcAft>
        <a:defRPr lang="en-US" sz="3600" kern="1200" dirty="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36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36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36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36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3600">
          <a:solidFill>
            <a:srgbClr val="FF0000"/>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lr>
          <a:srgbClr val="0000CC"/>
        </a:buClr>
        <a:buFont typeface="Arial" charset="0"/>
        <a:buChar char="•"/>
        <a:defRPr sz="32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dirty="0" smtClean="0">
                <a:latin typeface="Arial" charset="0"/>
                <a:cs typeface="Arial" charset="0"/>
              </a:rPr>
              <a:t>The Medium Access Control </a:t>
            </a:r>
            <a:r>
              <a:rPr lang="en-US" dirty="0" err="1" smtClean="0">
                <a:latin typeface="Arial" charset="0"/>
                <a:cs typeface="Arial" charset="0"/>
              </a:rPr>
              <a:t>Sublayer</a:t>
            </a:r>
            <a:endParaRPr lang="en-US" dirty="0" smtClean="0">
              <a:latin typeface="Arial" charset="0"/>
              <a:cs typeface="Arial" charset="0"/>
            </a:endParaRPr>
          </a:p>
        </p:txBody>
      </p:sp>
      <p:sp>
        <p:nvSpPr>
          <p:cNvPr id="6147" name="Subtitle 2"/>
          <p:cNvSpPr>
            <a:spLocks noGrp="1"/>
          </p:cNvSpPr>
          <p:nvPr>
            <p:ph type="subTitle" idx="1"/>
          </p:nvPr>
        </p:nvSpPr>
        <p:spPr/>
        <p:txBody>
          <a:bodyPr/>
          <a:lstStyle/>
          <a:p>
            <a:pPr eaLnBrk="1" hangingPunct="1"/>
            <a:r>
              <a:rPr lang="en-US" smtClean="0">
                <a:latin typeface="Arial" charset="0"/>
                <a:cs typeface="Arial" charset="0"/>
              </a:rPr>
              <a:t>Chapter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pPr lvl="1"/>
            <a:r>
              <a:rPr lang="en-US" b="1" i="1" dirty="0" smtClean="0">
                <a:latin typeface="Times New Roman" pitchFamily="18" charset="0"/>
              </a:rPr>
              <a:t>C</a:t>
            </a:r>
            <a:r>
              <a:rPr lang="en-US" dirty="0" smtClean="0"/>
              <a:t> = 100 Mbps,</a:t>
            </a:r>
          </a:p>
          <a:p>
            <a:pPr lvl="1"/>
            <a:r>
              <a:rPr lang="en-US" dirty="0" smtClean="0"/>
              <a:t>1/</a:t>
            </a:r>
            <a:r>
              <a:rPr lang="en-US" dirty="0" smtClean="0">
                <a:latin typeface="Symbol" pitchFamily="18" charset="2"/>
              </a:rPr>
              <a:t>m = 10,000 </a:t>
            </a:r>
            <a:r>
              <a:rPr lang="en-US" dirty="0" smtClean="0"/>
              <a:t>bits</a:t>
            </a:r>
          </a:p>
          <a:p>
            <a:pPr lvl="1"/>
            <a:r>
              <a:rPr lang="en-US" dirty="0" smtClean="0">
                <a:latin typeface="Symbol" pitchFamily="18" charset="2"/>
              </a:rPr>
              <a:t>l = 5000 </a:t>
            </a:r>
            <a:r>
              <a:rPr lang="en-US" dirty="0" smtClean="0"/>
              <a:t>frames/sec</a:t>
            </a:r>
          </a:p>
          <a:p>
            <a:pPr lvl="1"/>
            <a:r>
              <a:rPr lang="en-US" b="1" i="1" dirty="0" smtClean="0">
                <a:latin typeface="Times New Roman" pitchFamily="18" charset="0"/>
              </a:rPr>
              <a:t>T</a:t>
            </a:r>
            <a:r>
              <a:rPr lang="en-US" dirty="0" smtClean="0"/>
              <a:t> = 200 </a:t>
            </a:r>
            <a:r>
              <a:rPr lang="en-US" dirty="0" err="1" smtClean="0">
                <a:latin typeface="Symbol" pitchFamily="18" charset="2"/>
              </a:rPr>
              <a:t>m</a:t>
            </a:r>
            <a:r>
              <a:rPr lang="en-US" dirty="0" err="1" smtClean="0"/>
              <a:t>sec</a:t>
            </a:r>
            <a:endParaRPr lang="en-US" dirty="0" smtClean="0"/>
          </a:p>
          <a:p>
            <a:pPr lvl="1"/>
            <a:r>
              <a:rPr lang="en-US" dirty="0" smtClean="0"/>
              <a:t>This result holds only when there is no contention in the channel.</a:t>
            </a:r>
            <a:endParaRPr lang="en-US" dirty="0"/>
          </a:p>
        </p:txBody>
      </p:sp>
      <mc:AlternateContent xmlns:mc="http://schemas.openxmlformats.org/markup-compatibility/2006">
        <mc:Choice xmlns:a14="http://schemas.microsoft.com/office/drawing/2010/main" xmlns="" Requires="a14">
          <p:sp>
            <p:nvSpPr>
              <p:cNvPr id="2" name="TextBox 1"/>
              <p:cNvSpPr txBox="1"/>
              <p:nvPr/>
            </p:nvSpPr>
            <p:spPr>
              <a:xfrm>
                <a:off x="5757863" y="2045359"/>
                <a:ext cx="2357437" cy="969304"/>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r>
                        <a:rPr lang="en-US" sz="2800" b="0" i="1" smtClean="0">
                          <a:latin typeface="Cambria Math"/>
                        </a:rPr>
                        <m:t>𝑇</m:t>
                      </m:r>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oMath>
                  </m:oMathPara>
                </a14:m>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5757863" y="2045359"/>
                <a:ext cx="2357437" cy="969304"/>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42447485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5" name="Content Placeholder 4"/>
          <p:cNvSpPr>
            <a:spLocks noGrp="1"/>
          </p:cNvSpPr>
          <p:nvPr>
            <p:ph idx="1"/>
          </p:nvPr>
        </p:nvSpPr>
        <p:spPr>
          <a:xfrm>
            <a:off x="1143000" y="1619792"/>
            <a:ext cx="7543800" cy="4297363"/>
          </a:xfrm>
        </p:spPr>
        <p:txBody>
          <a:bodyPr/>
          <a:lstStyle/>
          <a:p>
            <a:pPr marL="514350" indent="-514350">
              <a:buFont typeface="+mj-lt"/>
              <a:buAutoNum type="arabicPeriod" startAt="4"/>
            </a:pPr>
            <a:r>
              <a:rPr lang="en-US" sz="2400" dirty="0" smtClean="0"/>
              <a:t>Data Field</a:t>
            </a:r>
          </a:p>
          <a:p>
            <a:pPr marL="914400" lvl="1" indent="-514350"/>
            <a:r>
              <a:rPr lang="en-US" sz="2400" dirty="0" smtClean="0"/>
              <a:t>Up to 1500 bytes.</a:t>
            </a:r>
          </a:p>
          <a:p>
            <a:pPr marL="914400" lvl="1" indent="-514350"/>
            <a:r>
              <a:rPr lang="en-US" sz="2400" dirty="0" smtClean="0"/>
              <a:t>Minimum frame length – valid frames must be at least 64 bytes long – from destination address to checksum.</a:t>
            </a:r>
          </a:p>
          <a:p>
            <a:pPr marL="914400" lvl="1" indent="-514350"/>
            <a:r>
              <a:rPr lang="en-US" sz="2400" dirty="0" smtClean="0"/>
              <a:t>If data portion is less than 46 bytes the Pad field is used to fill out the frame to the minimum size.</a:t>
            </a:r>
          </a:p>
          <a:p>
            <a:pPr marL="914400" lvl="1" indent="-514350"/>
            <a:r>
              <a:rPr lang="en-US" sz="2400" dirty="0" smtClean="0"/>
              <a:t>Minimum filed length is also serves one very important role – prevents the sender to complete transmission before the first bit arrives at the destination.</a:t>
            </a:r>
          </a:p>
        </p:txBody>
      </p:sp>
    </p:spTree>
    <p:extLst>
      <p:ext uri="{BB962C8B-B14F-4D97-AF65-F5344CB8AC3E}">
        <p14:creationId xmlns:p14="http://schemas.microsoft.com/office/powerpoint/2010/main" xmlns="" val="28115852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latin typeface="Arial" charset="0"/>
                <a:cs typeface="Arial" charset="0"/>
              </a:rPr>
              <a:t>MAC </a:t>
            </a:r>
            <a:r>
              <a:rPr lang="en-US" dirty="0" err="1" smtClean="0">
                <a:latin typeface="Arial" charset="0"/>
                <a:cs typeface="Arial" charset="0"/>
              </a:rPr>
              <a:t>Sublayer</a:t>
            </a:r>
            <a:r>
              <a:rPr lang="en-US" dirty="0" smtClean="0">
                <a:latin typeface="Arial" charset="0"/>
                <a:cs typeface="Arial" charset="0"/>
              </a:rPr>
              <a:t> Protocol (2)</a:t>
            </a:r>
          </a:p>
        </p:txBody>
      </p:sp>
      <p:sp>
        <p:nvSpPr>
          <p:cNvPr id="2662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Collision detection can take as long as 2</a:t>
            </a:r>
            <a:r>
              <a:rPr lang="en-US" smtClean="0">
                <a:latin typeface="Arial" charset="0"/>
                <a:cs typeface="Arial" charset="0"/>
                <a:sym typeface="Symbol" pitchFamily="18" charset="2"/>
              </a:rPr>
              <a:t></a:t>
            </a:r>
            <a:r>
              <a:rPr lang="en-US" smtClean="0">
                <a:latin typeface="Arial" charset="0"/>
                <a:cs typeface="Arial" charset="0"/>
              </a:rPr>
              <a:t>.</a:t>
            </a:r>
          </a:p>
        </p:txBody>
      </p:sp>
      <p:pic>
        <p:nvPicPr>
          <p:cNvPr id="2662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5300" y="1800225"/>
            <a:ext cx="8153400" cy="325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a:t>
            </a:r>
            <a:r>
              <a:rPr lang="en-US" dirty="0" smtClean="0">
                <a:latin typeface="Arial" charset="0"/>
                <a:cs typeface="Arial" charset="0"/>
              </a:rPr>
              <a:t>Protocol</a:t>
            </a:r>
            <a:endParaRPr lang="en-US" dirty="0"/>
          </a:p>
        </p:txBody>
      </p:sp>
      <p:sp>
        <p:nvSpPr>
          <p:cNvPr id="5" name="Content Placeholder 4"/>
          <p:cNvSpPr>
            <a:spLocks noGrp="1"/>
          </p:cNvSpPr>
          <p:nvPr>
            <p:ph idx="1"/>
          </p:nvPr>
        </p:nvSpPr>
        <p:spPr/>
        <p:txBody>
          <a:bodyPr/>
          <a:lstStyle/>
          <a:p>
            <a:r>
              <a:rPr lang="en-US" sz="2400" dirty="0" smtClean="0"/>
              <a:t>10 Mbps LAN with a maximum length of 2500 m and four repeaters the round-trip time has been determined to be nearly 50 </a:t>
            </a:r>
            <a:r>
              <a:rPr lang="en-US" sz="2400" dirty="0" err="1" smtClean="0">
                <a:latin typeface="Symbol" pitchFamily="18" charset="2"/>
              </a:rPr>
              <a:t>m</a:t>
            </a:r>
            <a:r>
              <a:rPr lang="en-US" sz="2400" dirty="0" err="1" smtClean="0"/>
              <a:t>sec</a:t>
            </a:r>
            <a:r>
              <a:rPr lang="en-US" sz="2400" dirty="0" smtClean="0"/>
              <a:t> in the worst case.</a:t>
            </a:r>
          </a:p>
          <a:p>
            <a:r>
              <a:rPr lang="en-US" sz="2400" dirty="0" smtClean="0"/>
              <a:t>Shortest allowed frame must take at least this long to transmit. </a:t>
            </a:r>
          </a:p>
          <a:p>
            <a:pPr lvl="1"/>
            <a:r>
              <a:rPr lang="en-US" sz="2400" dirty="0" smtClean="0"/>
              <a:t>At 10 Mbps a bit takes 100 </a:t>
            </a:r>
            <a:r>
              <a:rPr lang="en-US" sz="2400" dirty="0" err="1" smtClean="0"/>
              <a:t>nsec</a:t>
            </a:r>
            <a:endParaRPr lang="en-US" sz="2400" dirty="0"/>
          </a:p>
          <a:p>
            <a:pPr lvl="1"/>
            <a:r>
              <a:rPr lang="en-US" sz="2400" dirty="0" smtClean="0"/>
              <a:t>500 bits (</a:t>
            </a:r>
            <a:r>
              <a:rPr lang="en-US" sz="2400" dirty="0" err="1" smtClean="0"/>
              <a:t>numbit</a:t>
            </a:r>
            <a:r>
              <a:rPr lang="en-US" sz="2400" dirty="0" smtClean="0"/>
              <a:t>  = 10 Mbps X 100 </a:t>
            </a:r>
            <a:r>
              <a:rPr lang="en-US" sz="2400" dirty="0" err="1" smtClean="0"/>
              <a:t>nsec</a:t>
            </a:r>
            <a:r>
              <a:rPr lang="en-US" sz="2400" dirty="0" smtClean="0"/>
              <a:t>) rounded up to 512 bits = 64 bytes. </a:t>
            </a:r>
            <a:endParaRPr lang="en-US" sz="2400" dirty="0"/>
          </a:p>
        </p:txBody>
      </p:sp>
    </p:spTree>
    <p:extLst>
      <p:ext uri="{BB962C8B-B14F-4D97-AF65-F5344CB8AC3E}">
        <p14:creationId xmlns:p14="http://schemas.microsoft.com/office/powerpoint/2010/main" xmlns="" val="304204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5" name="Content Placeholder 4"/>
          <p:cNvSpPr>
            <a:spLocks noGrp="1"/>
          </p:cNvSpPr>
          <p:nvPr>
            <p:ph idx="1"/>
          </p:nvPr>
        </p:nvSpPr>
        <p:spPr>
          <a:xfrm>
            <a:off x="1143000" y="1619792"/>
            <a:ext cx="7543800" cy="4297363"/>
          </a:xfrm>
        </p:spPr>
        <p:txBody>
          <a:bodyPr/>
          <a:lstStyle/>
          <a:p>
            <a:pPr marL="514350" indent="-514350">
              <a:buFont typeface="+mj-lt"/>
              <a:buAutoNum type="arabicPeriod" startAt="4"/>
            </a:pPr>
            <a:r>
              <a:rPr lang="en-US" sz="2400" dirty="0" smtClean="0"/>
              <a:t>Checksum</a:t>
            </a:r>
          </a:p>
          <a:p>
            <a:pPr marL="914400" lvl="1" indent="-514350"/>
            <a:r>
              <a:rPr lang="en-US" sz="2400" dirty="0" smtClean="0"/>
              <a:t>It is a 32-bit CRC of the kind that we have covered earlier.</a:t>
            </a:r>
          </a:p>
          <a:p>
            <a:pPr marL="914400" lvl="1" indent="-514350"/>
            <a:r>
              <a:rPr lang="en-US" sz="2400" dirty="0" smtClean="0"/>
              <a:t>Defined as a generator polynomial described in </a:t>
            </a:r>
            <a:r>
              <a:rPr lang="en-US" sz="2400" smtClean="0"/>
              <a:t>the textbook.</a:t>
            </a:r>
            <a:endParaRPr lang="en-US" sz="2400" dirty="0" smtClean="0"/>
          </a:p>
        </p:txBody>
      </p:sp>
    </p:spTree>
    <p:extLst>
      <p:ext uri="{BB962C8B-B14F-4D97-AF65-F5344CB8AC3E}">
        <p14:creationId xmlns:p14="http://schemas.microsoft.com/office/powerpoint/2010/main" xmlns="" val="4847448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Each station transmits during a contention slot with probability p.</a:t>
                </a:r>
              </a:p>
              <a:p>
                <a:r>
                  <a:rPr lang="en-US" dirty="0" smtClean="0"/>
                  <a:t>The probability that some station acquires the channel A:</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r>
                        <a:rPr lang="en-US" b="0" i="1" smtClean="0">
                          <a:latin typeface="Cambria Math"/>
                        </a:rPr>
                        <m:t>𝑘𝑝</m:t>
                      </m:r>
                      <m:sSup>
                        <m:sSupPr>
                          <m:ctrlPr>
                            <a:rPr lang="en-US" b="0" i="1" smtClean="0">
                              <a:latin typeface="Cambria Math"/>
                            </a:rPr>
                          </m:ctrlPr>
                        </m:sSupPr>
                        <m:e>
                          <m:d>
                            <m:dPr>
                              <m:ctrlPr>
                                <a:rPr lang="en-US" i="1">
                                  <a:latin typeface="Cambria Math"/>
                                </a:rPr>
                              </m:ctrlPr>
                            </m:dPr>
                            <m:e>
                              <m:r>
                                <a:rPr lang="en-US" i="1">
                                  <a:latin typeface="Cambria Math"/>
                                </a:rPr>
                                <m:t>1−</m:t>
                              </m:r>
                              <m:r>
                                <a:rPr lang="en-US" i="1">
                                  <a:latin typeface="Cambria Math"/>
                                </a:rPr>
                                <m:t>𝑝</m:t>
                              </m:r>
                            </m:e>
                          </m:d>
                        </m:e>
                        <m:sup>
                          <m:r>
                            <a:rPr lang="en-US" b="0" i="1" smtClean="0">
                              <a:latin typeface="Cambria Math"/>
                            </a:rPr>
                            <m:t>𝑘</m:t>
                          </m:r>
                          <m:r>
                            <a:rPr lang="en-US" b="0" i="1" smtClean="0">
                              <a:latin typeface="Cambria Math"/>
                            </a:rPr>
                            <m:t>−1</m:t>
                          </m:r>
                        </m:sup>
                      </m:sSup>
                    </m:oMath>
                  </m:oMathPara>
                </a14:m>
                <a:endParaRPr lang="en-US" dirty="0" smtClean="0"/>
              </a:p>
              <a:p>
                <a:endParaRPr lang="en-US" dirty="0" smtClean="0"/>
              </a:p>
              <a:p>
                <a:r>
                  <a:rPr lang="en-US" dirty="0" smtClean="0"/>
                  <a:t>Max A for p=1/k with  A→</a:t>
                </a:r>
                <a14:m>
                  <m:oMath xmlns:m="http://schemas.openxmlformats.org/officeDocument/2006/math">
                    <m:r>
                      <a:rPr lang="en-US" i="1" dirty="0" smtClean="0">
                        <a:latin typeface="Cambria Math"/>
                        <a:ea typeface="Cambria Math"/>
                      </a:rPr>
                      <m:t>∞</m:t>
                    </m:r>
                    <m:r>
                      <a:rPr lang="en-US" b="0" i="1" dirty="0" smtClean="0">
                        <a:latin typeface="Cambria Math"/>
                        <a:ea typeface="Cambria Math"/>
                      </a:rPr>
                      <m:t> </m:t>
                    </m:r>
                    <m:r>
                      <a:rPr lang="en-US" b="0" i="1" dirty="0" smtClean="0">
                        <a:latin typeface="Cambria Math"/>
                        <a:ea typeface="Cambria Math"/>
                      </a:rPr>
                      <m:t>𝑎𝑠</m:t>
                    </m:r>
                    <m:r>
                      <a:rPr lang="en-US" b="0" i="1" dirty="0" smtClean="0">
                        <a:latin typeface="Cambria Math"/>
                        <a:ea typeface="Cambria Math"/>
                      </a:rPr>
                      <m:t> </m:t>
                    </m:r>
                    <m:r>
                      <a:rPr lang="en-US" b="0" i="1" dirty="0" smtClean="0">
                        <a:latin typeface="Cambria Math"/>
                        <a:ea typeface="Cambria Math"/>
                      </a:rPr>
                      <m:t>𝑘</m:t>
                    </m:r>
                    <m:r>
                      <m:rPr>
                        <m:nor/>
                      </m:rPr>
                      <a:rPr lang="en-US" dirty="0"/>
                      <m:t>→</m:t>
                    </m:r>
                    <m:r>
                      <a:rPr lang="en-US" i="1" dirty="0">
                        <a:latin typeface="Cambria Math"/>
                        <a:ea typeface="Cambria Math"/>
                      </a:rPr>
                      <m:t>∞</m:t>
                    </m:r>
                  </m:oMath>
                </a14:m>
                <a:r>
                  <a:rPr lang="en-US" dirty="0" smtClean="0"/>
                  <a:t>.</a:t>
                </a: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a:stretch>
              </a:blipFill>
            </p:spPr>
            <p:txBody>
              <a:bodyPr/>
              <a:lstStyle/>
              <a:p>
                <a:r>
                  <a:rPr lang="en-US">
                    <a:noFill/>
                  </a:rPr>
                  <a:t> </a:t>
                </a:r>
              </a:p>
            </p:txBody>
          </p:sp>
        </mc:Fallback>
      </mc:AlternateContent>
    </p:spTree>
    <p:extLst>
      <p:ext uri="{BB962C8B-B14F-4D97-AF65-F5344CB8AC3E}">
        <p14:creationId xmlns:p14="http://schemas.microsoft.com/office/powerpoint/2010/main" xmlns="" val="4121972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The probability that contention interval has exactly j slots in it is A(1-A)</a:t>
                </a:r>
                <a:r>
                  <a:rPr lang="en-US" baseline="30000" dirty="0" smtClean="0"/>
                  <a:t>j-1</a:t>
                </a:r>
                <a:r>
                  <a:rPr lang="en-US" dirty="0" smtClean="0"/>
                  <a:t>. </a:t>
                </a:r>
              </a:p>
              <a:p>
                <a:r>
                  <a:rPr lang="en-US" dirty="0" smtClean="0"/>
                  <a:t>Mean number of slots per contention is:</a:t>
                </a:r>
              </a:p>
              <a:p>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=0</m:t>
                          </m:r>
                        </m:sub>
                        <m:sup>
                          <m:r>
                            <a:rPr lang="en-US" b="0" i="1" smtClean="0">
                              <a:latin typeface="Cambria Math"/>
                              <a:ea typeface="Cambria Math"/>
                            </a:rPr>
                            <m:t>∞</m:t>
                          </m:r>
                        </m:sup>
                        <m:e>
                          <m:r>
                            <a:rPr lang="en-US" b="0" i="1" smtClean="0">
                              <a:latin typeface="Cambria Math"/>
                            </a:rPr>
                            <m:t>𝑗𝐴</m:t>
                          </m:r>
                          <m:sSup>
                            <m:sSupPr>
                              <m:ctrlPr>
                                <a:rPr lang="en-US" i="1">
                                  <a:latin typeface="Cambria Math"/>
                                </a:rPr>
                              </m:ctrlPr>
                            </m:sSupPr>
                            <m:e>
                              <m:d>
                                <m:dPr>
                                  <m:ctrlPr>
                                    <a:rPr lang="en-US" i="1">
                                      <a:latin typeface="Cambria Math"/>
                                    </a:rPr>
                                  </m:ctrlPr>
                                </m:dPr>
                                <m:e>
                                  <m:r>
                                    <a:rPr lang="en-US" i="1">
                                      <a:latin typeface="Cambria Math"/>
                                    </a:rPr>
                                    <m:t>1−</m:t>
                                  </m:r>
                                  <m:r>
                                    <a:rPr lang="en-US" b="0" i="1" smtClean="0">
                                      <a:latin typeface="Cambria Math"/>
                                    </a:rPr>
                                    <m:t>𝐴</m:t>
                                  </m:r>
                                </m:e>
                              </m:d>
                            </m:e>
                            <m:sup>
                              <m:r>
                                <a:rPr lang="en-US" b="0" i="1" smtClean="0">
                                  <a:latin typeface="Cambria Math"/>
                                </a:rPr>
                                <m:t>𝑗</m:t>
                              </m:r>
                              <m:r>
                                <a:rPr lang="en-US" i="1">
                                  <a:latin typeface="Cambria Math"/>
                                </a:rPr>
                                <m:t>−1</m:t>
                              </m:r>
                            </m:sup>
                          </m:sSup>
                        </m:e>
                      </m:nary>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𝐴</m:t>
                          </m:r>
                        </m:den>
                      </m:f>
                    </m:oMath>
                  </m:oMathPara>
                </a14:m>
                <a:endParaRPr lang="en-US" dirty="0" smtClean="0"/>
              </a:p>
              <a:p>
                <a:endParaRPr lang="en-US" dirty="0" smtClean="0"/>
              </a:p>
              <a:p>
                <a:r>
                  <a:rPr lang="en-US" dirty="0" smtClean="0"/>
                  <a:t>Duration of each slot is 2</a:t>
                </a:r>
                <a:r>
                  <a:rPr lang="en-US" dirty="0" smtClean="0">
                    <a:latin typeface="Symbol" pitchFamily="18" charset="2"/>
                  </a:rPr>
                  <a:t>t</a:t>
                </a:r>
                <a:r>
                  <a:rPr lang="en-US" dirty="0" smtClean="0">
                    <a:latin typeface="+mn-lt"/>
                  </a:rPr>
                  <a:t>, the mean contention interval </a:t>
                </a:r>
                <a:r>
                  <a:rPr lang="en-US" dirty="0" smtClean="0">
                    <a:latin typeface="Symbol" pitchFamily="18" charset="2"/>
                  </a:rPr>
                  <a:t>w</a:t>
                </a:r>
                <a:r>
                  <a:rPr lang="en-US" dirty="0" smtClean="0">
                    <a:latin typeface="+mn-lt"/>
                  </a:rPr>
                  <a:t> is = </a:t>
                </a:r>
                <a:r>
                  <a:rPr lang="en-US" dirty="0" smtClean="0"/>
                  <a:t>2</a:t>
                </a:r>
                <a:r>
                  <a:rPr lang="en-US" dirty="0" smtClean="0">
                    <a:latin typeface="Symbol" pitchFamily="18" charset="2"/>
                  </a:rPr>
                  <a:t>t/A</a:t>
                </a:r>
                <a:endParaRPr lang="en-US" dirty="0" smtClean="0">
                  <a:latin typeface="+mn-lt"/>
                </a:endParaRP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b="-11915"/>
                </a:stretch>
              </a:blipFill>
            </p:spPr>
            <p:txBody>
              <a:bodyPr/>
              <a:lstStyle/>
              <a:p>
                <a:r>
                  <a:rPr lang="en-US">
                    <a:noFill/>
                  </a:rPr>
                  <a:t> </a:t>
                </a:r>
              </a:p>
            </p:txBody>
          </p:sp>
        </mc:Fallback>
      </mc:AlternateContent>
    </p:spTree>
    <p:extLst>
      <p:ext uri="{BB962C8B-B14F-4D97-AF65-F5344CB8AC3E}">
        <p14:creationId xmlns:p14="http://schemas.microsoft.com/office/powerpoint/2010/main" xmlns="" val="24757778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Assuming optimal p, the mean number of contention slots is never more than e, thus </a:t>
                </a:r>
                <a:r>
                  <a:rPr lang="en-US" dirty="0" smtClean="0">
                    <a:latin typeface="Symbol" pitchFamily="18" charset="2"/>
                  </a:rPr>
                  <a:t>w</a:t>
                </a:r>
                <a:r>
                  <a:rPr lang="en-US" dirty="0" smtClean="0"/>
                  <a:t> is at most 2</a:t>
                </a:r>
                <a:r>
                  <a:rPr lang="en-US" dirty="0" smtClean="0">
                    <a:latin typeface="Symbol" pitchFamily="18" charset="2"/>
                  </a:rPr>
                  <a:t>t</a:t>
                </a:r>
                <a:r>
                  <a:rPr lang="en-US" dirty="0" smtClean="0"/>
                  <a:t>e≈ 5.4</a:t>
                </a:r>
                <a:r>
                  <a:rPr lang="en-US" dirty="0" smtClean="0">
                    <a:latin typeface="Symbol" pitchFamily="18" charset="2"/>
                  </a:rPr>
                  <a:t>t.</a:t>
                </a:r>
              </a:p>
              <a:p>
                <a:endParaRPr lang="en-US" dirty="0">
                  <a:latin typeface="Symbol" pitchFamily="18" charset="2"/>
                </a:endParaRPr>
              </a:p>
              <a:p>
                <a:r>
                  <a:rPr lang="en-US" dirty="0" smtClean="0">
                    <a:latin typeface="+mn-lt"/>
                  </a:rPr>
                  <a:t>If the mean frame takes P sec to transmit, when many stations have frames to send channel efficiency 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r>
                        <a:rPr lang="en-US" b="0" i="1" smtClean="0">
                          <a:latin typeface="Cambria Math"/>
                        </a:rPr>
                        <m:t>= </m:t>
                      </m:r>
                      <m:f>
                        <m:fPr>
                          <m:ctrlPr>
                            <a:rPr lang="en-US" b="0" i="1" smtClean="0">
                              <a:latin typeface="Cambria Math"/>
                            </a:rPr>
                          </m:ctrlPr>
                        </m:fPr>
                        <m:num>
                          <m:r>
                            <a:rPr lang="en-US" b="0" i="1" smtClean="0">
                              <a:latin typeface="Cambria Math"/>
                            </a:rPr>
                            <m:t>𝑃</m:t>
                          </m:r>
                        </m:num>
                        <m:den>
                          <m:r>
                            <a:rPr lang="en-US" b="0" i="1" smtClean="0">
                              <a:latin typeface="Cambria Math"/>
                            </a:rPr>
                            <m:t>𝑃</m:t>
                          </m:r>
                          <m:r>
                            <a:rPr lang="en-US" b="0" i="1" smtClean="0">
                              <a:latin typeface="Cambria Math"/>
                            </a:rPr>
                            <m:t>+2</m:t>
                          </m:r>
                          <m:r>
                            <a:rPr lang="en-US" b="0" i="1" smtClean="0">
                              <a:latin typeface="Cambria Math"/>
                              <a:ea typeface="Cambria Math"/>
                            </a:rPr>
                            <m:t>𝜏</m:t>
                          </m:r>
                          <m:r>
                            <a:rPr lang="en-US" b="0" i="1" smtClean="0">
                              <a:latin typeface="Cambria Math"/>
                              <a:ea typeface="Cambria Math"/>
                            </a:rPr>
                            <m:t>/</m:t>
                          </m:r>
                          <m:r>
                            <a:rPr lang="en-US" b="0" i="1" smtClean="0">
                              <a:latin typeface="Cambria Math"/>
                              <a:ea typeface="Cambria Math"/>
                            </a:rPr>
                            <m:t>𝐴</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r="-1051"/>
                </a:stretch>
              </a:blipFill>
            </p:spPr>
            <p:txBody>
              <a:bodyPr/>
              <a:lstStyle/>
              <a:p>
                <a:r>
                  <a:rPr lang="en-US">
                    <a:noFill/>
                  </a:rPr>
                  <a:t> </a:t>
                </a:r>
              </a:p>
            </p:txBody>
          </p:sp>
        </mc:Fallback>
      </mc:AlternateContent>
    </p:spTree>
    <p:extLst>
      <p:ext uri="{BB962C8B-B14F-4D97-AF65-F5344CB8AC3E}">
        <p14:creationId xmlns:p14="http://schemas.microsoft.com/office/powerpoint/2010/main" xmlns="" val="348625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p:sp>
        <p:nvSpPr>
          <p:cNvPr id="5" name="Content Placeholder 4"/>
          <p:cNvSpPr>
            <a:spLocks noGrp="1"/>
          </p:cNvSpPr>
          <p:nvPr>
            <p:ph idx="1"/>
          </p:nvPr>
        </p:nvSpPr>
        <p:spPr>
          <a:xfrm>
            <a:off x="1143000" y="1585904"/>
            <a:ext cx="7543800" cy="4297363"/>
          </a:xfrm>
        </p:spPr>
        <p:txBody>
          <a:bodyPr/>
          <a:lstStyle/>
          <a:p>
            <a:r>
              <a:rPr lang="en-US" sz="2400" dirty="0" smtClean="0"/>
              <a:t>Here we see where the maximum cable distanced between any two stations enters into the performance figures.</a:t>
            </a:r>
          </a:p>
          <a:p>
            <a:r>
              <a:rPr lang="en-US" sz="2400" dirty="0" smtClean="0"/>
              <a:t>The longer the cable the longer the contention interval; This is why the Ethernet standard specifies the maximum cable length.</a:t>
            </a:r>
          </a:p>
          <a:p>
            <a:r>
              <a:rPr lang="en-US" sz="2400" dirty="0" smtClean="0"/>
              <a:t>It would be instructive to reformulate the equation in the previous slide in term of the frame length F, network bandwidth B and the cable length L, speed of signal propagation c, for the optimal case e contention slots per frame.</a:t>
            </a:r>
            <a:endParaRPr lang="en-US" sz="2400" dirty="0"/>
          </a:p>
        </p:txBody>
      </p:sp>
    </p:spTree>
    <p:extLst>
      <p:ext uri="{BB962C8B-B14F-4D97-AF65-F5344CB8AC3E}">
        <p14:creationId xmlns:p14="http://schemas.microsoft.com/office/powerpoint/2010/main" xmlns="" val="3183513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1143000" y="1585904"/>
                <a:ext cx="7543800" cy="4297363"/>
              </a:xfrm>
            </p:spPr>
            <p:txBody>
              <a:bodyPr/>
              <a:lstStyle/>
              <a:p>
                <a:r>
                  <a:rPr lang="en-US" sz="2400" dirty="0" smtClean="0"/>
                  <a:t>P = F/B the equation becomes: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𝐸</m:t>
                      </m:r>
                      <m:r>
                        <a:rPr lang="en-US" sz="2400" i="1">
                          <a:latin typeface="Cambria Math"/>
                        </a:rPr>
                        <m:t>= </m:t>
                      </m:r>
                      <m:f>
                        <m:fPr>
                          <m:ctrlPr>
                            <a:rPr lang="en-US" sz="2400" i="1">
                              <a:latin typeface="Cambria Math"/>
                            </a:rPr>
                          </m:ctrlPr>
                        </m:fPr>
                        <m:num>
                          <m:r>
                            <a:rPr lang="en-US" sz="2400" b="0" i="1" smtClean="0">
                              <a:latin typeface="Cambria Math"/>
                            </a:rPr>
                            <m:t>1</m:t>
                          </m:r>
                        </m:num>
                        <m:den>
                          <m:r>
                            <a:rPr lang="en-US" sz="2400" b="0" i="1" smtClean="0">
                              <a:latin typeface="Cambria Math"/>
                            </a:rPr>
                            <m:t>1</m:t>
                          </m:r>
                          <m:r>
                            <a:rPr lang="en-US" sz="2400" i="1">
                              <a:latin typeface="Cambria Math"/>
                            </a:rPr>
                            <m:t>+2</m:t>
                          </m:r>
                          <m:r>
                            <a:rPr lang="en-US" sz="2400" b="0" i="1" smtClean="0">
                              <a:latin typeface="Cambria Math"/>
                              <a:ea typeface="Cambria Math"/>
                            </a:rPr>
                            <m:t>𝐵𝐿𝑒</m:t>
                          </m:r>
                          <m:r>
                            <a:rPr lang="en-US" sz="2400" i="1">
                              <a:latin typeface="Cambria Math"/>
                              <a:ea typeface="Cambria Math"/>
                            </a:rPr>
                            <m:t>/</m:t>
                          </m:r>
                          <m:r>
                            <a:rPr lang="en-US" sz="2400" b="0" i="1" smtClean="0">
                              <a:latin typeface="Cambria Math"/>
                              <a:ea typeface="Cambria Math"/>
                            </a:rPr>
                            <m:t>𝑐𝐹</m:t>
                          </m:r>
                        </m:den>
                      </m:f>
                    </m:oMath>
                  </m:oMathPara>
                </a14:m>
                <a:endParaRPr lang="en-US" sz="2400" dirty="0"/>
              </a:p>
              <a:p>
                <a:r>
                  <a:rPr lang="en-US" sz="2400" dirty="0" smtClean="0"/>
                  <a:t>When the term </a:t>
                </a:r>
                <a14:m>
                  <m:oMath xmlns:m="http://schemas.openxmlformats.org/officeDocument/2006/math">
                    <m:r>
                      <a:rPr lang="en-US" sz="2400" i="1">
                        <a:latin typeface="Cambria Math"/>
                      </a:rPr>
                      <m:t>2</m:t>
                    </m:r>
                    <m:r>
                      <a:rPr lang="en-US" sz="2400" i="1">
                        <a:latin typeface="Cambria Math"/>
                        <a:ea typeface="Cambria Math"/>
                      </a:rPr>
                      <m:t>𝐵𝐿𝑒</m:t>
                    </m:r>
                    <m:r>
                      <a:rPr lang="en-US" sz="2400" i="1">
                        <a:latin typeface="Cambria Math"/>
                        <a:ea typeface="Cambria Math"/>
                      </a:rPr>
                      <m:t>/</m:t>
                    </m:r>
                    <m:r>
                      <a:rPr lang="en-US" sz="2400" i="1">
                        <a:latin typeface="Cambria Math"/>
                        <a:ea typeface="Cambria Math"/>
                      </a:rPr>
                      <m:t>𝑐𝐹</m:t>
                    </m:r>
                  </m:oMath>
                </a14:m>
                <a:r>
                  <a:rPr lang="en-US" sz="2400" dirty="0" smtClean="0"/>
                  <a:t> &gt;&gt; 0 the network efficiency becomes very low.</a:t>
                </a:r>
              </a:p>
              <a:p>
                <a:pPr lvl="1"/>
                <a:r>
                  <a:rPr lang="en-US" sz="2400" dirty="0" smtClean="0"/>
                  <a:t>Increasing BL; Bandwidth and/or Length of the cable reduces the efficiency.</a:t>
                </a:r>
              </a:p>
              <a:p>
                <a:pPr lvl="1"/>
                <a:r>
                  <a:rPr lang="en-US" sz="2400" dirty="0" smtClean="0"/>
                  <a:t>This is contrary to the design criteria to have largest possible bandwidth and longest connections.</a:t>
                </a:r>
              </a:p>
              <a:p>
                <a:pPr lvl="1"/>
                <a:r>
                  <a:rPr lang="en-US" sz="2400" dirty="0" smtClean="0"/>
                  <a:t>Classical Ethernet will not be able to provide this.</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143000" y="1585904"/>
                <a:ext cx="7543800" cy="4297363"/>
              </a:xfrm>
              <a:blipFill rotWithShape="1">
                <a:blip r:embed="rId2" cstate="print"/>
                <a:stretch>
                  <a:fillRect l="-1132" t="-993" r="-1617"/>
                </a:stretch>
              </a:blipFill>
            </p:spPr>
            <p:txBody>
              <a:bodyPr/>
              <a:lstStyle/>
              <a:p>
                <a:r>
                  <a:rPr lang="en-US">
                    <a:noFill/>
                  </a:rPr>
                  <a:t> </a:t>
                </a:r>
              </a:p>
            </p:txBody>
          </p:sp>
        </mc:Fallback>
      </mc:AlternateContent>
    </p:spTree>
    <p:extLst>
      <p:ext uri="{BB962C8B-B14F-4D97-AF65-F5344CB8AC3E}">
        <p14:creationId xmlns:p14="http://schemas.microsoft.com/office/powerpoint/2010/main" xmlns="" val="2643462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latin typeface="Arial" charset="0"/>
                <a:cs typeface="Arial" charset="0"/>
              </a:rPr>
              <a:t>Ethernet Performance</a:t>
            </a:r>
          </a:p>
        </p:txBody>
      </p:sp>
      <p:sp>
        <p:nvSpPr>
          <p:cNvPr id="27651" name="Rectangle 3"/>
          <p:cNvSpPr>
            <a:spLocks noGrp="1" noChangeArrowheads="1"/>
          </p:cNvSpPr>
          <p:nvPr>
            <p:ph idx="1"/>
          </p:nvPr>
        </p:nvSpPr>
        <p:spPr>
          <a:xfrm>
            <a:off x="287338" y="5943600"/>
            <a:ext cx="8856662" cy="609600"/>
          </a:xfrm>
        </p:spPr>
        <p:txBody>
          <a:bodyPr/>
          <a:lstStyle/>
          <a:p>
            <a:pPr algn="ctr" eaLnBrk="1" hangingPunct="1">
              <a:buFontTx/>
              <a:buNone/>
            </a:pPr>
            <a:r>
              <a:rPr lang="en-US" smtClean="0">
                <a:latin typeface="Arial" charset="0"/>
                <a:cs typeface="Arial" charset="0"/>
              </a:rPr>
              <a:t>Efficiency of Ethernet at 10 Mbps with 512-bit slot times.</a:t>
            </a:r>
          </a:p>
        </p:txBody>
      </p:sp>
      <p:pic>
        <p:nvPicPr>
          <p:cNvPr id="2765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62088" y="1114425"/>
            <a:ext cx="6219825" cy="462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b="1" i="1" dirty="0" smtClean="0">
                <a:latin typeface="Times New Roman" pitchFamily="18" charset="0"/>
              </a:rPr>
              <a:t>Divide a single channel into N independent channels:</a:t>
            </a:r>
          </a:p>
          <a:p>
            <a:pPr lvl="1"/>
            <a:r>
              <a:rPr lang="en-US" b="1" i="1" dirty="0" smtClean="0">
                <a:latin typeface="Times New Roman" pitchFamily="18" charset="0"/>
              </a:rPr>
              <a:t>C</a:t>
            </a:r>
            <a:r>
              <a:rPr lang="en-US" dirty="0" smtClean="0">
                <a:latin typeface="Times New Roman" pitchFamily="18" charset="0"/>
              </a:rPr>
              <a:t>/N</a:t>
            </a:r>
            <a:r>
              <a:rPr lang="en-US" dirty="0" smtClean="0"/>
              <a:t> = 100/</a:t>
            </a:r>
            <a:r>
              <a:rPr lang="en-US" dirty="0" smtClean="0">
                <a:latin typeface="Times New Roman" pitchFamily="18" charset="0"/>
              </a:rPr>
              <a:t>N</a:t>
            </a:r>
            <a:r>
              <a:rPr lang="en-US" dirty="0" smtClean="0"/>
              <a:t> Mbps,</a:t>
            </a:r>
          </a:p>
          <a:p>
            <a:pPr lvl="1"/>
            <a:r>
              <a:rPr lang="en-US" dirty="0" smtClean="0"/>
              <a:t>1/</a:t>
            </a:r>
            <a:r>
              <a:rPr lang="en-US" dirty="0" smtClean="0">
                <a:latin typeface="Symbol" pitchFamily="18" charset="2"/>
              </a:rPr>
              <a:t>m = 10,000 </a:t>
            </a:r>
            <a:r>
              <a:rPr lang="en-US" dirty="0" smtClean="0"/>
              <a:t>bits</a:t>
            </a:r>
          </a:p>
          <a:p>
            <a:pPr lvl="1"/>
            <a:r>
              <a:rPr lang="en-US" dirty="0" smtClean="0">
                <a:latin typeface="Symbol" pitchFamily="18" charset="2"/>
              </a:rPr>
              <a:t>l/N = 5000 </a:t>
            </a:r>
            <a:r>
              <a:rPr lang="en-US" dirty="0" smtClean="0"/>
              <a:t>frames/sec</a:t>
            </a:r>
          </a:p>
          <a:p>
            <a:pPr lvl="1"/>
            <a:r>
              <a:rPr lang="en-US" b="1" i="1" dirty="0" smtClean="0">
                <a:latin typeface="Times New Roman" pitchFamily="18" charset="0"/>
              </a:rPr>
              <a:t>T</a:t>
            </a:r>
            <a:r>
              <a:rPr lang="en-US" b="1" i="1" baseline="-25000" dirty="0" smtClean="0">
                <a:latin typeface="Times New Roman" pitchFamily="18" charset="0"/>
              </a:rPr>
              <a:t>N</a:t>
            </a:r>
            <a:r>
              <a:rPr lang="en-US" dirty="0" smtClean="0"/>
              <a:t> = </a:t>
            </a:r>
            <a:r>
              <a:rPr lang="en-US" dirty="0" smtClean="0">
                <a:latin typeface="Times New Roman" pitchFamily="18" charset="0"/>
              </a:rPr>
              <a:t>Nx</a:t>
            </a:r>
            <a:r>
              <a:rPr lang="en-US" dirty="0" smtClean="0"/>
              <a:t>200 </a:t>
            </a:r>
            <a:r>
              <a:rPr lang="en-US" dirty="0" err="1" smtClean="0">
                <a:latin typeface="Symbol" pitchFamily="18" charset="2"/>
              </a:rPr>
              <a:t>m</a:t>
            </a:r>
            <a:r>
              <a:rPr lang="en-US" dirty="0" err="1" smtClean="0"/>
              <a:t>sec</a:t>
            </a:r>
            <a:endParaRPr lang="en-US" dirty="0" smtClean="0"/>
          </a:p>
          <a:p>
            <a:pPr lvl="1"/>
            <a:r>
              <a:rPr lang="en-US" dirty="0" smtClean="0"/>
              <a:t>For N=10 =&gt; T</a:t>
            </a:r>
            <a:r>
              <a:rPr lang="en-US" baseline="-25000" dirty="0" smtClean="0"/>
              <a:t>N</a:t>
            </a:r>
            <a:r>
              <a:rPr lang="en-US" dirty="0" smtClean="0"/>
              <a:t> = 2 msec.</a:t>
            </a:r>
            <a:endParaRPr lang="en-US" dirty="0"/>
          </a:p>
        </p:txBody>
      </p:sp>
      <mc:AlternateContent xmlns:mc="http://schemas.openxmlformats.org/markup-compatibility/2006">
        <mc:Choice xmlns:a14="http://schemas.microsoft.com/office/drawing/2010/main" xmlns="" Requires="a14">
          <p:sp>
            <p:nvSpPr>
              <p:cNvPr id="6" name="TextBox 5"/>
              <p:cNvSpPr txBox="1"/>
              <p:nvPr/>
            </p:nvSpPr>
            <p:spPr>
              <a:xfrm>
                <a:off x="5200650" y="2590529"/>
                <a:ext cx="3743325" cy="2199385"/>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𝑁</m:t>
                          </m:r>
                        </m:sub>
                      </m:sSub>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d>
                            <m:dPr>
                              <m:ctrlPr>
                                <a:rPr lang="en-US" sz="2800" b="0" i="1" smtClean="0">
                                  <a:latin typeface="Cambria Math"/>
                                  <a:ea typeface="Cambria Math"/>
                                </a:rPr>
                              </m:ctrlPr>
                            </m:dPr>
                            <m:e>
                              <m:f>
                                <m:fPr>
                                  <m:ctrlPr>
                                    <a:rPr lang="en-US" sz="2800" b="0" i="1" smtClean="0">
                                      <a:latin typeface="Cambria Math"/>
                                      <a:ea typeface="Cambria Math"/>
                                    </a:rPr>
                                  </m:ctrlPr>
                                </m:fPr>
                                <m:num>
                                  <m:r>
                                    <a:rPr lang="en-US" sz="2800" b="0" i="1" smtClean="0">
                                      <a:latin typeface="Cambria Math"/>
                                    </a:rPr>
                                    <m:t>𝐶</m:t>
                                  </m:r>
                                </m:num>
                                <m:den>
                                  <m:r>
                                    <a:rPr lang="en-US" sz="2800" b="0" i="1" smtClean="0">
                                      <a:latin typeface="Cambria Math"/>
                                    </a:rPr>
                                    <m:t>𝑁</m:t>
                                  </m:r>
                                </m:den>
                              </m:f>
                            </m:e>
                          </m:d>
                          <m:r>
                            <a:rPr lang="en-US" sz="2800" b="0" i="1" smtClean="0">
                              <a:latin typeface="Cambria Math"/>
                            </a:rPr>
                            <m:t>−</m:t>
                          </m:r>
                          <m:d>
                            <m:dPr>
                              <m:ctrlPr>
                                <a:rPr lang="en-US" sz="2800" b="0" i="1" smtClean="0">
                                  <a:latin typeface="Cambria Math"/>
                                </a:rPr>
                              </m:ctrlPr>
                            </m:dPr>
                            <m:e>
                              <m:f>
                                <m:fPr>
                                  <m:ctrlPr>
                                    <a:rPr lang="en-US" sz="2800" b="0" i="1" smtClean="0">
                                      <a:latin typeface="Cambria Math"/>
                                    </a:rPr>
                                  </m:ctrlPr>
                                </m:fPr>
                                <m:num>
                                  <m:r>
                                    <m:rPr>
                                      <m:nor/>
                                    </m:rPr>
                                    <a:rPr lang="en-US" sz="2800" dirty="0" smtClean="0">
                                      <a:latin typeface="Symbol" pitchFamily="18" charset="2"/>
                                    </a:rPr>
                                    <m:t>l</m:t>
                                  </m:r>
                                </m:num>
                                <m:den>
                                  <m:r>
                                    <a:rPr lang="en-US" sz="2800" b="0" i="1" smtClean="0">
                                      <a:latin typeface="Cambria Math"/>
                                    </a:rPr>
                                    <m:t>𝑁</m:t>
                                  </m:r>
                                </m:den>
                              </m:f>
                            </m:e>
                          </m:d>
                        </m:den>
                      </m:f>
                      <m:r>
                        <a:rPr lang="en-US" sz="2800" b="0" i="1" dirty="0" smtClean="0">
                          <a:latin typeface="Cambria Math"/>
                        </a:rPr>
                        <m:t>=</m:t>
                      </m:r>
                      <m:f>
                        <m:fPr>
                          <m:ctrlPr>
                            <a:rPr lang="en-US" sz="2800" b="0" i="1" dirty="0" smtClean="0">
                              <a:latin typeface="Cambria Math"/>
                            </a:rPr>
                          </m:ctrlPr>
                        </m:fPr>
                        <m:num>
                          <m:r>
                            <a:rPr lang="en-US" sz="2800" b="0" i="1" dirty="0" smtClean="0">
                              <a:latin typeface="Cambria Math"/>
                            </a:rPr>
                            <m:t>𝑁</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r>
                        <a:rPr lang="en-US" sz="2800" dirty="0">
                          <a:latin typeface="Cambria Math"/>
                          <a:ea typeface="Cambria Math"/>
                        </a:rPr>
                        <m:t>=</m:t>
                      </m:r>
                      <m:r>
                        <m:rPr>
                          <m:sty m:val="p"/>
                        </m:rPr>
                        <a:rPr lang="en-US" sz="2800" b="0" i="0" dirty="0" smtClean="0">
                          <a:latin typeface="Cambria Math"/>
                          <a:ea typeface="Cambria Math"/>
                        </a:rPr>
                        <m:t>NT</m:t>
                      </m:r>
                    </m:oMath>
                  </m:oMathPara>
                </a14:m>
                <a:endParaRPr lang="en-US" sz="280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5200650" y="2590529"/>
                <a:ext cx="3743325" cy="2199385"/>
              </a:xfrm>
              <a:prstGeom prst="rect">
                <a:avLst/>
              </a:prstGeom>
              <a:blipFill rotWithShape="1">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746750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Ethernet Performance</a:t>
            </a:r>
            <a:endParaRPr lang="en-US" dirty="0"/>
          </a:p>
        </p:txBody>
      </p:sp>
      <p:sp>
        <p:nvSpPr>
          <p:cNvPr id="5" name="Content Placeholder 4"/>
          <p:cNvSpPr>
            <a:spLocks noGrp="1"/>
          </p:cNvSpPr>
          <p:nvPr>
            <p:ph idx="1"/>
          </p:nvPr>
        </p:nvSpPr>
        <p:spPr/>
        <p:txBody>
          <a:bodyPr/>
          <a:lstStyle/>
          <a:p>
            <a:r>
              <a:rPr lang="en-US" dirty="0" smtClean="0"/>
              <a:t>The theoretical result that Ethernet can not work that efficiently is flowed  due to several reasons:</a:t>
            </a:r>
          </a:p>
          <a:p>
            <a:pPr lvl="1"/>
            <a:r>
              <a:rPr lang="en-US" dirty="0" smtClean="0"/>
              <a:t>Poison distribution of the traffic is not realistic.</a:t>
            </a:r>
          </a:p>
          <a:p>
            <a:pPr lvl="1"/>
            <a:r>
              <a:rPr lang="en-US" dirty="0" smtClean="0"/>
              <a:t>Research focuses on only several “interesting” cases.</a:t>
            </a:r>
          </a:p>
          <a:p>
            <a:pPr lvl="1"/>
            <a:r>
              <a:rPr lang="en-US" dirty="0" smtClean="0"/>
              <a:t>Practical results show otherwise that the Ethernet works.</a:t>
            </a:r>
          </a:p>
          <a:p>
            <a:pPr lvl="1"/>
            <a:endParaRPr lang="en-US" dirty="0"/>
          </a:p>
        </p:txBody>
      </p:sp>
    </p:spTree>
    <p:extLst>
      <p:ext uri="{BB962C8B-B14F-4D97-AF65-F5344CB8AC3E}">
        <p14:creationId xmlns:p14="http://schemas.microsoft.com/office/powerpoint/2010/main" xmlns="" val="33988488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Switched Ethernet</a:t>
            </a:r>
            <a:endParaRPr lang="en-US" dirty="0"/>
          </a:p>
        </p:txBody>
      </p:sp>
      <p:sp>
        <p:nvSpPr>
          <p:cNvPr id="3" name="Content Placeholder 2"/>
          <p:cNvSpPr>
            <a:spLocks noGrp="1"/>
          </p:cNvSpPr>
          <p:nvPr>
            <p:ph idx="1"/>
          </p:nvPr>
        </p:nvSpPr>
        <p:spPr/>
        <p:txBody>
          <a:bodyPr/>
          <a:lstStyle/>
          <a:p>
            <a:r>
              <a:rPr lang="en-US" sz="2400" dirty="0" smtClean="0"/>
              <a:t>Wiring was changed from a long cable architecture to a more complex architecture:</a:t>
            </a:r>
          </a:p>
          <a:p>
            <a:pPr lvl="1"/>
            <a:r>
              <a:rPr lang="en-US" sz="2400" dirty="0" smtClean="0"/>
              <a:t>Each station has a dedicated cable running to a central </a:t>
            </a:r>
            <a:r>
              <a:rPr lang="en-US" sz="2400" b="1" dirty="0" smtClean="0">
                <a:solidFill>
                  <a:srgbClr val="FF0000"/>
                </a:solidFill>
              </a:rPr>
              <a:t>hub</a:t>
            </a:r>
            <a:r>
              <a:rPr lang="en-US" sz="2400" dirty="0" smtClean="0"/>
              <a:t>. (Fig (a) in the next slide).</a:t>
            </a:r>
          </a:p>
          <a:p>
            <a:pPr lvl="1"/>
            <a:r>
              <a:rPr lang="en-US" sz="2400" dirty="0" smtClean="0"/>
              <a:t>Adding and removing a station become much easier.</a:t>
            </a:r>
          </a:p>
          <a:p>
            <a:pPr lvl="1"/>
            <a:r>
              <a:rPr lang="en-US" sz="2400" dirty="0" smtClean="0"/>
              <a:t>Cable length was reduced to 100 m for telephone twisted pair wires and to 200 hundred if Category 5 cable was used.</a:t>
            </a:r>
          </a:p>
          <a:p>
            <a:pPr lvl="1"/>
            <a:r>
              <a:rPr lang="en-US" sz="2400" dirty="0" smtClean="0"/>
              <a:t>Hubs do not increase capacity – they are equivalent to the single long cable of classic Ethernet.</a:t>
            </a:r>
          </a:p>
          <a:p>
            <a:pPr lvl="2"/>
            <a:r>
              <a:rPr lang="en-US" sz="2000" dirty="0" smtClean="0"/>
              <a:t>As more stations were added the performance of each station degraded.</a:t>
            </a:r>
          </a:p>
          <a:p>
            <a:pPr lvl="1"/>
            <a:endParaRPr lang="en-US" sz="2400" dirty="0" smtClean="0"/>
          </a:p>
          <a:p>
            <a:pPr lvl="1"/>
            <a:endParaRPr lang="en-US" sz="2400" dirty="0" smtClean="0"/>
          </a:p>
          <a:p>
            <a:pPr lvl="1"/>
            <a:endParaRPr lang="en-US" sz="2400" dirty="0"/>
          </a:p>
        </p:txBody>
      </p:sp>
    </p:spTree>
    <p:extLst>
      <p:ext uri="{BB962C8B-B14F-4D97-AF65-F5344CB8AC3E}">
        <p14:creationId xmlns:p14="http://schemas.microsoft.com/office/powerpoint/2010/main" xmlns="" val="6270320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latin typeface="Arial" charset="0"/>
                <a:cs typeface="Arial" charset="0"/>
              </a:rPr>
              <a:t>Switched Ethernet (1)</a:t>
            </a:r>
          </a:p>
        </p:txBody>
      </p:sp>
      <p:sp>
        <p:nvSpPr>
          <p:cNvPr id="8195" name="Rectangle 3"/>
          <p:cNvSpPr>
            <a:spLocks noGrp="1" noChangeArrowheads="1"/>
          </p:cNvSpPr>
          <p:nvPr>
            <p:ph idx="1"/>
          </p:nvPr>
        </p:nvSpPr>
        <p:spPr>
          <a:xfrm>
            <a:off x="287338" y="5715000"/>
            <a:ext cx="8856662" cy="838200"/>
          </a:xfrm>
        </p:spPr>
        <p:txBody>
          <a:bodyPr/>
          <a:lstStyle/>
          <a:p>
            <a:pPr algn="ctr" eaLnBrk="1" hangingPunct="1">
              <a:buFontTx/>
              <a:buNone/>
              <a:defRPr/>
            </a:pPr>
            <a:r>
              <a:rPr lang="en-US" dirty="0" smtClean="0">
                <a:solidFill>
                  <a:schemeClr val="accent6">
                    <a:lumMod val="75000"/>
                  </a:schemeClr>
                </a:solidFill>
              </a:rPr>
              <a:t>(a) </a:t>
            </a:r>
            <a:r>
              <a:rPr lang="en-US" dirty="0" smtClean="0"/>
              <a:t>Hub. </a:t>
            </a:r>
            <a:r>
              <a:rPr lang="en-US" dirty="0" smtClean="0">
                <a:solidFill>
                  <a:schemeClr val="accent6">
                    <a:lumMod val="75000"/>
                  </a:schemeClr>
                </a:solidFill>
              </a:rPr>
              <a:t>(b) </a:t>
            </a:r>
            <a:r>
              <a:rPr lang="en-US" dirty="0" smtClean="0"/>
              <a:t>Switch.</a:t>
            </a:r>
            <a:endParaRPr lang="en-US" dirty="0" smtClean="0">
              <a:latin typeface="Arial" charset="0"/>
              <a:cs typeface="Arial" charset="0"/>
            </a:endParaRPr>
          </a:p>
        </p:txBody>
      </p:sp>
      <p:pic>
        <p:nvPicPr>
          <p:cNvPr id="2867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1175" y="1779588"/>
            <a:ext cx="8099425" cy="304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Switched Ethernet</a:t>
            </a:r>
            <a:endParaRPr lang="en-US" dirty="0"/>
          </a:p>
        </p:txBody>
      </p:sp>
      <p:sp>
        <p:nvSpPr>
          <p:cNvPr id="3" name="Content Placeholder 2"/>
          <p:cNvSpPr>
            <a:spLocks noGrp="1"/>
          </p:cNvSpPr>
          <p:nvPr>
            <p:ph idx="1"/>
          </p:nvPr>
        </p:nvSpPr>
        <p:spPr/>
        <p:txBody>
          <a:bodyPr/>
          <a:lstStyle/>
          <a:p>
            <a:pPr lvl="1"/>
            <a:r>
              <a:rPr lang="en-US" sz="2400" dirty="0" smtClean="0"/>
              <a:t>One could solve this problem by increasing the speech of the basic Ethernet from 1 Mbps to 10 Mbps, 100 Mbps or even 1 </a:t>
            </a:r>
            <a:r>
              <a:rPr lang="en-US" sz="2400" dirty="0" err="1" smtClean="0"/>
              <a:t>Gbps</a:t>
            </a:r>
            <a:r>
              <a:rPr lang="en-US" sz="2400" dirty="0" smtClean="0"/>
              <a:t>.</a:t>
            </a:r>
          </a:p>
          <a:p>
            <a:pPr lvl="1"/>
            <a:r>
              <a:rPr lang="en-US" sz="2400" dirty="0" smtClean="0"/>
              <a:t>However, multimedia applications requires even higher bandwidths.</a:t>
            </a:r>
          </a:p>
          <a:p>
            <a:r>
              <a:rPr lang="en-US" sz="2400" b="1" dirty="0" smtClean="0">
                <a:solidFill>
                  <a:srgbClr val="FF0000"/>
                </a:solidFill>
              </a:rPr>
              <a:t>Switch</a:t>
            </a:r>
            <a:r>
              <a:rPr lang="en-US" sz="2400" dirty="0" smtClean="0"/>
              <a:t> is the solution.</a:t>
            </a:r>
          </a:p>
          <a:p>
            <a:pPr lvl="1"/>
            <a:r>
              <a:rPr lang="en-US" sz="2400" dirty="0" smtClean="0"/>
              <a:t>Switch must be able to determine which frame goes to what station.</a:t>
            </a:r>
          </a:p>
          <a:p>
            <a:pPr lvl="1"/>
            <a:r>
              <a:rPr lang="en-US" sz="2400" dirty="0" smtClean="0"/>
              <a:t>Security benefits</a:t>
            </a:r>
          </a:p>
          <a:p>
            <a:pPr lvl="1"/>
            <a:r>
              <a:rPr lang="en-US" sz="2400" dirty="0" smtClean="0"/>
              <a:t>No collision can occur.</a:t>
            </a:r>
            <a:endParaRPr lang="en-US" sz="2400" dirty="0"/>
          </a:p>
        </p:txBody>
      </p:sp>
    </p:spTree>
    <p:extLst>
      <p:ext uri="{BB962C8B-B14F-4D97-AF65-F5344CB8AC3E}">
        <p14:creationId xmlns:p14="http://schemas.microsoft.com/office/powerpoint/2010/main" xmlns="" val="18970661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latin typeface="Arial" charset="0"/>
                <a:cs typeface="Arial" charset="0"/>
              </a:rPr>
              <a:t>Switched Ethernet (2)</a:t>
            </a:r>
          </a:p>
        </p:txBody>
      </p:sp>
      <p:sp>
        <p:nvSpPr>
          <p:cNvPr id="2969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An Ethernet switch.</a:t>
            </a:r>
          </a:p>
        </p:txBody>
      </p:sp>
      <p:pic>
        <p:nvPicPr>
          <p:cNvPr id="2970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2305050"/>
            <a:ext cx="817245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1" name="TextBox 4"/>
          <p:cNvSpPr txBox="1">
            <a:spLocks noChangeArrowheads="1"/>
          </p:cNvSpPr>
          <p:nvPr/>
        </p:nvSpPr>
        <p:spPr bwMode="auto">
          <a:xfrm>
            <a:off x="1752600" y="2286000"/>
            <a:ext cx="1600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t>Switch</a:t>
            </a:r>
          </a:p>
        </p:txBody>
      </p:sp>
      <p:sp>
        <p:nvSpPr>
          <p:cNvPr id="29702" name="TextBox 5"/>
          <p:cNvSpPr txBox="1">
            <a:spLocks noChangeArrowheads="1"/>
          </p:cNvSpPr>
          <p:nvPr/>
        </p:nvSpPr>
        <p:spPr bwMode="auto">
          <a:xfrm>
            <a:off x="5257800" y="3962400"/>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Twisted pair</a:t>
            </a:r>
          </a:p>
        </p:txBody>
      </p:sp>
      <p:sp>
        <p:nvSpPr>
          <p:cNvPr id="29703" name="TextBox 6"/>
          <p:cNvSpPr txBox="1">
            <a:spLocks noChangeArrowheads="1"/>
          </p:cNvSpPr>
          <p:nvPr/>
        </p:nvSpPr>
        <p:spPr bwMode="auto">
          <a:xfrm>
            <a:off x="5562600" y="35814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Switch ports</a:t>
            </a:r>
          </a:p>
        </p:txBody>
      </p:sp>
      <p:sp>
        <p:nvSpPr>
          <p:cNvPr id="29704" name="TextBox 7"/>
          <p:cNvSpPr txBox="1">
            <a:spLocks noChangeArrowheads="1"/>
          </p:cNvSpPr>
          <p:nvPr/>
        </p:nvSpPr>
        <p:spPr bwMode="auto">
          <a:xfrm>
            <a:off x="7315200" y="2982913"/>
            <a:ext cx="609600" cy="36988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Hub</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Arial" charset="0"/>
                <a:cs typeface="Arial" charset="0"/>
              </a:rPr>
              <a:t>Fast Ethernet</a:t>
            </a:r>
          </a:p>
        </p:txBody>
      </p:sp>
      <p:sp>
        <p:nvSpPr>
          <p:cNvPr id="3072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original fast Ethernet cabling.</a:t>
            </a:r>
          </a:p>
        </p:txBody>
      </p:sp>
      <p:pic>
        <p:nvPicPr>
          <p:cNvPr id="3072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2888" y="2841625"/>
            <a:ext cx="8610600" cy="149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Arial" charset="0"/>
                <a:cs typeface="Arial" charset="0"/>
              </a:rPr>
              <a:t>GigaBit</a:t>
            </a:r>
            <a:r>
              <a:rPr lang="en-US" dirty="0" smtClean="0">
                <a:latin typeface="Arial" charset="0"/>
                <a:cs typeface="Arial" charset="0"/>
              </a:rPr>
              <a:t> </a:t>
            </a:r>
            <a:r>
              <a:rPr lang="en-US" dirty="0">
                <a:latin typeface="Arial" charset="0"/>
                <a:cs typeface="Arial" charset="0"/>
              </a:rPr>
              <a:t>Ethernet</a:t>
            </a:r>
            <a:endParaRPr lang="en-US" dirty="0"/>
          </a:p>
        </p:txBody>
      </p:sp>
      <p:sp>
        <p:nvSpPr>
          <p:cNvPr id="2" name="Content Placeholder 1"/>
          <p:cNvSpPr>
            <a:spLocks noGrp="1"/>
          </p:cNvSpPr>
          <p:nvPr>
            <p:ph idx="1"/>
          </p:nvPr>
        </p:nvSpPr>
        <p:spPr>
          <a:xfrm>
            <a:off x="528641" y="1328737"/>
            <a:ext cx="8186737" cy="4297363"/>
          </a:xfrm>
        </p:spPr>
        <p:txBody>
          <a:bodyPr/>
          <a:lstStyle/>
          <a:p>
            <a:r>
              <a:rPr lang="en-US" sz="2400" dirty="0" smtClean="0"/>
              <a:t>After the standard for Fast Ethernet was adopted the work for yet even faster standard started: </a:t>
            </a:r>
            <a:r>
              <a:rPr lang="en-US" sz="2400" dirty="0" err="1" smtClean="0"/>
              <a:t>GigaBit</a:t>
            </a:r>
            <a:r>
              <a:rPr lang="en-US" sz="2400" dirty="0" smtClean="0"/>
              <a:t> Ethernet</a:t>
            </a:r>
          </a:p>
          <a:p>
            <a:r>
              <a:rPr lang="en-US" sz="2400" dirty="0" smtClean="0"/>
              <a:t>Goals:</a:t>
            </a:r>
          </a:p>
          <a:p>
            <a:pPr lvl="1"/>
            <a:r>
              <a:rPr lang="en-US" sz="2400" dirty="0" smtClean="0"/>
              <a:t>Increase performance ten fold over Fast Ethernet.</a:t>
            </a:r>
          </a:p>
          <a:p>
            <a:pPr lvl="1"/>
            <a:r>
              <a:rPr lang="en-US" sz="2400" dirty="0" smtClean="0"/>
              <a:t>Maintain compatibility with both Classical and Fast Ethernet.</a:t>
            </a:r>
          </a:p>
          <a:p>
            <a:pPr lvl="1"/>
            <a:r>
              <a:rPr lang="en-US" sz="2400" dirty="0" smtClean="0"/>
              <a:t>Unacknowledged datagram service with both unicast and broadcast.</a:t>
            </a:r>
          </a:p>
          <a:p>
            <a:pPr lvl="1"/>
            <a:r>
              <a:rPr lang="en-US" sz="2400" dirty="0" smtClean="0"/>
              <a:t>Use the same 48-bit addressing scheme already in use,</a:t>
            </a:r>
          </a:p>
          <a:p>
            <a:pPr lvl="1"/>
            <a:r>
              <a:rPr lang="en-US" sz="2400" dirty="0" smtClean="0"/>
              <a:t>Maintain the same frame format including minimum and maximum sizes.</a:t>
            </a:r>
          </a:p>
          <a:p>
            <a:pPr lvl="1"/>
            <a:endParaRPr lang="en-US" sz="2400" dirty="0" smtClean="0"/>
          </a:p>
        </p:txBody>
      </p:sp>
    </p:spTree>
    <p:extLst>
      <p:ext uri="{BB962C8B-B14F-4D97-AF65-F5344CB8AC3E}">
        <p14:creationId xmlns:p14="http://schemas.microsoft.com/office/powerpoint/2010/main" xmlns="" val="15011097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Arial" charset="0"/>
                <a:cs typeface="Arial" charset="0"/>
              </a:rPr>
              <a:t>Gigabit Ethernet (1)</a:t>
            </a:r>
          </a:p>
        </p:txBody>
      </p:sp>
      <p:sp>
        <p:nvSpPr>
          <p:cNvPr id="3174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 two-station Ethernet</a:t>
            </a:r>
          </a:p>
        </p:txBody>
      </p:sp>
      <p:pic>
        <p:nvPicPr>
          <p:cNvPr id="3174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463" y="1971675"/>
            <a:ext cx="5553075" cy="291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latin typeface="Arial" charset="0"/>
                <a:cs typeface="Arial" charset="0"/>
              </a:rPr>
              <a:t>Gigabit Ethernet (2)</a:t>
            </a:r>
          </a:p>
        </p:txBody>
      </p:sp>
      <p:sp>
        <p:nvSpPr>
          <p:cNvPr id="3277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 two-station Ethernet</a:t>
            </a:r>
          </a:p>
        </p:txBody>
      </p:sp>
      <p:pic>
        <p:nvPicPr>
          <p:cNvPr id="3277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5788" y="1309688"/>
            <a:ext cx="7972425" cy="423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latin typeface="Arial" charset="0"/>
                <a:cs typeface="Arial" charset="0"/>
              </a:rPr>
              <a:t>Gigabit Ethernet (3)</a:t>
            </a:r>
          </a:p>
        </p:txBody>
      </p:sp>
      <p:sp>
        <p:nvSpPr>
          <p:cNvPr id="3379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Gigabit Ethernet cabling.</a:t>
            </a:r>
          </a:p>
        </p:txBody>
      </p:sp>
      <p:pic>
        <p:nvPicPr>
          <p:cNvPr id="3379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5263" y="2619375"/>
            <a:ext cx="8783637" cy="177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Assumptions for Dynamic Channel Allocation</a:t>
            </a:r>
          </a:p>
        </p:txBody>
      </p:sp>
      <p:sp>
        <p:nvSpPr>
          <p:cNvPr id="7171" name="Rectangle 3"/>
          <p:cNvSpPr>
            <a:spLocks noGrp="1" noChangeArrowheads="1"/>
          </p:cNvSpPr>
          <p:nvPr>
            <p:ph idx="1"/>
          </p:nvPr>
        </p:nvSpPr>
        <p:spPr>
          <a:xfrm>
            <a:off x="1116013" y="2033588"/>
            <a:ext cx="8027987" cy="4519612"/>
          </a:xfrm>
        </p:spPr>
        <p:txBody>
          <a:bodyPr/>
          <a:lstStyle/>
          <a:p>
            <a:pPr marL="742950" indent="-742950" eaLnBrk="1" hangingPunct="1">
              <a:buFont typeface="+mj-lt"/>
              <a:buAutoNum type="arabicPeriod"/>
              <a:defRPr/>
            </a:pPr>
            <a:r>
              <a:rPr lang="en-US" sz="3600" dirty="0" smtClean="0">
                <a:latin typeface="Arial" charset="0"/>
                <a:ea typeface="+mj-ea"/>
                <a:cs typeface="Arial" charset="0"/>
              </a:rPr>
              <a:t>Independent traffic</a:t>
            </a:r>
          </a:p>
          <a:p>
            <a:pPr marL="742950" indent="-742950" eaLnBrk="1" hangingPunct="1">
              <a:buFont typeface="+mj-lt"/>
              <a:buAutoNum type="arabicPeriod"/>
              <a:defRPr/>
            </a:pPr>
            <a:r>
              <a:rPr lang="en-US" sz="3600" dirty="0" smtClean="0">
                <a:latin typeface="Arial" charset="0"/>
                <a:ea typeface="+mj-ea"/>
                <a:cs typeface="Arial" charset="0"/>
              </a:rPr>
              <a:t>Single channel</a:t>
            </a:r>
          </a:p>
          <a:p>
            <a:pPr marL="742950" indent="-742950" eaLnBrk="1" hangingPunct="1">
              <a:buFont typeface="+mj-lt"/>
              <a:buAutoNum type="arabicPeriod"/>
              <a:defRPr/>
            </a:pPr>
            <a:r>
              <a:rPr lang="en-US" sz="3600" dirty="0" smtClean="0">
                <a:latin typeface="Arial" charset="0"/>
                <a:ea typeface="+mj-ea"/>
                <a:cs typeface="Arial" charset="0"/>
              </a:rPr>
              <a:t>Observable Collisions</a:t>
            </a:r>
          </a:p>
          <a:p>
            <a:pPr marL="742950" indent="-742950" eaLnBrk="1" hangingPunct="1">
              <a:buFont typeface="+mj-lt"/>
              <a:buAutoNum type="arabicPeriod"/>
              <a:defRPr/>
            </a:pPr>
            <a:r>
              <a:rPr lang="en-US" sz="3600" dirty="0" smtClean="0">
                <a:latin typeface="Arial" charset="0"/>
                <a:ea typeface="+mj-ea"/>
                <a:cs typeface="Arial" charset="0"/>
              </a:rPr>
              <a:t>Continuous or slotted time</a:t>
            </a:r>
          </a:p>
          <a:p>
            <a:pPr marL="742950" indent="-742950" eaLnBrk="1" hangingPunct="1">
              <a:buFont typeface="+mj-lt"/>
              <a:buAutoNum type="arabicPeriod"/>
              <a:defRPr/>
            </a:pPr>
            <a:r>
              <a:rPr lang="en-US" sz="3600" dirty="0" smtClean="0">
                <a:latin typeface="Arial" charset="0"/>
                <a:ea typeface="+mj-ea"/>
                <a:cs typeface="Arial" charset="0"/>
              </a:rPr>
              <a:t>Carrier sense or no carrier sense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latin typeface="Arial" charset="0"/>
                <a:cs typeface="Arial" charset="0"/>
              </a:rPr>
              <a:t>10 Gigabit Ethernet</a:t>
            </a:r>
          </a:p>
        </p:txBody>
      </p:sp>
      <p:sp>
        <p:nvSpPr>
          <p:cNvPr id="3481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Gigabit Ethernet cabling</a:t>
            </a:r>
          </a:p>
        </p:txBody>
      </p:sp>
      <p:pic>
        <p:nvPicPr>
          <p:cNvPr id="34820"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5263" y="2338388"/>
            <a:ext cx="8678862" cy="2354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Wireless Lans</a:t>
            </a:r>
          </a:p>
        </p:txBody>
      </p:sp>
      <p:sp>
        <p:nvSpPr>
          <p:cNvPr id="35843" name="Rectangle 3"/>
          <p:cNvSpPr>
            <a:spLocks noGrp="1" noChangeArrowheads="1"/>
          </p:cNvSpPr>
          <p:nvPr>
            <p:ph idx="1"/>
          </p:nvPr>
        </p:nvSpPr>
        <p:spPr>
          <a:xfrm>
            <a:off x="609600" y="2033588"/>
            <a:ext cx="8534400" cy="4519612"/>
          </a:xfrm>
        </p:spPr>
        <p:txBody>
          <a:bodyPr/>
          <a:lstStyle/>
          <a:p>
            <a:pPr eaLnBrk="1" hangingPunct="1">
              <a:buFontTx/>
              <a:buChar char="•"/>
            </a:pPr>
            <a:r>
              <a:rPr lang="en-US" sz="3200" smtClean="0">
                <a:latin typeface="Arial" charset="0"/>
                <a:cs typeface="Arial" charset="0"/>
              </a:rPr>
              <a:t>802.11 architecture and protocol stack</a:t>
            </a:r>
          </a:p>
          <a:p>
            <a:pPr eaLnBrk="1" hangingPunct="1">
              <a:buFontTx/>
              <a:buChar char="•"/>
            </a:pPr>
            <a:r>
              <a:rPr lang="en-US" sz="3200" smtClean="0">
                <a:latin typeface="Arial" charset="0"/>
                <a:cs typeface="Arial" charset="0"/>
              </a:rPr>
              <a:t>802.11 physical layer</a:t>
            </a:r>
          </a:p>
          <a:p>
            <a:pPr eaLnBrk="1" hangingPunct="1">
              <a:buFontTx/>
              <a:buChar char="•"/>
            </a:pPr>
            <a:r>
              <a:rPr lang="en-US" sz="3200" smtClean="0">
                <a:latin typeface="Arial" charset="0"/>
                <a:cs typeface="Arial" charset="0"/>
              </a:rPr>
              <a:t>802.11 MAC sublayer protocol</a:t>
            </a:r>
          </a:p>
          <a:p>
            <a:pPr eaLnBrk="1" hangingPunct="1">
              <a:buFontTx/>
              <a:buChar char="•"/>
            </a:pPr>
            <a:r>
              <a:rPr lang="en-US" sz="3200" smtClean="0">
                <a:latin typeface="Arial" charset="0"/>
                <a:cs typeface="Arial" charset="0"/>
              </a:rPr>
              <a:t>802.11 frame structure</a:t>
            </a:r>
          </a:p>
          <a:p>
            <a:pPr eaLnBrk="1" hangingPunct="1">
              <a:buFontTx/>
              <a:buChar char="•"/>
            </a:pPr>
            <a:r>
              <a:rPr lang="en-US" sz="3200" smtClean="0">
                <a:latin typeface="Arial" charset="0"/>
                <a:cs typeface="Arial" charset="0"/>
              </a:rPr>
              <a:t>Services</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latin typeface="Arial" charset="0"/>
                <a:cs typeface="Arial" charset="0"/>
              </a:rPr>
              <a:t>802.11 Architecture and Protocol Stack (1)</a:t>
            </a:r>
          </a:p>
        </p:txBody>
      </p:sp>
      <p:sp>
        <p:nvSpPr>
          <p:cNvPr id="36867" name="Rectangle 3"/>
          <p:cNvSpPr>
            <a:spLocks noGrp="1" noChangeArrowheads="1"/>
          </p:cNvSpPr>
          <p:nvPr>
            <p:ph idx="1"/>
          </p:nvPr>
        </p:nvSpPr>
        <p:spPr>
          <a:xfrm>
            <a:off x="287338" y="5715000"/>
            <a:ext cx="8856662" cy="838200"/>
          </a:xfrm>
        </p:spPr>
        <p:txBody>
          <a:bodyPr/>
          <a:lstStyle/>
          <a:p>
            <a:pPr algn="ctr" eaLnBrk="1" hangingPunct="1">
              <a:buFontTx/>
              <a:buNone/>
            </a:pPr>
            <a:r>
              <a:rPr lang="fr-FR" smtClean="0">
                <a:latin typeface="Arial" charset="0"/>
                <a:cs typeface="Arial" charset="0"/>
              </a:rPr>
              <a:t>802.11 architecture –  infrastructure mode</a:t>
            </a:r>
            <a:endParaRPr lang="en-US" smtClean="0">
              <a:latin typeface="Arial" charset="0"/>
              <a:cs typeface="Arial" charset="0"/>
            </a:endParaRPr>
          </a:p>
        </p:txBody>
      </p:sp>
      <p:pic>
        <p:nvPicPr>
          <p:cNvPr id="3686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9738" y="1752600"/>
            <a:ext cx="5757862" cy="337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9" name="TextBox 4"/>
          <p:cNvSpPr txBox="1">
            <a:spLocks noChangeArrowheads="1"/>
          </p:cNvSpPr>
          <p:nvPr/>
        </p:nvSpPr>
        <p:spPr bwMode="auto">
          <a:xfrm>
            <a:off x="762000" y="1676400"/>
            <a:ext cx="160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t>Access</a:t>
            </a:r>
            <a:br>
              <a:rPr lang="en-US"/>
            </a:br>
            <a:r>
              <a:rPr lang="en-US"/>
              <a:t>Point</a:t>
            </a:r>
          </a:p>
        </p:txBody>
      </p:sp>
      <p:sp>
        <p:nvSpPr>
          <p:cNvPr id="36870" name="TextBox 5"/>
          <p:cNvSpPr txBox="1">
            <a:spLocks noChangeArrowheads="1"/>
          </p:cNvSpPr>
          <p:nvPr/>
        </p:nvSpPr>
        <p:spPr bwMode="auto">
          <a:xfrm>
            <a:off x="838200" y="3276600"/>
            <a:ext cx="1066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t>Client</a:t>
            </a:r>
          </a:p>
        </p:txBody>
      </p:sp>
      <p:sp>
        <p:nvSpPr>
          <p:cNvPr id="36871" name="TextBox 6"/>
          <p:cNvSpPr txBox="1">
            <a:spLocks noChangeArrowheads="1"/>
          </p:cNvSpPr>
          <p:nvPr/>
        </p:nvSpPr>
        <p:spPr bwMode="auto">
          <a:xfrm>
            <a:off x="3810000" y="1447800"/>
            <a:ext cx="1981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To Network</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Arial" charset="0"/>
                <a:cs typeface="Arial" charset="0"/>
              </a:rPr>
              <a:t>802.11 Architecture and Protocol Stack (2)</a:t>
            </a:r>
          </a:p>
        </p:txBody>
      </p:sp>
      <p:sp>
        <p:nvSpPr>
          <p:cNvPr id="37891" name="Rectangle 3"/>
          <p:cNvSpPr>
            <a:spLocks noGrp="1" noChangeArrowheads="1"/>
          </p:cNvSpPr>
          <p:nvPr>
            <p:ph idx="1"/>
          </p:nvPr>
        </p:nvSpPr>
        <p:spPr>
          <a:xfrm>
            <a:off x="287338" y="5715000"/>
            <a:ext cx="8856662" cy="838200"/>
          </a:xfrm>
        </p:spPr>
        <p:txBody>
          <a:bodyPr/>
          <a:lstStyle/>
          <a:p>
            <a:pPr algn="ctr" eaLnBrk="1" hangingPunct="1">
              <a:buFontTx/>
              <a:buNone/>
            </a:pPr>
            <a:r>
              <a:rPr lang="fr-FR" smtClean="0">
                <a:latin typeface="Arial" charset="0"/>
                <a:cs typeface="Arial" charset="0"/>
              </a:rPr>
              <a:t>802.11 architecture –  </a:t>
            </a:r>
            <a:r>
              <a:rPr lang="en-US" smtClean="0">
                <a:latin typeface="Arial" charset="0"/>
                <a:cs typeface="Arial" charset="0"/>
              </a:rPr>
              <a:t>ad-hoc mode</a:t>
            </a:r>
          </a:p>
        </p:txBody>
      </p:sp>
      <p:pic>
        <p:nvPicPr>
          <p:cNvPr id="3789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1190625"/>
            <a:ext cx="4419600" cy="405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Arial" charset="0"/>
                <a:cs typeface="Arial" charset="0"/>
              </a:rPr>
              <a:t>802.11 Architecture and Protocol Stack (3)</a:t>
            </a:r>
          </a:p>
        </p:txBody>
      </p:sp>
      <p:sp>
        <p:nvSpPr>
          <p:cNvPr id="38915" name="Rectangle 3"/>
          <p:cNvSpPr>
            <a:spLocks noGrp="1" noChangeArrowheads="1"/>
          </p:cNvSpPr>
          <p:nvPr>
            <p:ph idx="1"/>
          </p:nvPr>
        </p:nvSpPr>
        <p:spPr>
          <a:xfrm>
            <a:off x="287338" y="5867400"/>
            <a:ext cx="8856662" cy="685800"/>
          </a:xfrm>
        </p:spPr>
        <p:txBody>
          <a:bodyPr/>
          <a:lstStyle/>
          <a:p>
            <a:pPr algn="ctr" eaLnBrk="1" hangingPunct="1">
              <a:buFontTx/>
              <a:buNone/>
            </a:pPr>
            <a:r>
              <a:rPr lang="en-US" smtClean="0">
                <a:latin typeface="Arial" charset="0"/>
                <a:cs typeface="Arial" charset="0"/>
              </a:rPr>
              <a:t>Part of the 802.11 protocol stack.</a:t>
            </a:r>
          </a:p>
        </p:txBody>
      </p:sp>
      <p:pic>
        <p:nvPicPr>
          <p:cNvPr id="3891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6688" y="1300163"/>
            <a:ext cx="8810625" cy="425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latin typeface="Arial" charset="0"/>
                <a:cs typeface="Arial" charset="0"/>
              </a:rPr>
              <a:t>The 802.11 MAC Sublayer Protocol (1)</a:t>
            </a:r>
          </a:p>
        </p:txBody>
      </p:sp>
      <p:sp>
        <p:nvSpPr>
          <p:cNvPr id="3993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Sending a frame with CSMA/CA.</a:t>
            </a:r>
          </a:p>
        </p:txBody>
      </p:sp>
      <p:pic>
        <p:nvPicPr>
          <p:cNvPr id="3994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3888" y="1538288"/>
            <a:ext cx="7896225" cy="378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Arial" charset="0"/>
                <a:cs typeface="Arial" charset="0"/>
              </a:rPr>
              <a:t>The 802.11 MAC Sublayer Protocol (2)</a:t>
            </a:r>
          </a:p>
        </p:txBody>
      </p:sp>
      <p:sp>
        <p:nvSpPr>
          <p:cNvPr id="4096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hidden terminal problem.</a:t>
            </a:r>
          </a:p>
        </p:txBody>
      </p:sp>
      <p:pic>
        <p:nvPicPr>
          <p:cNvPr id="4096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1066800"/>
            <a:ext cx="519112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charset="0"/>
                <a:cs typeface="Arial" charset="0"/>
              </a:rPr>
              <a:t>The 802.11 MAC Sublayer Protocol (3)</a:t>
            </a:r>
          </a:p>
        </p:txBody>
      </p:sp>
      <p:sp>
        <p:nvSpPr>
          <p:cNvPr id="4198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exposed terminal problem.</a:t>
            </a:r>
          </a:p>
        </p:txBody>
      </p:sp>
      <p:pic>
        <p:nvPicPr>
          <p:cNvPr id="419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09813" y="1295400"/>
            <a:ext cx="45243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charset="0"/>
                <a:cs typeface="Arial" charset="0"/>
              </a:rPr>
              <a:t>The 802.11 MAC Sublayer Protocol (4)</a:t>
            </a:r>
          </a:p>
        </p:txBody>
      </p:sp>
      <p:sp>
        <p:nvSpPr>
          <p:cNvPr id="4301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use of virtual channel sensing using CSMA/CA.</a:t>
            </a:r>
          </a:p>
        </p:txBody>
      </p:sp>
      <p:pic>
        <p:nvPicPr>
          <p:cNvPr id="430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8638" y="1981200"/>
            <a:ext cx="8086725"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Arial" charset="0"/>
                <a:cs typeface="Arial" charset="0"/>
              </a:rPr>
              <a:t>The 802.11 MAC Sublayer Protocol (5)</a:t>
            </a:r>
          </a:p>
        </p:txBody>
      </p:sp>
      <p:sp>
        <p:nvSpPr>
          <p:cNvPr id="4403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Interframe spacing in 802.11</a:t>
            </a:r>
          </a:p>
        </p:txBody>
      </p:sp>
      <p:pic>
        <p:nvPicPr>
          <p:cNvPr id="4403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3388" y="1962150"/>
            <a:ext cx="8277225" cy="293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Independent Traffic:</a:t>
                </a:r>
              </a:p>
              <a:p>
                <a:pPr lvl="1"/>
                <a:r>
                  <a:rPr lang="en-US" dirty="0" smtClean="0"/>
                  <a:t>The model consists of N independent </a:t>
                </a:r>
                <a:r>
                  <a:rPr lang="en-US" b="1" dirty="0" smtClean="0"/>
                  <a:t>stations</a:t>
                </a:r>
                <a:r>
                  <a:rPr lang="en-US" dirty="0" smtClean="0"/>
                  <a:t>.</a:t>
                </a:r>
              </a:p>
              <a:p>
                <a:pPr lvl="1"/>
                <a:r>
                  <a:rPr lang="en-US" dirty="0" smtClean="0"/>
                  <a:t>The expected number of frames generated in an interval of length </a:t>
                </a:r>
                <a14:m>
                  <m:oMath xmlns:m="http://schemas.openxmlformats.org/officeDocument/2006/math">
                    <m:r>
                      <m:rPr>
                        <m:sty m:val="p"/>
                      </m:rPr>
                      <a:rPr lang="el-GR" i="1" smtClean="0">
                        <a:latin typeface="Cambria Math"/>
                        <a:ea typeface="Cambria Math"/>
                      </a:rPr>
                      <m:t>Δ</m:t>
                    </m:r>
                    <m:r>
                      <a:rPr lang="en-US" b="0" i="1" smtClean="0">
                        <a:latin typeface="Cambria Math"/>
                        <a:ea typeface="Cambria Math"/>
                      </a:rPr>
                      <m:t>𝑡</m:t>
                    </m:r>
                  </m:oMath>
                </a14:m>
                <a:r>
                  <a:rPr lang="en-US" dirty="0" smtClean="0"/>
                  <a:t> is </a:t>
                </a:r>
                <a14:m>
                  <m:oMath xmlns:m="http://schemas.openxmlformats.org/officeDocument/2006/math">
                    <m:r>
                      <a:rPr lang="en-US" i="1" smtClean="0">
                        <a:latin typeface="Cambria Math"/>
                        <a:ea typeface="Cambria Math"/>
                      </a:rPr>
                      <m:t>𝜆</m:t>
                    </m:r>
                    <m:r>
                      <m:rPr>
                        <m:sty m:val="p"/>
                      </m:rPr>
                      <a:rPr lang="el-GR" i="1" smtClean="0">
                        <a:latin typeface="Cambria Math"/>
                        <a:ea typeface="Cambria Math"/>
                      </a:rPr>
                      <m:t>Δ</m:t>
                    </m:r>
                    <m:r>
                      <a:rPr lang="en-US" b="0" i="1" smtClean="0">
                        <a:latin typeface="Cambria Math"/>
                        <a:ea typeface="Cambria Math"/>
                      </a:rPr>
                      <m:t>𝑡</m:t>
                    </m:r>
                  </m:oMath>
                </a14:m>
                <a:r>
                  <a:rPr lang="en-US" dirty="0" smtClean="0"/>
                  <a:t>. </a:t>
                </a:r>
                <a14:m>
                  <m:oMath xmlns:m="http://schemas.openxmlformats.org/officeDocument/2006/math">
                    <m:r>
                      <a:rPr lang="en-US" i="1" smtClean="0">
                        <a:latin typeface="Cambria Math"/>
                        <a:ea typeface="Cambria Math"/>
                      </a:rPr>
                      <m:t>𝜆</m:t>
                    </m:r>
                  </m:oMath>
                </a14:m>
                <a:r>
                  <a:rPr lang="en-US" dirty="0" smtClean="0"/>
                  <a:t> – is arrival rate of new frames.</a:t>
                </a:r>
              </a:p>
              <a:p>
                <a:pPr lvl="1"/>
                <a:r>
                  <a:rPr lang="en-US" dirty="0" smtClean="0"/>
                  <a:t>Once the frame has been generated, the station is blocked and does nothing until the frame has been successfully transmitted.</a:t>
                </a:r>
              </a:p>
              <a:p>
                <a:pPr lvl="1"/>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r="-1293" b="-1560"/>
                </a:stretch>
              </a:blipFill>
            </p:spPr>
            <p:txBody>
              <a:bodyPr/>
              <a:lstStyle/>
              <a:p>
                <a:r>
                  <a:rPr lang="en-US">
                    <a:noFill/>
                  </a:rPr>
                  <a:t> </a:t>
                </a:r>
              </a:p>
            </p:txBody>
          </p:sp>
        </mc:Fallback>
      </mc:AlternateContent>
    </p:spTree>
    <p:extLst>
      <p:ext uri="{BB962C8B-B14F-4D97-AF65-F5344CB8AC3E}">
        <p14:creationId xmlns:p14="http://schemas.microsoft.com/office/powerpoint/2010/main" xmlns="" val="153805539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latin typeface="Arial" charset="0"/>
                <a:cs typeface="Arial" charset="0"/>
              </a:rPr>
              <a:t>802.11 Frame Structure</a:t>
            </a:r>
          </a:p>
        </p:txBody>
      </p:sp>
      <p:sp>
        <p:nvSpPr>
          <p:cNvPr id="4505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Format of the 802.11 data frame</a:t>
            </a:r>
          </a:p>
        </p:txBody>
      </p:sp>
      <p:pic>
        <p:nvPicPr>
          <p:cNvPr id="4506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9588" y="2047875"/>
            <a:ext cx="8124825" cy="276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Broadband Wireless</a:t>
            </a:r>
          </a:p>
        </p:txBody>
      </p:sp>
      <p:sp>
        <p:nvSpPr>
          <p:cNvPr id="46083" name="Rectangle 3"/>
          <p:cNvSpPr>
            <a:spLocks noGrp="1" noChangeArrowheads="1"/>
          </p:cNvSpPr>
          <p:nvPr>
            <p:ph idx="1"/>
          </p:nvPr>
        </p:nvSpPr>
        <p:spPr>
          <a:xfrm>
            <a:off x="609600" y="2209800"/>
            <a:ext cx="8534400" cy="4343400"/>
          </a:xfrm>
        </p:spPr>
        <p:txBody>
          <a:bodyPr/>
          <a:lstStyle/>
          <a:p>
            <a:pPr eaLnBrk="1" hangingPunct="1">
              <a:buFontTx/>
              <a:buChar char="•"/>
            </a:pPr>
            <a:r>
              <a:rPr lang="en-US" sz="3200" smtClean="0">
                <a:latin typeface="Arial" charset="0"/>
                <a:cs typeface="Arial" charset="0"/>
              </a:rPr>
              <a:t>Comparison of 802.16 with 802.11, 3G</a:t>
            </a:r>
          </a:p>
          <a:p>
            <a:pPr eaLnBrk="1" hangingPunct="1">
              <a:buFontTx/>
              <a:buChar char="•"/>
            </a:pPr>
            <a:r>
              <a:rPr lang="en-US" sz="3200" smtClean="0">
                <a:latin typeface="Arial" charset="0"/>
                <a:cs typeface="Arial" charset="0"/>
              </a:rPr>
              <a:t>802.16 architecture and protocol stack</a:t>
            </a:r>
          </a:p>
          <a:p>
            <a:pPr eaLnBrk="1" hangingPunct="1">
              <a:buFontTx/>
              <a:buChar char="•"/>
            </a:pPr>
            <a:r>
              <a:rPr lang="en-US" sz="3200" smtClean="0">
                <a:latin typeface="Arial" charset="0"/>
                <a:cs typeface="Arial" charset="0"/>
              </a:rPr>
              <a:t>802.16 physical layer</a:t>
            </a:r>
          </a:p>
          <a:p>
            <a:pPr eaLnBrk="1" hangingPunct="1">
              <a:buFontTx/>
              <a:buChar char="•"/>
            </a:pPr>
            <a:r>
              <a:rPr lang="en-US" sz="3200" smtClean="0">
                <a:latin typeface="Arial" charset="0"/>
                <a:cs typeface="Arial" charset="0"/>
              </a:rPr>
              <a:t>802.16 frame structure</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latin typeface="Arial" charset="0"/>
                <a:cs typeface="Arial" charset="0"/>
              </a:rPr>
              <a:t>Comparison of 802.16 with 802.11 and 3G</a:t>
            </a:r>
          </a:p>
        </p:txBody>
      </p:sp>
      <p:sp>
        <p:nvSpPr>
          <p:cNvPr id="4710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802.16 architecture</a:t>
            </a:r>
          </a:p>
        </p:txBody>
      </p:sp>
      <p:pic>
        <p:nvPicPr>
          <p:cNvPr id="4710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088" y="1700213"/>
            <a:ext cx="7743825" cy="345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latin typeface="Arial" charset="0"/>
                <a:cs typeface="Arial" charset="0"/>
              </a:rPr>
              <a:t>802.16 Architecture and Protocol Stack</a:t>
            </a:r>
          </a:p>
        </p:txBody>
      </p:sp>
      <p:sp>
        <p:nvSpPr>
          <p:cNvPr id="4813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802.16 protocol stack</a:t>
            </a:r>
          </a:p>
        </p:txBody>
      </p:sp>
      <p:pic>
        <p:nvPicPr>
          <p:cNvPr id="4813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4838" y="1271588"/>
            <a:ext cx="7934325" cy="431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latin typeface="Arial" charset="0"/>
                <a:cs typeface="Arial" charset="0"/>
              </a:rPr>
              <a:t>802.16 Physical Layer</a:t>
            </a:r>
          </a:p>
        </p:txBody>
      </p:sp>
      <p:sp>
        <p:nvSpPr>
          <p:cNvPr id="49155" name="Content Placeholder 2"/>
          <p:cNvSpPr>
            <a:spLocks noGrp="1"/>
          </p:cNvSpPr>
          <p:nvPr>
            <p:ph idx="1"/>
          </p:nvPr>
        </p:nvSpPr>
        <p:spPr/>
        <p:txBody>
          <a:bodyPr/>
          <a:lstStyle/>
          <a:p>
            <a:pPr algn="ctr">
              <a:buFontTx/>
              <a:buNone/>
            </a:pPr>
            <a:r>
              <a:rPr lang="en-US" smtClean="0">
                <a:latin typeface="Arial" charset="0"/>
                <a:cs typeface="Arial" charset="0"/>
              </a:rPr>
              <a:t>Frames structure for OFDMA with time division duplexing.</a:t>
            </a:r>
          </a:p>
        </p:txBody>
      </p:sp>
      <p:pic>
        <p:nvPicPr>
          <p:cNvPr id="4915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47738" y="1485900"/>
            <a:ext cx="7248525"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802.16 MAC Sublayer Protocol</a:t>
            </a:r>
          </a:p>
        </p:txBody>
      </p:sp>
      <p:sp>
        <p:nvSpPr>
          <p:cNvPr id="50179" name="Rectangle 3"/>
          <p:cNvSpPr>
            <a:spLocks noGrp="1" noChangeArrowheads="1"/>
          </p:cNvSpPr>
          <p:nvPr>
            <p:ph idx="1"/>
          </p:nvPr>
        </p:nvSpPr>
        <p:spPr>
          <a:xfrm>
            <a:off x="1116013" y="2033588"/>
            <a:ext cx="8027987" cy="4519612"/>
          </a:xfrm>
        </p:spPr>
        <p:txBody>
          <a:bodyPr/>
          <a:lstStyle/>
          <a:p>
            <a:pPr>
              <a:buFontTx/>
              <a:buNone/>
            </a:pPr>
            <a:r>
              <a:rPr lang="en-US" sz="3200" smtClean="0">
                <a:latin typeface="Arial" charset="0"/>
                <a:cs typeface="Arial" charset="0"/>
              </a:rPr>
              <a:t>Classes of service</a:t>
            </a:r>
            <a:br>
              <a:rPr lang="en-US" sz="3200" smtClean="0">
                <a:latin typeface="Arial" charset="0"/>
                <a:cs typeface="Arial" charset="0"/>
              </a:rPr>
            </a:br>
            <a:endParaRPr lang="en-US" sz="3200" smtClean="0">
              <a:latin typeface="Arial" charset="0"/>
              <a:cs typeface="Arial" charset="0"/>
            </a:endParaRPr>
          </a:p>
          <a:p>
            <a:pPr>
              <a:buFont typeface="Times New Roman" pitchFamily="18" charset="0"/>
              <a:buAutoNum type="arabicPeriod"/>
            </a:pPr>
            <a:r>
              <a:rPr lang="en-US" sz="3200" smtClean="0">
                <a:latin typeface="Arial" charset="0"/>
                <a:cs typeface="Arial" charset="0"/>
              </a:rPr>
              <a:t>Constant bit rate service.</a:t>
            </a:r>
          </a:p>
          <a:p>
            <a:pPr>
              <a:buFont typeface="Times New Roman" pitchFamily="18" charset="0"/>
              <a:buAutoNum type="arabicPeriod"/>
            </a:pPr>
            <a:r>
              <a:rPr lang="en-US" sz="3200" smtClean="0">
                <a:latin typeface="Arial" charset="0"/>
                <a:cs typeface="Arial" charset="0"/>
              </a:rPr>
              <a:t>Real-time variable bit rate service.</a:t>
            </a:r>
          </a:p>
          <a:p>
            <a:pPr>
              <a:buFont typeface="Times New Roman" pitchFamily="18" charset="0"/>
              <a:buAutoNum type="arabicPeriod"/>
            </a:pPr>
            <a:r>
              <a:rPr lang="en-US" sz="3200" smtClean="0">
                <a:latin typeface="Arial" charset="0"/>
                <a:cs typeface="Arial" charset="0"/>
              </a:rPr>
              <a:t>Non-real-time variable bit rate service.</a:t>
            </a:r>
          </a:p>
          <a:p>
            <a:pPr>
              <a:buFont typeface="Times New Roman" pitchFamily="18" charset="0"/>
              <a:buAutoNum type="arabicPeriod"/>
            </a:pPr>
            <a:r>
              <a:rPr lang="en-US" sz="3200" smtClean="0">
                <a:latin typeface="Arial" charset="0"/>
                <a:cs typeface="Arial" charset="0"/>
              </a:rPr>
              <a:t>Best-effort service.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Arial" charset="0"/>
                <a:cs typeface="Arial" charset="0"/>
              </a:rPr>
              <a:t>802.16 Frame Structure</a:t>
            </a:r>
          </a:p>
        </p:txBody>
      </p:sp>
      <p:sp>
        <p:nvSpPr>
          <p:cNvPr id="51203" name="Rectangle 3"/>
          <p:cNvSpPr>
            <a:spLocks noGrp="1" noChangeArrowheads="1"/>
          </p:cNvSpPr>
          <p:nvPr>
            <p:ph idx="1"/>
          </p:nvPr>
        </p:nvSpPr>
        <p:spPr>
          <a:xfrm>
            <a:off x="287338" y="5715000"/>
            <a:ext cx="8856662" cy="838200"/>
          </a:xfrm>
        </p:spPr>
        <p:txBody>
          <a:bodyPr/>
          <a:lstStyle/>
          <a:p>
            <a:pPr algn="ctr" eaLnBrk="1" hangingPunct="1">
              <a:buFontTx/>
              <a:buNone/>
              <a:defRPr/>
            </a:pPr>
            <a:r>
              <a:rPr lang="en-US" dirty="0" smtClean="0">
                <a:solidFill>
                  <a:schemeClr val="accent6">
                    <a:lumMod val="75000"/>
                  </a:schemeClr>
                </a:solidFill>
                <a:latin typeface="Arial" charset="0"/>
                <a:cs typeface="Arial" charset="0"/>
              </a:rPr>
              <a:t>(a) </a:t>
            </a:r>
            <a:r>
              <a:rPr lang="en-US" dirty="0" smtClean="0">
                <a:latin typeface="Arial" charset="0"/>
                <a:cs typeface="Arial" charset="0"/>
              </a:rPr>
              <a:t>A generic frame.</a:t>
            </a:r>
            <a:r>
              <a:rPr lang="en-US" dirty="0" smtClean="0">
                <a:solidFill>
                  <a:schemeClr val="accent6">
                    <a:lumMod val="75000"/>
                  </a:schemeClr>
                </a:solidFill>
                <a:latin typeface="Arial" charset="0"/>
                <a:cs typeface="Arial" charset="0"/>
              </a:rPr>
              <a:t> (b) </a:t>
            </a:r>
            <a:r>
              <a:rPr lang="en-US" dirty="0" smtClean="0">
                <a:latin typeface="Arial" charset="0"/>
                <a:cs typeface="Arial" charset="0"/>
              </a:rPr>
              <a:t>A bandwidth request frame.</a:t>
            </a:r>
          </a:p>
        </p:txBody>
      </p:sp>
      <p:pic>
        <p:nvPicPr>
          <p:cNvPr id="512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6250" y="2171700"/>
            <a:ext cx="81915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Bluetooth</a:t>
            </a:r>
          </a:p>
        </p:txBody>
      </p:sp>
      <p:sp>
        <p:nvSpPr>
          <p:cNvPr id="52227" name="Rectangle 3"/>
          <p:cNvSpPr>
            <a:spLocks noGrp="1" noChangeArrowheads="1"/>
          </p:cNvSpPr>
          <p:nvPr>
            <p:ph idx="1"/>
          </p:nvPr>
        </p:nvSpPr>
        <p:spPr>
          <a:xfrm>
            <a:off x="2438400" y="2033588"/>
            <a:ext cx="6705600" cy="4519612"/>
          </a:xfrm>
        </p:spPr>
        <p:txBody>
          <a:bodyPr/>
          <a:lstStyle/>
          <a:p>
            <a:pPr eaLnBrk="1" hangingPunct="1">
              <a:buFontTx/>
              <a:buChar char="•"/>
            </a:pPr>
            <a:r>
              <a:rPr lang="en-US" sz="3200" smtClean="0">
                <a:latin typeface="Arial" charset="0"/>
                <a:cs typeface="Arial" charset="0"/>
              </a:rPr>
              <a:t> Architecture</a:t>
            </a:r>
          </a:p>
          <a:p>
            <a:pPr eaLnBrk="1" hangingPunct="1">
              <a:buFontTx/>
              <a:buChar char="•"/>
            </a:pPr>
            <a:r>
              <a:rPr lang="en-US" sz="3200" smtClean="0">
                <a:latin typeface="Arial" charset="0"/>
                <a:cs typeface="Arial" charset="0"/>
              </a:rPr>
              <a:t> Applications</a:t>
            </a:r>
          </a:p>
          <a:p>
            <a:pPr eaLnBrk="1" hangingPunct="1">
              <a:buFontTx/>
              <a:buChar char="•"/>
            </a:pPr>
            <a:r>
              <a:rPr lang="en-US" sz="3200" smtClean="0">
                <a:latin typeface="Arial" charset="0"/>
                <a:cs typeface="Arial" charset="0"/>
              </a:rPr>
              <a:t> Protocol stack</a:t>
            </a:r>
          </a:p>
          <a:p>
            <a:pPr eaLnBrk="1" hangingPunct="1">
              <a:buFontTx/>
              <a:buChar char="•"/>
            </a:pPr>
            <a:r>
              <a:rPr lang="en-US" sz="3200" smtClean="0">
                <a:latin typeface="Arial" charset="0"/>
                <a:cs typeface="Arial" charset="0"/>
              </a:rPr>
              <a:t> Radio layer</a:t>
            </a:r>
          </a:p>
          <a:p>
            <a:pPr eaLnBrk="1" hangingPunct="1">
              <a:buFontTx/>
              <a:buChar char="•"/>
            </a:pPr>
            <a:r>
              <a:rPr lang="en-US" sz="3200" smtClean="0">
                <a:latin typeface="Arial" charset="0"/>
                <a:cs typeface="Arial" charset="0"/>
              </a:rPr>
              <a:t> Link layers</a:t>
            </a:r>
          </a:p>
          <a:p>
            <a:pPr eaLnBrk="1" hangingPunct="1">
              <a:buFontTx/>
              <a:buChar char="•"/>
            </a:pPr>
            <a:r>
              <a:rPr lang="en-US" sz="3200" smtClean="0">
                <a:latin typeface="Arial" charset="0"/>
                <a:cs typeface="Arial" charset="0"/>
              </a:rPr>
              <a:t>Frame structure</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latin typeface="Arial" charset="0"/>
                <a:cs typeface="Arial" charset="0"/>
              </a:rPr>
              <a:t>Bluetooth Architecture</a:t>
            </a:r>
          </a:p>
        </p:txBody>
      </p:sp>
      <p:sp>
        <p:nvSpPr>
          <p:cNvPr id="5325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Two piconets can be connected to form a scatternet</a:t>
            </a:r>
          </a:p>
        </p:txBody>
      </p:sp>
      <p:pic>
        <p:nvPicPr>
          <p:cNvPr id="5325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6600" y="1143000"/>
            <a:ext cx="7794625" cy="418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latin typeface="Arial" charset="0"/>
                <a:cs typeface="Arial" charset="0"/>
              </a:rPr>
              <a:t>Bluetooth Protocol Stack</a:t>
            </a:r>
          </a:p>
        </p:txBody>
      </p:sp>
      <p:sp>
        <p:nvSpPr>
          <p:cNvPr id="5427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Bluetooth protocol architecture.</a:t>
            </a:r>
          </a:p>
        </p:txBody>
      </p:sp>
      <p:pic>
        <p:nvPicPr>
          <p:cNvPr id="5427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325" y="1428750"/>
            <a:ext cx="7753350" cy="400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p:sp>
        <p:nvSpPr>
          <p:cNvPr id="5" name="Content Placeholder 4"/>
          <p:cNvSpPr>
            <a:spLocks noGrp="1"/>
          </p:cNvSpPr>
          <p:nvPr>
            <p:ph idx="1"/>
          </p:nvPr>
        </p:nvSpPr>
        <p:spPr/>
        <p:txBody>
          <a:bodyPr/>
          <a:lstStyle/>
          <a:p>
            <a:r>
              <a:rPr lang="en-US" dirty="0" smtClean="0"/>
              <a:t>Single Channel:</a:t>
            </a:r>
          </a:p>
          <a:p>
            <a:pPr lvl="1"/>
            <a:r>
              <a:rPr lang="en-US" dirty="0" smtClean="0"/>
              <a:t>The single channel is available for all communication. </a:t>
            </a:r>
          </a:p>
          <a:p>
            <a:pPr lvl="1"/>
            <a:r>
              <a:rPr lang="en-US" dirty="0" smtClean="0"/>
              <a:t>All stations can transmit on it and all can receive from it.</a:t>
            </a:r>
          </a:p>
          <a:p>
            <a:pPr lvl="1"/>
            <a:r>
              <a:rPr lang="en-US" dirty="0" smtClean="0"/>
              <a:t>The stations are assumed to be equally capable though protocols may assign then different roles (i.e., priorities)</a:t>
            </a:r>
            <a:endParaRPr lang="en-US" dirty="0"/>
          </a:p>
        </p:txBody>
      </p:sp>
    </p:spTree>
    <p:extLst>
      <p:ext uri="{BB962C8B-B14F-4D97-AF65-F5344CB8AC3E}">
        <p14:creationId xmlns:p14="http://schemas.microsoft.com/office/powerpoint/2010/main" xmlns="" val="221195540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latin typeface="Arial" charset="0"/>
                <a:cs typeface="Arial" charset="0"/>
              </a:rPr>
              <a:t>Bluetooth Frame Structure</a:t>
            </a:r>
          </a:p>
        </p:txBody>
      </p:sp>
      <p:sp>
        <p:nvSpPr>
          <p:cNvPr id="58371" name="Rectangle 3"/>
          <p:cNvSpPr>
            <a:spLocks noGrp="1" noChangeArrowheads="1"/>
          </p:cNvSpPr>
          <p:nvPr>
            <p:ph idx="1"/>
          </p:nvPr>
        </p:nvSpPr>
        <p:spPr>
          <a:xfrm>
            <a:off x="287338" y="5715000"/>
            <a:ext cx="8856662" cy="838200"/>
          </a:xfrm>
        </p:spPr>
        <p:txBody>
          <a:bodyPr/>
          <a:lstStyle/>
          <a:p>
            <a:pPr marL="0" indent="0" algn="ctr" eaLnBrk="1" hangingPunct="1">
              <a:buFontTx/>
              <a:buNone/>
              <a:defRPr/>
            </a:pPr>
            <a:r>
              <a:rPr lang="en-US" dirty="0" smtClean="0">
                <a:latin typeface="Arial" charset="0"/>
                <a:cs typeface="Arial" charset="0"/>
              </a:rPr>
              <a:t>Typical Bluetooth data frame at </a:t>
            </a:r>
            <a:r>
              <a:rPr lang="en-US" dirty="0" smtClean="0">
                <a:solidFill>
                  <a:schemeClr val="accent6">
                    <a:lumMod val="75000"/>
                  </a:schemeClr>
                </a:solidFill>
                <a:latin typeface="Arial" charset="0"/>
                <a:cs typeface="Arial" charset="0"/>
              </a:rPr>
              <a:t>(a) </a:t>
            </a:r>
            <a:r>
              <a:rPr lang="en-US" dirty="0" smtClean="0">
                <a:latin typeface="Arial" charset="0"/>
                <a:cs typeface="Arial" charset="0"/>
              </a:rPr>
              <a:t>basic, and </a:t>
            </a:r>
            <a:br>
              <a:rPr lang="en-US" dirty="0" smtClean="0">
                <a:latin typeface="Arial" charset="0"/>
                <a:cs typeface="Arial" charset="0"/>
              </a:rPr>
            </a:br>
            <a:r>
              <a:rPr lang="en-US" dirty="0" smtClean="0">
                <a:solidFill>
                  <a:schemeClr val="accent6">
                    <a:lumMod val="75000"/>
                  </a:schemeClr>
                </a:solidFill>
                <a:latin typeface="Arial" charset="0"/>
                <a:cs typeface="Arial" charset="0"/>
              </a:rPr>
              <a:t>(b) </a:t>
            </a:r>
            <a:r>
              <a:rPr lang="en-US" dirty="0" smtClean="0">
                <a:latin typeface="Arial" charset="0"/>
                <a:cs typeface="Arial" charset="0"/>
              </a:rPr>
              <a:t>enhanced, data rates.</a:t>
            </a:r>
          </a:p>
        </p:txBody>
      </p:sp>
      <p:pic>
        <p:nvPicPr>
          <p:cNvPr id="5530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438275"/>
            <a:ext cx="8382000" cy="398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RFID</a:t>
            </a:r>
          </a:p>
        </p:txBody>
      </p:sp>
      <p:sp>
        <p:nvSpPr>
          <p:cNvPr id="56323" name="Rectangle 3"/>
          <p:cNvSpPr>
            <a:spLocks noGrp="1" noChangeArrowheads="1"/>
          </p:cNvSpPr>
          <p:nvPr>
            <p:ph idx="1"/>
          </p:nvPr>
        </p:nvSpPr>
        <p:spPr>
          <a:xfrm>
            <a:off x="762000" y="2033588"/>
            <a:ext cx="8382000" cy="4519612"/>
          </a:xfrm>
        </p:spPr>
        <p:txBody>
          <a:bodyPr/>
          <a:lstStyle/>
          <a:p>
            <a:pPr eaLnBrk="1" hangingPunct="1">
              <a:buFontTx/>
              <a:buChar char="•"/>
            </a:pPr>
            <a:r>
              <a:rPr lang="en-US" sz="3200" smtClean="0">
                <a:latin typeface="Arial" charset="0"/>
                <a:cs typeface="Arial" charset="0"/>
              </a:rPr>
              <a:t>EPC Gen 2 architecture</a:t>
            </a:r>
          </a:p>
          <a:p>
            <a:pPr eaLnBrk="1" hangingPunct="1">
              <a:buFontTx/>
              <a:buChar char="•"/>
            </a:pPr>
            <a:r>
              <a:rPr lang="en-US" sz="3200" smtClean="0">
                <a:latin typeface="Arial" charset="0"/>
                <a:cs typeface="Arial" charset="0"/>
              </a:rPr>
              <a:t>EPC Gen 2 physical layer</a:t>
            </a:r>
          </a:p>
          <a:p>
            <a:pPr eaLnBrk="1" hangingPunct="1">
              <a:buFontTx/>
              <a:buChar char="•"/>
            </a:pPr>
            <a:r>
              <a:rPr lang="en-US" sz="3200" smtClean="0">
                <a:latin typeface="Arial" charset="0"/>
                <a:cs typeface="Arial" charset="0"/>
              </a:rPr>
              <a:t>EPC Gen 2 tag identification layer</a:t>
            </a:r>
          </a:p>
          <a:p>
            <a:pPr eaLnBrk="1" hangingPunct="1">
              <a:buFontTx/>
              <a:buChar char="•"/>
            </a:pPr>
            <a:r>
              <a:rPr lang="en-US" sz="3200" smtClean="0">
                <a:latin typeface="Arial" charset="0"/>
                <a:cs typeface="Arial" charset="0"/>
              </a:rPr>
              <a:t>Tag identification message formats</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latin typeface="Arial" charset="0"/>
                <a:cs typeface="Arial" charset="0"/>
              </a:rPr>
              <a:t>EPC Gen 2 Architecture</a:t>
            </a:r>
          </a:p>
        </p:txBody>
      </p:sp>
      <p:sp>
        <p:nvSpPr>
          <p:cNvPr id="5734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RFID architecture.</a:t>
            </a:r>
          </a:p>
        </p:txBody>
      </p:sp>
      <p:pic>
        <p:nvPicPr>
          <p:cNvPr id="5734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79525" y="1295400"/>
            <a:ext cx="683895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latin typeface="Arial" charset="0"/>
                <a:cs typeface="Arial" charset="0"/>
              </a:rPr>
              <a:t>EPC Gen 2 Physical Layer</a:t>
            </a:r>
          </a:p>
        </p:txBody>
      </p:sp>
      <p:sp>
        <p:nvSpPr>
          <p:cNvPr id="5837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Reader and tag backscatter signals.</a:t>
            </a:r>
          </a:p>
        </p:txBody>
      </p:sp>
      <p:pic>
        <p:nvPicPr>
          <p:cNvPr id="5837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8600" y="2133600"/>
            <a:ext cx="86868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latin typeface="Arial" charset="0"/>
                <a:cs typeface="Arial" charset="0"/>
              </a:rPr>
              <a:t>EPC Gen 2 Tag Identification Layer</a:t>
            </a:r>
          </a:p>
        </p:txBody>
      </p:sp>
      <p:sp>
        <p:nvSpPr>
          <p:cNvPr id="59395" name="Rectangle 3"/>
          <p:cNvSpPr>
            <a:spLocks noGrp="1" noChangeArrowheads="1"/>
          </p:cNvSpPr>
          <p:nvPr>
            <p:ph idx="1"/>
          </p:nvPr>
        </p:nvSpPr>
        <p:spPr>
          <a:xfrm>
            <a:off x="287338" y="5943600"/>
            <a:ext cx="8856662" cy="609600"/>
          </a:xfrm>
        </p:spPr>
        <p:txBody>
          <a:bodyPr/>
          <a:lstStyle/>
          <a:p>
            <a:pPr algn="ctr" eaLnBrk="1" hangingPunct="1">
              <a:buFontTx/>
              <a:buNone/>
            </a:pPr>
            <a:r>
              <a:rPr lang="en-US" smtClean="0">
                <a:latin typeface="Arial" charset="0"/>
                <a:cs typeface="Arial" charset="0"/>
              </a:rPr>
              <a:t>Example message exchange to identify a tag.</a:t>
            </a:r>
          </a:p>
        </p:txBody>
      </p:sp>
      <p:pic>
        <p:nvPicPr>
          <p:cNvPr id="5939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6900" y="1000125"/>
            <a:ext cx="5410200"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latin typeface="Arial" charset="0"/>
                <a:cs typeface="Arial" charset="0"/>
              </a:rPr>
              <a:t>Tag Identification Message Formats</a:t>
            </a:r>
          </a:p>
        </p:txBody>
      </p:sp>
      <p:sp>
        <p:nvSpPr>
          <p:cNvPr id="6041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Format of the Query message.</a:t>
            </a:r>
          </a:p>
        </p:txBody>
      </p:sp>
      <p:pic>
        <p:nvPicPr>
          <p:cNvPr id="6042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5900" y="2667000"/>
            <a:ext cx="8623300" cy="162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Data Link Layer Switching</a:t>
            </a:r>
          </a:p>
        </p:txBody>
      </p:sp>
      <p:sp>
        <p:nvSpPr>
          <p:cNvPr id="61443"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smtClean="0">
                <a:latin typeface="Arial" charset="0"/>
                <a:cs typeface="Arial" charset="0"/>
              </a:rPr>
              <a:t>Uses of bridges</a:t>
            </a:r>
          </a:p>
          <a:p>
            <a:pPr eaLnBrk="1" hangingPunct="1">
              <a:buFontTx/>
              <a:buChar char="•"/>
            </a:pPr>
            <a:r>
              <a:rPr lang="en-US" sz="3200" smtClean="0">
                <a:latin typeface="Arial" charset="0"/>
                <a:cs typeface="Arial" charset="0"/>
              </a:rPr>
              <a:t>Learning bridges</a:t>
            </a:r>
          </a:p>
          <a:p>
            <a:pPr eaLnBrk="1" hangingPunct="1">
              <a:buFontTx/>
              <a:buChar char="•"/>
            </a:pPr>
            <a:r>
              <a:rPr lang="en-US" sz="3200" smtClean="0">
                <a:latin typeface="Arial" charset="0"/>
                <a:cs typeface="Arial" charset="0"/>
              </a:rPr>
              <a:t>Spanning tree bridges</a:t>
            </a:r>
          </a:p>
          <a:p>
            <a:pPr eaLnBrk="1" hangingPunct="1">
              <a:buFontTx/>
              <a:buChar char="•"/>
            </a:pPr>
            <a:r>
              <a:rPr lang="en-US" sz="3200" smtClean="0">
                <a:latin typeface="Arial" charset="0"/>
                <a:cs typeface="Arial" charset="0"/>
              </a:rPr>
              <a:t>Repeaters, hubs, bridges, switches, routers, and gateways</a:t>
            </a:r>
          </a:p>
          <a:p>
            <a:pPr eaLnBrk="1" hangingPunct="1">
              <a:buFontTx/>
              <a:buChar char="•"/>
            </a:pPr>
            <a:r>
              <a:rPr lang="en-US" sz="3200" smtClean="0">
                <a:latin typeface="Arial" charset="0"/>
                <a:cs typeface="Arial" charset="0"/>
              </a:rPr>
              <a:t>Virtual LANs</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latin typeface="Arial" charset="0"/>
                <a:cs typeface="Arial" charset="0"/>
              </a:rPr>
              <a:t>Learning Bridges (1)</a:t>
            </a:r>
          </a:p>
        </p:txBody>
      </p:sp>
      <p:sp>
        <p:nvSpPr>
          <p:cNvPr id="6246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Bridge connecting two multidrop LANs</a:t>
            </a:r>
          </a:p>
        </p:txBody>
      </p:sp>
      <p:pic>
        <p:nvPicPr>
          <p:cNvPr id="6246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1511300"/>
            <a:ext cx="4318000" cy="374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latin typeface="Arial" charset="0"/>
                <a:cs typeface="Arial" charset="0"/>
              </a:rPr>
              <a:t>Learning Bridges (2)</a:t>
            </a:r>
          </a:p>
        </p:txBody>
      </p:sp>
      <p:sp>
        <p:nvSpPr>
          <p:cNvPr id="63491" name="Rectangle 3"/>
          <p:cNvSpPr>
            <a:spLocks noGrp="1" noChangeArrowheads="1"/>
          </p:cNvSpPr>
          <p:nvPr>
            <p:ph idx="1"/>
          </p:nvPr>
        </p:nvSpPr>
        <p:spPr>
          <a:xfrm>
            <a:off x="287338" y="5715000"/>
            <a:ext cx="8856662" cy="838200"/>
          </a:xfrm>
        </p:spPr>
        <p:txBody>
          <a:bodyPr/>
          <a:lstStyle/>
          <a:p>
            <a:pPr algn="ctr">
              <a:buFontTx/>
              <a:buNone/>
            </a:pPr>
            <a:r>
              <a:rPr lang="en-US" smtClean="0">
                <a:latin typeface="Arial" charset="0"/>
                <a:cs typeface="Arial" charset="0"/>
              </a:rPr>
              <a:t>Bridges (and a hub) connecting seven point-to-point stations. </a:t>
            </a:r>
          </a:p>
        </p:txBody>
      </p:sp>
      <p:pic>
        <p:nvPicPr>
          <p:cNvPr id="63492"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828800"/>
            <a:ext cx="6530975" cy="313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latin typeface="Arial" charset="0"/>
                <a:cs typeface="Arial" charset="0"/>
              </a:rPr>
              <a:t>Learning Bridges (3)</a:t>
            </a:r>
          </a:p>
        </p:txBody>
      </p:sp>
      <p:sp>
        <p:nvSpPr>
          <p:cNvPr id="6451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Protocol processing at a bridge.</a:t>
            </a:r>
          </a:p>
        </p:txBody>
      </p:sp>
      <p:pic>
        <p:nvPicPr>
          <p:cNvPr id="64516"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9413" y="1676400"/>
            <a:ext cx="8307387" cy="3338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p:sp>
        <p:nvSpPr>
          <p:cNvPr id="5" name="Content Placeholder 4"/>
          <p:cNvSpPr>
            <a:spLocks noGrp="1"/>
          </p:cNvSpPr>
          <p:nvPr>
            <p:ph idx="1"/>
          </p:nvPr>
        </p:nvSpPr>
        <p:spPr/>
        <p:txBody>
          <a:bodyPr/>
          <a:lstStyle/>
          <a:p>
            <a:r>
              <a:rPr lang="en-US" dirty="0" smtClean="0"/>
              <a:t>Observable Collisions:</a:t>
            </a:r>
          </a:p>
          <a:p>
            <a:pPr lvl="1"/>
            <a:r>
              <a:rPr lang="en-US" dirty="0" smtClean="0"/>
              <a:t>If two frames are transmitted simultaneously, they overlap in time and the resulting signal is garbled. </a:t>
            </a:r>
          </a:p>
          <a:p>
            <a:pPr lvl="1"/>
            <a:r>
              <a:rPr lang="en-US" dirty="0" smtClean="0"/>
              <a:t>This event is know as </a:t>
            </a:r>
            <a:r>
              <a:rPr lang="en-US" b="1" dirty="0" smtClean="0"/>
              <a:t>collision</a:t>
            </a:r>
            <a:r>
              <a:rPr lang="en-US" dirty="0" smtClean="0"/>
              <a:t>. </a:t>
            </a:r>
          </a:p>
          <a:p>
            <a:pPr lvl="1"/>
            <a:r>
              <a:rPr lang="en-US" dirty="0" smtClean="0"/>
              <a:t>All stations can detect that a collision has occurred. A collided frame must be retransmitted. </a:t>
            </a:r>
          </a:p>
          <a:p>
            <a:pPr lvl="1"/>
            <a:r>
              <a:rPr lang="en-US" dirty="0" smtClean="0"/>
              <a:t>No errors other than those generated by collision occur.</a:t>
            </a:r>
            <a:endParaRPr lang="en-US" dirty="0"/>
          </a:p>
        </p:txBody>
      </p:sp>
    </p:spTree>
    <p:extLst>
      <p:ext uri="{BB962C8B-B14F-4D97-AF65-F5344CB8AC3E}">
        <p14:creationId xmlns:p14="http://schemas.microsoft.com/office/powerpoint/2010/main" xmlns="" val="226139655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latin typeface="Arial" charset="0"/>
                <a:cs typeface="Arial" charset="0"/>
              </a:rPr>
              <a:t>Spanning Tree Bridges (1)</a:t>
            </a:r>
          </a:p>
        </p:txBody>
      </p:sp>
      <p:sp>
        <p:nvSpPr>
          <p:cNvPr id="65539" name="Content Placeholder 2"/>
          <p:cNvSpPr>
            <a:spLocks noGrp="1"/>
          </p:cNvSpPr>
          <p:nvPr>
            <p:ph idx="1"/>
          </p:nvPr>
        </p:nvSpPr>
        <p:spPr/>
        <p:txBody>
          <a:bodyPr/>
          <a:lstStyle/>
          <a:p>
            <a:pPr algn="ctr">
              <a:buFontTx/>
              <a:buNone/>
            </a:pPr>
            <a:r>
              <a:rPr lang="en-US" smtClean="0">
                <a:latin typeface="Arial" charset="0"/>
                <a:cs typeface="Arial" charset="0"/>
              </a:rPr>
              <a:t>Bridges with two parallel links</a:t>
            </a:r>
          </a:p>
        </p:txBody>
      </p:sp>
      <p:pic>
        <p:nvPicPr>
          <p:cNvPr id="6554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6338" y="1757363"/>
            <a:ext cx="6791325" cy="3343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latin typeface="Arial" charset="0"/>
                <a:cs typeface="Arial" charset="0"/>
              </a:rPr>
              <a:t>Spanning Tree Bridges (2)</a:t>
            </a:r>
          </a:p>
        </p:txBody>
      </p:sp>
      <p:sp>
        <p:nvSpPr>
          <p:cNvPr id="66563" name="Rectangle 3"/>
          <p:cNvSpPr>
            <a:spLocks noGrp="1" noChangeArrowheads="1"/>
          </p:cNvSpPr>
          <p:nvPr>
            <p:ph idx="1"/>
          </p:nvPr>
        </p:nvSpPr>
        <p:spPr>
          <a:xfrm>
            <a:off x="287338" y="5715000"/>
            <a:ext cx="8856662" cy="838200"/>
          </a:xfrm>
        </p:spPr>
        <p:txBody>
          <a:bodyPr/>
          <a:lstStyle/>
          <a:p>
            <a:pPr marL="0" indent="0" algn="ctr">
              <a:buFontTx/>
              <a:buNone/>
            </a:pPr>
            <a:r>
              <a:rPr lang="en-US" smtClean="0">
                <a:latin typeface="Arial" charset="0"/>
                <a:cs typeface="Arial" charset="0"/>
              </a:rPr>
              <a:t>A spanning tree connecting five bridges. The dotted lines are links that are not part of the spanning tree.</a:t>
            </a:r>
          </a:p>
        </p:txBody>
      </p:sp>
      <p:pic>
        <p:nvPicPr>
          <p:cNvPr id="66564"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2425" y="1638300"/>
            <a:ext cx="843915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Poem by Radia Perlman (1985)</a:t>
            </a:r>
            <a:br>
              <a:rPr lang="en-US" smtClean="0">
                <a:latin typeface="Arial" charset="0"/>
                <a:cs typeface="Arial" charset="0"/>
              </a:rPr>
            </a:br>
            <a:r>
              <a:rPr lang="en-US" smtClean="0">
                <a:latin typeface="Arial" charset="0"/>
                <a:cs typeface="Arial" charset="0"/>
              </a:rPr>
              <a:t>Algorithm for Spanning Tree (1)</a:t>
            </a:r>
          </a:p>
        </p:txBody>
      </p:sp>
      <p:sp>
        <p:nvSpPr>
          <p:cNvPr id="67587" name="Rectangle 3"/>
          <p:cNvSpPr>
            <a:spLocks noGrp="1" noChangeArrowheads="1"/>
          </p:cNvSpPr>
          <p:nvPr>
            <p:ph idx="1"/>
          </p:nvPr>
        </p:nvSpPr>
        <p:spPr>
          <a:xfrm>
            <a:off x="533400" y="1905000"/>
            <a:ext cx="7848600" cy="4648200"/>
          </a:xfrm>
        </p:spPr>
        <p:txBody>
          <a:bodyPr/>
          <a:lstStyle/>
          <a:p>
            <a:pPr algn="ctr">
              <a:buFontTx/>
              <a:buNone/>
            </a:pPr>
            <a:r>
              <a:rPr lang="en-US" sz="3200" i="1" smtClean="0">
                <a:latin typeface="Arial" charset="0"/>
                <a:cs typeface="Arial" charset="0"/>
              </a:rPr>
              <a:t>I think that I shall never see</a:t>
            </a:r>
          </a:p>
          <a:p>
            <a:pPr algn="ctr">
              <a:buFontTx/>
              <a:buNone/>
            </a:pPr>
            <a:r>
              <a:rPr lang="en-US" sz="3200" i="1" smtClean="0">
                <a:latin typeface="Arial" charset="0"/>
                <a:cs typeface="Arial" charset="0"/>
              </a:rPr>
              <a:t>A graph more lovely than a tree.</a:t>
            </a:r>
          </a:p>
          <a:p>
            <a:pPr algn="ctr">
              <a:buFontTx/>
              <a:buNone/>
            </a:pPr>
            <a:r>
              <a:rPr lang="en-US" sz="3200" i="1" smtClean="0">
                <a:latin typeface="Arial" charset="0"/>
                <a:cs typeface="Arial" charset="0"/>
              </a:rPr>
              <a:t>A tree whose crucial property</a:t>
            </a:r>
          </a:p>
          <a:p>
            <a:pPr algn="ctr">
              <a:buFontTx/>
              <a:buNone/>
            </a:pPr>
            <a:r>
              <a:rPr lang="en-US" sz="3200" i="1" smtClean="0">
                <a:latin typeface="Arial" charset="0"/>
                <a:cs typeface="Arial" charset="0"/>
              </a:rPr>
              <a:t>Is loop-free connectivity.</a:t>
            </a:r>
          </a:p>
          <a:p>
            <a:pPr algn="ctr">
              <a:buFontTx/>
              <a:buNone/>
            </a:pPr>
            <a:r>
              <a:rPr lang="en-US" sz="3200" i="1" smtClean="0">
                <a:latin typeface="Arial" charset="0"/>
                <a:cs typeface="Arial" charset="0"/>
              </a:rPr>
              <a:t>A tree which must be sure to span.</a:t>
            </a:r>
          </a:p>
          <a:p>
            <a:pPr algn="ctr">
              <a:buFontTx/>
              <a:buNone/>
            </a:pPr>
            <a:r>
              <a:rPr lang="en-US" sz="3200" i="1" smtClean="0">
                <a:latin typeface="Arial" charset="0"/>
                <a:cs typeface="Arial" charset="0"/>
              </a:rPr>
              <a:t>So packets can reach every LAN.</a:t>
            </a:r>
          </a:p>
          <a:p>
            <a:pPr algn="ctr">
              <a:buFontTx/>
              <a:buNone/>
            </a:pPr>
            <a:r>
              <a:rPr lang="en-US" sz="3200" i="1" smtClean="0">
                <a:latin typeface="Arial" charset="0"/>
                <a:cs typeface="Arial" charset="0"/>
              </a:rPr>
              <a:t>  . . .</a:t>
            </a:r>
            <a:endParaRPr lang="en-US" sz="3200" smtClean="0">
              <a:latin typeface="Arial" charset="0"/>
              <a:cs typeface="Arial"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Poem by Radia Perlman (1985)</a:t>
            </a:r>
            <a:br>
              <a:rPr lang="en-US" smtClean="0">
                <a:latin typeface="Arial" charset="0"/>
                <a:cs typeface="Arial" charset="0"/>
              </a:rPr>
            </a:br>
            <a:r>
              <a:rPr lang="en-US" smtClean="0">
                <a:latin typeface="Arial" charset="0"/>
                <a:cs typeface="Arial" charset="0"/>
              </a:rPr>
              <a:t>Algorithm for Spanning Tree (2)</a:t>
            </a:r>
          </a:p>
        </p:txBody>
      </p:sp>
      <p:sp>
        <p:nvSpPr>
          <p:cNvPr id="68611" name="Rectangle 3"/>
          <p:cNvSpPr>
            <a:spLocks noGrp="1" noChangeArrowheads="1"/>
          </p:cNvSpPr>
          <p:nvPr>
            <p:ph idx="1"/>
          </p:nvPr>
        </p:nvSpPr>
        <p:spPr>
          <a:xfrm>
            <a:off x="533400" y="1828800"/>
            <a:ext cx="7620000" cy="4724400"/>
          </a:xfrm>
        </p:spPr>
        <p:txBody>
          <a:bodyPr/>
          <a:lstStyle/>
          <a:p>
            <a:pPr algn="ctr">
              <a:buFontTx/>
              <a:buNone/>
            </a:pPr>
            <a:r>
              <a:rPr lang="en-US" sz="3200" i="1" smtClean="0">
                <a:latin typeface="Arial" charset="0"/>
                <a:cs typeface="Arial" charset="0"/>
              </a:rPr>
              <a:t> . . .</a:t>
            </a:r>
          </a:p>
          <a:p>
            <a:pPr algn="ctr">
              <a:buFontTx/>
              <a:buNone/>
            </a:pPr>
            <a:r>
              <a:rPr lang="en-US" sz="3200" i="1" smtClean="0">
                <a:latin typeface="Arial" charset="0"/>
                <a:cs typeface="Arial" charset="0"/>
              </a:rPr>
              <a:t>First the Root must be selected</a:t>
            </a:r>
          </a:p>
          <a:p>
            <a:pPr algn="ctr">
              <a:buFontTx/>
              <a:buNone/>
            </a:pPr>
            <a:r>
              <a:rPr lang="en-US" sz="3200" i="1" smtClean="0">
                <a:latin typeface="Arial" charset="0"/>
                <a:cs typeface="Arial" charset="0"/>
              </a:rPr>
              <a:t>By ID it is elected.</a:t>
            </a:r>
          </a:p>
          <a:p>
            <a:pPr algn="ctr">
              <a:buFontTx/>
              <a:buNone/>
            </a:pPr>
            <a:r>
              <a:rPr lang="en-US" sz="3200" i="1" smtClean="0">
                <a:latin typeface="Arial" charset="0"/>
                <a:cs typeface="Arial" charset="0"/>
              </a:rPr>
              <a:t>Least cost paths from Root are traced</a:t>
            </a:r>
          </a:p>
          <a:p>
            <a:pPr algn="ctr">
              <a:buFontTx/>
              <a:buNone/>
            </a:pPr>
            <a:r>
              <a:rPr lang="en-US" sz="3200" i="1" smtClean="0">
                <a:latin typeface="Arial" charset="0"/>
                <a:cs typeface="Arial" charset="0"/>
              </a:rPr>
              <a:t>In the tree these paths are placed.</a:t>
            </a:r>
          </a:p>
          <a:p>
            <a:pPr algn="ctr">
              <a:buFontTx/>
              <a:buNone/>
            </a:pPr>
            <a:r>
              <a:rPr lang="en-US" sz="3200" i="1" smtClean="0">
                <a:latin typeface="Arial" charset="0"/>
                <a:cs typeface="Arial" charset="0"/>
              </a:rPr>
              <a:t>A mesh is made by folks like me</a:t>
            </a:r>
          </a:p>
          <a:p>
            <a:pPr algn="ctr">
              <a:buFontTx/>
              <a:buNone/>
            </a:pPr>
            <a:r>
              <a:rPr lang="en-US" sz="3200" i="1" smtClean="0">
                <a:latin typeface="Arial" charset="0"/>
                <a:cs typeface="Arial" charset="0"/>
              </a:rPr>
              <a:t>Then bridges find a spanning tree.</a:t>
            </a:r>
            <a:endParaRPr lang="en-US" sz="3200" smtClean="0">
              <a:latin typeface="Arial" charset="0"/>
              <a:cs typeface="Arial"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latin typeface="Arial" charset="0"/>
                <a:cs typeface="Arial" charset="0"/>
              </a:rPr>
              <a:t>Repeaters, Hubs, Bridges, Switches, Routers, and Gateways</a:t>
            </a:r>
          </a:p>
        </p:txBody>
      </p:sp>
      <p:sp>
        <p:nvSpPr>
          <p:cNvPr id="72707" name="Rectangle 3"/>
          <p:cNvSpPr>
            <a:spLocks noGrp="1" noChangeArrowheads="1"/>
          </p:cNvSpPr>
          <p:nvPr>
            <p:ph idx="1"/>
          </p:nvPr>
        </p:nvSpPr>
        <p:spPr>
          <a:xfrm>
            <a:off x="287338" y="5715000"/>
            <a:ext cx="8856662" cy="838200"/>
          </a:xfrm>
        </p:spPr>
        <p:txBody>
          <a:bodyPr/>
          <a:lstStyle/>
          <a:p>
            <a:pPr marL="0" indent="0" algn="ctr">
              <a:buFontTx/>
              <a:buNone/>
              <a:defRPr/>
            </a:pPr>
            <a:r>
              <a:rPr lang="en-US" dirty="0" smtClean="0">
                <a:solidFill>
                  <a:schemeClr val="accent6">
                    <a:lumMod val="75000"/>
                  </a:schemeClr>
                </a:solidFill>
                <a:latin typeface="Arial" charset="0"/>
                <a:cs typeface="Arial" charset="0"/>
              </a:rPr>
              <a:t>(a) </a:t>
            </a:r>
            <a:r>
              <a:rPr lang="en-US" dirty="0" smtClean="0">
                <a:latin typeface="Arial" charset="0"/>
                <a:cs typeface="Arial" charset="0"/>
              </a:rPr>
              <a:t>Which device is in which layer. </a:t>
            </a:r>
            <a:br>
              <a:rPr lang="en-US" dirty="0" smtClean="0">
                <a:latin typeface="Arial" charset="0"/>
                <a:cs typeface="Arial" charset="0"/>
              </a:rPr>
            </a:br>
            <a:r>
              <a:rPr lang="en-US" dirty="0" smtClean="0">
                <a:solidFill>
                  <a:schemeClr val="accent6">
                    <a:lumMod val="75000"/>
                  </a:schemeClr>
                </a:solidFill>
                <a:latin typeface="Arial" charset="0"/>
                <a:cs typeface="Arial" charset="0"/>
              </a:rPr>
              <a:t>(b) </a:t>
            </a:r>
            <a:r>
              <a:rPr lang="en-US" dirty="0" smtClean="0">
                <a:latin typeface="Arial" charset="0"/>
                <a:cs typeface="Arial" charset="0"/>
              </a:rPr>
              <a:t>Frames, packets, and headers.</a:t>
            </a:r>
          </a:p>
        </p:txBody>
      </p:sp>
      <p:pic>
        <p:nvPicPr>
          <p:cNvPr id="69636"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905000"/>
            <a:ext cx="8159750" cy="285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latin typeface="Arial" charset="0"/>
                <a:cs typeface="Arial" charset="0"/>
              </a:rPr>
              <a:t>Virtual LANs (1)</a:t>
            </a:r>
          </a:p>
        </p:txBody>
      </p:sp>
      <p:sp>
        <p:nvSpPr>
          <p:cNvPr id="7065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 building with centralized wiring using hubs and a switch.</a:t>
            </a:r>
          </a:p>
        </p:txBody>
      </p:sp>
      <p:pic>
        <p:nvPicPr>
          <p:cNvPr id="7066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6450" y="1047750"/>
            <a:ext cx="7727950" cy="453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latin typeface="Arial" charset="0"/>
                <a:cs typeface="Arial" charset="0"/>
              </a:rPr>
              <a:t>Virtual LANs (2)</a:t>
            </a:r>
          </a:p>
        </p:txBody>
      </p:sp>
      <p:sp>
        <p:nvSpPr>
          <p:cNvPr id="7168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Two VLANs, gray and white, on a bridged LAN.</a:t>
            </a:r>
          </a:p>
        </p:txBody>
      </p:sp>
      <p:pic>
        <p:nvPicPr>
          <p:cNvPr id="71684"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876425"/>
            <a:ext cx="8259763" cy="298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latin typeface="Arial" charset="0"/>
                <a:cs typeface="Arial" charset="0"/>
              </a:rPr>
              <a:t>The IEEE 802.1Q Standard (1)</a:t>
            </a:r>
          </a:p>
        </p:txBody>
      </p:sp>
      <p:sp>
        <p:nvSpPr>
          <p:cNvPr id="72707" name="Rectangle 3"/>
          <p:cNvSpPr>
            <a:spLocks noGrp="1" noChangeArrowheads="1"/>
          </p:cNvSpPr>
          <p:nvPr>
            <p:ph idx="1"/>
          </p:nvPr>
        </p:nvSpPr>
        <p:spPr>
          <a:xfrm>
            <a:off x="287338" y="5715000"/>
            <a:ext cx="8856662" cy="838200"/>
          </a:xfrm>
        </p:spPr>
        <p:txBody>
          <a:bodyPr/>
          <a:lstStyle/>
          <a:p>
            <a:pPr marL="0" indent="0" algn="ctr">
              <a:buFontTx/>
              <a:buNone/>
            </a:pPr>
            <a:r>
              <a:rPr lang="en-US" smtClean="0">
                <a:latin typeface="Arial" charset="0"/>
                <a:cs typeface="Arial" charset="0"/>
              </a:rPr>
              <a:t>Bridged LAN that is only partly VLAN-aware. The shaded symbols are VLAN aware. The empty ones are not.</a:t>
            </a:r>
          </a:p>
        </p:txBody>
      </p:sp>
      <p:pic>
        <p:nvPicPr>
          <p:cNvPr id="72708"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1500" y="2033588"/>
            <a:ext cx="8001000" cy="279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latin typeface="Arial" charset="0"/>
                <a:cs typeface="Arial" charset="0"/>
              </a:rPr>
              <a:t>The IEEE 802.1Q Standard (2)</a:t>
            </a:r>
          </a:p>
        </p:txBody>
      </p:sp>
      <p:sp>
        <p:nvSpPr>
          <p:cNvPr id="7373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802.3 (legacy) and 802.1Q Ethernet frame formats.</a:t>
            </a:r>
          </a:p>
        </p:txBody>
      </p:sp>
      <p:pic>
        <p:nvPicPr>
          <p:cNvPr id="73732"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t="2808"/>
          <a:stretch>
            <a:fillRect/>
          </a:stretch>
        </p:blipFill>
        <p:spPr bwMode="auto">
          <a:xfrm>
            <a:off x="609600" y="1809750"/>
            <a:ext cx="8229600" cy="273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74755" name="Subtitle 2"/>
          <p:cNvSpPr>
            <a:spLocks noGrp="1"/>
          </p:cNvSpPr>
          <p:nvPr>
            <p:ph type="subTitle" idx="1"/>
          </p:nvPr>
        </p:nvSpPr>
        <p:spPr/>
        <p:txBody>
          <a:bodyPr/>
          <a:lstStyle/>
          <a:p>
            <a:pPr eaLnBrk="1" hangingPunct="1"/>
            <a:r>
              <a:rPr lang="en-US" smtClean="0">
                <a:latin typeface="Arial" charset="0"/>
                <a:cs typeface="Arial" charset="0"/>
              </a:rPr>
              <a:t>Chapter 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p:sp>
        <p:nvSpPr>
          <p:cNvPr id="5" name="Content Placeholder 4"/>
          <p:cNvSpPr>
            <a:spLocks noGrp="1"/>
          </p:cNvSpPr>
          <p:nvPr>
            <p:ph idx="1"/>
          </p:nvPr>
        </p:nvSpPr>
        <p:spPr>
          <a:xfrm>
            <a:off x="1143000" y="1457312"/>
            <a:ext cx="7543800" cy="4297363"/>
          </a:xfrm>
        </p:spPr>
        <p:txBody>
          <a:bodyPr/>
          <a:lstStyle/>
          <a:p>
            <a:r>
              <a:rPr lang="en-US" dirty="0" smtClean="0"/>
              <a:t>Continuous or Slotted Time:</a:t>
            </a:r>
          </a:p>
          <a:p>
            <a:pPr lvl="1"/>
            <a:r>
              <a:rPr lang="en-US" dirty="0" smtClean="0"/>
              <a:t>Time may be assumed continuous. In which case frame transmission can begin at any instant. </a:t>
            </a:r>
          </a:p>
          <a:p>
            <a:pPr lvl="1"/>
            <a:r>
              <a:rPr lang="en-US" dirty="0" smtClean="0"/>
              <a:t>Alternatively, time may be slotted or divided into discrete intervals (called slots).</a:t>
            </a:r>
          </a:p>
          <a:p>
            <a:pPr lvl="1"/>
            <a:r>
              <a:rPr lang="en-US" dirty="0" smtClean="0"/>
              <a:t>Frame transmission must hen begin at the start of a slot. </a:t>
            </a:r>
          </a:p>
          <a:p>
            <a:pPr lvl="1"/>
            <a:r>
              <a:rPr lang="en-US" dirty="0" smtClean="0"/>
              <a:t>A slot may contain 0, 1 or more frames, corresponding to an idle slot, a </a:t>
            </a:r>
            <a:r>
              <a:rPr lang="en-US" dirty="0" err="1" smtClean="0"/>
              <a:t>succeful</a:t>
            </a:r>
            <a:r>
              <a:rPr lang="en-US" dirty="0" smtClean="0"/>
              <a:t> transmission, or collision, respectively.</a:t>
            </a:r>
          </a:p>
        </p:txBody>
      </p:sp>
    </p:spTree>
    <p:extLst>
      <p:ext uri="{BB962C8B-B14F-4D97-AF65-F5344CB8AC3E}">
        <p14:creationId xmlns:p14="http://schemas.microsoft.com/office/powerpoint/2010/main" xmlns="" val="2261396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p:sp>
        <p:nvSpPr>
          <p:cNvPr id="5" name="Content Placeholder 4"/>
          <p:cNvSpPr>
            <a:spLocks noGrp="1"/>
          </p:cNvSpPr>
          <p:nvPr>
            <p:ph idx="1"/>
          </p:nvPr>
        </p:nvSpPr>
        <p:spPr>
          <a:xfrm>
            <a:off x="1143000" y="1457312"/>
            <a:ext cx="7543800" cy="4297363"/>
          </a:xfrm>
        </p:spPr>
        <p:txBody>
          <a:bodyPr/>
          <a:lstStyle/>
          <a:p>
            <a:r>
              <a:rPr lang="en-US" dirty="0" smtClean="0"/>
              <a:t>Carrier Sense or No Carrier Sense:</a:t>
            </a:r>
          </a:p>
          <a:p>
            <a:pPr lvl="1"/>
            <a:r>
              <a:rPr lang="en-US" dirty="0" smtClean="0"/>
              <a:t>With the carrier sense assumption, stations can tell if the channel is in use before trying got use it.</a:t>
            </a:r>
          </a:p>
          <a:p>
            <a:pPr lvl="1"/>
            <a:r>
              <a:rPr lang="en-US" dirty="0" smtClean="0"/>
              <a:t>No station will attempt to use the channel while it is sensed as busy.</a:t>
            </a:r>
          </a:p>
          <a:p>
            <a:pPr lvl="1"/>
            <a:r>
              <a:rPr lang="en-US" dirty="0" smtClean="0"/>
              <a:t>If there is no carrier sense, stations cannot sense the channel before trying to use it.</a:t>
            </a:r>
          </a:p>
          <a:p>
            <a:pPr lvl="1"/>
            <a:r>
              <a:rPr lang="en-US" dirty="0" smtClean="0"/>
              <a:t>They will transmit then. One later they can determine whether the transmission was successful.</a:t>
            </a:r>
          </a:p>
        </p:txBody>
      </p:sp>
    </p:spTree>
    <p:extLst>
      <p:ext uri="{BB962C8B-B14F-4D97-AF65-F5344CB8AC3E}">
        <p14:creationId xmlns:p14="http://schemas.microsoft.com/office/powerpoint/2010/main" xmlns="" val="2852722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Assumptions for Dynamic Channel Allocation</a:t>
            </a:r>
            <a:endParaRPr lang="en-US" dirty="0"/>
          </a:p>
        </p:txBody>
      </p:sp>
      <p:sp>
        <p:nvSpPr>
          <p:cNvPr id="5" name="Content Placeholder 4"/>
          <p:cNvSpPr>
            <a:spLocks noGrp="1"/>
          </p:cNvSpPr>
          <p:nvPr>
            <p:ph idx="1"/>
          </p:nvPr>
        </p:nvSpPr>
        <p:spPr>
          <a:xfrm>
            <a:off x="1143000" y="1457312"/>
            <a:ext cx="7543800" cy="4297363"/>
          </a:xfrm>
        </p:spPr>
        <p:txBody>
          <a:bodyPr/>
          <a:lstStyle/>
          <a:p>
            <a:r>
              <a:rPr lang="en-US" b="1" dirty="0" smtClean="0"/>
              <a:t>Poisson models</a:t>
            </a:r>
            <a:r>
              <a:rPr lang="en-US" dirty="0" smtClean="0"/>
              <a:t> are used to model independence assumption due to its tractability. This is know to not be true. </a:t>
            </a:r>
          </a:p>
          <a:p>
            <a:r>
              <a:rPr lang="en-US" dirty="0" smtClean="0"/>
              <a:t>Single channel assumption is the heart of the model. This models is not a </a:t>
            </a:r>
            <a:r>
              <a:rPr lang="en-US" smtClean="0"/>
              <a:t>good model.</a:t>
            </a:r>
            <a:endParaRPr lang="en-US" dirty="0" smtClean="0"/>
          </a:p>
        </p:txBody>
      </p:sp>
    </p:spTree>
    <p:extLst>
      <p:ext uri="{BB962C8B-B14F-4D97-AF65-F5344CB8AC3E}">
        <p14:creationId xmlns:p14="http://schemas.microsoft.com/office/powerpoint/2010/main" xmlns="" val="2672753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Multiple Access Protocols</a:t>
            </a:r>
          </a:p>
        </p:txBody>
      </p:sp>
      <p:sp>
        <p:nvSpPr>
          <p:cNvPr id="9219"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smtClean="0">
                <a:latin typeface="Arial" charset="0"/>
                <a:cs typeface="Arial" charset="0"/>
              </a:rPr>
              <a:t>ALOHA</a:t>
            </a:r>
          </a:p>
          <a:p>
            <a:pPr eaLnBrk="1" hangingPunct="1">
              <a:buFontTx/>
              <a:buChar char="•"/>
            </a:pPr>
            <a:r>
              <a:rPr lang="en-US" sz="3200" smtClean="0">
                <a:latin typeface="Arial" charset="0"/>
                <a:cs typeface="Arial" charset="0"/>
              </a:rPr>
              <a:t>Carrier Sense Multiple Access</a:t>
            </a:r>
          </a:p>
          <a:p>
            <a:pPr eaLnBrk="1" hangingPunct="1">
              <a:buFontTx/>
              <a:buChar char="•"/>
            </a:pPr>
            <a:r>
              <a:rPr lang="en-US" sz="3200" smtClean="0">
                <a:latin typeface="Arial" charset="0"/>
                <a:cs typeface="Arial" charset="0"/>
              </a:rPr>
              <a:t>Collision-free protocols</a:t>
            </a:r>
          </a:p>
          <a:p>
            <a:pPr eaLnBrk="1" hangingPunct="1">
              <a:buFontTx/>
              <a:buChar char="•"/>
            </a:pPr>
            <a:r>
              <a:rPr lang="en-US" sz="3200" smtClean="0">
                <a:latin typeface="Arial" charset="0"/>
                <a:cs typeface="Arial" charset="0"/>
              </a:rPr>
              <a:t>Limited-contention protocols</a:t>
            </a:r>
          </a:p>
          <a:p>
            <a:pPr eaLnBrk="1" hangingPunct="1">
              <a:buFontTx/>
              <a:buChar char="•"/>
            </a:pPr>
            <a:r>
              <a:rPr lang="en-US" sz="3200" smtClean="0">
                <a:latin typeface="Arial" charset="0"/>
                <a:cs typeface="Arial" charset="0"/>
              </a:rPr>
              <a:t>Wireless LAN protocols</a:t>
            </a:r>
          </a:p>
          <a:p>
            <a:pPr eaLnBrk="1" hangingPunct="1">
              <a:buFontTx/>
              <a:buChar char="•"/>
            </a:pPr>
            <a:endParaRPr lang="en-US" sz="3200" smtClean="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The Medium Access Control </a:t>
            </a:r>
            <a:r>
              <a:rPr lang="en-US" dirty="0" err="1">
                <a:latin typeface="Arial" charset="0"/>
                <a:cs typeface="Arial" charset="0"/>
              </a:rPr>
              <a:t>Sublayer</a:t>
            </a:r>
            <a:endParaRPr lang="en-US" dirty="0"/>
          </a:p>
        </p:txBody>
      </p:sp>
      <p:sp>
        <p:nvSpPr>
          <p:cNvPr id="5" name="Content Placeholder 4"/>
          <p:cNvSpPr>
            <a:spLocks noGrp="1"/>
          </p:cNvSpPr>
          <p:nvPr>
            <p:ph idx="1"/>
          </p:nvPr>
        </p:nvSpPr>
        <p:spPr/>
        <p:txBody>
          <a:bodyPr/>
          <a:lstStyle/>
          <a:p>
            <a:r>
              <a:rPr lang="en-US" dirty="0" smtClean="0"/>
              <a:t>Network Links can be divided into:</a:t>
            </a:r>
          </a:p>
          <a:p>
            <a:pPr marL="971550" lvl="1" indent="-514350">
              <a:buFont typeface="+mj-lt"/>
              <a:buAutoNum type="arabicPeriod"/>
            </a:pPr>
            <a:r>
              <a:rPr lang="en-US" dirty="0" smtClean="0"/>
              <a:t>Point-to-point connections</a:t>
            </a:r>
          </a:p>
          <a:p>
            <a:pPr marL="971550" lvl="1" indent="-514350">
              <a:buFont typeface="+mj-lt"/>
              <a:buAutoNum type="arabicPeriod"/>
            </a:pPr>
            <a:r>
              <a:rPr lang="en-US" dirty="0" smtClean="0"/>
              <a:t>Broadcast channels</a:t>
            </a:r>
          </a:p>
          <a:p>
            <a:r>
              <a:rPr lang="en-US" dirty="0" smtClean="0"/>
              <a:t>Point-to-Point connections were discussed in chapter 2.</a:t>
            </a:r>
          </a:p>
          <a:p>
            <a:r>
              <a:rPr lang="en-US" dirty="0" smtClean="0"/>
              <a:t>Broadcast Links and their Protocols will be discussed next.</a:t>
            </a:r>
            <a:endParaRPr lang="en-US" dirty="0"/>
          </a:p>
        </p:txBody>
      </p:sp>
    </p:spTree>
    <p:extLst>
      <p:ext uri="{BB962C8B-B14F-4D97-AF65-F5344CB8AC3E}">
        <p14:creationId xmlns:p14="http://schemas.microsoft.com/office/powerpoint/2010/main" xmlns="" val="2418847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ALOHA</a:t>
            </a:r>
          </a:p>
        </p:txBody>
      </p:sp>
      <p:sp>
        <p:nvSpPr>
          <p:cNvPr id="9219" name="Rectangle 3"/>
          <p:cNvSpPr>
            <a:spLocks noGrp="1" noChangeArrowheads="1"/>
          </p:cNvSpPr>
          <p:nvPr>
            <p:ph idx="1"/>
          </p:nvPr>
        </p:nvSpPr>
        <p:spPr>
          <a:xfrm>
            <a:off x="1116013" y="1563320"/>
            <a:ext cx="8027987" cy="4519612"/>
          </a:xfrm>
        </p:spPr>
        <p:txBody>
          <a:bodyPr/>
          <a:lstStyle/>
          <a:p>
            <a:pPr eaLnBrk="1" hangingPunct="1">
              <a:buFontTx/>
              <a:buChar char="•"/>
            </a:pPr>
            <a:r>
              <a:rPr lang="en-US" sz="3200" dirty="0" smtClean="0">
                <a:latin typeface="Arial" charset="0"/>
                <a:cs typeface="Arial" charset="0"/>
              </a:rPr>
              <a:t>1970 Hawaii</a:t>
            </a:r>
          </a:p>
          <a:p>
            <a:pPr eaLnBrk="1" hangingPunct="1">
              <a:buFontTx/>
              <a:buChar char="•"/>
            </a:pPr>
            <a:r>
              <a:rPr lang="en-US" sz="3200" dirty="0" smtClean="0">
                <a:latin typeface="Arial" charset="0"/>
                <a:cs typeface="Arial" charset="0"/>
              </a:rPr>
              <a:t>Norman Abramson and colleagues have enabled wireless communication between users in a remote island to the central computer in Honolulu.</a:t>
            </a:r>
          </a:p>
          <a:p>
            <a:pPr eaLnBrk="1" hangingPunct="1">
              <a:buFontTx/>
              <a:buChar char="•"/>
            </a:pPr>
            <a:r>
              <a:rPr lang="en-US" sz="3200" dirty="0" smtClean="0">
                <a:latin typeface="Arial" charset="0"/>
                <a:cs typeface="Arial" charset="0"/>
              </a:rPr>
              <a:t>Two versions of the protocol now called ALOHA:</a:t>
            </a:r>
          </a:p>
          <a:p>
            <a:pPr lvl="1" eaLnBrk="1" hangingPunct="1">
              <a:buFontTx/>
              <a:buChar char="•"/>
            </a:pPr>
            <a:r>
              <a:rPr lang="en-US" sz="2800" dirty="0" smtClean="0">
                <a:latin typeface="Arial" charset="0"/>
                <a:cs typeface="Arial" charset="0"/>
              </a:rPr>
              <a:t>Pure ALOHA and</a:t>
            </a:r>
          </a:p>
          <a:p>
            <a:pPr lvl="1" eaLnBrk="1" hangingPunct="1">
              <a:buFontTx/>
              <a:buChar char="•"/>
            </a:pPr>
            <a:r>
              <a:rPr lang="en-US" sz="2800" dirty="0" smtClean="0">
                <a:latin typeface="Arial" charset="0"/>
                <a:cs typeface="Arial" charset="0"/>
              </a:rPr>
              <a:t>Slotted ALOHA</a:t>
            </a:r>
          </a:p>
          <a:p>
            <a:pPr eaLnBrk="1" hangingPunct="1">
              <a:buFontTx/>
              <a:buChar char="•"/>
            </a:pPr>
            <a:endParaRPr lang="en-US" sz="3200" dirty="0" smtClean="0">
              <a:latin typeface="Arial" charset="0"/>
              <a:cs typeface="Arial" charset="0"/>
            </a:endParaRPr>
          </a:p>
        </p:txBody>
      </p:sp>
    </p:spTree>
    <p:extLst>
      <p:ext uri="{BB962C8B-B14F-4D97-AF65-F5344CB8AC3E}">
        <p14:creationId xmlns:p14="http://schemas.microsoft.com/office/powerpoint/2010/main" xmlns="" val="860025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p:txBody>
          <a:bodyPr/>
          <a:lstStyle/>
          <a:p>
            <a:r>
              <a:rPr lang="en-US" sz="2400" dirty="0" smtClean="0"/>
              <a:t>Each user is free to transmit whenever they have data to be sent.</a:t>
            </a:r>
          </a:p>
          <a:p>
            <a:pPr lvl="1"/>
            <a:r>
              <a:rPr lang="en-US" sz="2400" dirty="0" smtClean="0"/>
              <a:t>There will be collisions</a:t>
            </a:r>
          </a:p>
          <a:p>
            <a:pPr lvl="1"/>
            <a:r>
              <a:rPr lang="en-US" sz="2400" dirty="0" smtClean="0"/>
              <a:t>Senders need some way to fond out if this is the case.</a:t>
            </a:r>
          </a:p>
          <a:p>
            <a:r>
              <a:rPr lang="en-US" sz="2400" dirty="0" smtClean="0"/>
              <a:t>In ALOHA after the satiation transmits its message to the central computer, the computer rebroadcast's the frame to all of the stations.</a:t>
            </a:r>
          </a:p>
          <a:p>
            <a:pPr lvl="1"/>
            <a:r>
              <a:rPr lang="en-US" sz="2400" dirty="0" smtClean="0"/>
              <a:t>Original sending station can listen for the broadcast from the hub to see if its frame has gone through.</a:t>
            </a:r>
            <a:endParaRPr lang="en-US" sz="2400" dirty="0"/>
          </a:p>
        </p:txBody>
      </p:sp>
    </p:spTree>
    <p:extLst>
      <p:ext uri="{BB962C8B-B14F-4D97-AF65-F5344CB8AC3E}">
        <p14:creationId xmlns:p14="http://schemas.microsoft.com/office/powerpoint/2010/main" xmlns="" val="1690384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p:txBody>
          <a:bodyPr/>
          <a:lstStyle/>
          <a:p>
            <a:pPr lvl="1"/>
            <a:r>
              <a:rPr lang="en-US" sz="2400" dirty="0" smtClean="0"/>
              <a:t>In other wired systems the sender might be able to listen for collisions while transmitting.</a:t>
            </a:r>
          </a:p>
          <a:p>
            <a:r>
              <a:rPr lang="en-US" sz="2400" dirty="0" smtClean="0"/>
              <a:t>If the frame is destroyed, the sender just waits a random amount of time and sends it again.</a:t>
            </a:r>
          </a:p>
          <a:p>
            <a:pPr lvl="1"/>
            <a:r>
              <a:rPr lang="en-US" sz="2400" dirty="0" smtClean="0"/>
              <a:t>Waiting time must be random or the sending frames will collide over and over.</a:t>
            </a:r>
          </a:p>
          <a:p>
            <a:pPr lvl="1"/>
            <a:r>
              <a:rPr lang="en-US" sz="2400" b="1" dirty="0" smtClean="0"/>
              <a:t>Contention</a:t>
            </a:r>
            <a:r>
              <a:rPr lang="en-US" sz="2400" dirty="0" smtClean="0"/>
              <a:t> systems: that use the same channel in the way that might lead to conflicts.</a:t>
            </a:r>
          </a:p>
          <a:p>
            <a:pPr marL="457200" lvl="1" indent="0">
              <a:buNone/>
            </a:pPr>
            <a:endParaRPr lang="en-US" sz="2400" dirty="0"/>
          </a:p>
          <a:p>
            <a:endParaRPr lang="en-US" sz="2400" dirty="0"/>
          </a:p>
        </p:txBody>
      </p:sp>
    </p:spTree>
    <p:extLst>
      <p:ext uri="{BB962C8B-B14F-4D97-AF65-F5344CB8AC3E}">
        <p14:creationId xmlns:p14="http://schemas.microsoft.com/office/powerpoint/2010/main" xmlns="" val="390563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latin typeface="Arial" charset="0"/>
                <a:cs typeface="Arial" charset="0"/>
              </a:rPr>
              <a:t>PURE ALOHA (1)</a:t>
            </a:r>
          </a:p>
        </p:txBody>
      </p:sp>
      <p:sp>
        <p:nvSpPr>
          <p:cNvPr id="10243" name="Rectangle 3"/>
          <p:cNvSpPr>
            <a:spLocks noGrp="1" noChangeArrowheads="1"/>
          </p:cNvSpPr>
          <p:nvPr>
            <p:ph idx="1"/>
          </p:nvPr>
        </p:nvSpPr>
        <p:spPr>
          <a:xfrm>
            <a:off x="287338" y="5715000"/>
            <a:ext cx="8856662" cy="838200"/>
          </a:xfrm>
        </p:spPr>
        <p:txBody>
          <a:bodyPr/>
          <a:lstStyle/>
          <a:p>
            <a:pPr marL="0" indent="0" algn="ctr" eaLnBrk="1" hangingPunct="1">
              <a:buFontTx/>
              <a:buNone/>
            </a:pPr>
            <a:r>
              <a:rPr lang="en-US" smtClean="0">
                <a:latin typeface="Arial" charset="0"/>
                <a:cs typeface="Arial" charset="0"/>
              </a:rPr>
              <a:t>In pure ALOHA, frames are transmitted </a:t>
            </a:r>
            <a:br>
              <a:rPr lang="en-US" smtClean="0">
                <a:latin typeface="Arial" charset="0"/>
                <a:cs typeface="Arial" charset="0"/>
              </a:rPr>
            </a:br>
            <a:r>
              <a:rPr lang="en-US" smtClean="0">
                <a:latin typeface="Arial" charset="0"/>
                <a:cs typeface="Arial" charset="0"/>
              </a:rPr>
              <a:t>at completely arbitrary times</a:t>
            </a:r>
          </a:p>
        </p:txBody>
      </p:sp>
      <p:pic>
        <p:nvPicPr>
          <p:cNvPr id="1024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28688" y="1571625"/>
            <a:ext cx="7286625"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5" name="TextBox 5"/>
          <p:cNvSpPr txBox="1">
            <a:spLocks noChangeArrowheads="1"/>
          </p:cNvSpPr>
          <p:nvPr/>
        </p:nvSpPr>
        <p:spPr bwMode="auto">
          <a:xfrm>
            <a:off x="1066800" y="48006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Collision</a:t>
            </a:r>
          </a:p>
        </p:txBody>
      </p:sp>
      <p:sp>
        <p:nvSpPr>
          <p:cNvPr id="10246" name="TextBox 6"/>
          <p:cNvSpPr txBox="1">
            <a:spLocks noChangeArrowheads="1"/>
          </p:cNvSpPr>
          <p:nvPr/>
        </p:nvSpPr>
        <p:spPr bwMode="auto">
          <a:xfrm>
            <a:off x="6705600" y="46482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t>Collision</a:t>
            </a:r>
          </a:p>
        </p:txBody>
      </p:sp>
      <p:sp>
        <p:nvSpPr>
          <p:cNvPr id="10247" name="Freeform 7"/>
          <p:cNvSpPr>
            <a:spLocks/>
          </p:cNvSpPr>
          <p:nvPr/>
        </p:nvSpPr>
        <p:spPr bwMode="auto">
          <a:xfrm>
            <a:off x="6624638" y="5021263"/>
            <a:ext cx="803275" cy="165100"/>
          </a:xfrm>
          <a:custGeom>
            <a:avLst/>
            <a:gdLst>
              <a:gd name="T0" fmla="*/ 807968 w 802106"/>
              <a:gd name="T1" fmla="*/ 31443 h 165768"/>
              <a:gd name="T2" fmla="*/ 339347 w 802106"/>
              <a:gd name="T3" fmla="*/ 157215 h 165768"/>
              <a:gd name="T4" fmla="*/ 0 w 802106"/>
              <a:gd name="T5" fmla="*/ 0 h 165768"/>
              <a:gd name="T6" fmla="*/ 0 w 802106"/>
              <a:gd name="T7" fmla="*/ 0 h 165768"/>
              <a:gd name="T8" fmla="*/ 0 60000 65536"/>
              <a:gd name="T9" fmla="*/ 0 60000 65536"/>
              <a:gd name="T10" fmla="*/ 0 60000 65536"/>
              <a:gd name="T11" fmla="*/ 0 60000 65536"/>
              <a:gd name="T12" fmla="*/ 0 w 802106"/>
              <a:gd name="T13" fmla="*/ 0 h 165768"/>
              <a:gd name="T14" fmla="*/ 802106 w 802106"/>
              <a:gd name="T15" fmla="*/ 165768 h 165768"/>
            </a:gdLst>
            <a:ahLst/>
            <a:cxnLst>
              <a:cxn ang="T8">
                <a:pos x="T0" y="T1"/>
              </a:cxn>
              <a:cxn ang="T9">
                <a:pos x="T2" y="T3"/>
              </a:cxn>
              <a:cxn ang="T10">
                <a:pos x="T4" y="T5"/>
              </a:cxn>
              <a:cxn ang="T11">
                <a:pos x="T6" y="T7"/>
              </a:cxn>
            </a:cxnLst>
            <a:rect l="T12" t="T13" r="T14" b="T15"/>
            <a:pathLst>
              <a:path w="802106" h="165768">
                <a:moveTo>
                  <a:pt x="802106" y="32084"/>
                </a:moveTo>
                <a:cubicBezTo>
                  <a:pt x="636337" y="98926"/>
                  <a:pt x="470569" y="165768"/>
                  <a:pt x="336885" y="160421"/>
                </a:cubicBezTo>
                <a:cubicBezTo>
                  <a:pt x="203201" y="155074"/>
                  <a:pt x="0" y="0"/>
                  <a:pt x="0" y="0"/>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0248" name="TextBox 8"/>
          <p:cNvSpPr txBox="1">
            <a:spLocks noChangeArrowheads="1"/>
          </p:cNvSpPr>
          <p:nvPr/>
        </p:nvSpPr>
        <p:spPr bwMode="auto">
          <a:xfrm>
            <a:off x="4038600" y="4800600"/>
            <a:ext cx="14478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Time</a:t>
            </a:r>
          </a:p>
        </p:txBody>
      </p:sp>
      <p:cxnSp>
        <p:nvCxnSpPr>
          <p:cNvPr id="10249" name="Straight Arrow Connector 10"/>
          <p:cNvCxnSpPr>
            <a:cxnSpLocks noChangeShapeType="1"/>
          </p:cNvCxnSpPr>
          <p:nvPr/>
        </p:nvCxnSpPr>
        <p:spPr bwMode="auto">
          <a:xfrm>
            <a:off x="4800600" y="4953000"/>
            <a:ext cx="8382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10250" name="TextBox 12"/>
          <p:cNvSpPr txBox="1">
            <a:spLocks noChangeArrowheads="1"/>
          </p:cNvSpPr>
          <p:nvPr/>
        </p:nvSpPr>
        <p:spPr bwMode="auto">
          <a:xfrm>
            <a:off x="1066800" y="1752600"/>
            <a:ext cx="838200" cy="2892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User</a:t>
            </a:r>
          </a:p>
          <a:p>
            <a:pPr eaLnBrk="1" hangingPunct="1"/>
            <a:endParaRPr lang="en-US" sz="1600"/>
          </a:p>
          <a:p>
            <a:pPr eaLnBrk="1" hangingPunct="1"/>
            <a:r>
              <a:rPr lang="en-US" sz="1600"/>
              <a:t>A</a:t>
            </a:r>
          </a:p>
          <a:p>
            <a:pPr eaLnBrk="1" hangingPunct="1"/>
            <a:endParaRPr lang="en-US" sz="1600"/>
          </a:p>
          <a:p>
            <a:pPr eaLnBrk="1" hangingPunct="1"/>
            <a:r>
              <a:rPr lang="en-US" sz="1600"/>
              <a:t>B</a:t>
            </a:r>
          </a:p>
          <a:p>
            <a:pPr eaLnBrk="1" hangingPunct="1"/>
            <a:endParaRPr lang="en-US" sz="1600"/>
          </a:p>
          <a:p>
            <a:pPr eaLnBrk="1" hangingPunct="1"/>
            <a:r>
              <a:rPr lang="en-US" sz="1600"/>
              <a:t>C</a:t>
            </a:r>
          </a:p>
          <a:p>
            <a:pPr eaLnBrk="1" hangingPunct="1"/>
            <a:endParaRPr lang="en-US" sz="1600"/>
          </a:p>
          <a:p>
            <a:pPr eaLnBrk="1" hangingPunct="1"/>
            <a:r>
              <a:rPr lang="en-US" sz="1600"/>
              <a:t>D</a:t>
            </a:r>
          </a:p>
          <a:p>
            <a:pPr eaLnBrk="1" hangingPunct="1"/>
            <a:endParaRPr lang="en-US" sz="1600"/>
          </a:p>
          <a:p>
            <a:pPr eaLnBrk="1" hangingPunct="1"/>
            <a:r>
              <a:rPr lang="en-US" sz="1600"/>
              <a:t>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143000" y="1136461"/>
            <a:ext cx="7543800" cy="4297363"/>
          </a:xfrm>
        </p:spPr>
        <p:txBody>
          <a:bodyPr/>
          <a:lstStyle/>
          <a:p>
            <a:r>
              <a:rPr lang="en-US" sz="2400" dirty="0" smtClean="0"/>
              <a:t>What is the efficiency of an ALOHA channel?</a:t>
            </a:r>
          </a:p>
          <a:p>
            <a:pPr lvl="1"/>
            <a:r>
              <a:rPr lang="en-US" sz="2400" dirty="0" smtClean="0"/>
              <a:t>Infinite collection of users typing at their terminals (stations).</a:t>
            </a:r>
          </a:p>
          <a:p>
            <a:pPr lvl="1"/>
            <a:r>
              <a:rPr lang="en-US" sz="2400" dirty="0" smtClean="0"/>
              <a:t>User states: WAITING or TYPING.</a:t>
            </a:r>
          </a:p>
          <a:p>
            <a:pPr lvl="1"/>
            <a:r>
              <a:rPr lang="en-US" sz="2400" dirty="0" smtClean="0"/>
              <a:t>When a line is finished, the user stops typing waiting for response.</a:t>
            </a:r>
          </a:p>
          <a:p>
            <a:pPr lvl="1"/>
            <a:r>
              <a:rPr lang="en-US" sz="2400" dirty="0" smtClean="0"/>
              <a:t>The station then transmits a frame containing the line over the shared channel to the central computer and checks the channel to see if it was successful.</a:t>
            </a:r>
          </a:p>
          <a:p>
            <a:pPr lvl="1"/>
            <a:r>
              <a:rPr lang="en-US" sz="2400" dirty="0" smtClean="0"/>
              <a:t>If so the users sees the reply and goes back to typing</a:t>
            </a:r>
          </a:p>
          <a:p>
            <a:pPr lvl="1"/>
            <a:r>
              <a:rPr lang="en-US" sz="2400" dirty="0" smtClean="0"/>
              <a:t>If not, the user continuously to wait while the station retransmits the frame over and over until it has been successfully send.</a:t>
            </a:r>
            <a:endParaRPr lang="en-US" sz="2400" dirty="0"/>
          </a:p>
          <a:p>
            <a:endParaRPr lang="en-US" sz="2400" dirty="0"/>
          </a:p>
        </p:txBody>
      </p:sp>
    </p:spTree>
    <p:extLst>
      <p:ext uri="{BB962C8B-B14F-4D97-AF65-F5344CB8AC3E}">
        <p14:creationId xmlns:p14="http://schemas.microsoft.com/office/powerpoint/2010/main" xmlns="" val="321458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143000" y="1136461"/>
            <a:ext cx="7543800" cy="4297363"/>
          </a:xfrm>
        </p:spPr>
        <p:txBody>
          <a:bodyPr/>
          <a:lstStyle/>
          <a:p>
            <a:r>
              <a:rPr lang="en-US" sz="2400" dirty="0" smtClean="0"/>
              <a:t>Frame Time – denotes the amount of time needed to transmit the standard, fixed-length  frame.</a:t>
            </a:r>
          </a:p>
          <a:p>
            <a:r>
              <a:rPr lang="en-US" sz="2400" dirty="0" smtClean="0"/>
              <a:t>Each new frame is assumed to be generated by Poisson distribution with a mean of N frames per frame time.</a:t>
            </a:r>
          </a:p>
          <a:p>
            <a:pPr lvl="1"/>
            <a:r>
              <a:rPr lang="en-US" sz="2400" dirty="0" smtClean="0"/>
              <a:t>If N&gt;1 the user community is generating frames at a higher rate than the channel can handle, and nearly every farm will suffer a collision.</a:t>
            </a:r>
          </a:p>
          <a:p>
            <a:pPr lvl="1"/>
            <a:r>
              <a:rPr lang="en-US" sz="2400" dirty="0" smtClean="0"/>
              <a:t>For reasonable throughput we expect 0 &lt; N &lt; 1.</a:t>
            </a:r>
            <a:endParaRPr lang="en-US" sz="2400" dirty="0"/>
          </a:p>
        </p:txBody>
      </p:sp>
    </p:spTree>
    <p:extLst>
      <p:ext uri="{BB962C8B-B14F-4D97-AF65-F5344CB8AC3E}">
        <p14:creationId xmlns:p14="http://schemas.microsoft.com/office/powerpoint/2010/main" xmlns="" val="648293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1143000" y="1136461"/>
                <a:ext cx="7543800" cy="4297363"/>
              </a:xfrm>
            </p:spPr>
            <p:txBody>
              <a:bodyPr/>
              <a:lstStyle/>
              <a:p>
                <a:r>
                  <a:rPr lang="en-US" sz="2400" dirty="0" smtClean="0"/>
                  <a:t>In addition to the new frames, the stations also generate retransmissions of frames that previously suffered collisions. </a:t>
                </a:r>
              </a:p>
              <a:p>
                <a:r>
                  <a:rPr lang="en-US" sz="2400" dirty="0" smtClean="0"/>
                  <a:t>Assume that the new and the old frames combined are well modeled by a Poisson distribution with mean G frames per frame time. </a:t>
                </a:r>
                <a14:m>
                  <m:oMath xmlns:m="http://schemas.openxmlformats.org/officeDocument/2006/math">
                    <m:r>
                      <a:rPr lang="en-US" sz="2400" b="0" i="1" smtClean="0">
                        <a:latin typeface="Cambria Math"/>
                      </a:rPr>
                      <m:t>𝐺</m:t>
                    </m:r>
                    <m:r>
                      <a:rPr lang="en-US" sz="2400" b="0" i="1" smtClean="0">
                        <a:latin typeface="Cambria Math"/>
                        <a:ea typeface="Cambria Math"/>
                      </a:rPr>
                      <m:t>≥</m:t>
                    </m:r>
                    <m:r>
                      <a:rPr lang="en-US" sz="2400" b="0" i="1" smtClean="0">
                        <a:latin typeface="Cambria Math"/>
                        <a:ea typeface="Cambria Math"/>
                      </a:rPr>
                      <m:t>𝑁</m:t>
                    </m:r>
                  </m:oMath>
                </a14:m>
                <a:r>
                  <a:rPr lang="en-US" sz="2400" dirty="0" smtClean="0"/>
                  <a:t>.</a:t>
                </a:r>
              </a:p>
              <a:p>
                <a:pPr lvl="1"/>
                <a:r>
                  <a:rPr lang="en-US" sz="2400" dirty="0" smtClean="0"/>
                  <a:t>Low load: </a:t>
                </a:r>
                <a14:m>
                  <m:oMath xmlns:m="http://schemas.openxmlformats.org/officeDocument/2006/math">
                    <m:r>
                      <a:rPr lang="en-US" sz="2400" b="0" i="1" smtClean="0">
                        <a:latin typeface="Cambria Math"/>
                      </a:rPr>
                      <m:t>𝑁</m:t>
                    </m:r>
                    <m:r>
                      <a:rPr lang="en-US" sz="2400" b="0" i="1" smtClean="0">
                        <a:latin typeface="Cambria Math"/>
                        <a:ea typeface="Cambria Math"/>
                      </a:rPr>
                      <m:t>≈0 </m:t>
                    </m:r>
                  </m:oMath>
                </a14:m>
                <a:r>
                  <a:rPr lang="en-US" sz="2400" b="0" dirty="0" smtClean="0">
                    <a:ea typeface="Cambria Math"/>
                  </a:rPr>
                  <a:t>there will be few collisions, hence few retransmissions, </a:t>
                </a:r>
                <a14:m>
                  <m:oMath xmlns:m="http://schemas.openxmlformats.org/officeDocument/2006/math">
                    <m:r>
                      <a:rPr lang="en-US" sz="2400" b="0" i="1" smtClean="0">
                        <a:latin typeface="Cambria Math"/>
                      </a:rPr>
                      <m:t>𝐺</m:t>
                    </m:r>
                    <m:r>
                      <a:rPr lang="en-US" sz="2400" i="1">
                        <a:latin typeface="Cambria Math"/>
                        <a:ea typeface="Cambria Math"/>
                      </a:rPr>
                      <m:t>≈</m:t>
                    </m:r>
                    <m:r>
                      <a:rPr lang="en-US" sz="2400" b="0" i="1" smtClean="0">
                        <a:latin typeface="Cambria Math"/>
                        <a:ea typeface="Cambria Math"/>
                      </a:rPr>
                      <m:t>𝑁</m:t>
                    </m:r>
                  </m:oMath>
                </a14:m>
                <a:endParaRPr lang="en-US" sz="2400" b="0" dirty="0" smtClean="0">
                  <a:ea typeface="Cambria Math"/>
                </a:endParaRPr>
              </a:p>
              <a:p>
                <a:pPr lvl="1"/>
                <a:r>
                  <a:rPr lang="en-US" sz="2400" dirty="0" smtClean="0">
                    <a:ea typeface="Cambria Math"/>
                  </a:rPr>
                  <a:t>High load: there will be many collisions, </a:t>
                </a:r>
                <a14:m>
                  <m:oMath xmlns:m="http://schemas.openxmlformats.org/officeDocument/2006/math">
                    <m:r>
                      <a:rPr lang="en-US" sz="2400" b="0" i="1" smtClean="0">
                        <a:latin typeface="Cambria Math"/>
                      </a:rPr>
                      <m:t>𝐺</m:t>
                    </m:r>
                    <m:r>
                      <a:rPr lang="en-US" sz="2400" i="1" smtClean="0">
                        <a:latin typeface="Cambria Math"/>
                        <a:ea typeface="Cambria Math"/>
                      </a:rPr>
                      <m:t>&gt;</m:t>
                    </m:r>
                    <m:r>
                      <a:rPr lang="en-US" sz="2400" b="0" i="1" smtClean="0">
                        <a:latin typeface="Cambria Math"/>
                        <a:ea typeface="Cambria Math"/>
                      </a:rPr>
                      <m:t>𝑁</m:t>
                    </m:r>
                  </m:oMath>
                </a14:m>
                <a:r>
                  <a:rPr lang="en-US" sz="2400" dirty="0" smtClean="0">
                    <a:ea typeface="Cambria Math"/>
                  </a:rPr>
                  <a:t>. </a:t>
                </a:r>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143000" y="1136461"/>
                <a:ext cx="7543800" cy="4297363"/>
              </a:xfrm>
              <a:blipFill rotWithShape="1">
                <a:blip r:embed="rId2" cstate="print"/>
                <a:stretch>
                  <a:fillRect l="-1132" t="-993" r="-323"/>
                </a:stretch>
              </a:blipFill>
            </p:spPr>
            <p:txBody>
              <a:bodyPr/>
              <a:lstStyle/>
              <a:p>
                <a:r>
                  <a:rPr lang="en-US">
                    <a:noFill/>
                  </a:rPr>
                  <a:t> </a:t>
                </a:r>
              </a:p>
            </p:txBody>
          </p:sp>
        </mc:Fallback>
      </mc:AlternateContent>
    </p:spTree>
    <p:extLst>
      <p:ext uri="{BB962C8B-B14F-4D97-AF65-F5344CB8AC3E}">
        <p14:creationId xmlns:p14="http://schemas.microsoft.com/office/powerpoint/2010/main" xmlns="" val="3426868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1143000" y="1136461"/>
                <a:ext cx="7543800" cy="4297363"/>
              </a:xfrm>
            </p:spPr>
            <p:txBody>
              <a:bodyPr/>
              <a:lstStyle/>
              <a:p>
                <a:r>
                  <a:rPr lang="en-US" sz="2400" dirty="0" smtClean="0"/>
                  <a:t>Under all loads the throughput S is just the offered load, G, times the probability P</a:t>
                </a:r>
                <a:r>
                  <a:rPr lang="en-US" sz="2400" baseline="-25000" dirty="0" smtClean="0"/>
                  <a:t>0</a:t>
                </a:r>
                <a:r>
                  <a:rPr lang="en-US" sz="2400" dirty="0" smtClean="0"/>
                  <a:t> of a transmission succeeding:</a:t>
                </a:r>
              </a:p>
              <a:p>
                <a:pPr marL="4572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oMath>
                  </m:oMathPara>
                </a14:m>
                <a:endParaRPr lang="en-US" sz="2400" dirty="0" smtClean="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143000" y="1136461"/>
                <a:ext cx="7543800" cy="4297363"/>
              </a:xfrm>
              <a:blipFill rotWithShape="1">
                <a:blip r:embed="rId2" cstate="print"/>
                <a:stretch>
                  <a:fillRect l="-1132" t="-993"/>
                </a:stretch>
              </a:blipFill>
            </p:spPr>
            <p:txBody>
              <a:bodyPr/>
              <a:lstStyle/>
              <a:p>
                <a:r>
                  <a:rPr lang="en-US">
                    <a:noFill/>
                  </a:rPr>
                  <a:t> </a:t>
                </a:r>
              </a:p>
            </p:txBody>
          </p:sp>
        </mc:Fallback>
      </mc:AlternateContent>
    </p:spTree>
    <p:extLst>
      <p:ext uri="{BB962C8B-B14F-4D97-AF65-F5344CB8AC3E}">
        <p14:creationId xmlns:p14="http://schemas.microsoft.com/office/powerpoint/2010/main" xmlns="" val="312146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charset="0"/>
                <a:cs typeface="Arial" charset="0"/>
              </a:rPr>
              <a:t>ALOHA (2)</a:t>
            </a:r>
          </a:p>
        </p:txBody>
      </p:sp>
      <p:sp>
        <p:nvSpPr>
          <p:cNvPr id="11267" name="Rectangle 3"/>
          <p:cNvSpPr>
            <a:spLocks noGrp="1" noChangeArrowheads="1"/>
          </p:cNvSpPr>
          <p:nvPr>
            <p:ph idx="1"/>
          </p:nvPr>
        </p:nvSpPr>
        <p:spPr>
          <a:xfrm>
            <a:off x="287338" y="5715000"/>
            <a:ext cx="8856662" cy="838200"/>
          </a:xfrm>
        </p:spPr>
        <p:txBody>
          <a:bodyPr/>
          <a:lstStyle/>
          <a:p>
            <a:pPr marL="63500" indent="-63500" algn="ctr" eaLnBrk="1" hangingPunct="1">
              <a:buFontTx/>
              <a:buNone/>
            </a:pPr>
            <a:r>
              <a:rPr lang="en-US" smtClean="0">
                <a:latin typeface="Arial" charset="0"/>
                <a:cs typeface="Arial" charset="0"/>
              </a:rPr>
              <a:t>Vulnerable period for the shaded frame.</a:t>
            </a:r>
          </a:p>
        </p:txBody>
      </p:sp>
      <p:pic>
        <p:nvPicPr>
          <p:cNvPr id="1126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t="1852"/>
          <a:stretch>
            <a:fillRect/>
          </a:stretch>
        </p:blipFill>
        <p:spPr bwMode="auto">
          <a:xfrm>
            <a:off x="871538" y="1295400"/>
            <a:ext cx="7129462"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1143000" y="1136461"/>
                <a:ext cx="7543800" cy="4297363"/>
              </a:xfrm>
            </p:spPr>
            <p:txBody>
              <a:bodyPr/>
              <a:lstStyle/>
              <a:p>
                <a:pPr>
                  <a:buFont typeface="Arial" pitchFamily="34" charset="0"/>
                  <a:buChar char="•"/>
                </a:pPr>
                <a:r>
                  <a:rPr lang="en-US" sz="2400" dirty="0" smtClean="0"/>
                  <a:t>The probability that k frames are generated during a given frame time, in which G frames are expected, is given by the Poison distribution:</a:t>
                </a:r>
              </a:p>
              <a:p>
                <a:pPr marL="457200" lvl="1"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Pr</m:t>
                      </m:r>
                      <m:r>
                        <a:rPr lang="en-US" sz="2400" b="0" i="1" smtClean="0">
                          <a:latin typeface="Cambria Math"/>
                        </a:rPr>
                        <m:t>⁡[</m:t>
                      </m:r>
                      <m:r>
                        <a:rPr lang="en-US" sz="2400" b="0" i="1" smtClean="0">
                          <a:latin typeface="Cambria Math"/>
                        </a:rPr>
                        <m:t>𝑘</m:t>
                      </m:r>
                      <m:r>
                        <a:rPr lang="en-US" sz="2400" b="0" i="1" smtClean="0">
                          <a:latin typeface="Cambria Math"/>
                        </a:rPr>
                        <m:t>]=</m:t>
                      </m:r>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𝐺</m:t>
                              </m:r>
                            </m:e>
                            <m:sup>
                              <m:r>
                                <a:rPr lang="en-US" sz="2400" b="0" i="1" smtClean="0">
                                  <a:latin typeface="Cambria Math"/>
                                </a:rPr>
                                <m:t>𝑘</m:t>
                              </m:r>
                            </m:sup>
                          </m:sSup>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m:t>
                              </m:r>
                              <m:r>
                                <a:rPr lang="en-US" sz="2400" b="0" i="1" smtClean="0">
                                  <a:latin typeface="Cambria Math"/>
                                </a:rPr>
                                <m:t>𝐺</m:t>
                              </m:r>
                            </m:sup>
                          </m:sSup>
                        </m:num>
                        <m:den>
                          <m:r>
                            <a:rPr lang="en-US" sz="2400" b="0" i="1" smtClean="0">
                              <a:latin typeface="Cambria Math"/>
                            </a:rPr>
                            <m:t>𝑘</m:t>
                          </m:r>
                          <m:r>
                            <a:rPr lang="en-US" sz="2400" b="0" i="1" smtClean="0">
                              <a:latin typeface="Cambria Math"/>
                            </a:rPr>
                            <m:t>!</m:t>
                          </m:r>
                        </m:den>
                      </m:f>
                    </m:oMath>
                  </m:oMathPara>
                </a14:m>
                <a:endParaRPr lang="en-US" sz="2400" dirty="0" smtClean="0"/>
              </a:p>
              <a:p>
                <a:pPr lvl="1"/>
                <a:r>
                  <a:rPr lang="en-US" sz="2400" dirty="0" smtClean="0"/>
                  <a:t>Probability of zero frames: </a:t>
                </a:r>
                <a14:m>
                  <m:oMath xmlns:m="http://schemas.openxmlformats.org/officeDocument/2006/math">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𝐺</m:t>
                        </m:r>
                      </m:sup>
                    </m:sSup>
                  </m:oMath>
                </a14:m>
                <a:endParaRPr lang="en-US" sz="2400" dirty="0" smtClean="0"/>
              </a:p>
              <a:p>
                <a:pPr lvl="1"/>
                <a:r>
                  <a:rPr lang="en-US" sz="2400" dirty="0" smtClean="0"/>
                  <a:t>In an interval two frame times long, the mean number of frames generated is 2G.</a:t>
                </a:r>
              </a:p>
              <a:p>
                <a:pPr lvl="1"/>
                <a:r>
                  <a:rPr lang="en-US" sz="2400" dirty="0" smtClean="0"/>
                  <a:t>Probability of no frames being initiated during the entire vulnerable period is given by </a:t>
                </a:r>
                <a14:m>
                  <m:oMath xmlns:m="http://schemas.openxmlformats.org/officeDocument/2006/math">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r>
                      <a:rPr lang="en-US" sz="2400" b="0" i="1" smtClean="0">
                        <a:latin typeface="Cambria Math"/>
                      </a:rPr>
                      <m:t>=</m:t>
                    </m:r>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−2</m:t>
                        </m:r>
                        <m:r>
                          <a:rPr lang="en-US" sz="2400" b="0" i="1" smtClean="0">
                            <a:latin typeface="Cambria Math"/>
                          </a:rPr>
                          <m:t>𝐺</m:t>
                        </m:r>
                      </m:sup>
                    </m:sSup>
                    <m:r>
                      <a:rPr lang="en-US" sz="2400" b="0" i="1" smtClean="0">
                        <a:latin typeface="Cambria Math"/>
                      </a:rPr>
                      <m:t>.</m:t>
                    </m:r>
                  </m:oMath>
                </a14:m>
                <a:endParaRPr lang="en-US" sz="2400" b="0" dirty="0" smtClean="0"/>
              </a:p>
              <a:p>
                <a:pPr lvl="1"/>
                <a:r>
                  <a:rPr lang="en-US" sz="2400" dirty="0" smtClean="0"/>
                  <a:t>Using </a:t>
                </a:r>
                <a14:m>
                  <m:oMath xmlns:m="http://schemas.openxmlformats.org/officeDocument/2006/math">
                    <m:r>
                      <a:rPr lang="en-US" sz="2400" i="1">
                        <a:latin typeface="Cambria Math"/>
                      </a:rPr>
                      <m:t>𝑆</m:t>
                    </m:r>
                    <m:r>
                      <a:rPr lang="en-US" sz="2400" i="1">
                        <a:latin typeface="Cambria Math"/>
                      </a:rPr>
                      <m:t>=</m:t>
                    </m:r>
                    <m:r>
                      <a:rPr lang="en-US" sz="2400" i="1">
                        <a:latin typeface="Cambria Math"/>
                      </a:rPr>
                      <m:t>𝐺</m:t>
                    </m:r>
                    <m:sSub>
                      <m:sSubPr>
                        <m:ctrlPr>
                          <a:rPr lang="en-US" sz="2400" i="1">
                            <a:latin typeface="Cambria Math"/>
                          </a:rPr>
                        </m:ctrlPr>
                      </m:sSubPr>
                      <m:e>
                        <m:r>
                          <a:rPr lang="en-US" sz="2400" i="1">
                            <a:latin typeface="Cambria Math"/>
                          </a:rPr>
                          <m:t>𝑃</m:t>
                        </m:r>
                      </m:e>
                      <m:sub>
                        <m:r>
                          <a:rPr lang="en-US" sz="2400" i="1">
                            <a:latin typeface="Cambria Math"/>
                          </a:rPr>
                          <m:t>0</m:t>
                        </m:r>
                      </m:sub>
                    </m:sSub>
                  </m:oMath>
                </a14:m>
                <a:endParaRPr lang="en-US" sz="2400" dirty="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143000" y="1136461"/>
                <a:ext cx="7543800" cy="4297363"/>
              </a:xfrm>
              <a:blipFill rotWithShape="1">
                <a:blip r:embed="rId2" cstate="print"/>
                <a:stretch>
                  <a:fillRect l="-1132" t="-993" b="-14752"/>
                </a:stretch>
              </a:blipFill>
            </p:spPr>
            <p:txBody>
              <a:bodyPr/>
              <a:lstStyle/>
              <a:p>
                <a:r>
                  <a:rPr lang="en-US">
                    <a:noFill/>
                  </a:rPr>
                  <a:t> </a:t>
                </a:r>
              </a:p>
            </p:txBody>
          </p:sp>
        </mc:Fallback>
      </mc:AlternateContent>
    </p:spTree>
    <p:extLst>
      <p:ext uri="{BB962C8B-B14F-4D97-AF65-F5344CB8AC3E}">
        <p14:creationId xmlns:p14="http://schemas.microsoft.com/office/powerpoint/2010/main" xmlns="" val="218827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Medium Access Control </a:t>
            </a:r>
            <a:r>
              <a:rPr lang="en-US" dirty="0" err="1">
                <a:latin typeface="Arial" charset="0"/>
                <a:cs typeface="Arial" charset="0"/>
              </a:rPr>
              <a:t>Sublayer</a:t>
            </a:r>
            <a:endParaRPr lang="en-US" dirty="0"/>
          </a:p>
        </p:txBody>
      </p:sp>
      <p:sp>
        <p:nvSpPr>
          <p:cNvPr id="3" name="Content Placeholder 2"/>
          <p:cNvSpPr>
            <a:spLocks noGrp="1"/>
          </p:cNvSpPr>
          <p:nvPr>
            <p:ph idx="1"/>
          </p:nvPr>
        </p:nvSpPr>
        <p:spPr/>
        <p:txBody>
          <a:bodyPr/>
          <a:lstStyle/>
          <a:p>
            <a:r>
              <a:rPr lang="en-US" dirty="0" smtClean="0"/>
              <a:t>In any broadcast network, the key issue is how to determine who gets to use the channel when there is competition.</a:t>
            </a:r>
          </a:p>
          <a:p>
            <a:endParaRPr lang="en-US" dirty="0"/>
          </a:p>
          <a:p>
            <a:r>
              <a:rPr lang="en-US" dirty="0" smtClean="0"/>
              <a:t>Example: teleconferencing.</a:t>
            </a:r>
          </a:p>
          <a:p>
            <a:endParaRPr lang="en-US" dirty="0"/>
          </a:p>
          <a:p>
            <a:r>
              <a:rPr lang="en-US" dirty="0" smtClean="0"/>
              <a:t>Also know as: Multi-access channels or random access channels.</a:t>
            </a:r>
            <a:endParaRPr lang="en-US" dirty="0"/>
          </a:p>
        </p:txBody>
      </p:sp>
    </p:spTree>
    <p:extLst>
      <p:ext uri="{BB962C8B-B14F-4D97-AF65-F5344CB8AC3E}">
        <p14:creationId xmlns:p14="http://schemas.microsoft.com/office/powerpoint/2010/main" xmlns="" val="8577848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1143000" y="1136461"/>
                <a:ext cx="7543800" cy="4297363"/>
              </a:xfrm>
            </p:spPr>
            <p:txBody>
              <a:bodyPr/>
              <a:lstStyle/>
              <a:p>
                <a:pPr marL="457200" lvl="1" indent="0" algn="ctr">
                  <a:buNone/>
                </a:pPr>
                <a14:m>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p>
                      <m:sSupPr>
                        <m:ctrlPr>
                          <a:rPr lang="en-US" sz="2400" i="1">
                            <a:latin typeface="Cambria Math"/>
                          </a:rPr>
                        </m:ctrlPr>
                      </m:sSupPr>
                      <m:e>
                        <m:r>
                          <a:rPr lang="en-US" sz="2400" i="1">
                            <a:latin typeface="Cambria Math"/>
                          </a:rPr>
                          <m:t>𝑒</m:t>
                        </m:r>
                      </m:e>
                      <m:sup>
                        <m:r>
                          <a:rPr lang="en-US" sz="2400" i="1">
                            <a:latin typeface="Cambria Math"/>
                          </a:rPr>
                          <m:t>−</m:t>
                        </m:r>
                        <m:r>
                          <a:rPr lang="en-US" sz="2400" b="0" i="1" smtClean="0">
                            <a:latin typeface="Cambria Math"/>
                          </a:rPr>
                          <m:t>2</m:t>
                        </m:r>
                        <m:r>
                          <a:rPr lang="en-US" sz="2400" i="1">
                            <a:latin typeface="Cambria Math"/>
                          </a:rPr>
                          <m:t>𝐺</m:t>
                        </m:r>
                      </m:sup>
                    </m:sSup>
                  </m:oMath>
                </a14:m>
                <a:r>
                  <a:rPr lang="en-US" sz="2400" dirty="0" smtClean="0"/>
                  <a:t>.</a:t>
                </a:r>
              </a:p>
              <a:p>
                <a:pPr marL="457200" lvl="1" indent="0">
                  <a:buNone/>
                </a:pPr>
                <a:endParaRPr lang="en-US" sz="2400" dirty="0"/>
              </a:p>
              <a:p>
                <a:pPr>
                  <a:buFont typeface="Arial" pitchFamily="34" charset="0"/>
                  <a:buChar char="•"/>
                </a:pPr>
                <a:r>
                  <a:rPr lang="en-US" sz="2800" dirty="0" smtClean="0"/>
                  <a:t>The relation between the offered traffic and the throughput is given in the next slide.</a:t>
                </a:r>
              </a:p>
              <a:p>
                <a:pPr>
                  <a:buFont typeface="Arial" pitchFamily="34" charset="0"/>
                  <a:buChar char="•"/>
                </a:pPr>
                <a:r>
                  <a:rPr lang="en-US" sz="2800" dirty="0" smtClean="0"/>
                  <a:t>The maximum throughput occurs at G=0.5 with S=1/2e which is about 0.184.</a:t>
                </a:r>
              </a:p>
              <a:p>
                <a:pPr lvl="1">
                  <a:buFont typeface="Arial" pitchFamily="34" charset="0"/>
                  <a:buChar char="•"/>
                </a:pPr>
                <a:r>
                  <a:rPr lang="en-US" dirty="0" smtClean="0"/>
                  <a:t>The maximum utilization of the channel thus is 18%.</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143000" y="1136461"/>
                <a:ext cx="7543800" cy="4297363"/>
              </a:xfrm>
              <a:blipFill rotWithShape="1">
                <a:blip r:embed="rId2" cstate="print"/>
                <a:stretch>
                  <a:fillRect l="-1455" t="-993" r="-2021"/>
                </a:stretch>
              </a:blipFill>
            </p:spPr>
            <p:txBody>
              <a:bodyPr/>
              <a:lstStyle/>
              <a:p>
                <a:r>
                  <a:rPr lang="en-US">
                    <a:noFill/>
                  </a:rPr>
                  <a:t> </a:t>
                </a:r>
              </a:p>
            </p:txBody>
          </p:sp>
        </mc:Fallback>
      </mc:AlternateContent>
    </p:spTree>
    <p:extLst>
      <p:ext uri="{BB962C8B-B14F-4D97-AF65-F5344CB8AC3E}">
        <p14:creationId xmlns:p14="http://schemas.microsoft.com/office/powerpoint/2010/main" xmlns="" val="125632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charset="0"/>
                <a:cs typeface="Arial" charset="0"/>
              </a:rPr>
              <a:t>ALOHA (3)</a:t>
            </a:r>
          </a:p>
        </p:txBody>
      </p:sp>
      <p:sp>
        <p:nvSpPr>
          <p:cNvPr id="12291"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Throughput versus offered traffic for ALOHA systems.</a:t>
            </a:r>
          </a:p>
        </p:txBody>
      </p:sp>
      <p:pic>
        <p:nvPicPr>
          <p:cNvPr id="1229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2475" y="1235075"/>
            <a:ext cx="7553325" cy="391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p:sp>
        <p:nvSpPr>
          <p:cNvPr id="5" name="Content Placeholder 4"/>
          <p:cNvSpPr>
            <a:spLocks noGrp="1"/>
          </p:cNvSpPr>
          <p:nvPr>
            <p:ph idx="1"/>
          </p:nvPr>
        </p:nvSpPr>
        <p:spPr/>
        <p:txBody>
          <a:bodyPr/>
          <a:lstStyle/>
          <a:p>
            <a:r>
              <a:rPr lang="en-US" dirty="0" smtClean="0"/>
              <a:t>Roberts in 1972 doubled the capacity of an ALOHA system.</a:t>
            </a:r>
          </a:p>
          <a:p>
            <a:pPr lvl="1"/>
            <a:r>
              <a:rPr lang="en-US" dirty="0" smtClean="0"/>
              <a:t>Divide time into discrete intervals called </a:t>
            </a:r>
            <a:r>
              <a:rPr lang="en-US" b="1" dirty="0" smtClean="0"/>
              <a:t>slots</a:t>
            </a:r>
            <a:r>
              <a:rPr lang="en-US" dirty="0" smtClean="0"/>
              <a:t>.</a:t>
            </a:r>
          </a:p>
          <a:p>
            <a:pPr lvl="1"/>
            <a:r>
              <a:rPr lang="en-US" dirty="0" smtClean="0"/>
              <a:t>Each interval corresponds to one frame.</a:t>
            </a:r>
          </a:p>
          <a:p>
            <a:pPr lvl="1"/>
            <a:r>
              <a:rPr lang="en-US" dirty="0" smtClean="0"/>
              <a:t>Users will have to agree on slot boundaries.</a:t>
            </a:r>
          </a:p>
          <a:p>
            <a:r>
              <a:rPr lang="en-US" dirty="0" smtClean="0"/>
              <a:t>Synchronization is required:</a:t>
            </a:r>
          </a:p>
          <a:p>
            <a:pPr lvl="1"/>
            <a:r>
              <a:rPr lang="en-US" dirty="0" smtClean="0"/>
              <a:t>One special station emit a pip at the start of each interval, like clock.</a:t>
            </a:r>
            <a:endParaRPr lang="en-US" dirty="0"/>
          </a:p>
        </p:txBody>
      </p:sp>
    </p:spTree>
    <p:extLst>
      <p:ext uri="{BB962C8B-B14F-4D97-AF65-F5344CB8AC3E}">
        <p14:creationId xmlns:p14="http://schemas.microsoft.com/office/powerpoint/2010/main" xmlns="" val="630048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A station is not permitted to send whenever the user types a line.</a:t>
                </a:r>
              </a:p>
              <a:p>
                <a:r>
                  <a:rPr lang="en-US" dirty="0" smtClean="0"/>
                  <a:t>User waits for the beginning of the next slot.</a:t>
                </a:r>
              </a:p>
              <a:p>
                <a:r>
                  <a:rPr lang="en-US" dirty="0" smtClean="0"/>
                  <a:t>Continuous time ALOHA is turned into a discrete time one.</a:t>
                </a:r>
              </a:p>
              <a:p>
                <a:r>
                  <a:rPr lang="en-US" dirty="0" smtClean="0"/>
                  <a:t>The probability of no other traffic during the same slot as our test frame is then </a:t>
                </a:r>
                <a14:m>
                  <m:oMath xmlns:m="http://schemas.openxmlformats.org/officeDocument/2006/math">
                    <m:sSup>
                      <m:sSupPr>
                        <m:ctrlPr>
                          <a:rPr lang="en-US"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𝐺</m:t>
                        </m:r>
                      </m:sup>
                    </m:sSup>
                  </m:oMath>
                </a14:m>
                <a:r>
                  <a:rPr lang="en-US" dirty="0" smtClean="0"/>
                  <a:t>, which leads to:</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a:rPr>
                        <m:t>𝑆</m:t>
                      </m:r>
                      <m:r>
                        <a:rPr lang="en-US" i="1">
                          <a:latin typeface="Cambria Math"/>
                        </a:rPr>
                        <m:t>=</m:t>
                      </m:r>
                      <m:sSup>
                        <m:sSupPr>
                          <m:ctrlPr>
                            <a:rPr lang="en-US" i="1">
                              <a:latin typeface="Cambria Math"/>
                            </a:rPr>
                          </m:ctrlPr>
                        </m:sSupPr>
                        <m:e>
                          <m:r>
                            <a:rPr lang="en-US" b="0" i="1" smtClean="0">
                              <a:latin typeface="Cambria Math"/>
                            </a:rPr>
                            <m:t>𝐺</m:t>
                          </m:r>
                          <m:r>
                            <a:rPr lang="en-US" i="1">
                              <a:latin typeface="Cambria Math"/>
                            </a:rPr>
                            <m:t>𝑒</m:t>
                          </m:r>
                        </m:e>
                        <m:sup>
                          <m:r>
                            <a:rPr lang="en-US" i="1">
                              <a:latin typeface="Cambria Math"/>
                            </a:rPr>
                            <m:t>−</m:t>
                          </m:r>
                          <m:r>
                            <a:rPr lang="en-US" i="1">
                              <a:latin typeface="Cambria Math"/>
                            </a:rPr>
                            <m:t>𝐺</m:t>
                          </m:r>
                        </m:sup>
                      </m:sSup>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r="-323"/>
                </a:stretch>
              </a:blipFill>
            </p:spPr>
            <p:txBody>
              <a:bodyPr/>
              <a:lstStyle/>
              <a:p>
                <a:r>
                  <a:rPr lang="en-US">
                    <a:noFill/>
                  </a:rPr>
                  <a:t> </a:t>
                </a:r>
              </a:p>
            </p:txBody>
          </p:sp>
        </mc:Fallback>
      </mc:AlternateContent>
    </p:spTree>
    <p:extLst>
      <p:ext uri="{BB962C8B-B14F-4D97-AF65-F5344CB8AC3E}">
        <p14:creationId xmlns:p14="http://schemas.microsoft.com/office/powerpoint/2010/main" xmlns="" val="398559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Slotted ALOHA</a:t>
            </a:r>
            <a:endParaRPr lang="en-US" dirty="0"/>
          </a:p>
        </p:txBody>
      </p:sp>
      <p:sp>
        <p:nvSpPr>
          <p:cNvPr id="5" name="Content Placeholder 4"/>
          <p:cNvSpPr>
            <a:spLocks noGrp="1"/>
          </p:cNvSpPr>
          <p:nvPr>
            <p:ph idx="1"/>
          </p:nvPr>
        </p:nvSpPr>
        <p:spPr/>
        <p:txBody>
          <a:bodyPr/>
          <a:lstStyle/>
          <a:p>
            <a:r>
              <a:rPr lang="en-US" dirty="0" smtClean="0"/>
              <a:t>Slotted ALOHA </a:t>
            </a:r>
          </a:p>
          <a:p>
            <a:pPr lvl="1"/>
            <a:r>
              <a:rPr lang="en-US" dirty="0" smtClean="0"/>
              <a:t>peaks at the G = 1</a:t>
            </a:r>
          </a:p>
          <a:p>
            <a:pPr lvl="1"/>
            <a:r>
              <a:rPr lang="en-US" dirty="0" smtClean="0"/>
              <a:t>Throughput S = 1/e = 0.367 or 37%.</a:t>
            </a:r>
          </a:p>
          <a:p>
            <a:r>
              <a:rPr lang="en-US" dirty="0" smtClean="0"/>
              <a:t>The best case scenario:</a:t>
            </a:r>
          </a:p>
          <a:p>
            <a:pPr lvl="1"/>
            <a:r>
              <a:rPr lang="en-US" dirty="0" smtClean="0"/>
              <a:t>37% of slots are empty</a:t>
            </a:r>
          </a:p>
          <a:p>
            <a:pPr lvl="1"/>
            <a:r>
              <a:rPr lang="en-US" dirty="0" smtClean="0"/>
              <a:t>37% of successes, and</a:t>
            </a:r>
          </a:p>
          <a:p>
            <a:pPr lvl="1"/>
            <a:r>
              <a:rPr lang="en-US" dirty="0" smtClean="0"/>
              <a:t>26% collisions.</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xmlns="" val="2314544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Sense Multiple Access Protocols</a:t>
            </a:r>
            <a:endParaRPr lang="en-US" dirty="0"/>
          </a:p>
        </p:txBody>
      </p:sp>
      <p:sp>
        <p:nvSpPr>
          <p:cNvPr id="3" name="Content Placeholder 2"/>
          <p:cNvSpPr>
            <a:spLocks noGrp="1"/>
          </p:cNvSpPr>
          <p:nvPr>
            <p:ph idx="1"/>
          </p:nvPr>
        </p:nvSpPr>
        <p:spPr/>
        <p:txBody>
          <a:bodyPr/>
          <a:lstStyle/>
          <a:p>
            <a:r>
              <a:rPr lang="en-US" dirty="0" smtClean="0"/>
              <a:t>Protocols in which stations listen for a carrier (i.e., transmission) and act accordingly are called </a:t>
            </a:r>
            <a:r>
              <a:rPr lang="en-US" b="1" dirty="0" smtClean="0">
                <a:solidFill>
                  <a:srgbClr val="FF0000"/>
                </a:solidFill>
              </a:rPr>
              <a:t>carrier sense</a:t>
            </a:r>
            <a:r>
              <a:rPr lang="en-US" dirty="0" smtClean="0"/>
              <a:t> protocols.</a:t>
            </a:r>
          </a:p>
          <a:p>
            <a:r>
              <a:rPr lang="en-US" dirty="0" smtClean="0"/>
              <a:t>Several Versions of those protocols will be discussed.</a:t>
            </a:r>
          </a:p>
          <a:p>
            <a:pPr marL="971550" lvl="1" indent="-514350">
              <a:buFont typeface="+mj-lt"/>
              <a:buAutoNum type="arabicPeriod"/>
            </a:pPr>
            <a:r>
              <a:rPr lang="en-US" dirty="0"/>
              <a:t>Persistent and </a:t>
            </a:r>
            <a:r>
              <a:rPr lang="en-US" dirty="0" err="1"/>
              <a:t>Nonpersistent</a:t>
            </a:r>
            <a:r>
              <a:rPr lang="en-US" dirty="0"/>
              <a:t> CSMA</a:t>
            </a:r>
          </a:p>
          <a:p>
            <a:pPr marL="971550" lvl="1" indent="-514350">
              <a:buFont typeface="+mj-lt"/>
              <a:buAutoNum type="arabicPeriod"/>
            </a:pPr>
            <a:r>
              <a:rPr lang="en-US" dirty="0"/>
              <a:t>CSMA with Collision Detections</a:t>
            </a:r>
          </a:p>
          <a:p>
            <a:endParaRPr lang="en-US" dirty="0" smtClean="0"/>
          </a:p>
          <a:p>
            <a:pPr marL="0" indent="0">
              <a:buNone/>
            </a:pPr>
            <a:endParaRPr lang="en-US" dirty="0"/>
          </a:p>
        </p:txBody>
      </p:sp>
    </p:spTree>
    <p:extLst>
      <p:ext uri="{BB962C8B-B14F-4D97-AF65-F5344CB8AC3E}">
        <p14:creationId xmlns:p14="http://schemas.microsoft.com/office/powerpoint/2010/main" xmlns="" val="3519889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71550" lvl="1" indent="-514350"/>
            <a:r>
              <a:rPr lang="en-US" dirty="0"/>
              <a:t>Persistent and </a:t>
            </a:r>
            <a:r>
              <a:rPr lang="en-US" dirty="0" err="1"/>
              <a:t>Nonpersistent</a:t>
            </a:r>
            <a:r>
              <a:rPr lang="en-US" dirty="0"/>
              <a:t> CSMA</a:t>
            </a:r>
          </a:p>
        </p:txBody>
      </p:sp>
      <p:sp>
        <p:nvSpPr>
          <p:cNvPr id="3" name="Content Placeholder 2"/>
          <p:cNvSpPr>
            <a:spLocks noGrp="1"/>
          </p:cNvSpPr>
          <p:nvPr>
            <p:ph idx="1"/>
          </p:nvPr>
        </p:nvSpPr>
        <p:spPr/>
        <p:txBody>
          <a:bodyPr/>
          <a:lstStyle/>
          <a:p>
            <a:r>
              <a:rPr lang="en-US" b="1" dirty="0" smtClean="0">
                <a:solidFill>
                  <a:srgbClr val="FF0000"/>
                </a:solidFill>
              </a:rPr>
              <a:t>1-Persistend Carrier Sense Multiple Access </a:t>
            </a:r>
            <a:r>
              <a:rPr lang="en-US" dirty="0" smtClean="0"/>
              <a:t>(CSMA) protocol.</a:t>
            </a:r>
          </a:p>
          <a:p>
            <a:pPr lvl="1"/>
            <a:r>
              <a:rPr lang="en-US" dirty="0" smtClean="0"/>
              <a:t>When a station has data to be send it first listens to the channel to see if anyone else is transmitting at that moment.</a:t>
            </a:r>
          </a:p>
          <a:p>
            <a:pPr lvl="1"/>
            <a:r>
              <a:rPr lang="en-US" dirty="0" smtClean="0"/>
              <a:t>If the channel is idle the station sends the data,</a:t>
            </a:r>
          </a:p>
          <a:p>
            <a:pPr lvl="1"/>
            <a:r>
              <a:rPr lang="en-US" dirty="0" smtClean="0"/>
              <a:t>Otherwise, the station just waits until it becomes idle.</a:t>
            </a:r>
          </a:p>
          <a:p>
            <a:pPr marL="457200" lvl="1" indent="0">
              <a:buNone/>
            </a:pPr>
            <a:endParaRPr lang="en-US" dirty="0"/>
          </a:p>
        </p:txBody>
      </p:sp>
    </p:spTree>
    <p:extLst>
      <p:ext uri="{BB962C8B-B14F-4D97-AF65-F5344CB8AC3E}">
        <p14:creationId xmlns:p14="http://schemas.microsoft.com/office/powerpoint/2010/main" xmlns="" val="22659112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71550" lvl="1" indent="-514350"/>
            <a:r>
              <a:rPr lang="en-US" dirty="0"/>
              <a:t>Persistent and </a:t>
            </a:r>
            <a:r>
              <a:rPr lang="en-US" dirty="0" err="1"/>
              <a:t>Nonpersistent</a:t>
            </a:r>
            <a:r>
              <a:rPr lang="en-US" dirty="0"/>
              <a:t> CSMA</a:t>
            </a:r>
          </a:p>
        </p:txBody>
      </p:sp>
      <p:sp>
        <p:nvSpPr>
          <p:cNvPr id="3" name="Content Placeholder 2"/>
          <p:cNvSpPr>
            <a:spLocks noGrp="1"/>
          </p:cNvSpPr>
          <p:nvPr>
            <p:ph idx="1"/>
          </p:nvPr>
        </p:nvSpPr>
        <p:spPr>
          <a:xfrm>
            <a:off x="1143000" y="1384658"/>
            <a:ext cx="7543800" cy="4297363"/>
          </a:xfrm>
        </p:spPr>
        <p:txBody>
          <a:bodyPr/>
          <a:lstStyle/>
          <a:p>
            <a:r>
              <a:rPr lang="en-US" b="1" dirty="0" smtClean="0">
                <a:solidFill>
                  <a:srgbClr val="FF0000"/>
                </a:solidFill>
              </a:rPr>
              <a:t>1-Persistend Carrier Sense Multiple Access </a:t>
            </a:r>
            <a:r>
              <a:rPr lang="en-US" dirty="0" smtClean="0"/>
              <a:t>(CSMA) protocol.</a:t>
            </a:r>
          </a:p>
          <a:p>
            <a:pPr lvl="1"/>
            <a:r>
              <a:rPr lang="en-US" dirty="0" smtClean="0"/>
              <a:t>If a collision occurs, the station waits a random amount of time and starts all over again.</a:t>
            </a:r>
          </a:p>
          <a:p>
            <a:pPr lvl="1"/>
            <a:endParaRPr lang="en-US" dirty="0"/>
          </a:p>
          <a:p>
            <a:pPr lvl="1"/>
            <a:r>
              <a:rPr lang="en-US" dirty="0" smtClean="0"/>
              <a:t>This protocol has problems with collisions:</a:t>
            </a:r>
          </a:p>
          <a:p>
            <a:pPr lvl="2"/>
            <a:r>
              <a:rPr lang="en-US" dirty="0" smtClean="0"/>
              <a:t>2 patiently waiting stations will start transmitting at the same time when the channel becomes idle.</a:t>
            </a:r>
          </a:p>
          <a:p>
            <a:pPr lvl="2"/>
            <a:r>
              <a:rPr lang="en-US" dirty="0" smtClean="0"/>
              <a:t>Propagation delay can make even more </a:t>
            </a:r>
            <a:r>
              <a:rPr lang="en-US" dirty="0" err="1" smtClean="0"/>
              <a:t>suble</a:t>
            </a:r>
            <a:r>
              <a:rPr lang="en-US" dirty="0" smtClean="0"/>
              <a:t> the collision.</a:t>
            </a:r>
          </a:p>
        </p:txBody>
      </p:sp>
    </p:spTree>
    <p:extLst>
      <p:ext uri="{BB962C8B-B14F-4D97-AF65-F5344CB8AC3E}">
        <p14:creationId xmlns:p14="http://schemas.microsoft.com/office/powerpoint/2010/main" xmlns="" val="31992409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p>
        </p:txBody>
      </p:sp>
      <p:sp>
        <p:nvSpPr>
          <p:cNvPr id="3" name="Content Placeholder 2"/>
          <p:cNvSpPr>
            <a:spLocks noGrp="1"/>
          </p:cNvSpPr>
          <p:nvPr>
            <p:ph idx="1"/>
          </p:nvPr>
        </p:nvSpPr>
        <p:spPr>
          <a:xfrm>
            <a:off x="1143000" y="1175650"/>
            <a:ext cx="7543800" cy="4297363"/>
          </a:xfrm>
        </p:spPr>
        <p:txBody>
          <a:bodyPr/>
          <a:lstStyle/>
          <a:p>
            <a:r>
              <a:rPr lang="en-US" dirty="0" smtClean="0"/>
              <a:t>1-persistent refers to the probability of 1 of transmission when the channel if found to be idle.</a:t>
            </a:r>
          </a:p>
          <a:p>
            <a:endParaRPr lang="en-US" dirty="0"/>
          </a:p>
        </p:txBody>
      </p:sp>
    </p:spTree>
    <p:extLst>
      <p:ext uri="{BB962C8B-B14F-4D97-AF65-F5344CB8AC3E}">
        <p14:creationId xmlns:p14="http://schemas.microsoft.com/office/powerpoint/2010/main" xmlns="" val="2563919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p>
        </p:txBody>
      </p:sp>
      <p:sp>
        <p:nvSpPr>
          <p:cNvPr id="3" name="Content Placeholder 2"/>
          <p:cNvSpPr>
            <a:spLocks noGrp="1"/>
          </p:cNvSpPr>
          <p:nvPr>
            <p:ph idx="1"/>
          </p:nvPr>
        </p:nvSpPr>
        <p:spPr/>
        <p:txBody>
          <a:bodyPr/>
          <a:lstStyle/>
          <a:p>
            <a:r>
              <a:rPr lang="en-US" b="1" dirty="0" err="1">
                <a:solidFill>
                  <a:srgbClr val="FF0000"/>
                </a:solidFill>
              </a:rPr>
              <a:t>Nonpersistent</a:t>
            </a:r>
            <a:r>
              <a:rPr lang="en-US" b="1" dirty="0">
                <a:solidFill>
                  <a:srgbClr val="FF0000"/>
                </a:solidFill>
              </a:rPr>
              <a:t> CSMA - </a:t>
            </a:r>
            <a:r>
              <a:rPr lang="en-US" dirty="0"/>
              <a:t>Second Carrier Sense protocol is. In this protocol the transmitting stations are less greedy.</a:t>
            </a:r>
          </a:p>
          <a:p>
            <a:pPr lvl="1"/>
            <a:r>
              <a:rPr lang="en-US" dirty="0"/>
              <a:t>The transmitting station will send the packet if the channel is found to be idle, however</a:t>
            </a:r>
          </a:p>
          <a:p>
            <a:pPr lvl="1"/>
            <a:r>
              <a:rPr lang="en-US" dirty="0"/>
              <a:t>If the channel is already in use the station does not continuously sense it for transmission. Instead it waits a random amount of time and then repeats the algorithm.</a:t>
            </a:r>
          </a:p>
        </p:txBody>
      </p:sp>
    </p:spTree>
    <p:extLst>
      <p:ext uri="{BB962C8B-B14F-4D97-AF65-F5344CB8AC3E}">
        <p14:creationId xmlns:p14="http://schemas.microsoft.com/office/powerpoint/2010/main" xmlns="" val="3703055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Medium Access Control </a:t>
            </a:r>
            <a:r>
              <a:rPr lang="en-US" dirty="0" err="1">
                <a:latin typeface="Arial" charset="0"/>
                <a:cs typeface="Arial" charset="0"/>
              </a:rPr>
              <a:t>Sublayer</a:t>
            </a:r>
            <a:endParaRPr lang="en-US" dirty="0"/>
          </a:p>
        </p:txBody>
      </p:sp>
      <p:sp>
        <p:nvSpPr>
          <p:cNvPr id="3" name="Content Placeholder 2"/>
          <p:cNvSpPr>
            <a:spLocks noGrp="1"/>
          </p:cNvSpPr>
          <p:nvPr>
            <p:ph idx="1"/>
          </p:nvPr>
        </p:nvSpPr>
        <p:spPr/>
        <p:txBody>
          <a:bodyPr/>
          <a:lstStyle/>
          <a:p>
            <a:r>
              <a:rPr lang="en-US" dirty="0" smtClean="0"/>
              <a:t>The protocols belong to </a:t>
            </a:r>
            <a:r>
              <a:rPr lang="en-US" dirty="0" err="1" smtClean="0"/>
              <a:t>sublayer</a:t>
            </a:r>
            <a:r>
              <a:rPr lang="en-US" dirty="0" smtClean="0"/>
              <a:t> of the data link layer called </a:t>
            </a:r>
            <a:r>
              <a:rPr lang="en-US" dirty="0"/>
              <a:t>Medium Access Control </a:t>
            </a:r>
            <a:r>
              <a:rPr lang="en-US" dirty="0" smtClean="0"/>
              <a:t>(</a:t>
            </a:r>
            <a:r>
              <a:rPr lang="en-US" dirty="0"/>
              <a:t>MAC</a:t>
            </a:r>
            <a:r>
              <a:rPr lang="en-US" dirty="0" smtClean="0"/>
              <a:t>) </a:t>
            </a:r>
            <a:r>
              <a:rPr lang="en-US" dirty="0" err="1" smtClean="0"/>
              <a:t>sublayer</a:t>
            </a:r>
            <a:r>
              <a:rPr lang="en-US" dirty="0" smtClean="0"/>
              <a:t>.</a:t>
            </a:r>
          </a:p>
          <a:p>
            <a:r>
              <a:rPr lang="en-US" dirty="0" smtClean="0"/>
              <a:t>Especially important in LAN’s and especially in wireless communication.</a:t>
            </a:r>
          </a:p>
          <a:p>
            <a:r>
              <a:rPr lang="en-US" dirty="0" smtClean="0"/>
              <a:t>WANs use point-to-point links with exception of satellite links.</a:t>
            </a:r>
            <a:endParaRPr lang="en-US" dirty="0"/>
          </a:p>
        </p:txBody>
      </p:sp>
    </p:spTree>
    <p:extLst>
      <p:ext uri="{BB962C8B-B14F-4D97-AF65-F5344CB8AC3E}">
        <p14:creationId xmlns:p14="http://schemas.microsoft.com/office/powerpoint/2010/main" xmlns="" val="35462400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p>
        </p:txBody>
      </p:sp>
      <p:sp>
        <p:nvSpPr>
          <p:cNvPr id="3" name="Content Placeholder 2"/>
          <p:cNvSpPr>
            <a:spLocks noGrp="1"/>
          </p:cNvSpPr>
          <p:nvPr>
            <p:ph idx="1"/>
          </p:nvPr>
        </p:nvSpPr>
        <p:spPr>
          <a:xfrm>
            <a:off x="1143000" y="1254028"/>
            <a:ext cx="7543800" cy="4297363"/>
          </a:xfrm>
        </p:spPr>
        <p:txBody>
          <a:bodyPr/>
          <a:lstStyle/>
          <a:p>
            <a:r>
              <a:rPr lang="en-US" b="1" dirty="0" smtClean="0">
                <a:solidFill>
                  <a:srgbClr val="FF0000"/>
                </a:solidFill>
              </a:rPr>
              <a:t>P-persistent CSMA</a:t>
            </a:r>
            <a:r>
              <a:rPr lang="en-US" dirty="0" smtClean="0"/>
              <a:t>.</a:t>
            </a:r>
            <a:endParaRPr lang="en-US" dirty="0"/>
          </a:p>
          <a:p>
            <a:pPr lvl="1"/>
            <a:r>
              <a:rPr lang="en-US" dirty="0"/>
              <a:t>The transmitting station will send the packet if the channel is found to be </a:t>
            </a:r>
            <a:r>
              <a:rPr lang="en-US" dirty="0" smtClean="0"/>
              <a:t>idle with a probability of </a:t>
            </a:r>
            <a:r>
              <a:rPr lang="en-US" b="1" i="1" dirty="0" smtClean="0">
                <a:latin typeface="Times New Roman" pitchFamily="18" charset="0"/>
              </a:rPr>
              <a:t>p</a:t>
            </a:r>
            <a:r>
              <a:rPr lang="en-US" dirty="0"/>
              <a:t> </a:t>
            </a:r>
            <a:r>
              <a:rPr lang="en-US" dirty="0" smtClean="0"/>
              <a:t>(</a:t>
            </a:r>
            <a:r>
              <a:rPr lang="en-US" b="1" i="1" dirty="0" smtClean="0">
                <a:latin typeface="Times New Roman" pitchFamily="18" charset="0"/>
              </a:rPr>
              <a:t>q</a:t>
            </a:r>
            <a:r>
              <a:rPr lang="en-US" b="1" dirty="0" smtClean="0">
                <a:latin typeface="Times New Roman" pitchFamily="18" charset="0"/>
              </a:rPr>
              <a:t> = 1-</a:t>
            </a:r>
            <a:r>
              <a:rPr lang="en-US" b="1" i="1" dirty="0" smtClean="0">
                <a:latin typeface="Times New Roman" pitchFamily="18" charset="0"/>
              </a:rPr>
              <a:t>p</a:t>
            </a:r>
            <a:r>
              <a:rPr lang="en-US" dirty="0" smtClean="0"/>
              <a:t>; it defers that action until the next slot).</a:t>
            </a:r>
          </a:p>
          <a:p>
            <a:pPr lvl="1"/>
            <a:r>
              <a:rPr lang="en-US" dirty="0" smtClean="0"/>
              <a:t>If the slot is still empty it does or not transmit with the probability of</a:t>
            </a:r>
            <a:r>
              <a:rPr lang="en-US" b="1" i="1" dirty="0">
                <a:latin typeface="Times New Roman" pitchFamily="18" charset="0"/>
              </a:rPr>
              <a:t> p</a:t>
            </a:r>
            <a:r>
              <a:rPr lang="en-US" dirty="0"/>
              <a:t> </a:t>
            </a:r>
            <a:r>
              <a:rPr lang="en-US" dirty="0" smtClean="0"/>
              <a:t> and </a:t>
            </a:r>
            <a:r>
              <a:rPr lang="en-US" b="1" i="1" dirty="0" smtClean="0">
                <a:latin typeface="Times New Roman" pitchFamily="18" charset="0"/>
              </a:rPr>
              <a:t>q </a:t>
            </a:r>
            <a:r>
              <a:rPr lang="en-US" dirty="0" smtClean="0"/>
              <a:t>respectively. </a:t>
            </a:r>
            <a:endParaRPr lang="en-US" dirty="0"/>
          </a:p>
          <a:p>
            <a:pPr lvl="1"/>
            <a:r>
              <a:rPr lang="en-US" dirty="0"/>
              <a:t>If the channel </a:t>
            </a:r>
            <a:r>
              <a:rPr lang="en-US" dirty="0" smtClean="0"/>
              <a:t>in </a:t>
            </a:r>
            <a:r>
              <a:rPr lang="en-US" dirty="0"/>
              <a:t>use the </a:t>
            </a:r>
            <a:r>
              <a:rPr lang="en-US" dirty="0" smtClean="0"/>
              <a:t>station will treat this as being a collision (waits random amount of time) </a:t>
            </a:r>
            <a:endParaRPr lang="en-US" dirty="0"/>
          </a:p>
        </p:txBody>
      </p:sp>
    </p:spTree>
    <p:extLst>
      <p:ext uri="{BB962C8B-B14F-4D97-AF65-F5344CB8AC3E}">
        <p14:creationId xmlns:p14="http://schemas.microsoft.com/office/powerpoint/2010/main" xmlns="" val="3365891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Arial" charset="0"/>
                <a:cs typeface="Arial" charset="0"/>
              </a:rPr>
              <a:t>Persistent and Nonpersistent CSMA</a:t>
            </a:r>
          </a:p>
        </p:txBody>
      </p:sp>
      <p:sp>
        <p:nvSpPr>
          <p:cNvPr id="13315" name="Rectangle 3"/>
          <p:cNvSpPr>
            <a:spLocks noGrp="1" noChangeArrowheads="1"/>
          </p:cNvSpPr>
          <p:nvPr>
            <p:ph idx="1"/>
          </p:nvPr>
        </p:nvSpPr>
        <p:spPr>
          <a:xfrm>
            <a:off x="287338" y="5715000"/>
            <a:ext cx="8856662" cy="838200"/>
          </a:xfrm>
        </p:spPr>
        <p:txBody>
          <a:bodyPr/>
          <a:lstStyle/>
          <a:p>
            <a:pPr marL="0" indent="0" algn="ctr">
              <a:buFontTx/>
              <a:buNone/>
            </a:pPr>
            <a:r>
              <a:rPr lang="en-US" smtClean="0">
                <a:latin typeface="Arial" charset="0"/>
                <a:cs typeface="Arial" charset="0"/>
              </a:rPr>
              <a:t>Comparison of the channel utilization versus load for various random access protocols.</a:t>
            </a:r>
          </a:p>
        </p:txBody>
      </p:sp>
      <p:pic>
        <p:nvPicPr>
          <p:cNvPr id="1331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5775" y="1452563"/>
            <a:ext cx="8172450" cy="395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CSMA with Collision Detection</a:t>
            </a:r>
            <a:endParaRPr lang="en-US" dirty="0"/>
          </a:p>
        </p:txBody>
      </p:sp>
      <p:sp>
        <p:nvSpPr>
          <p:cNvPr id="5" name="Content Placeholder 4"/>
          <p:cNvSpPr>
            <a:spLocks noGrp="1"/>
          </p:cNvSpPr>
          <p:nvPr>
            <p:ph idx="1"/>
          </p:nvPr>
        </p:nvSpPr>
        <p:spPr/>
        <p:txBody>
          <a:bodyPr/>
          <a:lstStyle/>
          <a:p>
            <a:r>
              <a:rPr lang="en-US" dirty="0" smtClean="0"/>
              <a:t>Protocols that sense Collisions are know as </a:t>
            </a:r>
            <a:r>
              <a:rPr lang="en-US" b="1" dirty="0">
                <a:solidFill>
                  <a:srgbClr val="FF0000"/>
                </a:solidFill>
              </a:rPr>
              <a:t>CSMA with Collision </a:t>
            </a:r>
            <a:r>
              <a:rPr lang="en-US" b="1" dirty="0" smtClean="0">
                <a:solidFill>
                  <a:srgbClr val="FF0000"/>
                </a:solidFill>
              </a:rPr>
              <a:t>Detection</a:t>
            </a:r>
            <a:r>
              <a:rPr lang="en-US" dirty="0" smtClean="0"/>
              <a:t> (CSMA/CD)</a:t>
            </a:r>
          </a:p>
          <a:p>
            <a:r>
              <a:rPr lang="en-US" dirty="0" smtClean="0"/>
              <a:t>This protocol is a basis of classical Ethernet LAN.</a:t>
            </a:r>
          </a:p>
          <a:p>
            <a:pPr lvl="1"/>
            <a:r>
              <a:rPr lang="en-US" dirty="0" smtClean="0"/>
              <a:t>The transmitting station is reading the data that it is transmitting. </a:t>
            </a:r>
          </a:p>
          <a:p>
            <a:pPr lvl="1"/>
            <a:r>
              <a:rPr lang="en-US" dirty="0" smtClean="0"/>
              <a:t>If it is garbled up then it will know that collision has occurred. </a:t>
            </a:r>
            <a:endParaRPr lang="en-US" dirty="0"/>
          </a:p>
        </p:txBody>
      </p:sp>
    </p:spTree>
    <p:extLst>
      <p:ext uri="{BB962C8B-B14F-4D97-AF65-F5344CB8AC3E}">
        <p14:creationId xmlns:p14="http://schemas.microsoft.com/office/powerpoint/2010/main" xmlns="" val="3856271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latin typeface="Arial" charset="0"/>
                <a:cs typeface="Arial" charset="0"/>
              </a:rPr>
              <a:t>CSMA with Collision Detection</a:t>
            </a:r>
          </a:p>
        </p:txBody>
      </p:sp>
      <p:sp>
        <p:nvSpPr>
          <p:cNvPr id="14339" name="Rectangle 3"/>
          <p:cNvSpPr>
            <a:spLocks noGrp="1" noChangeArrowheads="1"/>
          </p:cNvSpPr>
          <p:nvPr>
            <p:ph idx="1"/>
          </p:nvPr>
        </p:nvSpPr>
        <p:spPr>
          <a:xfrm>
            <a:off x="287338" y="5715000"/>
            <a:ext cx="8856662" cy="838200"/>
          </a:xfrm>
        </p:spPr>
        <p:txBody>
          <a:bodyPr/>
          <a:lstStyle/>
          <a:p>
            <a:pPr marL="0" indent="0" algn="ctr">
              <a:buFontTx/>
              <a:buNone/>
            </a:pPr>
            <a:r>
              <a:rPr lang="en-US" smtClean="0">
                <a:latin typeface="Arial" charset="0"/>
                <a:cs typeface="Arial" charset="0"/>
              </a:rPr>
              <a:t>CSMA/CD can be in one of three states: contention, transmission, or idle.</a:t>
            </a:r>
          </a:p>
        </p:txBody>
      </p:sp>
      <p:pic>
        <p:nvPicPr>
          <p:cNvPr id="1434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7025" y="2057400"/>
            <a:ext cx="8512175" cy="260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CSMA with Collision Detection</a:t>
            </a:r>
            <a:endParaRPr lang="en-US" dirty="0"/>
          </a:p>
        </p:txBody>
      </p:sp>
      <p:sp>
        <p:nvSpPr>
          <p:cNvPr id="5" name="Content Placeholder 4"/>
          <p:cNvSpPr>
            <a:spLocks noGrp="1"/>
          </p:cNvSpPr>
          <p:nvPr>
            <p:ph idx="1"/>
          </p:nvPr>
        </p:nvSpPr>
        <p:spPr/>
        <p:txBody>
          <a:bodyPr/>
          <a:lstStyle/>
          <a:p>
            <a:r>
              <a:rPr lang="en-US" dirty="0" smtClean="0"/>
              <a:t>In CSMA/CD collisions do not occur once the station has unambiguously captured the channel, but they still occur during the contention period.</a:t>
            </a:r>
          </a:p>
          <a:p>
            <a:r>
              <a:rPr lang="en-US" dirty="0" smtClean="0"/>
              <a:t>These collisions adversely affect the system performance (e.g., bandwidth-delay product is large – long cable that has a large propagation delay </a:t>
            </a:r>
            <a:r>
              <a:rPr lang="en-US" dirty="0" smtClean="0">
                <a:latin typeface="Symbol" pitchFamily="18" charset="2"/>
              </a:rPr>
              <a:t>t </a:t>
            </a:r>
            <a:r>
              <a:rPr lang="en-US" dirty="0" smtClean="0">
                <a:latin typeface="+mn-lt"/>
              </a:rPr>
              <a:t>and frames are short</a:t>
            </a:r>
            <a:r>
              <a:rPr lang="en-US" dirty="0" smtClean="0"/>
              <a:t>).</a:t>
            </a:r>
            <a:endParaRPr lang="en-US" dirty="0"/>
          </a:p>
        </p:txBody>
      </p:sp>
    </p:spTree>
    <p:extLst>
      <p:ext uri="{BB962C8B-B14F-4D97-AF65-F5344CB8AC3E}">
        <p14:creationId xmlns:p14="http://schemas.microsoft.com/office/powerpoint/2010/main" xmlns="" val="18975620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Collision-Free Protocols</a:t>
            </a:r>
            <a:endParaRPr lang="en-US" dirty="0"/>
          </a:p>
        </p:txBody>
      </p:sp>
      <p:sp>
        <p:nvSpPr>
          <p:cNvPr id="5" name="Content Placeholder 4"/>
          <p:cNvSpPr>
            <a:spLocks noGrp="1"/>
          </p:cNvSpPr>
          <p:nvPr>
            <p:ph idx="1"/>
          </p:nvPr>
        </p:nvSpPr>
        <p:spPr/>
        <p:txBody>
          <a:bodyPr/>
          <a:lstStyle/>
          <a:p>
            <a:r>
              <a:rPr lang="en-US" dirty="0" smtClean="0"/>
              <a:t>Collisions reduce the bandwidth</a:t>
            </a:r>
          </a:p>
          <a:p>
            <a:r>
              <a:rPr lang="en-US" dirty="0" smtClean="0"/>
              <a:t>The increase the time to send a frame</a:t>
            </a:r>
          </a:p>
          <a:p>
            <a:r>
              <a:rPr lang="en-US" dirty="0" smtClean="0"/>
              <a:t>Bad fit for real-time traffic:</a:t>
            </a:r>
          </a:p>
          <a:p>
            <a:pPr lvl="1"/>
            <a:r>
              <a:rPr lang="en-US" dirty="0" smtClean="0"/>
              <a:t>VoIP</a:t>
            </a:r>
          </a:p>
          <a:p>
            <a:pPr lvl="1"/>
            <a:r>
              <a:rPr lang="en-US" dirty="0" smtClean="0"/>
              <a:t>Video,</a:t>
            </a:r>
          </a:p>
          <a:p>
            <a:pPr lvl="1"/>
            <a:r>
              <a:rPr lang="en-US" dirty="0" smtClean="0"/>
              <a:t>Teleconferencing, etc.</a:t>
            </a:r>
            <a:endParaRPr lang="en-US" dirty="0"/>
          </a:p>
        </p:txBody>
      </p:sp>
    </p:spTree>
    <p:extLst>
      <p:ext uri="{BB962C8B-B14F-4D97-AF65-F5344CB8AC3E}">
        <p14:creationId xmlns:p14="http://schemas.microsoft.com/office/powerpoint/2010/main" xmlns="" val="3984463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Collision-Free Protocols</a:t>
            </a:r>
            <a:endParaRPr lang="en-US" dirty="0"/>
          </a:p>
        </p:txBody>
      </p:sp>
      <p:sp>
        <p:nvSpPr>
          <p:cNvPr id="3" name="Content Placeholder 2"/>
          <p:cNvSpPr>
            <a:spLocks noGrp="1"/>
          </p:cNvSpPr>
          <p:nvPr>
            <p:ph idx="1"/>
          </p:nvPr>
        </p:nvSpPr>
        <p:spPr/>
        <p:txBody>
          <a:bodyPr/>
          <a:lstStyle/>
          <a:p>
            <a:r>
              <a:rPr lang="en-US" dirty="0" smtClean="0"/>
              <a:t>N – Stations</a:t>
            </a:r>
          </a:p>
          <a:p>
            <a:r>
              <a:rPr lang="en-US" dirty="0" smtClean="0"/>
              <a:t>Each programmed with a unique address: </a:t>
            </a:r>
            <a:br>
              <a:rPr lang="en-US" dirty="0" smtClean="0"/>
            </a:br>
            <a:r>
              <a:rPr lang="en-US" dirty="0" smtClean="0"/>
              <a:t>0-(N-1).</a:t>
            </a:r>
          </a:p>
          <a:p>
            <a:r>
              <a:rPr lang="en-US" dirty="0" smtClean="0"/>
              <a:t>Propagation delay we assume to be negligible.</a:t>
            </a:r>
          </a:p>
          <a:p>
            <a:endParaRPr lang="en-US" dirty="0"/>
          </a:p>
          <a:p>
            <a:r>
              <a:rPr lang="en-US" dirty="0" smtClean="0"/>
              <a:t>Question: Which station gets the channel (e.g., the right to transmit) after a successful transmission.</a:t>
            </a:r>
            <a:endParaRPr lang="en-US" dirty="0"/>
          </a:p>
        </p:txBody>
      </p:sp>
    </p:spTree>
    <p:extLst>
      <p:ext uri="{BB962C8B-B14F-4D97-AF65-F5344CB8AC3E}">
        <p14:creationId xmlns:p14="http://schemas.microsoft.com/office/powerpoint/2010/main" xmlns="" val="2432148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Bit-Map Protocol</a:t>
            </a:r>
            <a:endParaRPr lang="en-US" dirty="0"/>
          </a:p>
        </p:txBody>
      </p:sp>
      <p:sp>
        <p:nvSpPr>
          <p:cNvPr id="3" name="Content Placeholder 2"/>
          <p:cNvSpPr>
            <a:spLocks noGrp="1"/>
          </p:cNvSpPr>
          <p:nvPr>
            <p:ph idx="1"/>
          </p:nvPr>
        </p:nvSpPr>
        <p:spPr>
          <a:xfrm>
            <a:off x="1143000" y="1162594"/>
            <a:ext cx="7543800" cy="4297363"/>
          </a:xfrm>
        </p:spPr>
        <p:txBody>
          <a:bodyPr/>
          <a:lstStyle/>
          <a:p>
            <a:r>
              <a:rPr lang="en-US" sz="2400" dirty="0" smtClean="0"/>
              <a:t>Each contention period consists of exactly N slots.</a:t>
            </a:r>
          </a:p>
          <a:p>
            <a:r>
              <a:rPr lang="en-US" sz="2400" dirty="0" smtClean="0"/>
              <a:t>If station 0 has a frame to send, it transmits a 1 bit during the slot 0.</a:t>
            </a:r>
          </a:p>
          <a:p>
            <a:r>
              <a:rPr lang="en-US" sz="2400" dirty="0" smtClean="0"/>
              <a:t>No other station is allowed transmit during this slot.</a:t>
            </a:r>
          </a:p>
          <a:p>
            <a:r>
              <a:rPr lang="en-US" sz="2400" dirty="0" smtClean="0"/>
              <a:t>Regardless what station 0 does, station 1 gets to opportunity to transmit a 1 bit during slot 1, but only if it has a frame queued.</a:t>
            </a:r>
          </a:p>
          <a:p>
            <a:r>
              <a:rPr lang="en-US" sz="2400" dirty="0" smtClean="0"/>
              <a:t>In general, station j may announce that it has a frame to send by inserting a 1 bit into slot j. </a:t>
            </a:r>
          </a:p>
          <a:p>
            <a:r>
              <a:rPr lang="en-US" sz="2400" dirty="0" smtClean="0"/>
              <a:t>After all N slots have passed by, each station has complete knowledge of which stations wish to transmit. At which point they begin transmitting frames in numerical order.</a:t>
            </a:r>
          </a:p>
          <a:p>
            <a:endParaRPr lang="en-US" sz="2400" dirty="0"/>
          </a:p>
        </p:txBody>
      </p:sp>
    </p:spTree>
    <p:extLst>
      <p:ext uri="{BB962C8B-B14F-4D97-AF65-F5344CB8AC3E}">
        <p14:creationId xmlns:p14="http://schemas.microsoft.com/office/powerpoint/2010/main" xmlns="" val="3166382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charset="0"/>
                <a:cs typeface="Arial" charset="0"/>
              </a:rPr>
              <a:t>Collision-Free Protocols (1)</a:t>
            </a:r>
          </a:p>
        </p:txBody>
      </p:sp>
      <p:sp>
        <p:nvSpPr>
          <p:cNvPr id="15363"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basic bit-map protocol.</a:t>
            </a:r>
          </a:p>
        </p:txBody>
      </p:sp>
      <p:pic>
        <p:nvPicPr>
          <p:cNvPr id="1536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9550" y="2362200"/>
            <a:ext cx="8705850" cy="186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143000" y="1306286"/>
            <a:ext cx="7543800" cy="4819877"/>
          </a:xfrm>
        </p:spPr>
        <p:txBody>
          <a:bodyPr/>
          <a:lstStyle/>
          <a:p>
            <a:r>
              <a:rPr lang="en-US" sz="2400" dirty="0" smtClean="0"/>
              <a:t>Protocols that broadcast their intention before that actually transmit are called </a:t>
            </a:r>
            <a:r>
              <a:rPr lang="en-US" sz="2400" b="1" dirty="0" smtClean="0">
                <a:solidFill>
                  <a:srgbClr val="FF0000"/>
                </a:solidFill>
              </a:rPr>
              <a:t>reservation protocols</a:t>
            </a:r>
            <a:r>
              <a:rPr lang="en-US" sz="2400" dirty="0" smtClean="0"/>
              <a:t>. </a:t>
            </a:r>
          </a:p>
          <a:p>
            <a:r>
              <a:rPr lang="en-US" sz="2400" dirty="0" smtClean="0"/>
              <a:t>Low-load conditions:</a:t>
            </a:r>
          </a:p>
          <a:p>
            <a:pPr lvl="1"/>
            <a:r>
              <a:rPr lang="en-US" sz="2400" dirty="0" smtClean="0"/>
              <a:t>Average wait conditions for low-numbered stations: </a:t>
            </a:r>
            <a:endParaRPr lang="en-US" sz="2400" dirty="0"/>
          </a:p>
          <a:p>
            <a:pPr lvl="2"/>
            <a:r>
              <a:rPr lang="en-US" sz="2000" dirty="0" smtClean="0"/>
              <a:t>N/2 slots for current scan to finish, and</a:t>
            </a:r>
          </a:p>
          <a:p>
            <a:pPr lvl="2"/>
            <a:r>
              <a:rPr lang="en-US" sz="2000" dirty="0" smtClean="0"/>
              <a:t>N slots for the following scan to run to completion before it may begin transmitting.</a:t>
            </a:r>
          </a:p>
          <a:p>
            <a:pPr lvl="2"/>
            <a:r>
              <a:rPr lang="en-US" sz="2000" dirty="0" smtClean="0"/>
              <a:t>1.5N slots wait time.</a:t>
            </a:r>
          </a:p>
          <a:p>
            <a:pPr lvl="1"/>
            <a:r>
              <a:rPr lang="en-US" sz="2400" dirty="0" smtClean="0"/>
              <a:t>Average wait conditions for high-numbered stations:</a:t>
            </a:r>
          </a:p>
          <a:p>
            <a:pPr lvl="2"/>
            <a:r>
              <a:rPr lang="en-US" sz="2000" dirty="0" smtClean="0"/>
              <a:t>0.5N slots wait time.</a:t>
            </a:r>
          </a:p>
          <a:p>
            <a:pPr lvl="1"/>
            <a:r>
              <a:rPr lang="en-US" sz="2400" dirty="0" smtClean="0"/>
              <a:t>Mean of all stations is N times.</a:t>
            </a:r>
          </a:p>
          <a:p>
            <a:pPr lvl="2"/>
            <a:endParaRPr lang="en-US" sz="2000" dirty="0" smtClean="0"/>
          </a:p>
          <a:p>
            <a:endParaRPr lang="en-US" sz="2400" dirty="0"/>
          </a:p>
        </p:txBody>
      </p:sp>
    </p:spTree>
    <p:extLst>
      <p:ext uri="{BB962C8B-B14F-4D97-AF65-F5344CB8AC3E}">
        <p14:creationId xmlns:p14="http://schemas.microsoft.com/office/powerpoint/2010/main" xmlns="" val="95710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Channel Allocation Problem</a:t>
            </a:r>
          </a:p>
        </p:txBody>
      </p:sp>
      <p:sp>
        <p:nvSpPr>
          <p:cNvPr id="7171" name="Rectangle 3"/>
          <p:cNvSpPr>
            <a:spLocks noGrp="1" noChangeArrowheads="1"/>
          </p:cNvSpPr>
          <p:nvPr>
            <p:ph idx="1"/>
          </p:nvPr>
        </p:nvSpPr>
        <p:spPr>
          <a:xfrm>
            <a:off x="1116013" y="2033588"/>
            <a:ext cx="8027987" cy="4519612"/>
          </a:xfrm>
        </p:spPr>
        <p:txBody>
          <a:bodyPr/>
          <a:lstStyle/>
          <a:p>
            <a:pPr eaLnBrk="1" hangingPunct="1">
              <a:buFontTx/>
              <a:buChar char="•"/>
            </a:pPr>
            <a:r>
              <a:rPr lang="en-US" sz="3200" dirty="0" smtClean="0">
                <a:latin typeface="Arial" charset="0"/>
                <a:cs typeface="Arial" charset="0"/>
              </a:rPr>
              <a:t>Static channel allocation</a:t>
            </a:r>
          </a:p>
          <a:p>
            <a:pPr eaLnBrk="1" hangingPunct="1">
              <a:buFontTx/>
              <a:buChar char="•"/>
            </a:pPr>
            <a:r>
              <a:rPr lang="en-US" sz="3200" dirty="0" smtClean="0">
                <a:latin typeface="Arial" charset="0"/>
                <a:cs typeface="Arial" charset="0"/>
              </a:rPr>
              <a:t>Assumptions for dynamic allocation.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143000" y="1306286"/>
            <a:ext cx="7543800" cy="4819877"/>
          </a:xfrm>
        </p:spPr>
        <p:txBody>
          <a:bodyPr/>
          <a:lstStyle/>
          <a:p>
            <a:r>
              <a:rPr lang="en-US" sz="2400" dirty="0" smtClean="0"/>
              <a:t>Efficiency:</a:t>
            </a:r>
          </a:p>
          <a:p>
            <a:pPr lvl="1"/>
            <a:r>
              <a:rPr lang="en-US" sz="2400" dirty="0" smtClean="0"/>
              <a:t>Overhead bits N</a:t>
            </a:r>
          </a:p>
          <a:p>
            <a:pPr lvl="1"/>
            <a:r>
              <a:rPr lang="en-US" sz="2400" dirty="0" smtClean="0"/>
              <a:t>Data bits d</a:t>
            </a:r>
          </a:p>
          <a:p>
            <a:pPr marL="400050"/>
            <a:r>
              <a:rPr lang="en-US" sz="2400" dirty="0" smtClean="0"/>
              <a:t>High-load </a:t>
            </a:r>
          </a:p>
          <a:p>
            <a:pPr marL="800100" lvl="1"/>
            <a:r>
              <a:rPr lang="en-US" sz="2400" dirty="0" smtClean="0"/>
              <a:t>N bit contention period is prorated over N frames, yielding an overhead of only 1 bit per frame:</a:t>
            </a:r>
          </a:p>
          <a:p>
            <a:pPr marL="400050"/>
            <a:r>
              <a:rPr lang="en-US" sz="2400" dirty="0" smtClean="0"/>
              <a:t>Efficiency:</a:t>
            </a:r>
          </a:p>
          <a:p>
            <a:pPr marL="57150" indent="0">
              <a:buNone/>
            </a:pPr>
            <a:endParaRPr lang="en-US" sz="2400" dirty="0" smtClean="0"/>
          </a:p>
          <a:p>
            <a:pPr marL="400050"/>
            <a:r>
              <a:rPr lang="en-US" sz="2400" dirty="0" smtClean="0"/>
              <a:t>Mean delay:</a:t>
            </a:r>
          </a:p>
          <a:p>
            <a:pPr marL="800100" lvl="1"/>
            <a:r>
              <a:rPr lang="en-US" sz="2400" dirty="0" smtClean="0"/>
              <a:t>Sum of the time it queues in the station +</a:t>
            </a:r>
          </a:p>
          <a:p>
            <a:pPr marL="800100" lvl="1"/>
            <a:r>
              <a:rPr lang="en-US" sz="2400" b="1" dirty="0" smtClean="0">
                <a:latin typeface="Times New Roman" pitchFamily="18" charset="0"/>
              </a:rPr>
              <a:t>(</a:t>
            </a:r>
            <a:r>
              <a:rPr lang="en-US" sz="2400" b="1" i="1" dirty="0" smtClean="0">
                <a:latin typeface="Times New Roman" pitchFamily="18" charset="0"/>
              </a:rPr>
              <a:t>N</a:t>
            </a:r>
            <a:r>
              <a:rPr lang="en-US" sz="2400" b="1" dirty="0" smtClean="0">
                <a:latin typeface="Times New Roman" pitchFamily="18" charset="0"/>
              </a:rPr>
              <a:t>-1)</a:t>
            </a:r>
            <a:r>
              <a:rPr lang="en-US" sz="2400" b="1" i="1" dirty="0" smtClean="0">
                <a:latin typeface="Times New Roman" pitchFamily="18" charset="0"/>
              </a:rPr>
              <a:t>d </a:t>
            </a:r>
            <a:r>
              <a:rPr lang="en-US" sz="2400" b="1" dirty="0" smtClean="0">
                <a:latin typeface="Times New Roman" pitchFamily="18" charset="0"/>
              </a:rPr>
              <a:t>+ </a:t>
            </a:r>
            <a:r>
              <a:rPr lang="en-US" sz="2400" b="1" i="1" dirty="0" smtClean="0">
                <a:latin typeface="Times New Roman" pitchFamily="18" charset="0"/>
              </a:rPr>
              <a:t>N</a:t>
            </a:r>
            <a:endParaRPr lang="en-US" sz="2400" b="1" i="1" dirty="0">
              <a:latin typeface="Times New Roman" pitchFamily="18" charset="0"/>
            </a:endParaRPr>
          </a:p>
          <a:p>
            <a:pPr marL="400050"/>
            <a:endParaRPr lang="en-US" sz="2400" dirty="0" smtClean="0"/>
          </a:p>
        </p:txBody>
      </p:sp>
      <mc:AlternateContent xmlns:mc="http://schemas.openxmlformats.org/markup-compatibility/2006">
        <mc:Choice xmlns:a14="http://schemas.microsoft.com/office/drawing/2010/main" xmlns="" Requires="a14">
          <p:sp>
            <p:nvSpPr>
              <p:cNvPr id="3" name="TextBox 2"/>
              <p:cNvSpPr txBox="1"/>
              <p:nvPr/>
            </p:nvSpPr>
            <p:spPr>
              <a:xfrm>
                <a:off x="5786844" y="3958045"/>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+1</m:t>
                              </m:r>
                            </m:e>
                          </m:d>
                        </m:den>
                      </m:f>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5786844" y="3958045"/>
                <a:ext cx="1711235" cy="845809"/>
              </a:xfrm>
              <a:prstGeom prst="rect">
                <a:avLst/>
              </a:prstGeom>
              <a:blipFill rotWithShape="1">
                <a:blip r:embed="rId2" cstate="print"/>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5730239" y="1615440"/>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m:t>
                              </m:r>
                              <m:r>
                                <a:rPr lang="en-US" sz="2400" i="1">
                                  <a:latin typeface="Cambria Math"/>
                                </a:rPr>
                                <m:t>𝑁</m:t>
                              </m:r>
                            </m:e>
                          </m:d>
                        </m:den>
                      </m:f>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5730239" y="1615440"/>
                <a:ext cx="1711235" cy="845809"/>
              </a:xfrm>
              <a:prstGeom prst="rect">
                <a:avLst/>
              </a:prstGeom>
              <a:blipFill rotWithShape="1">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1801366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Token Passing</a:t>
            </a:r>
            <a:endParaRPr lang="en-US" dirty="0"/>
          </a:p>
        </p:txBody>
      </p:sp>
      <p:sp>
        <p:nvSpPr>
          <p:cNvPr id="5" name="Content Placeholder 4"/>
          <p:cNvSpPr>
            <a:spLocks noGrp="1"/>
          </p:cNvSpPr>
          <p:nvPr>
            <p:ph idx="1"/>
          </p:nvPr>
        </p:nvSpPr>
        <p:spPr>
          <a:xfrm>
            <a:off x="1143000" y="1306286"/>
            <a:ext cx="7543800" cy="4819877"/>
          </a:xfrm>
        </p:spPr>
        <p:txBody>
          <a:bodyPr/>
          <a:lstStyle/>
          <a:p>
            <a:pPr marL="400050"/>
            <a:r>
              <a:rPr lang="en-US" sz="2400" dirty="0" smtClean="0"/>
              <a:t>Message is passed called </a:t>
            </a:r>
            <a:r>
              <a:rPr lang="en-US" sz="2400" b="1" dirty="0" smtClean="0">
                <a:solidFill>
                  <a:srgbClr val="FF0000"/>
                </a:solidFill>
              </a:rPr>
              <a:t>token</a:t>
            </a:r>
            <a:r>
              <a:rPr lang="en-US" sz="2400" dirty="0" smtClean="0"/>
              <a:t> form station to the next in the same predefined order.</a:t>
            </a:r>
          </a:p>
          <a:p>
            <a:pPr marL="400050"/>
            <a:r>
              <a:rPr lang="en-US" sz="2400" dirty="0" smtClean="0"/>
              <a:t>Token Ring or Token Bus protocols work the same way. </a:t>
            </a:r>
          </a:p>
          <a:p>
            <a:pPr marL="400050"/>
            <a:r>
              <a:rPr lang="en-US" sz="2400" dirty="0" smtClean="0"/>
              <a:t>One has to pay attention to the ring because if it is not removed from circulation it will end up being there forever.</a:t>
            </a:r>
          </a:p>
          <a:p>
            <a:pPr marL="400050"/>
            <a:r>
              <a:rPr lang="en-US" sz="2400" dirty="0" smtClean="0"/>
              <a:t>Typically it will be removed by the receiving station and/or sending station.</a:t>
            </a:r>
          </a:p>
          <a:p>
            <a:pPr marL="400050"/>
            <a:endParaRPr lang="en-US" sz="2400" dirty="0" smtClean="0"/>
          </a:p>
        </p:txBody>
      </p:sp>
    </p:spTree>
    <p:extLst>
      <p:ext uri="{BB962C8B-B14F-4D97-AF65-F5344CB8AC3E}">
        <p14:creationId xmlns:p14="http://schemas.microsoft.com/office/powerpoint/2010/main" xmlns="" val="2887118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charset="0"/>
                <a:cs typeface="Arial" charset="0"/>
              </a:rPr>
              <a:t>Collision-Free Protocols (2)</a:t>
            </a:r>
          </a:p>
        </p:txBody>
      </p:sp>
      <p:sp>
        <p:nvSpPr>
          <p:cNvPr id="16387"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Token ring.</a:t>
            </a:r>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90825" y="1876425"/>
            <a:ext cx="3562350" cy="310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9" name="TextBox 4"/>
          <p:cNvSpPr txBox="1">
            <a:spLocks noChangeArrowheads="1"/>
          </p:cNvSpPr>
          <p:nvPr/>
        </p:nvSpPr>
        <p:spPr bwMode="auto">
          <a:xfrm>
            <a:off x="1143000" y="19812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t>Station</a:t>
            </a:r>
          </a:p>
        </p:txBody>
      </p:sp>
      <p:sp>
        <p:nvSpPr>
          <p:cNvPr id="16390" name="TextBox 5"/>
          <p:cNvSpPr txBox="1">
            <a:spLocks noChangeArrowheads="1"/>
          </p:cNvSpPr>
          <p:nvPr/>
        </p:nvSpPr>
        <p:spPr bwMode="auto">
          <a:xfrm>
            <a:off x="1219200" y="3886200"/>
            <a:ext cx="16764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t>Direction of</a:t>
            </a:r>
          </a:p>
          <a:p>
            <a:pPr algn="r" eaLnBrk="1" hangingPunct="1"/>
            <a:r>
              <a:rPr lang="en-US"/>
              <a:t>transmission</a:t>
            </a:r>
          </a:p>
        </p:txBody>
      </p:sp>
      <p:sp>
        <p:nvSpPr>
          <p:cNvPr id="16391" name="TextBox 6"/>
          <p:cNvSpPr txBox="1">
            <a:spLocks noChangeArrowheads="1"/>
          </p:cNvSpPr>
          <p:nvPr/>
        </p:nvSpPr>
        <p:spPr bwMode="auto">
          <a:xfrm>
            <a:off x="6019800" y="1828800"/>
            <a:ext cx="1828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Token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063"/>
            <a:ext cx="9144000" cy="1143000"/>
          </a:xfrm>
        </p:spPr>
        <p:txBody>
          <a:bodyPr/>
          <a:lstStyle/>
          <a:p>
            <a:r>
              <a:rPr lang="en-US" dirty="0" smtClean="0"/>
              <a:t>Binary Countdown</a:t>
            </a:r>
            <a:endParaRPr lang="en-US" dirty="0"/>
          </a:p>
        </p:txBody>
      </p:sp>
      <p:sp>
        <p:nvSpPr>
          <p:cNvPr id="5" name="Content Placeholder 4"/>
          <p:cNvSpPr>
            <a:spLocks noGrp="1"/>
          </p:cNvSpPr>
          <p:nvPr>
            <p:ph idx="1"/>
          </p:nvPr>
        </p:nvSpPr>
        <p:spPr>
          <a:xfrm>
            <a:off x="1143000" y="836018"/>
            <a:ext cx="7543800" cy="4819877"/>
          </a:xfrm>
        </p:spPr>
        <p:txBody>
          <a:bodyPr/>
          <a:lstStyle/>
          <a:p>
            <a:pPr marL="342900" indent="-342900">
              <a:buFont typeface="Arial" pitchFamily="34" charset="0"/>
              <a:buChar char="•"/>
            </a:pPr>
            <a:r>
              <a:rPr lang="en-US" sz="2400" dirty="0" smtClean="0"/>
              <a:t>A problem with the basic bit-map and token passing protocols is the overhead of 1 bit per station.</a:t>
            </a:r>
          </a:p>
          <a:p>
            <a:pPr marL="723900" lvl="1" indent="-342900">
              <a:buFont typeface="Arial" pitchFamily="34" charset="0"/>
              <a:buChar char="•"/>
            </a:pPr>
            <a:r>
              <a:rPr lang="en-US" dirty="0" smtClean="0"/>
              <a:t>Large overhead for the network with large number of stations.</a:t>
            </a:r>
          </a:p>
          <a:p>
            <a:pPr marL="342900" indent="-342900">
              <a:buFont typeface="Arial" pitchFamily="34" charset="0"/>
              <a:buChar char="•"/>
            </a:pPr>
            <a:r>
              <a:rPr lang="en-US" sz="2400" dirty="0" smtClean="0"/>
              <a:t>A better solution is to use binary station addresses with a channel that combines transmissions.</a:t>
            </a:r>
          </a:p>
          <a:p>
            <a:pPr marL="342900" indent="-342900">
              <a:buFont typeface="Arial" pitchFamily="34" charset="0"/>
              <a:buChar char="•"/>
            </a:pPr>
            <a:r>
              <a:rPr lang="en-US" dirty="0" smtClean="0"/>
              <a:t>A station wanting to use the channel now broadcasts its address as a binary bit string, starting with the high-order bit. The addresses are assumed to be the same length.</a:t>
            </a:r>
          </a:p>
          <a:p>
            <a:pPr marL="342900" indent="-342900">
              <a:buFont typeface="Arial" pitchFamily="34" charset="0"/>
              <a:buChar char="•"/>
            </a:pPr>
            <a:r>
              <a:rPr lang="en-US" sz="2400" dirty="0" smtClean="0"/>
              <a:t>The bits in each address position from different stations are BOOLEAN.</a:t>
            </a:r>
          </a:p>
          <a:p>
            <a:pPr marL="723900" lvl="1" indent="-342900">
              <a:buFont typeface="Arial" pitchFamily="34" charset="0"/>
              <a:buChar char="•"/>
            </a:pPr>
            <a:r>
              <a:rPr lang="en-US" sz="2000" dirty="0" smtClean="0"/>
              <a:t>The are OR-</a:t>
            </a:r>
            <a:r>
              <a:rPr lang="en-US" sz="2000" dirty="0" err="1" smtClean="0"/>
              <a:t>ed</a:t>
            </a:r>
            <a:r>
              <a:rPr lang="en-US" sz="2000" dirty="0" smtClean="0"/>
              <a:t> together by the channel when they are send at the same time.</a:t>
            </a:r>
          </a:p>
          <a:p>
            <a:pPr marL="723900" lvl="1" indent="-342900">
              <a:buFont typeface="Arial" pitchFamily="34" charset="0"/>
              <a:buChar char="•"/>
            </a:pPr>
            <a:r>
              <a:rPr lang="en-US" b="1" dirty="0" smtClean="0">
                <a:solidFill>
                  <a:srgbClr val="FF0000"/>
                </a:solidFill>
              </a:rPr>
              <a:t>Binary Countdown</a:t>
            </a:r>
            <a:r>
              <a:rPr lang="en-US" dirty="0" smtClean="0"/>
              <a:t> protocol</a:t>
            </a:r>
            <a:endParaRPr lang="en-US" sz="2000" dirty="0" smtClean="0"/>
          </a:p>
          <a:p>
            <a:pPr marL="342900" indent="-342900">
              <a:buFont typeface="Arial" pitchFamily="34" charset="0"/>
              <a:buChar char="•"/>
            </a:pPr>
            <a:endParaRPr lang="en-US" sz="2400" dirty="0" smtClean="0"/>
          </a:p>
        </p:txBody>
      </p:sp>
    </p:spTree>
    <p:extLst>
      <p:ext uri="{BB962C8B-B14F-4D97-AF65-F5344CB8AC3E}">
        <p14:creationId xmlns:p14="http://schemas.microsoft.com/office/powerpoint/2010/main" xmlns="" val="2887118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143000" y="1371595"/>
            <a:ext cx="7543800" cy="4297363"/>
          </a:xfrm>
        </p:spPr>
        <p:txBody>
          <a:bodyPr/>
          <a:lstStyle/>
          <a:p>
            <a:r>
              <a:rPr lang="en-US" sz="2400" dirty="0" smtClean="0"/>
              <a:t>Arbitration rule: As soon as a station sees that a high-ordered bit position that is 0 in its address has been overwritten with 1 it gives up.</a:t>
            </a:r>
          </a:p>
          <a:p>
            <a:r>
              <a:rPr lang="en-US" sz="2400" dirty="0" smtClean="0"/>
              <a:t>Example:</a:t>
            </a:r>
          </a:p>
          <a:p>
            <a:pPr lvl="1"/>
            <a:r>
              <a:rPr lang="en-US" sz="2400" dirty="0" smtClean="0"/>
              <a:t>If stations 0010, 0100, 1001, and 1010 are all trying to get the channel, in the first bit time the stations transmit 0, 0, 1, and 1, respectively.</a:t>
            </a:r>
          </a:p>
          <a:p>
            <a:pPr lvl="1"/>
            <a:r>
              <a:rPr lang="en-US" sz="2400" dirty="0" smtClean="0"/>
              <a:t>They are OR-</a:t>
            </a:r>
            <a:r>
              <a:rPr lang="en-US" sz="2400" dirty="0" err="1" smtClean="0"/>
              <a:t>ed</a:t>
            </a:r>
            <a:r>
              <a:rPr lang="en-US" sz="2400" dirty="0" smtClean="0"/>
              <a:t> together to get 1.</a:t>
            </a:r>
          </a:p>
          <a:p>
            <a:pPr lvl="1"/>
            <a:r>
              <a:rPr lang="en-US" sz="2400" dirty="0" smtClean="0"/>
              <a:t>Stations 0010 and 0100 see the 1 and know that higher-numbered stations is competing for the channel and they give up for the current round.</a:t>
            </a:r>
          </a:p>
          <a:p>
            <a:pPr lvl="1"/>
            <a:r>
              <a:rPr lang="en-US" sz="2400" dirty="0" smtClean="0"/>
              <a:t>Stations 1001 and 1010 continue.</a:t>
            </a:r>
            <a:endParaRPr lang="en-US" sz="2400" dirty="0"/>
          </a:p>
        </p:txBody>
      </p:sp>
    </p:spTree>
    <p:extLst>
      <p:ext uri="{BB962C8B-B14F-4D97-AF65-F5344CB8AC3E}">
        <p14:creationId xmlns:p14="http://schemas.microsoft.com/office/powerpoint/2010/main" xmlns="" val="11479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143000" y="1371595"/>
            <a:ext cx="7543800" cy="4297363"/>
          </a:xfrm>
        </p:spPr>
        <p:txBody>
          <a:bodyPr/>
          <a:lstStyle/>
          <a:p>
            <a:pPr lvl="1"/>
            <a:r>
              <a:rPr lang="en-US" sz="2400" dirty="0" smtClean="0"/>
              <a:t>The next bit is 0 so both stations continue. </a:t>
            </a:r>
          </a:p>
          <a:p>
            <a:pPr lvl="1"/>
            <a:r>
              <a:rPr lang="en-US" sz="2400" dirty="0" smtClean="0"/>
              <a:t>The next bit is 1 so the station 1001 gives up and station 1010 wins the bidding.</a:t>
            </a:r>
          </a:p>
          <a:p>
            <a:pPr lvl="1"/>
            <a:r>
              <a:rPr lang="en-US" sz="2400" dirty="0" smtClean="0"/>
              <a:t>This gives it a right to transmit the frame, after which a new cycle starts.</a:t>
            </a:r>
          </a:p>
          <a:p>
            <a:pPr lvl="1"/>
            <a:endParaRPr lang="en-US" sz="2400" dirty="0"/>
          </a:p>
        </p:txBody>
      </p:sp>
    </p:spTree>
    <p:extLst>
      <p:ext uri="{BB962C8B-B14F-4D97-AF65-F5344CB8AC3E}">
        <p14:creationId xmlns:p14="http://schemas.microsoft.com/office/powerpoint/2010/main" xmlns="" val="3197298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charset="0"/>
                <a:cs typeface="Arial" charset="0"/>
              </a:rPr>
              <a:t>Binary Countdown</a:t>
            </a:r>
          </a:p>
        </p:txBody>
      </p:sp>
      <p:sp>
        <p:nvSpPr>
          <p:cNvPr id="17411" name="Content Placeholder 2"/>
          <p:cNvSpPr>
            <a:spLocks noGrp="1"/>
          </p:cNvSpPr>
          <p:nvPr>
            <p:ph idx="1"/>
          </p:nvPr>
        </p:nvSpPr>
        <p:spPr/>
        <p:txBody>
          <a:bodyPr/>
          <a:lstStyle/>
          <a:p>
            <a:pPr algn="ctr">
              <a:buFontTx/>
              <a:buNone/>
            </a:pPr>
            <a:r>
              <a:rPr lang="en-US" smtClean="0">
                <a:latin typeface="Arial" charset="0"/>
                <a:cs typeface="Arial" charset="0"/>
              </a:rPr>
              <a:t>The binary countdown protocol. A dash indicates silence.</a:t>
            </a:r>
          </a:p>
        </p:txBody>
      </p:sp>
      <p:pic>
        <p:nvPicPr>
          <p:cNvPr id="1741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8688" y="1143000"/>
            <a:ext cx="4311650" cy="415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Limited-Contention Protocols</a:t>
            </a:r>
            <a:endParaRPr lang="en-US" dirty="0"/>
          </a:p>
        </p:txBody>
      </p:sp>
      <p:sp>
        <p:nvSpPr>
          <p:cNvPr id="5" name="Content Placeholder 4"/>
          <p:cNvSpPr>
            <a:spLocks noGrp="1"/>
          </p:cNvSpPr>
          <p:nvPr>
            <p:ph idx="1"/>
          </p:nvPr>
        </p:nvSpPr>
        <p:spPr/>
        <p:txBody>
          <a:bodyPr/>
          <a:lstStyle/>
          <a:p>
            <a:r>
              <a:rPr lang="en-US" sz="2400" dirty="0" smtClean="0"/>
              <a:t>So far we have considered two basic strategies for channel acquisition in a broadcast network:</a:t>
            </a:r>
          </a:p>
          <a:p>
            <a:pPr lvl="1"/>
            <a:r>
              <a:rPr lang="en-US" sz="2400" dirty="0" smtClean="0"/>
              <a:t>Contention (e.g., CSMA), and</a:t>
            </a:r>
          </a:p>
          <a:p>
            <a:pPr lvl="1"/>
            <a:r>
              <a:rPr lang="en-US" sz="2400" dirty="0" smtClean="0"/>
              <a:t>Collision free protocols.</a:t>
            </a:r>
          </a:p>
          <a:p>
            <a:r>
              <a:rPr lang="en-US" sz="2400" dirty="0" smtClean="0"/>
              <a:t>Two important performance measures:</a:t>
            </a:r>
          </a:p>
          <a:p>
            <a:pPr lvl="1"/>
            <a:r>
              <a:rPr lang="en-US" sz="2400" dirty="0" smtClean="0"/>
              <a:t>Delay at low-loads, and</a:t>
            </a:r>
          </a:p>
          <a:p>
            <a:pPr lvl="1"/>
            <a:r>
              <a:rPr lang="en-US" sz="2400" dirty="0" smtClean="0"/>
              <a:t>Channel efficiency at high-loads.</a:t>
            </a:r>
          </a:p>
        </p:txBody>
      </p:sp>
    </p:spTree>
    <p:extLst>
      <p:ext uri="{BB962C8B-B14F-4D97-AF65-F5344CB8AC3E}">
        <p14:creationId xmlns:p14="http://schemas.microsoft.com/office/powerpoint/2010/main" xmlns="" val="3958745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Limited-Contention Protocols</a:t>
            </a:r>
            <a:endParaRPr lang="en-US" dirty="0"/>
          </a:p>
        </p:txBody>
      </p:sp>
      <p:sp>
        <p:nvSpPr>
          <p:cNvPr id="3" name="Content Placeholder 2"/>
          <p:cNvSpPr>
            <a:spLocks noGrp="1"/>
          </p:cNvSpPr>
          <p:nvPr>
            <p:ph idx="1"/>
          </p:nvPr>
        </p:nvSpPr>
        <p:spPr/>
        <p:txBody>
          <a:bodyPr/>
          <a:lstStyle/>
          <a:p>
            <a:r>
              <a:rPr lang="en-US" sz="2400" dirty="0"/>
              <a:t>Pure or Slotted ALOHA is preferred under </a:t>
            </a:r>
          </a:p>
          <a:p>
            <a:pPr lvl="1"/>
            <a:r>
              <a:rPr lang="en-US" dirty="0" smtClean="0"/>
              <a:t>The low </a:t>
            </a:r>
            <a:r>
              <a:rPr lang="en-US" dirty="0"/>
              <a:t>load conditions: </a:t>
            </a:r>
          </a:p>
          <a:p>
            <a:pPr lvl="2"/>
            <a:r>
              <a:rPr lang="en-US" dirty="0"/>
              <a:t>Low delay and </a:t>
            </a:r>
          </a:p>
          <a:p>
            <a:pPr lvl="2"/>
            <a:r>
              <a:rPr lang="en-US" dirty="0"/>
              <a:t>practically collision free.</a:t>
            </a:r>
          </a:p>
          <a:p>
            <a:pPr lvl="1"/>
            <a:r>
              <a:rPr lang="en-US" dirty="0" smtClean="0"/>
              <a:t>The high load conditions:</a:t>
            </a:r>
          </a:p>
          <a:p>
            <a:pPr lvl="2"/>
            <a:r>
              <a:rPr lang="en-US" dirty="0" smtClean="0"/>
              <a:t>High Delay due to</a:t>
            </a:r>
          </a:p>
          <a:p>
            <a:pPr lvl="2"/>
            <a:r>
              <a:rPr lang="en-US" dirty="0" smtClean="0"/>
              <a:t>High number of collisions or contentions</a:t>
            </a:r>
            <a:endParaRPr lang="en-US" dirty="0"/>
          </a:p>
        </p:txBody>
      </p:sp>
    </p:spTree>
    <p:extLst>
      <p:ext uri="{BB962C8B-B14F-4D97-AF65-F5344CB8AC3E}">
        <p14:creationId xmlns:p14="http://schemas.microsoft.com/office/powerpoint/2010/main" xmlns="" val="997754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Limited-Contention Protocols</a:t>
            </a:r>
            <a:endParaRPr lang="en-US" dirty="0"/>
          </a:p>
        </p:txBody>
      </p:sp>
      <p:sp>
        <p:nvSpPr>
          <p:cNvPr id="3" name="Content Placeholder 2"/>
          <p:cNvSpPr>
            <a:spLocks noGrp="1"/>
          </p:cNvSpPr>
          <p:nvPr>
            <p:ph idx="1"/>
          </p:nvPr>
        </p:nvSpPr>
        <p:spPr/>
        <p:txBody>
          <a:bodyPr/>
          <a:lstStyle/>
          <a:p>
            <a:r>
              <a:rPr lang="en-US" sz="2400" dirty="0" smtClean="0"/>
              <a:t>Reverse is true for collision-free protocols</a:t>
            </a:r>
          </a:p>
          <a:p>
            <a:pPr lvl="1"/>
            <a:r>
              <a:rPr lang="en-US" dirty="0" smtClean="0"/>
              <a:t>The low </a:t>
            </a:r>
            <a:r>
              <a:rPr lang="en-US" dirty="0"/>
              <a:t>load conditions: </a:t>
            </a:r>
          </a:p>
          <a:p>
            <a:pPr lvl="2"/>
            <a:r>
              <a:rPr lang="en-US" dirty="0" smtClean="0"/>
              <a:t>High </a:t>
            </a:r>
            <a:r>
              <a:rPr lang="en-US" dirty="0"/>
              <a:t>delay and </a:t>
            </a:r>
          </a:p>
          <a:p>
            <a:pPr lvl="1"/>
            <a:r>
              <a:rPr lang="en-US" dirty="0" smtClean="0"/>
              <a:t>The high load conditions:</a:t>
            </a:r>
          </a:p>
          <a:p>
            <a:pPr lvl="2"/>
            <a:r>
              <a:rPr lang="en-US" dirty="0" smtClean="0"/>
              <a:t>Relatively low Delay due to, </a:t>
            </a:r>
          </a:p>
          <a:p>
            <a:pPr lvl="2"/>
            <a:r>
              <a:rPr lang="en-US" dirty="0" smtClean="0"/>
              <a:t>Channel efficiency improves (fixed overheads).</a:t>
            </a:r>
          </a:p>
          <a:p>
            <a:pPr lvl="2"/>
            <a:endParaRPr lang="en-US" dirty="0"/>
          </a:p>
          <a:p>
            <a:r>
              <a:rPr lang="en-US" dirty="0" smtClean="0"/>
              <a:t>Symmetric Limited-Contention Protocol</a:t>
            </a:r>
          </a:p>
        </p:txBody>
      </p:sp>
    </p:spTree>
    <p:extLst>
      <p:ext uri="{BB962C8B-B14F-4D97-AF65-F5344CB8AC3E}">
        <p14:creationId xmlns:p14="http://schemas.microsoft.com/office/powerpoint/2010/main" xmlns="" val="182360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Traditionally capacity of the channel is split among multiple competing users (e.g., TDM or FDM). </a:t>
            </a:r>
          </a:p>
          <a:p>
            <a:r>
              <a:rPr lang="en-US" dirty="0" smtClean="0"/>
              <a:t>Example: FM radio stations.</a:t>
            </a:r>
          </a:p>
          <a:p>
            <a:r>
              <a:rPr lang="en-US" dirty="0" smtClean="0"/>
              <a:t>However, when the number of senders is large and varying or the traffic is </a:t>
            </a:r>
            <a:r>
              <a:rPr lang="en-US" dirty="0" err="1" smtClean="0"/>
              <a:t>bursty</a:t>
            </a:r>
            <a:r>
              <a:rPr lang="en-US" dirty="0" smtClean="0"/>
              <a:t> </a:t>
            </a:r>
            <a:r>
              <a:rPr lang="en-US" dirty="0" smtClean="0"/>
              <a:t>FDM presents some problems.</a:t>
            </a:r>
            <a:endParaRPr lang="en-US" dirty="0"/>
          </a:p>
        </p:txBody>
      </p:sp>
    </p:spTree>
    <p:extLst>
      <p:ext uri="{BB962C8B-B14F-4D97-AF65-F5344CB8AC3E}">
        <p14:creationId xmlns:p14="http://schemas.microsoft.com/office/powerpoint/2010/main" xmlns="" val="18804369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Limited-Contention Protocols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sz="2400" dirty="0" smtClean="0"/>
                  <a:t>k – stations are contending for channel access.</a:t>
                </a:r>
              </a:p>
              <a:p>
                <a:r>
                  <a:rPr lang="en-US" sz="2400" dirty="0" smtClean="0"/>
                  <a:t>Each station has p – probability of transmitting during each slot</a:t>
                </a:r>
              </a:p>
              <a:p>
                <a:r>
                  <a:rPr lang="en-US" sz="2400" dirty="0" smtClean="0"/>
                  <a:t>Probability that any station acquires a channel is its probability p multiplied with all the remaining (k-1) stations differing with probability of (1-p):</a:t>
                </a:r>
              </a:p>
              <a:p>
                <a:pPr marL="0" indent="0" algn="ctr">
                  <a:buNone/>
                </a:pPr>
                <a14:m>
                  <m:oMath xmlns:m="http://schemas.openxmlformats.org/officeDocument/2006/math">
                    <m:r>
                      <a:rPr lang="en-US" sz="2400" b="0" i="1" smtClean="0">
                        <a:latin typeface="Cambria Math"/>
                      </a:rPr>
                      <m:t>𝑘𝑝</m:t>
                    </m:r>
                    <m:sSup>
                      <m:sSupPr>
                        <m:ctrlPr>
                          <a:rPr lang="en-US" sz="2400" b="0" i="1" smtClean="0">
                            <a:latin typeface="Cambria Math"/>
                          </a:rPr>
                        </m:ctrlPr>
                      </m:sSupPr>
                      <m:e>
                        <m:d>
                          <m:dPr>
                            <m:ctrlPr>
                              <a:rPr lang="en-US" sz="2400" i="1">
                                <a:latin typeface="Cambria Math"/>
                              </a:rPr>
                            </m:ctrlPr>
                          </m:dPr>
                          <m:e>
                            <m:r>
                              <a:rPr lang="en-US" sz="2400" i="1">
                                <a:latin typeface="Cambria Math"/>
                              </a:rPr>
                              <m:t>1−</m:t>
                            </m:r>
                            <m:r>
                              <a:rPr lang="en-US" sz="2400" i="1">
                                <a:latin typeface="Cambria Math"/>
                              </a:rPr>
                              <m:t>𝑝</m:t>
                            </m:r>
                          </m:e>
                        </m:d>
                      </m:e>
                      <m:sup>
                        <m:r>
                          <a:rPr lang="en-US" sz="2400" b="0" i="1" smtClean="0">
                            <a:latin typeface="Cambria Math"/>
                          </a:rPr>
                          <m:t>𝑘</m:t>
                        </m:r>
                        <m:r>
                          <a:rPr lang="en-US" sz="2400" b="0" i="1" smtClean="0">
                            <a:latin typeface="Cambria Math"/>
                          </a:rPr>
                          <m:t>−1</m:t>
                        </m:r>
                      </m:sup>
                    </m:sSup>
                  </m:oMath>
                </a14:m>
                <a:r>
                  <a:rPr lang="en-US" sz="2400" dirty="0" smtClean="0"/>
                  <a:t> </a:t>
                </a:r>
              </a:p>
              <a:p>
                <a:r>
                  <a:rPr lang="en-US" sz="2400" dirty="0" smtClean="0"/>
                  <a:t>This probability is displayed in the next slide.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1132" t="-993" r="-970"/>
                </a:stretch>
              </a:blipFill>
            </p:spPr>
            <p:txBody>
              <a:bodyPr/>
              <a:lstStyle/>
              <a:p>
                <a:r>
                  <a:rPr lang="en-US">
                    <a:noFill/>
                  </a:rPr>
                  <a:t> </a:t>
                </a:r>
              </a:p>
            </p:txBody>
          </p:sp>
        </mc:Fallback>
      </mc:AlternateContent>
    </p:spTree>
    <p:extLst>
      <p:ext uri="{BB962C8B-B14F-4D97-AF65-F5344CB8AC3E}">
        <p14:creationId xmlns:p14="http://schemas.microsoft.com/office/powerpoint/2010/main" xmlns="" val="1948524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charset="0"/>
                <a:cs typeface="Arial" charset="0"/>
              </a:rPr>
              <a:t>Limited-Contention Protocols</a:t>
            </a:r>
          </a:p>
        </p:txBody>
      </p:sp>
      <p:sp>
        <p:nvSpPr>
          <p:cNvPr id="18435"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Acquisition probability for a symmetric contention channel.</a:t>
            </a:r>
          </a:p>
        </p:txBody>
      </p:sp>
      <p:pic>
        <p:nvPicPr>
          <p:cNvPr id="18436"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2913" y="1657350"/>
            <a:ext cx="8258175" cy="354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587829" y="1188713"/>
            <a:ext cx="8098971" cy="4297363"/>
          </a:xfrm>
        </p:spPr>
        <p:txBody>
          <a:bodyPr/>
          <a:lstStyle/>
          <a:p>
            <a:r>
              <a:rPr lang="en-US" sz="2400" dirty="0" smtClean="0"/>
              <a:t>From the figure in previous slide clearly that probability that some stations will acquire the channel can be increased only by decreasing the amount of competition. </a:t>
            </a:r>
          </a:p>
          <a:p>
            <a:r>
              <a:rPr lang="en-US" sz="2400" dirty="0" smtClean="0"/>
              <a:t>The limited contention protocols do just that by:</a:t>
            </a:r>
            <a:endParaRPr lang="en-US" sz="2400" dirty="0"/>
          </a:p>
          <a:p>
            <a:pPr marL="457200" indent="-457200">
              <a:buFont typeface="+mj-lt"/>
              <a:buAutoNum type="arabicPeriod"/>
            </a:pPr>
            <a:r>
              <a:rPr lang="en-US" sz="2400" dirty="0" smtClean="0"/>
              <a:t>Dividing the stations into (not necessarily disjoint) groups. </a:t>
            </a:r>
          </a:p>
          <a:p>
            <a:pPr marL="457200" indent="-457200">
              <a:buFont typeface="+mj-lt"/>
              <a:buAutoNum type="arabicPeriod"/>
            </a:pPr>
            <a:r>
              <a:rPr lang="en-US" sz="2400" dirty="0" smtClean="0"/>
              <a:t>Only the members of group 0 are permitted to compete for slot 0.</a:t>
            </a:r>
          </a:p>
          <a:p>
            <a:pPr marL="457200" indent="-457200">
              <a:buFont typeface="+mj-lt"/>
              <a:buAutoNum type="arabicPeriod"/>
            </a:pPr>
            <a:r>
              <a:rPr lang="en-US" sz="2400" dirty="0" smtClean="0"/>
              <a:t>If one of them succeeds, it acquires the channel and transmits its frame.</a:t>
            </a:r>
          </a:p>
          <a:p>
            <a:pPr marL="457200" indent="-457200">
              <a:buFont typeface="+mj-lt"/>
              <a:buAutoNum type="arabicPeriod"/>
            </a:pPr>
            <a:r>
              <a:rPr lang="en-US" sz="2400" dirty="0" smtClean="0"/>
              <a:t>If there is a collision the members of the group 1 contend for slot 1. etc.</a:t>
            </a:r>
          </a:p>
        </p:txBody>
      </p:sp>
    </p:spTree>
    <p:extLst>
      <p:ext uri="{BB962C8B-B14F-4D97-AF65-F5344CB8AC3E}">
        <p14:creationId xmlns:p14="http://schemas.microsoft.com/office/powerpoint/2010/main" xmlns="" val="906366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587829" y="1188713"/>
            <a:ext cx="8098971" cy="4297363"/>
          </a:xfrm>
        </p:spPr>
        <p:txBody>
          <a:bodyPr/>
          <a:lstStyle/>
          <a:p>
            <a:r>
              <a:rPr lang="en-US" sz="2400" dirty="0" smtClean="0"/>
              <a:t>By making an appropriate division of stations into groups the amount of contention for each slot can be reduced, thus operating each slot near the left of the figure presented in previous slide.</a:t>
            </a:r>
          </a:p>
          <a:p>
            <a:endParaRPr lang="en-US" sz="2400" dirty="0"/>
          </a:p>
          <a:p>
            <a:r>
              <a:rPr lang="en-US" sz="2400" dirty="0" smtClean="0"/>
              <a:t>The trick is how to assign stations to slots?</a:t>
            </a:r>
          </a:p>
          <a:p>
            <a:pPr lvl="1"/>
            <a:r>
              <a:rPr lang="en-US" sz="2400" dirty="0" smtClean="0"/>
              <a:t>Such assignment guarantees that there will never be collisions because at most one station is contending for any given slots (binary countdown protocol)</a:t>
            </a:r>
          </a:p>
          <a:p>
            <a:pPr lvl="1"/>
            <a:r>
              <a:rPr lang="en-US" sz="2400" dirty="0" smtClean="0"/>
              <a:t>The next case us to assign two stations per group. The probability that both will try to transmit during a slot is p</a:t>
            </a:r>
            <a:r>
              <a:rPr lang="en-US" sz="2400" baseline="30000" dirty="0" smtClean="0"/>
              <a:t>2</a:t>
            </a:r>
            <a:r>
              <a:rPr lang="en-US" sz="2400" dirty="0" smtClean="0"/>
              <a:t> which for small p is negligible. </a:t>
            </a:r>
          </a:p>
        </p:txBody>
      </p:sp>
    </p:spTree>
    <p:extLst>
      <p:ext uri="{BB962C8B-B14F-4D97-AF65-F5344CB8AC3E}">
        <p14:creationId xmlns:p14="http://schemas.microsoft.com/office/powerpoint/2010/main" xmlns="" val="95609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587829" y="1188713"/>
            <a:ext cx="8098971" cy="4297363"/>
          </a:xfrm>
        </p:spPr>
        <p:txBody>
          <a:bodyPr/>
          <a:lstStyle/>
          <a:p>
            <a:pPr lvl="1"/>
            <a:r>
              <a:rPr lang="en-US" sz="2400" dirty="0" smtClean="0"/>
              <a:t>We need a way to assign station slots dynamically:</a:t>
            </a:r>
          </a:p>
          <a:p>
            <a:pPr lvl="2"/>
            <a:r>
              <a:rPr lang="en-US" sz="2000" dirty="0" smtClean="0"/>
              <a:t>Many stations per slot when the load is low, and</a:t>
            </a:r>
          </a:p>
          <a:p>
            <a:pPr lvl="2"/>
            <a:r>
              <a:rPr lang="en-US" sz="2000" dirty="0" smtClean="0"/>
              <a:t>Few (or just one) station per slot when the load is high. </a:t>
            </a:r>
          </a:p>
        </p:txBody>
      </p:sp>
    </p:spTree>
    <p:extLst>
      <p:ext uri="{BB962C8B-B14F-4D97-AF65-F5344CB8AC3E}">
        <p14:creationId xmlns:p14="http://schemas.microsoft.com/office/powerpoint/2010/main" xmlns="" val="783776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p:sp>
        <p:nvSpPr>
          <p:cNvPr id="3" name="Content Placeholder 2"/>
          <p:cNvSpPr>
            <a:spLocks noGrp="1"/>
          </p:cNvSpPr>
          <p:nvPr>
            <p:ph idx="1"/>
          </p:nvPr>
        </p:nvSpPr>
        <p:spPr/>
        <p:txBody>
          <a:bodyPr/>
          <a:lstStyle/>
          <a:p>
            <a:r>
              <a:rPr lang="en-US" sz="2400" dirty="0" smtClean="0"/>
              <a:t>Algorithm used for testing soldiers during World War II:</a:t>
            </a:r>
          </a:p>
          <a:p>
            <a:pPr lvl="1"/>
            <a:r>
              <a:rPr lang="en-US" sz="2400" dirty="0" smtClean="0"/>
              <a:t>Blood samples from N soldiers</a:t>
            </a:r>
          </a:p>
          <a:p>
            <a:pPr lvl="1"/>
            <a:r>
              <a:rPr lang="en-US" sz="2400" dirty="0" smtClean="0"/>
              <a:t>A portion of each sample was poured into a single test tube.</a:t>
            </a:r>
          </a:p>
          <a:p>
            <a:pPr lvl="1"/>
            <a:r>
              <a:rPr lang="en-US" sz="2400" dirty="0" smtClean="0"/>
              <a:t>If this mixed sample was testing:</a:t>
            </a:r>
          </a:p>
          <a:p>
            <a:pPr lvl="2"/>
            <a:r>
              <a:rPr lang="en-US" sz="2000" dirty="0" smtClean="0"/>
              <a:t>If none of antibodies were found all the soldiers in the group were declared healthy.</a:t>
            </a:r>
          </a:p>
          <a:p>
            <a:pPr lvl="2"/>
            <a:r>
              <a:rPr lang="en-US" sz="2000" dirty="0" smtClean="0"/>
              <a:t>Binary search was performed to pick which soldier was infected.</a:t>
            </a:r>
          </a:p>
          <a:p>
            <a:pPr lvl="1"/>
            <a:endParaRPr lang="en-US" sz="2400" dirty="0"/>
          </a:p>
        </p:txBody>
      </p:sp>
    </p:spTree>
    <p:extLst>
      <p:ext uri="{BB962C8B-B14F-4D97-AF65-F5344CB8AC3E}">
        <p14:creationId xmlns:p14="http://schemas.microsoft.com/office/powerpoint/2010/main" xmlns="" val="13259215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Arial" charset="0"/>
                <a:cs typeface="Arial" charset="0"/>
              </a:rPr>
              <a:t>The Adaptive Tree Walk Protocol</a:t>
            </a:r>
          </a:p>
        </p:txBody>
      </p:sp>
      <p:sp>
        <p:nvSpPr>
          <p:cNvPr id="1945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The tree for eight stations</a:t>
            </a:r>
          </a:p>
        </p:txBody>
      </p:sp>
      <p:pic>
        <p:nvPicPr>
          <p:cNvPr id="1946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9125" y="1323975"/>
            <a:ext cx="7905750" cy="421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p:sp>
        <p:nvSpPr>
          <p:cNvPr id="3" name="Content Placeholder 2"/>
          <p:cNvSpPr>
            <a:spLocks noGrp="1"/>
          </p:cNvSpPr>
          <p:nvPr>
            <p:ph idx="1"/>
          </p:nvPr>
        </p:nvSpPr>
        <p:spPr/>
        <p:txBody>
          <a:bodyPr/>
          <a:lstStyle/>
          <a:p>
            <a:r>
              <a:rPr lang="en-US" sz="2400" dirty="0" smtClean="0"/>
              <a:t>Slot 0 - First contention slot following the successful transmission when all stations were permitted to try to acquire the channel.</a:t>
            </a:r>
          </a:p>
          <a:p>
            <a:r>
              <a:rPr lang="en-US" sz="2400" dirty="0" smtClean="0"/>
              <a:t>Slot 1 – If there is a collision then during slot 1 only those stations falling under node 2 in the tree (next slide) may compete. </a:t>
            </a:r>
          </a:p>
          <a:p>
            <a:r>
              <a:rPr lang="en-US" sz="2400" dirty="0" smtClean="0"/>
              <a:t>Slot 2 - If one of them acquires the channel the slot following the frame is reserved for those stations under node 3. If on the other hand two or more stations under node 2 want to transmit, there will be a collision during slot 1, in which case it is node 4’s turn.</a:t>
            </a:r>
          </a:p>
          <a:p>
            <a:pPr marL="0" indent="0">
              <a:buNone/>
            </a:pPr>
            <a:endParaRPr lang="en-US" sz="2400" dirty="0"/>
          </a:p>
        </p:txBody>
      </p:sp>
    </p:spTree>
    <p:extLst>
      <p:ext uri="{BB962C8B-B14F-4D97-AF65-F5344CB8AC3E}">
        <p14:creationId xmlns:p14="http://schemas.microsoft.com/office/powerpoint/2010/main" xmlns="" val="285545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p:sp>
        <p:nvSpPr>
          <p:cNvPr id="3" name="Content Placeholder 2"/>
          <p:cNvSpPr>
            <a:spLocks noGrp="1"/>
          </p:cNvSpPr>
          <p:nvPr>
            <p:ph idx="1"/>
          </p:nvPr>
        </p:nvSpPr>
        <p:spPr/>
        <p:txBody>
          <a:bodyPr/>
          <a:lstStyle/>
          <a:p>
            <a:r>
              <a:rPr lang="en-US" sz="2400" dirty="0" smtClean="0"/>
              <a:t>Depth first search of the tree to locate all ready stations if the collision occurs during slot 0. Each bit slot is associated with some particular node in the tree. </a:t>
            </a:r>
          </a:p>
          <a:p>
            <a:r>
              <a:rPr lang="en-US" sz="2400" dirty="0" smtClean="0"/>
              <a:t>If collision occurs the search continues recursively with the node’s left and right children. </a:t>
            </a:r>
          </a:p>
          <a:p>
            <a:r>
              <a:rPr lang="en-US" sz="2400" dirty="0" smtClean="0"/>
              <a:t>If a bit slot is idle or if only one station transmits in it. The searching of its node can stop because all ready stations shave been located.</a:t>
            </a:r>
          </a:p>
        </p:txBody>
      </p:sp>
    </p:spTree>
    <p:extLst>
      <p:ext uri="{BB962C8B-B14F-4D97-AF65-F5344CB8AC3E}">
        <p14:creationId xmlns:p14="http://schemas.microsoft.com/office/powerpoint/2010/main" xmlns="" val="7321206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When a load on the system is high it is not worth to dedicate slot 0 to node 1.</a:t>
            </a:r>
          </a:p>
          <a:p>
            <a:r>
              <a:rPr lang="en-US" dirty="0" smtClean="0"/>
              <a:t>Similarly one would argue that nodes 2 and 3 should be skipped.</a:t>
            </a:r>
          </a:p>
          <a:p>
            <a:r>
              <a:rPr lang="en-US" dirty="0" smtClean="0"/>
              <a:t>In general the question is at what level in the tree should we began the search?</a:t>
            </a:r>
          </a:p>
          <a:p>
            <a:pPr lvl="1"/>
            <a:r>
              <a:rPr lang="en-US" dirty="0" smtClean="0"/>
              <a:t>Heavier load the farther down the tree the search should begin.</a:t>
            </a:r>
          </a:p>
          <a:p>
            <a:pPr marL="457200" lvl="1" indent="0">
              <a:buNone/>
            </a:pPr>
            <a:endParaRPr lang="en-US" dirty="0"/>
          </a:p>
        </p:txBody>
      </p:sp>
    </p:spTree>
    <p:extLst>
      <p:ext uri="{BB962C8B-B14F-4D97-AF65-F5344CB8AC3E}">
        <p14:creationId xmlns:p14="http://schemas.microsoft.com/office/powerpoint/2010/main" xmlns="" val="393474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If the spectrum is cut up into N regions and</a:t>
            </a:r>
          </a:p>
          <a:p>
            <a:pPr lvl="1"/>
            <a:r>
              <a:rPr lang="en-US" dirty="0" smtClean="0"/>
              <a:t>Fewer than N users are currently interested in communicating, a large piece of valuable spectrum will be wasted.</a:t>
            </a:r>
          </a:p>
          <a:p>
            <a:pPr lvl="1"/>
            <a:r>
              <a:rPr lang="en-US" dirty="0" smtClean="0"/>
              <a:t>More than N users  want to communicate some of them will be denied permission for lack of bandwidth. </a:t>
            </a:r>
          </a:p>
          <a:p>
            <a:r>
              <a:rPr lang="en-US" dirty="0" smtClean="0"/>
              <a:t>Dividing the channel into constant number of users of static sub channels is inherently inefficient.</a:t>
            </a:r>
            <a:endParaRPr lang="en-US" dirty="0"/>
          </a:p>
        </p:txBody>
      </p:sp>
    </p:spTree>
    <p:extLst>
      <p:ext uri="{BB962C8B-B14F-4D97-AF65-F5344CB8AC3E}">
        <p14:creationId xmlns:p14="http://schemas.microsoft.com/office/powerpoint/2010/main" xmlns="" val="4405048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We will assume that each station has a pretty good idea of the number of ready stations q, (from monitoring traffic).</a:t>
            </a:r>
          </a:p>
          <a:p>
            <a:r>
              <a:rPr lang="en-US" dirty="0" smtClean="0"/>
              <a:t>Numbering the levels:</a:t>
            </a:r>
          </a:p>
          <a:p>
            <a:pPr lvl="1"/>
            <a:r>
              <a:rPr lang="en-US" dirty="0" smtClean="0"/>
              <a:t>Level 0: Node 1</a:t>
            </a:r>
          </a:p>
          <a:p>
            <a:pPr lvl="1"/>
            <a:r>
              <a:rPr lang="en-US" dirty="0" smtClean="0"/>
              <a:t>Level 1: Nodes 2, 3</a:t>
            </a:r>
          </a:p>
          <a:p>
            <a:pPr lvl="1"/>
            <a:r>
              <a:rPr lang="en-US" dirty="0" smtClean="0"/>
              <a:t>Level 2: Nodes 4,5,6 and 7. etc.</a:t>
            </a:r>
          </a:p>
          <a:p>
            <a:pPr marL="457200" lvl="1" indent="0">
              <a:buNone/>
            </a:pPr>
            <a:endParaRPr lang="en-US" dirty="0"/>
          </a:p>
        </p:txBody>
      </p:sp>
    </p:spTree>
    <p:extLst>
      <p:ext uri="{BB962C8B-B14F-4D97-AF65-F5344CB8AC3E}">
        <p14:creationId xmlns:p14="http://schemas.microsoft.com/office/powerpoint/2010/main" xmlns="" val="41629984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The Adaptive Tree Walk Protocol</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143000" y="1841863"/>
                <a:ext cx="7543800" cy="4297363"/>
              </a:xfrm>
            </p:spPr>
            <p:txBody>
              <a:bodyPr/>
              <a:lstStyle/>
              <a:p>
                <a:r>
                  <a:rPr lang="en-US" b="1" i="1" dirty="0" smtClean="0">
                    <a:latin typeface="Times New Roman" pitchFamily="18" charset="0"/>
                    <a:cs typeface="Times New Roman" pitchFamily="18" charset="0"/>
                  </a:rPr>
                  <a:t>q</a:t>
                </a:r>
                <a:r>
                  <a:rPr lang="en-US" dirty="0" smtClean="0"/>
                  <a:t> ready stations are uniformly distributed.</a:t>
                </a:r>
              </a:p>
              <a:p>
                <a:r>
                  <a:rPr lang="en-US" dirty="0" smtClean="0"/>
                  <a:t>Expected number of the stations below a specific node at level </a:t>
                </a:r>
                <a:r>
                  <a:rPr lang="en-US" b="1" i="1" dirty="0" smtClean="0">
                    <a:latin typeface="Times New Roman" pitchFamily="18" charset="0"/>
                    <a:cs typeface="Times New Roman" pitchFamily="18" charset="0"/>
                  </a:rPr>
                  <a:t>i</a:t>
                </a:r>
                <a:r>
                  <a:rPr lang="en-US" dirty="0" smtClean="0"/>
                  <a:t> is just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a:t>
                </a:r>
              </a:p>
              <a:p>
                <a:r>
                  <a:rPr lang="en-US" dirty="0" smtClean="0">
                    <a:latin typeface="+mn-lt"/>
                    <a:cs typeface="Times New Roman" pitchFamily="18" charset="0"/>
                  </a:rPr>
                  <a:t>Optimal number of contending station per slot should be 1 and hence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 = 1.</a:t>
                </a:r>
              </a:p>
              <a:p>
                <a:r>
                  <a:rPr lang="en-US" dirty="0" smtClean="0">
                    <a:latin typeface="+mn-lt"/>
                    <a:cs typeface="Times New Roman" pitchFamily="18" charset="0"/>
                  </a:rPr>
                  <a:t>Hence: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cs typeface="Times New Roman" pitchFamily="18" charset="0"/>
                        </a:rPr>
                        <m:t>𝑖</m:t>
                      </m:r>
                      <m:r>
                        <a:rPr lang="en-US" b="0" i="1" smtClean="0">
                          <a:latin typeface="Cambria Math"/>
                          <a:cs typeface="Times New Roman" pitchFamily="18" charset="0"/>
                        </a:rPr>
                        <m:t>=</m:t>
                      </m:r>
                      <m:sSub>
                        <m:sSubPr>
                          <m:ctrlPr>
                            <a:rPr lang="en-US" b="0" i="1" smtClean="0">
                              <a:latin typeface="Cambria Math"/>
                              <a:cs typeface="Times New Roman" pitchFamily="18" charset="0"/>
                            </a:rPr>
                          </m:ctrlPr>
                        </m:sSubPr>
                        <m:e>
                          <m:r>
                            <a:rPr lang="en-US" i="1">
                              <a:latin typeface="Cambria Math"/>
                              <a:cs typeface="Times New Roman" pitchFamily="18" charset="0"/>
                            </a:rPr>
                            <m:t>𝑙𝑜𝑔</m:t>
                          </m:r>
                        </m:e>
                        <m:sub>
                          <m:r>
                            <a:rPr lang="en-US" b="0" i="1" smtClean="0">
                              <a:latin typeface="Cambria Math"/>
                              <a:cs typeface="Times New Roman" pitchFamily="18" charset="0"/>
                            </a:rPr>
                            <m:t>2</m:t>
                          </m:r>
                        </m:sub>
                      </m:sSub>
                      <m:d>
                        <m:dPr>
                          <m:ctrlPr>
                            <a:rPr lang="en-US" b="0" i="1" smtClean="0">
                              <a:latin typeface="Cambria Math"/>
                              <a:cs typeface="Times New Roman" pitchFamily="18" charset="0"/>
                            </a:rPr>
                          </m:ctrlPr>
                        </m:dPr>
                        <m:e>
                          <m:r>
                            <a:rPr lang="en-US" i="1">
                              <a:latin typeface="Cambria Math"/>
                              <a:cs typeface="Times New Roman" pitchFamily="18" charset="0"/>
                            </a:rPr>
                            <m:t>𝑞</m:t>
                          </m:r>
                        </m:e>
                      </m:d>
                    </m:oMath>
                  </m:oMathPara>
                </a14:m>
                <a:endParaRPr lang="en-US" dirty="0">
                  <a:latin typeface="+mn-lt"/>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3000" y="1841863"/>
                <a:ext cx="7543800" cy="4297363"/>
              </a:xfrm>
              <a:blipFill rotWithShape="1">
                <a:blip r:embed="rId2" cstate="print"/>
                <a:stretch>
                  <a:fillRect l="-1455" t="-1560"/>
                </a:stretch>
              </a:blipFill>
            </p:spPr>
            <p:txBody>
              <a:bodyPr/>
              <a:lstStyle/>
              <a:p>
                <a:r>
                  <a:rPr lang="en-US">
                    <a:noFill/>
                  </a:rPr>
                  <a:t> </a:t>
                </a:r>
              </a:p>
            </p:txBody>
          </p:sp>
        </mc:Fallback>
      </mc:AlternateContent>
    </p:spTree>
    <p:extLst>
      <p:ext uri="{BB962C8B-B14F-4D97-AF65-F5344CB8AC3E}">
        <p14:creationId xmlns:p14="http://schemas.microsoft.com/office/powerpoint/2010/main" xmlns="" val="2939071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 system of laptop computers that communicate by radio – wireless LAN.</a:t>
            </a:r>
          </a:p>
          <a:p>
            <a:r>
              <a:rPr lang="en-US" dirty="0" smtClean="0"/>
              <a:t>It also has somewhat different properties than a wired LAN.</a:t>
            </a:r>
          </a:p>
          <a:p>
            <a:r>
              <a:rPr lang="en-US" dirty="0" smtClean="0"/>
              <a:t>Leads to different MAC protocols.</a:t>
            </a:r>
          </a:p>
          <a:p>
            <a:pPr marL="0" indent="0">
              <a:buNone/>
            </a:pPr>
            <a:endParaRPr lang="en-US" dirty="0"/>
          </a:p>
        </p:txBody>
      </p:sp>
    </p:spTree>
    <p:extLst>
      <p:ext uri="{BB962C8B-B14F-4D97-AF65-F5344CB8AC3E}">
        <p14:creationId xmlns:p14="http://schemas.microsoft.com/office/powerpoint/2010/main" xmlns="" val="370303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Common configuration of wireless LAN:</a:t>
            </a:r>
          </a:p>
          <a:p>
            <a:pPr lvl="1"/>
            <a:r>
              <a:rPr lang="en-US" dirty="0" smtClean="0"/>
              <a:t>Office Building with Access Points (APs)</a:t>
            </a:r>
          </a:p>
          <a:p>
            <a:pPr lvl="1"/>
            <a:r>
              <a:rPr lang="en-US" dirty="0" smtClean="0"/>
              <a:t>APs Strategically placed  </a:t>
            </a:r>
          </a:p>
          <a:p>
            <a:pPr lvl="1"/>
            <a:r>
              <a:rPr lang="en-US" dirty="0" smtClean="0"/>
              <a:t>APs are wired together (copper or fiber)</a:t>
            </a:r>
          </a:p>
          <a:p>
            <a:pPr lvl="1"/>
            <a:r>
              <a:rPr lang="en-US" dirty="0" smtClean="0"/>
              <a:t>APs provide connectivity </a:t>
            </a:r>
          </a:p>
          <a:p>
            <a:pPr marL="0" indent="0">
              <a:buNone/>
            </a:pPr>
            <a:endParaRPr lang="en-US" dirty="0"/>
          </a:p>
        </p:txBody>
      </p:sp>
    </p:spTree>
    <p:extLst>
      <p:ext uri="{BB962C8B-B14F-4D97-AF65-F5344CB8AC3E}">
        <p14:creationId xmlns:p14="http://schemas.microsoft.com/office/powerpoint/2010/main" xmlns="" val="3791464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pPr lvl="1"/>
            <a:r>
              <a:rPr lang="en-US" dirty="0"/>
              <a:t>Transmission power of APs and laptops is adjusted to have a range of tens of meters nearby rooms becomes like a single cell and the entire building becomes like the cellular telephony system.</a:t>
            </a:r>
          </a:p>
          <a:p>
            <a:pPr lvl="1"/>
            <a:r>
              <a:rPr lang="en-US" dirty="0" smtClean="0"/>
              <a:t>Each cell has only one channel.</a:t>
            </a:r>
          </a:p>
          <a:p>
            <a:pPr lvl="1"/>
            <a:r>
              <a:rPr lang="en-US" dirty="0" smtClean="0"/>
              <a:t>This channel is shared by all the stations in the cell, including APs.</a:t>
            </a:r>
          </a:p>
          <a:p>
            <a:pPr lvl="1"/>
            <a:r>
              <a:rPr lang="en-US" dirty="0" smtClean="0"/>
              <a:t>Bandwidth provided – up to 600 Mbps.</a:t>
            </a:r>
          </a:p>
          <a:p>
            <a:pPr marL="0" indent="0">
              <a:buNone/>
            </a:pPr>
            <a:endParaRPr lang="en-US" dirty="0"/>
          </a:p>
        </p:txBody>
      </p:sp>
    </p:spTree>
    <p:extLst>
      <p:ext uri="{BB962C8B-B14F-4D97-AF65-F5344CB8AC3E}">
        <p14:creationId xmlns:p14="http://schemas.microsoft.com/office/powerpoint/2010/main" xmlns="" val="4003249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Wireless system can not normally detect a collision while it is occurring.</a:t>
            </a:r>
          </a:p>
          <a:p>
            <a:r>
              <a:rPr lang="en-US" dirty="0" smtClean="0"/>
              <a:t>The received signal is weak (millions times fainter than the signal that is being transmitted)</a:t>
            </a:r>
          </a:p>
          <a:p>
            <a:r>
              <a:rPr lang="en-US" dirty="0" smtClean="0"/>
              <a:t>Difficulty in finding it.</a:t>
            </a:r>
          </a:p>
          <a:p>
            <a:r>
              <a:rPr lang="en-US" dirty="0" smtClean="0"/>
              <a:t>Instead ACK are used to discover collisions and other errors after the fact.</a:t>
            </a:r>
            <a:endParaRPr lang="en-US" dirty="0"/>
          </a:p>
        </p:txBody>
      </p:sp>
    </p:spTree>
    <p:extLst>
      <p:ext uri="{BB962C8B-B14F-4D97-AF65-F5344CB8AC3E}">
        <p14:creationId xmlns:p14="http://schemas.microsoft.com/office/powerpoint/2010/main" xmlns="" val="11630884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Additional, and even more important, difference between wireless LAN and wired LAN:</a:t>
            </a:r>
          </a:p>
          <a:p>
            <a:pPr lvl="1"/>
            <a:r>
              <a:rPr lang="en-US" dirty="0" smtClean="0"/>
              <a:t>Wireless LAN: A station may not be able to transmit or receive frames to or from all other stations due to limited radio range.</a:t>
            </a:r>
          </a:p>
          <a:p>
            <a:pPr lvl="1"/>
            <a:r>
              <a:rPr lang="en-US" dirty="0" smtClean="0"/>
              <a:t>Wired LAN: Once the one station sends a frame, all other stations receive it.</a:t>
            </a:r>
            <a:endParaRPr lang="en-US" dirty="0"/>
          </a:p>
        </p:txBody>
      </p:sp>
    </p:spTree>
    <p:extLst>
      <p:ext uri="{BB962C8B-B14F-4D97-AF65-F5344CB8AC3E}">
        <p14:creationId xmlns:p14="http://schemas.microsoft.com/office/powerpoint/2010/main" xmlns="" val="11567250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Simplifying assumptions:</a:t>
            </a:r>
          </a:p>
          <a:p>
            <a:pPr lvl="1"/>
            <a:r>
              <a:rPr lang="en-US" dirty="0" smtClean="0"/>
              <a:t>Each radio transmitter has some fixed range.</a:t>
            </a:r>
          </a:p>
          <a:p>
            <a:pPr lvl="1"/>
            <a:r>
              <a:rPr lang="en-US" dirty="0" smtClean="0"/>
              <a:t>Its range is represented by an ideal circular coverage region </a:t>
            </a:r>
          </a:p>
          <a:p>
            <a:pPr lvl="1"/>
            <a:r>
              <a:rPr lang="en-US" dirty="0" smtClean="0"/>
              <a:t>within that region station can sense and receive the station’s transmission.</a:t>
            </a:r>
          </a:p>
          <a:p>
            <a:pPr marL="457200" lvl="1" indent="0">
              <a:buNone/>
            </a:pPr>
            <a:endParaRPr lang="en-US" dirty="0"/>
          </a:p>
        </p:txBody>
      </p:sp>
    </p:spTree>
    <p:extLst>
      <p:ext uri="{BB962C8B-B14F-4D97-AF65-F5344CB8AC3E}">
        <p14:creationId xmlns:p14="http://schemas.microsoft.com/office/powerpoint/2010/main" xmlns="" val="40521797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Naïve approach:</a:t>
            </a:r>
          </a:p>
          <a:p>
            <a:pPr lvl="1"/>
            <a:r>
              <a:rPr lang="en-US" dirty="0" smtClean="0"/>
              <a:t>Use CSMA: </a:t>
            </a:r>
          </a:p>
          <a:p>
            <a:pPr lvl="2"/>
            <a:r>
              <a:rPr lang="en-US" dirty="0" smtClean="0"/>
              <a:t>Just listen for other transmissions.</a:t>
            </a:r>
          </a:p>
          <a:p>
            <a:pPr lvl="2"/>
            <a:r>
              <a:rPr lang="en-US" dirty="0" smtClean="0"/>
              <a:t>In none is doing it then transmit.</a:t>
            </a:r>
          </a:p>
          <a:p>
            <a:pPr lvl="1"/>
            <a:r>
              <a:rPr lang="en-US" dirty="0" smtClean="0"/>
              <a:t>Problem:</a:t>
            </a:r>
          </a:p>
          <a:p>
            <a:pPr lvl="2"/>
            <a:r>
              <a:rPr lang="en-US" dirty="0" smtClean="0"/>
              <a:t>What matters for reception is interference at the receiver and not at the sender.</a:t>
            </a:r>
          </a:p>
          <a:p>
            <a:pPr marL="457200" lvl="1" indent="0">
              <a:buNone/>
            </a:pPr>
            <a:endParaRPr lang="en-US" dirty="0" smtClean="0"/>
          </a:p>
          <a:p>
            <a:r>
              <a:rPr lang="en-US" dirty="0" smtClean="0"/>
              <a:t>See figure in next slide:</a:t>
            </a:r>
            <a:endParaRPr lang="en-US" dirty="0"/>
          </a:p>
        </p:txBody>
      </p:sp>
    </p:spTree>
    <p:extLst>
      <p:ext uri="{BB962C8B-B14F-4D97-AF65-F5344CB8AC3E}">
        <p14:creationId xmlns:p14="http://schemas.microsoft.com/office/powerpoint/2010/main" xmlns="" val="4291465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charset="0"/>
                <a:cs typeface="Arial" charset="0"/>
              </a:rPr>
              <a:t>Wireless LAN Protocols (1)</a:t>
            </a:r>
          </a:p>
        </p:txBody>
      </p:sp>
      <p:sp>
        <p:nvSpPr>
          <p:cNvPr id="20483" name="Rectangle 3"/>
          <p:cNvSpPr>
            <a:spLocks noGrp="1" noChangeArrowheads="1"/>
          </p:cNvSpPr>
          <p:nvPr>
            <p:ph idx="1"/>
          </p:nvPr>
        </p:nvSpPr>
        <p:spPr>
          <a:xfrm>
            <a:off x="287338" y="5715000"/>
            <a:ext cx="8856662" cy="838200"/>
          </a:xfrm>
        </p:spPr>
        <p:txBody>
          <a:bodyPr/>
          <a:lstStyle/>
          <a:p>
            <a:pPr marL="0" indent="0" algn="ctr" eaLnBrk="1" hangingPunct="1">
              <a:buFontTx/>
              <a:buNone/>
              <a:defRPr/>
            </a:pPr>
            <a:r>
              <a:rPr lang="en-US" dirty="0" smtClean="0">
                <a:latin typeface="Arial" charset="0"/>
                <a:cs typeface="Arial" charset="0"/>
              </a:rPr>
              <a:t>A wireless LAN. </a:t>
            </a:r>
            <a:r>
              <a:rPr lang="en-US" dirty="0" smtClean="0">
                <a:solidFill>
                  <a:schemeClr val="accent6">
                    <a:lumMod val="75000"/>
                  </a:schemeClr>
                </a:solidFill>
                <a:latin typeface="Arial" charset="0"/>
                <a:cs typeface="Arial" charset="0"/>
              </a:rPr>
              <a:t>(a)</a:t>
            </a:r>
            <a:r>
              <a:rPr lang="en-US" dirty="0" smtClean="0">
                <a:latin typeface="Arial" charset="0"/>
                <a:cs typeface="Arial" charset="0"/>
              </a:rPr>
              <a:t> A and C are </a:t>
            </a:r>
            <a:r>
              <a:rPr lang="en-US" b="1" dirty="0" smtClean="0">
                <a:solidFill>
                  <a:srgbClr val="FF0000"/>
                </a:solidFill>
                <a:latin typeface="Arial" charset="0"/>
                <a:cs typeface="Arial" charset="0"/>
              </a:rPr>
              <a:t>hidden terminals </a:t>
            </a:r>
            <a:r>
              <a:rPr lang="en-US" dirty="0" smtClean="0">
                <a:latin typeface="Arial" charset="0"/>
                <a:cs typeface="Arial" charset="0"/>
              </a:rPr>
              <a:t/>
            </a:r>
            <a:br>
              <a:rPr lang="en-US" dirty="0" smtClean="0">
                <a:latin typeface="Arial" charset="0"/>
                <a:cs typeface="Arial" charset="0"/>
              </a:rPr>
            </a:br>
            <a:r>
              <a:rPr lang="en-US" dirty="0" smtClean="0">
                <a:latin typeface="Arial" charset="0"/>
                <a:cs typeface="Arial" charset="0"/>
              </a:rPr>
              <a:t>when transmitting to B.</a:t>
            </a:r>
          </a:p>
          <a:p>
            <a:pPr marL="0" indent="0" algn="ctr" eaLnBrk="1" hangingPunct="1">
              <a:buFontTx/>
              <a:buNone/>
              <a:defRPr/>
            </a:pPr>
            <a:endParaRPr lang="en-US" dirty="0" smtClean="0">
              <a:latin typeface="Arial" charset="0"/>
              <a:cs typeface="Arial" charset="0"/>
            </a:endParaRPr>
          </a:p>
        </p:txBody>
      </p:sp>
      <p:pic>
        <p:nvPicPr>
          <p:cNvPr id="20484"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1497013"/>
            <a:ext cx="5715000" cy="3714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A static allocation is poor fit to most computer systems, in which data traffic is extremely </a:t>
            </a:r>
            <a:r>
              <a:rPr lang="en-US" dirty="0" err="1" smtClean="0"/>
              <a:t>bursty</a:t>
            </a:r>
            <a:r>
              <a:rPr lang="en-US" dirty="0" smtClean="0"/>
              <a:t>:</a:t>
            </a:r>
            <a:endParaRPr lang="en-US" dirty="0" smtClean="0"/>
          </a:p>
          <a:p>
            <a:pPr lvl="1"/>
            <a:r>
              <a:rPr lang="en-US" dirty="0" smtClean="0"/>
              <a:t> Peak traffic to mean traffic rations of 1000:1 are common.</a:t>
            </a:r>
          </a:p>
          <a:p>
            <a:pPr lvl="1"/>
            <a:r>
              <a:rPr lang="en-US" dirty="0" smtClean="0"/>
              <a:t>Consequently most of the channels will be idle most of the time.</a:t>
            </a:r>
            <a:endParaRPr lang="en-US" dirty="0"/>
          </a:p>
        </p:txBody>
      </p:sp>
    </p:spTree>
    <p:extLst>
      <p:ext uri="{BB962C8B-B14F-4D97-AF65-F5344CB8AC3E}">
        <p14:creationId xmlns:p14="http://schemas.microsoft.com/office/powerpoint/2010/main" xmlns="" val="18529297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charset="0"/>
                <a:cs typeface="Arial" charset="0"/>
              </a:rPr>
              <a:t>Wireless LAN Protocols (2)</a:t>
            </a:r>
          </a:p>
        </p:txBody>
      </p:sp>
      <p:sp>
        <p:nvSpPr>
          <p:cNvPr id="21507" name="Rectangle 3"/>
          <p:cNvSpPr>
            <a:spLocks noGrp="1" noChangeArrowheads="1"/>
          </p:cNvSpPr>
          <p:nvPr>
            <p:ph idx="1"/>
          </p:nvPr>
        </p:nvSpPr>
        <p:spPr>
          <a:xfrm>
            <a:off x="287338" y="5715000"/>
            <a:ext cx="8856662" cy="838200"/>
          </a:xfrm>
        </p:spPr>
        <p:txBody>
          <a:bodyPr/>
          <a:lstStyle/>
          <a:p>
            <a:pPr marL="0" indent="0" algn="ctr">
              <a:buFontTx/>
              <a:buNone/>
              <a:defRPr/>
            </a:pPr>
            <a:r>
              <a:rPr lang="en-US" dirty="0" smtClean="0">
                <a:latin typeface="Arial" charset="0"/>
                <a:cs typeface="Arial" charset="0"/>
              </a:rPr>
              <a:t>A wireless LAN</a:t>
            </a:r>
            <a:r>
              <a:rPr lang="en-US" i="1" dirty="0" smtClean="0">
                <a:latin typeface="Arial" charset="0"/>
                <a:cs typeface="Arial" charset="0"/>
              </a:rPr>
              <a:t>. </a:t>
            </a:r>
            <a:r>
              <a:rPr lang="en-US" dirty="0" smtClean="0">
                <a:solidFill>
                  <a:schemeClr val="accent6">
                    <a:lumMod val="75000"/>
                  </a:schemeClr>
                </a:solidFill>
                <a:latin typeface="Arial" charset="0"/>
                <a:cs typeface="Arial" charset="0"/>
              </a:rPr>
              <a:t>(b) </a:t>
            </a:r>
            <a:r>
              <a:rPr lang="en-US" dirty="0" smtClean="0">
                <a:latin typeface="Arial" charset="0"/>
                <a:cs typeface="Arial" charset="0"/>
              </a:rPr>
              <a:t>B and C are </a:t>
            </a:r>
            <a:r>
              <a:rPr lang="en-US" b="1" dirty="0" smtClean="0">
                <a:solidFill>
                  <a:srgbClr val="FF0000"/>
                </a:solidFill>
                <a:latin typeface="Arial" charset="0"/>
                <a:cs typeface="Arial" charset="0"/>
              </a:rPr>
              <a:t>exposed terminals</a:t>
            </a:r>
            <a:r>
              <a:rPr lang="en-US" dirty="0" smtClean="0">
                <a:latin typeface="Arial" charset="0"/>
                <a:cs typeface="Arial" charset="0"/>
              </a:rPr>
              <a:t> when transmitting to A and D.</a:t>
            </a:r>
          </a:p>
        </p:txBody>
      </p:sp>
      <p:pic>
        <p:nvPicPr>
          <p:cNvPr id="2150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28800" y="1511300"/>
            <a:ext cx="56388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sz="2400" dirty="0" smtClean="0"/>
              <a:t>Before starting the transmission a station must know whether there is radio activity around the receiver.</a:t>
            </a:r>
          </a:p>
          <a:p>
            <a:r>
              <a:rPr lang="en-US" sz="2400" dirty="0" smtClean="0"/>
              <a:t>CSMA merely tells it whether there is activity near the transmitter by sensing the carrier. </a:t>
            </a:r>
          </a:p>
          <a:p>
            <a:pPr lvl="1"/>
            <a:r>
              <a:rPr lang="en-US" sz="2400" dirty="0" smtClean="0"/>
              <a:t>With wired communication all signals propagate to all stations so this distinction does not exist.</a:t>
            </a:r>
            <a:endParaRPr lang="en-US" sz="2400" dirty="0"/>
          </a:p>
          <a:p>
            <a:pPr lvl="1"/>
            <a:r>
              <a:rPr lang="en-US" sz="2400" dirty="0" smtClean="0"/>
              <a:t>However only one transmission can take place at one time.</a:t>
            </a:r>
            <a:endParaRPr lang="en-US" sz="2400" dirty="0"/>
          </a:p>
        </p:txBody>
      </p:sp>
    </p:spTree>
    <p:extLst>
      <p:ext uri="{BB962C8B-B14F-4D97-AF65-F5344CB8AC3E}">
        <p14:creationId xmlns:p14="http://schemas.microsoft.com/office/powerpoint/2010/main" xmlns="" val="14366606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143000" y="1227902"/>
            <a:ext cx="7543800" cy="4297363"/>
          </a:xfrm>
        </p:spPr>
        <p:txBody>
          <a:bodyPr/>
          <a:lstStyle/>
          <a:p>
            <a:r>
              <a:rPr lang="en-US" sz="2400" dirty="0" smtClean="0"/>
              <a:t>In a system based on short-range radio waves multiple transmissions can occur simultaneously:</a:t>
            </a:r>
          </a:p>
          <a:p>
            <a:pPr lvl="1"/>
            <a:r>
              <a:rPr lang="en-US" sz="2400" dirty="0" smtClean="0"/>
              <a:t>If they all have different destinations, and</a:t>
            </a:r>
          </a:p>
          <a:p>
            <a:pPr lvl="1"/>
            <a:r>
              <a:rPr lang="en-US" sz="2400" dirty="0" smtClean="0"/>
              <a:t>These destinations are out of range of one another.</a:t>
            </a:r>
          </a:p>
          <a:p>
            <a:r>
              <a:rPr lang="en-US" sz="2400" dirty="0"/>
              <a:t>Multiple Access with Collision Avoidance (</a:t>
            </a:r>
            <a:r>
              <a:rPr lang="en-US" sz="2400" dirty="0" smtClean="0"/>
              <a:t>MACA) - Early protocol that tackles these problems for wireless LAN’s.</a:t>
            </a:r>
          </a:p>
          <a:p>
            <a:pPr lvl="1"/>
            <a:r>
              <a:rPr lang="en-US" sz="2400" dirty="0" smtClean="0"/>
              <a:t>The basic idea behind it is for the sender to simulate the receiver into outputting a short frame</a:t>
            </a:r>
          </a:p>
          <a:p>
            <a:pPr lvl="1"/>
            <a:r>
              <a:rPr lang="en-US" sz="2400" dirty="0" smtClean="0"/>
              <a:t>Nearby stations can detect this transmission and avoid transmitting for the duration of the upcoming (larger) data frame.</a:t>
            </a:r>
            <a:endParaRPr lang="en-US" sz="2400" dirty="0"/>
          </a:p>
        </p:txBody>
      </p:sp>
    </p:spTree>
    <p:extLst>
      <p:ext uri="{BB962C8B-B14F-4D97-AF65-F5344CB8AC3E}">
        <p14:creationId xmlns:p14="http://schemas.microsoft.com/office/powerpoint/2010/main" xmlns="" val="27375479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143000" y="1227902"/>
            <a:ext cx="7543800" cy="4297363"/>
          </a:xfrm>
        </p:spPr>
        <p:txBody>
          <a:bodyPr/>
          <a:lstStyle/>
          <a:p>
            <a:r>
              <a:rPr lang="en-US" sz="2400" dirty="0" smtClean="0"/>
              <a:t>In a system based on short-range radio waves multiple transmissions can occur simultaneously:</a:t>
            </a:r>
          </a:p>
          <a:p>
            <a:pPr lvl="1"/>
            <a:r>
              <a:rPr lang="en-US" sz="2400" dirty="0" smtClean="0"/>
              <a:t>If they all have different destinations, and</a:t>
            </a:r>
          </a:p>
          <a:p>
            <a:pPr lvl="1"/>
            <a:r>
              <a:rPr lang="en-US" sz="2400" dirty="0" smtClean="0"/>
              <a:t>These destinations are out of range of one another.</a:t>
            </a:r>
          </a:p>
          <a:p>
            <a:r>
              <a:rPr lang="en-US" sz="2400" b="1" dirty="0">
                <a:solidFill>
                  <a:srgbClr val="FF0000"/>
                </a:solidFill>
              </a:rPr>
              <a:t>Multiple Access with Collision Avoidance </a:t>
            </a:r>
            <a:r>
              <a:rPr lang="en-US" sz="2400" dirty="0"/>
              <a:t>(</a:t>
            </a:r>
            <a:r>
              <a:rPr lang="en-US" sz="2400" dirty="0" smtClean="0"/>
              <a:t>MACA) - Early protocol that tackles these problems for wireless LAN’s.</a:t>
            </a:r>
          </a:p>
          <a:p>
            <a:pPr lvl="1"/>
            <a:r>
              <a:rPr lang="en-US" sz="2400" dirty="0" smtClean="0"/>
              <a:t>The basic idea behind it is for the sender to simulate the receiver into outputting a short frame</a:t>
            </a:r>
          </a:p>
          <a:p>
            <a:pPr lvl="1"/>
            <a:r>
              <a:rPr lang="en-US" sz="2400" dirty="0" smtClean="0"/>
              <a:t>Nearby stations can detect this transmission and avoid transmitting for the duration of the upcoming (larger) data frame.</a:t>
            </a:r>
            <a:endParaRPr lang="en-US" sz="2400" dirty="0"/>
          </a:p>
        </p:txBody>
      </p:sp>
    </p:spTree>
    <p:extLst>
      <p:ext uri="{BB962C8B-B14F-4D97-AF65-F5344CB8AC3E}">
        <p14:creationId xmlns:p14="http://schemas.microsoft.com/office/powerpoint/2010/main" xmlns="" val="1482902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143000" y="1227902"/>
            <a:ext cx="7543800" cy="4297363"/>
          </a:xfrm>
        </p:spPr>
        <p:txBody>
          <a:bodyPr/>
          <a:lstStyle/>
          <a:p>
            <a:r>
              <a:rPr lang="en-US" sz="2400" dirty="0" smtClean="0"/>
              <a:t>MACA is illustrated in the next slide. </a:t>
            </a:r>
          </a:p>
          <a:p>
            <a:pPr lvl="1"/>
            <a:r>
              <a:rPr lang="en-US" sz="2400" dirty="0" smtClean="0"/>
              <a:t>A sends a frame to B – A initiates the request by sending an </a:t>
            </a:r>
            <a:r>
              <a:rPr lang="en-US" sz="2400" b="1" dirty="0" smtClean="0">
                <a:solidFill>
                  <a:srgbClr val="FF0000"/>
                </a:solidFill>
              </a:rPr>
              <a:t>Request To Send</a:t>
            </a:r>
            <a:r>
              <a:rPr lang="en-US" sz="2400" dirty="0" smtClean="0"/>
              <a:t> (</a:t>
            </a:r>
            <a:r>
              <a:rPr lang="en-US" sz="2400" b="1" dirty="0" smtClean="0"/>
              <a:t>RTS</a:t>
            </a:r>
            <a:r>
              <a:rPr lang="en-US" sz="2400" dirty="0" smtClean="0"/>
              <a:t>) to station B. </a:t>
            </a:r>
          </a:p>
          <a:p>
            <a:pPr lvl="2"/>
            <a:r>
              <a:rPr lang="en-US" sz="2000" dirty="0" smtClean="0"/>
              <a:t>Short frame (30 bytes) that contains the length of data frame that will eventually follow.</a:t>
            </a:r>
          </a:p>
          <a:p>
            <a:pPr lvl="1"/>
            <a:r>
              <a:rPr lang="en-US" sz="2400" dirty="0" smtClean="0"/>
              <a:t>B replies with a </a:t>
            </a:r>
            <a:r>
              <a:rPr lang="en-US" sz="2400" b="1" dirty="0" smtClean="0">
                <a:solidFill>
                  <a:srgbClr val="FF0000"/>
                </a:solidFill>
              </a:rPr>
              <a:t>Clear To Send </a:t>
            </a:r>
            <a:r>
              <a:rPr lang="en-US" sz="2400" dirty="0" smtClean="0"/>
              <a:t>(</a:t>
            </a:r>
            <a:r>
              <a:rPr lang="en-US" sz="2400" b="1" dirty="0" smtClean="0"/>
              <a:t>CTS</a:t>
            </a:r>
            <a:r>
              <a:rPr lang="en-US" sz="2400" dirty="0" smtClean="0"/>
              <a:t>) frame.</a:t>
            </a:r>
          </a:p>
          <a:p>
            <a:pPr lvl="2"/>
            <a:r>
              <a:rPr lang="en-US" sz="2000" dirty="0" smtClean="0"/>
              <a:t>This frame contains the data length (copied from RTS).</a:t>
            </a:r>
          </a:p>
          <a:p>
            <a:pPr lvl="1"/>
            <a:r>
              <a:rPr lang="en-US" sz="2400" dirty="0" smtClean="0"/>
              <a:t>After reception of the CTS frame the a station A begins transmission.</a:t>
            </a:r>
          </a:p>
        </p:txBody>
      </p:sp>
    </p:spTree>
    <p:extLst>
      <p:ext uri="{BB962C8B-B14F-4D97-AF65-F5344CB8AC3E}">
        <p14:creationId xmlns:p14="http://schemas.microsoft.com/office/powerpoint/2010/main" xmlns="" val="3242136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latin typeface="Arial" charset="0"/>
                <a:cs typeface="Arial" charset="0"/>
              </a:rPr>
              <a:t>Wireless LAN Protocols (3)</a:t>
            </a:r>
          </a:p>
        </p:txBody>
      </p:sp>
      <p:sp>
        <p:nvSpPr>
          <p:cNvPr id="22531" name="Rectangle 3"/>
          <p:cNvSpPr>
            <a:spLocks noGrp="1" noChangeArrowheads="1"/>
          </p:cNvSpPr>
          <p:nvPr>
            <p:ph idx="1"/>
          </p:nvPr>
        </p:nvSpPr>
        <p:spPr>
          <a:xfrm>
            <a:off x="287338" y="5715000"/>
            <a:ext cx="8856662" cy="838200"/>
          </a:xfrm>
        </p:spPr>
        <p:txBody>
          <a:bodyPr/>
          <a:lstStyle/>
          <a:p>
            <a:pPr marL="0" indent="0" algn="ctr">
              <a:buFontTx/>
              <a:buNone/>
            </a:pPr>
            <a:r>
              <a:rPr lang="en-US" smtClean="0">
                <a:latin typeface="Arial" charset="0"/>
                <a:cs typeface="Arial" charset="0"/>
              </a:rPr>
              <a:t>The MACA protocol. (a) </a:t>
            </a:r>
            <a:r>
              <a:rPr lang="en-US" i="1" smtClean="0">
                <a:latin typeface="Arial" charset="0"/>
                <a:cs typeface="Arial" charset="0"/>
              </a:rPr>
              <a:t>A sending an RTS to B. (b) B responding </a:t>
            </a:r>
            <a:r>
              <a:rPr lang="en-US" smtClean="0">
                <a:latin typeface="Arial" charset="0"/>
                <a:cs typeface="Arial" charset="0"/>
              </a:rPr>
              <a:t>with a CTS to </a:t>
            </a:r>
            <a:r>
              <a:rPr lang="en-US" i="1" smtClean="0">
                <a:latin typeface="Arial" charset="0"/>
                <a:cs typeface="Arial" charset="0"/>
              </a:rPr>
              <a:t>A.</a:t>
            </a:r>
            <a:endParaRPr lang="en-US" smtClean="0">
              <a:latin typeface="Arial" charset="0"/>
              <a:cs typeface="Arial" charset="0"/>
            </a:endParaRPr>
          </a:p>
        </p:txBody>
      </p:sp>
      <p:pic>
        <p:nvPicPr>
          <p:cNvPr id="2253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1488" y="1566863"/>
            <a:ext cx="8201025" cy="372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Wireless LAN Protocols</a:t>
            </a:r>
            <a:endParaRPr lang="en-US" dirty="0"/>
          </a:p>
        </p:txBody>
      </p:sp>
      <p:sp>
        <p:nvSpPr>
          <p:cNvPr id="5" name="Content Placeholder 4"/>
          <p:cNvSpPr>
            <a:spLocks noGrp="1"/>
          </p:cNvSpPr>
          <p:nvPr>
            <p:ph idx="1"/>
          </p:nvPr>
        </p:nvSpPr>
        <p:spPr/>
        <p:txBody>
          <a:bodyPr/>
          <a:lstStyle/>
          <a:p>
            <a:r>
              <a:rPr lang="en-US" sz="2400" dirty="0" smtClean="0"/>
              <a:t>Any station hearing the RTS is clearly close to A and must remain silent long enough for the CTS to be transmitted back to A without conflict.</a:t>
            </a:r>
          </a:p>
          <a:p>
            <a:r>
              <a:rPr lang="en-US" sz="2400" dirty="0" smtClean="0"/>
              <a:t>Any stations hearing CTS are clearly close to B and must remain silent during the upcoming data transmission, whole length it can tell by examining the CTS frame.</a:t>
            </a:r>
          </a:p>
          <a:p>
            <a:r>
              <a:rPr lang="en-US" sz="2400" dirty="0" smtClean="0"/>
              <a:t>Collisions are possible.</a:t>
            </a:r>
            <a:endParaRPr lang="en-US" sz="2400" dirty="0"/>
          </a:p>
        </p:txBody>
      </p:sp>
    </p:spTree>
    <p:extLst>
      <p:ext uri="{BB962C8B-B14F-4D97-AF65-F5344CB8AC3E}">
        <p14:creationId xmlns:p14="http://schemas.microsoft.com/office/powerpoint/2010/main" xmlns="" val="64881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904875"/>
          </a:xfrm>
        </p:spPr>
        <p:txBody>
          <a:bodyPr/>
          <a:lstStyle/>
          <a:p>
            <a:pPr eaLnBrk="1" hangingPunct="1"/>
            <a:r>
              <a:rPr lang="en-US" smtClean="0">
                <a:latin typeface="Arial" charset="0"/>
                <a:cs typeface="Arial" charset="0"/>
              </a:rPr>
              <a:t>Ethernet</a:t>
            </a:r>
          </a:p>
        </p:txBody>
      </p:sp>
      <p:sp>
        <p:nvSpPr>
          <p:cNvPr id="23555" name="Rectangle 3"/>
          <p:cNvSpPr>
            <a:spLocks noGrp="1" noChangeArrowheads="1"/>
          </p:cNvSpPr>
          <p:nvPr>
            <p:ph idx="1"/>
          </p:nvPr>
        </p:nvSpPr>
        <p:spPr>
          <a:xfrm>
            <a:off x="838200" y="990600"/>
            <a:ext cx="8305800" cy="5562600"/>
          </a:xfrm>
        </p:spPr>
        <p:txBody>
          <a:bodyPr/>
          <a:lstStyle/>
          <a:p>
            <a:pPr eaLnBrk="1" hangingPunct="1">
              <a:buFontTx/>
              <a:buChar char="•"/>
            </a:pPr>
            <a:r>
              <a:rPr lang="en-US" sz="3200" smtClean="0">
                <a:latin typeface="Arial" charset="0"/>
                <a:cs typeface="Arial" charset="0"/>
              </a:rPr>
              <a:t>Physical layer</a:t>
            </a:r>
          </a:p>
          <a:p>
            <a:pPr eaLnBrk="1" hangingPunct="1">
              <a:buFontTx/>
              <a:buChar char="•"/>
            </a:pPr>
            <a:r>
              <a:rPr lang="en-US" sz="3200" smtClean="0">
                <a:latin typeface="Arial" charset="0"/>
                <a:cs typeface="Arial" charset="0"/>
              </a:rPr>
              <a:t>MAC sublayer protocol</a:t>
            </a:r>
          </a:p>
          <a:p>
            <a:pPr eaLnBrk="1" hangingPunct="1">
              <a:buFontTx/>
              <a:buChar char="•"/>
            </a:pPr>
            <a:r>
              <a:rPr lang="en-US" sz="3200" smtClean="0">
                <a:latin typeface="Arial" charset="0"/>
                <a:cs typeface="Arial" charset="0"/>
              </a:rPr>
              <a:t>Ethernet performance</a:t>
            </a:r>
          </a:p>
          <a:p>
            <a:pPr eaLnBrk="1" hangingPunct="1">
              <a:buFontTx/>
              <a:buChar char="•"/>
            </a:pPr>
            <a:r>
              <a:rPr lang="en-US" sz="3200" smtClean="0">
                <a:latin typeface="Arial" charset="0"/>
                <a:cs typeface="Arial" charset="0"/>
              </a:rPr>
              <a:t>Switched Ethernet</a:t>
            </a:r>
          </a:p>
          <a:p>
            <a:pPr eaLnBrk="1" hangingPunct="1">
              <a:buFontTx/>
              <a:buChar char="•"/>
            </a:pPr>
            <a:r>
              <a:rPr lang="en-US" sz="3200" smtClean="0">
                <a:latin typeface="Arial" charset="0"/>
                <a:cs typeface="Arial" charset="0"/>
              </a:rPr>
              <a:t>Fast Ethernet</a:t>
            </a:r>
          </a:p>
          <a:p>
            <a:pPr eaLnBrk="1" hangingPunct="1">
              <a:buFontTx/>
              <a:buChar char="•"/>
            </a:pPr>
            <a:r>
              <a:rPr lang="en-US" sz="3200" smtClean="0">
                <a:latin typeface="Arial" charset="0"/>
                <a:cs typeface="Arial" charset="0"/>
              </a:rPr>
              <a:t>Gigabit Ethernet</a:t>
            </a:r>
          </a:p>
          <a:p>
            <a:pPr eaLnBrk="1" hangingPunct="1">
              <a:buFontTx/>
              <a:buChar char="•"/>
            </a:pPr>
            <a:r>
              <a:rPr lang="en-US" sz="3200" smtClean="0">
                <a:latin typeface="Arial" charset="0"/>
                <a:cs typeface="Arial" charset="0"/>
              </a:rPr>
              <a:t>10 Gigabit Ethernet</a:t>
            </a:r>
          </a:p>
          <a:p>
            <a:pPr eaLnBrk="1" hangingPunct="1">
              <a:buFontTx/>
              <a:buChar char="•"/>
            </a:pPr>
            <a:r>
              <a:rPr lang="en-US" sz="3200" smtClean="0">
                <a:latin typeface="Arial" charset="0"/>
                <a:cs typeface="Arial" charset="0"/>
              </a:rPr>
              <a:t>IEEE 802.2: Logical Link Control</a:t>
            </a:r>
          </a:p>
          <a:p>
            <a:pPr eaLnBrk="1" hangingPunct="1">
              <a:buFontTx/>
              <a:buChar char="•"/>
            </a:pPr>
            <a:r>
              <a:rPr lang="en-US" sz="3200" smtClean="0">
                <a:latin typeface="Arial" charset="0"/>
                <a:cs typeface="Arial" charset="0"/>
              </a:rPr>
              <a:t>Retrospective on Ethernet</a:t>
            </a:r>
          </a:p>
          <a:p>
            <a:pPr eaLnBrk="1" hangingPunct="1">
              <a:buFontTx/>
              <a:buChar char="•"/>
            </a:pPr>
            <a:endParaRPr lang="en-US" sz="3200" smtClean="0">
              <a:latin typeface="Arial" charset="0"/>
              <a:cs typeface="Arial"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Ethernet</a:t>
            </a:r>
            <a:endParaRPr lang="en-US" dirty="0"/>
          </a:p>
        </p:txBody>
      </p:sp>
      <p:sp>
        <p:nvSpPr>
          <p:cNvPr id="5" name="Content Placeholder 4"/>
          <p:cNvSpPr>
            <a:spLocks noGrp="1"/>
          </p:cNvSpPr>
          <p:nvPr>
            <p:ph idx="1"/>
          </p:nvPr>
        </p:nvSpPr>
        <p:spPr/>
        <p:txBody>
          <a:bodyPr/>
          <a:lstStyle/>
          <a:p>
            <a:r>
              <a:rPr lang="en-US" dirty="0" smtClean="0"/>
              <a:t>Classical Ethernet</a:t>
            </a:r>
          </a:p>
          <a:p>
            <a:r>
              <a:rPr lang="en-US" dirty="0" smtClean="0"/>
              <a:t>Switched Ethernet</a:t>
            </a:r>
            <a:endParaRPr lang="en-US" dirty="0"/>
          </a:p>
        </p:txBody>
      </p:sp>
    </p:spTree>
    <p:extLst>
      <p:ext uri="{BB962C8B-B14F-4D97-AF65-F5344CB8AC3E}">
        <p14:creationId xmlns:p14="http://schemas.microsoft.com/office/powerpoint/2010/main" xmlns="" val="882132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143000" y="1397721"/>
            <a:ext cx="7543800" cy="4297363"/>
          </a:xfrm>
        </p:spPr>
        <p:txBody>
          <a:bodyPr/>
          <a:lstStyle/>
          <a:p>
            <a:r>
              <a:rPr lang="en-US" dirty="0" smtClean="0"/>
              <a:t>Bob Metcalfe with David Boggs designed and implemented the first local area network in 1976 in Xerox Palo Alto Lab.</a:t>
            </a:r>
          </a:p>
          <a:p>
            <a:r>
              <a:rPr lang="en-US" dirty="0" smtClean="0"/>
              <a:t>It used a ingle long thick coaxial cable.</a:t>
            </a:r>
          </a:p>
          <a:p>
            <a:r>
              <a:rPr lang="en-US" dirty="0" smtClean="0"/>
              <a:t>Speed 3 Mbps.</a:t>
            </a:r>
          </a:p>
          <a:p>
            <a:r>
              <a:rPr lang="en-US" b="1" dirty="0" smtClean="0">
                <a:solidFill>
                  <a:srgbClr val="FF0000"/>
                </a:solidFill>
              </a:rPr>
              <a:t>Ethernet</a:t>
            </a:r>
            <a:r>
              <a:rPr lang="en-US" dirty="0" smtClean="0"/>
              <a:t> – </a:t>
            </a:r>
            <a:r>
              <a:rPr lang="en-US" dirty="0" err="1" smtClean="0"/>
              <a:t>luminiferous</a:t>
            </a:r>
            <a:r>
              <a:rPr lang="en-US" dirty="0" smtClean="0"/>
              <a:t> ether. </a:t>
            </a:r>
          </a:p>
          <a:p>
            <a:r>
              <a:rPr lang="en-US" dirty="0" smtClean="0"/>
              <a:t>Successful designed that was later drafted as standard in 1978 by Xerox, DEC, Intel with a 10 Mbps.</a:t>
            </a:r>
          </a:p>
          <a:p>
            <a:r>
              <a:rPr lang="en-US" dirty="0" smtClean="0"/>
              <a:t>In 1983 it became the IEEE 802.3 standard   </a:t>
            </a:r>
            <a:endParaRPr lang="en-US" dirty="0"/>
          </a:p>
        </p:txBody>
      </p:sp>
    </p:spTree>
    <p:extLst>
      <p:ext uri="{BB962C8B-B14F-4D97-AF65-F5344CB8AC3E}">
        <p14:creationId xmlns:p14="http://schemas.microsoft.com/office/powerpoint/2010/main" xmlns="" val="3807702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p:txBody>
              <a:bodyPr/>
              <a:lstStyle/>
              <a:p>
                <a:r>
                  <a:rPr lang="en-US" dirty="0" smtClean="0"/>
                  <a:t>Example:</a:t>
                </a:r>
              </a:p>
              <a:p>
                <a:pPr lvl="1"/>
                <a:r>
                  <a:rPr lang="en-US" dirty="0" smtClean="0"/>
                  <a:t>Mean Time delay </a:t>
                </a:r>
                <a:r>
                  <a:rPr lang="en-US" b="1" i="1" dirty="0" smtClean="0">
                    <a:latin typeface="Times New Roman" pitchFamily="18" charset="0"/>
                  </a:rPr>
                  <a:t>T</a:t>
                </a:r>
                <a:r>
                  <a:rPr lang="en-US" dirty="0" smtClean="0"/>
                  <a:t>,</a:t>
                </a:r>
              </a:p>
              <a:p>
                <a:pPr lvl="1"/>
                <a:r>
                  <a:rPr lang="en-US" dirty="0" smtClean="0"/>
                  <a:t>Channel capacity </a:t>
                </a:r>
                <a:r>
                  <a:rPr lang="en-US" b="1" i="1" dirty="0" smtClean="0">
                    <a:latin typeface="Times New Roman" pitchFamily="18" charset="0"/>
                  </a:rPr>
                  <a:t>C</a:t>
                </a:r>
                <a:r>
                  <a:rPr lang="en-US" dirty="0" smtClean="0"/>
                  <a:t>,</a:t>
                </a:r>
              </a:p>
              <a:p>
                <a:pPr lvl="1"/>
                <a:r>
                  <a:rPr lang="en-US" dirty="0" smtClean="0"/>
                  <a:t>Average rate </a:t>
                </a:r>
                <a:r>
                  <a:rPr lang="en-US" dirty="0" smtClean="0">
                    <a:latin typeface="Symbol" pitchFamily="18" charset="2"/>
                  </a:rPr>
                  <a:t>l</a:t>
                </a:r>
                <a:r>
                  <a:rPr lang="en-US" dirty="0" smtClean="0"/>
                  <a:t> frames/sec</a:t>
                </a:r>
              </a:p>
              <a:p>
                <a:pPr lvl="1"/>
                <a:r>
                  <a:rPr lang="en-US" dirty="0" smtClean="0"/>
                  <a:t>Frames average length of 1/</a:t>
                </a:r>
                <a:r>
                  <a:rPr lang="en-US" dirty="0" smtClean="0">
                    <a:latin typeface="Symbol" pitchFamily="18" charset="2"/>
                  </a:rPr>
                  <a:t>m</a:t>
                </a:r>
                <a:r>
                  <a:rPr lang="en-US" dirty="0" smtClean="0"/>
                  <a:t> bits.</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ea typeface="Cambria Math"/>
                            </a:rPr>
                            <m:t>𝜇</m:t>
                          </m:r>
                          <m:r>
                            <a:rPr lang="en-US" b="0" i="1" smtClean="0">
                              <a:latin typeface="Cambria Math"/>
                            </a:rPr>
                            <m:t>𝐶</m:t>
                          </m:r>
                          <m:r>
                            <a:rPr lang="en-US" b="0" i="1" smtClean="0">
                              <a:latin typeface="Cambria Math"/>
                            </a:rPr>
                            <m:t>−</m:t>
                          </m:r>
                          <m:r>
                            <m:rPr>
                              <m:nor/>
                            </m:rPr>
                            <a:rPr lang="en-US" dirty="0" smtClean="0">
                              <a:latin typeface="Symbol" pitchFamily="18" charset="2"/>
                            </a:rPr>
                            <m:t>l</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cstate="print"/>
                <a:stretch>
                  <a:fillRect l="-1455" t="-1418"/>
                </a:stretch>
              </a:blipFill>
            </p:spPr>
            <p:txBody>
              <a:bodyPr/>
              <a:lstStyle/>
              <a:p>
                <a:r>
                  <a:rPr lang="en-US">
                    <a:noFill/>
                  </a:rPr>
                  <a:t> </a:t>
                </a:r>
              </a:p>
            </p:txBody>
          </p:sp>
        </mc:Fallback>
      </mc:AlternateContent>
    </p:spTree>
    <p:extLst>
      <p:ext uri="{BB962C8B-B14F-4D97-AF65-F5344CB8AC3E}">
        <p14:creationId xmlns:p14="http://schemas.microsoft.com/office/powerpoint/2010/main" xmlns="" val="406521601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143000" y="1397721"/>
            <a:ext cx="7543800" cy="4297363"/>
          </a:xfrm>
        </p:spPr>
        <p:txBody>
          <a:bodyPr/>
          <a:lstStyle/>
          <a:p>
            <a:r>
              <a:rPr lang="en-US" sz="2400" dirty="0" smtClean="0"/>
              <a:t>Thick Ethernet – a thick cable. Segment could be as long as 500 m. Could be used to connect up to 100 computers.</a:t>
            </a:r>
          </a:p>
          <a:p>
            <a:r>
              <a:rPr lang="en-US" sz="2400" dirty="0" smtClean="0"/>
              <a:t>Thin Ethernet – BNC connectors. Segment could be no longer than 185 m. Could be used to connect up to 30 computers.</a:t>
            </a:r>
          </a:p>
          <a:p>
            <a:r>
              <a:rPr lang="en-US" sz="2400" dirty="0" smtClean="0"/>
              <a:t>For a large length connectivity the cables could be connected by repeaters. </a:t>
            </a:r>
          </a:p>
          <a:p>
            <a:r>
              <a:rPr lang="en-US" sz="2400" dirty="0" smtClean="0"/>
              <a:t>Repeater is a physical layer device that receives, amplifies, and retransmits signals in both directions.</a:t>
            </a:r>
            <a:endParaRPr lang="en-US" sz="2400" dirty="0"/>
          </a:p>
        </p:txBody>
      </p:sp>
    </p:spTree>
    <p:extLst>
      <p:ext uri="{BB962C8B-B14F-4D97-AF65-F5344CB8AC3E}">
        <p14:creationId xmlns:p14="http://schemas.microsoft.com/office/powerpoint/2010/main" xmlns="" val="27540970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Arial" charset="0"/>
                <a:cs typeface="Arial" charset="0"/>
              </a:rPr>
              <a:t>Classic Ethernet Physical Layer</a:t>
            </a:r>
          </a:p>
        </p:txBody>
      </p:sp>
      <p:sp>
        <p:nvSpPr>
          <p:cNvPr id="24579" name="Rectangle 3"/>
          <p:cNvSpPr>
            <a:spLocks noGrp="1" noChangeArrowheads="1"/>
          </p:cNvSpPr>
          <p:nvPr>
            <p:ph idx="1"/>
          </p:nvPr>
        </p:nvSpPr>
        <p:spPr>
          <a:xfrm>
            <a:off x="287338" y="5715000"/>
            <a:ext cx="8856662" cy="838200"/>
          </a:xfrm>
        </p:spPr>
        <p:txBody>
          <a:bodyPr/>
          <a:lstStyle/>
          <a:p>
            <a:pPr algn="ctr" eaLnBrk="1" hangingPunct="1">
              <a:buFontTx/>
              <a:buNone/>
            </a:pPr>
            <a:r>
              <a:rPr lang="en-US" smtClean="0">
                <a:latin typeface="Arial" charset="0"/>
                <a:cs typeface="Arial" charset="0"/>
              </a:rPr>
              <a:t>Architecture of classic Ethernet</a:t>
            </a:r>
          </a:p>
        </p:txBody>
      </p:sp>
      <p:pic>
        <p:nvPicPr>
          <p:cNvPr id="24580"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7663" y="2133600"/>
            <a:ext cx="8448675"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143000" y="1397721"/>
            <a:ext cx="7543800" cy="4297363"/>
          </a:xfrm>
        </p:spPr>
        <p:txBody>
          <a:bodyPr/>
          <a:lstStyle/>
          <a:p>
            <a:pPr>
              <a:buFont typeface="Arial" pitchFamily="34" charset="0"/>
              <a:buChar char="•"/>
            </a:pPr>
            <a:r>
              <a:rPr lang="en-US" sz="2400" dirty="0" smtClean="0"/>
              <a:t>Over each of those cables the signal was coded using Manchester encoding.</a:t>
            </a:r>
          </a:p>
          <a:p>
            <a:pPr>
              <a:buFont typeface="Arial" pitchFamily="34" charset="0"/>
              <a:buChar char="•"/>
            </a:pPr>
            <a:r>
              <a:rPr lang="en-US" dirty="0" smtClean="0"/>
              <a:t>Other restriction was that no two transceivers could be more than 2.5 km apart and no path between any two transceivers could traverse more than four repeaters.</a:t>
            </a:r>
          </a:p>
          <a:p>
            <a:pPr>
              <a:buFont typeface="Arial" pitchFamily="34" charset="0"/>
              <a:buChar char="•"/>
            </a:pPr>
            <a:r>
              <a:rPr lang="en-US" dirty="0" smtClean="0"/>
              <a:t>This limitation was impose due to the MAC protocol used.</a:t>
            </a:r>
          </a:p>
          <a:p>
            <a:pPr>
              <a:buFont typeface="Arial" pitchFamily="34" charset="0"/>
              <a:buChar char="•"/>
            </a:pPr>
            <a:endParaRPr lang="en-US" sz="2400" dirty="0"/>
          </a:p>
        </p:txBody>
      </p:sp>
    </p:spTree>
    <p:extLst>
      <p:ext uri="{BB962C8B-B14F-4D97-AF65-F5344CB8AC3E}">
        <p14:creationId xmlns:p14="http://schemas.microsoft.com/office/powerpoint/2010/main" xmlns="" val="42000385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5" name="Content Placeholder 4"/>
          <p:cNvSpPr>
            <a:spLocks noGrp="1"/>
          </p:cNvSpPr>
          <p:nvPr>
            <p:ph idx="1"/>
          </p:nvPr>
        </p:nvSpPr>
        <p:spPr/>
        <p:txBody>
          <a:bodyPr/>
          <a:lstStyle/>
          <a:p>
            <a:r>
              <a:rPr lang="en-US" dirty="0" smtClean="0"/>
              <a:t>The format used to send frames is shown in the figure in next slide.</a:t>
            </a:r>
            <a:endParaRPr lang="en-US" dirty="0"/>
          </a:p>
        </p:txBody>
      </p:sp>
    </p:spTree>
    <p:extLst>
      <p:ext uri="{BB962C8B-B14F-4D97-AF65-F5344CB8AC3E}">
        <p14:creationId xmlns:p14="http://schemas.microsoft.com/office/powerpoint/2010/main" xmlns="" val="20911160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latin typeface="Arial" charset="0"/>
                <a:cs typeface="Arial" charset="0"/>
              </a:rPr>
              <a:t>MAC </a:t>
            </a:r>
            <a:r>
              <a:rPr lang="en-US" dirty="0" err="1" smtClean="0">
                <a:latin typeface="Arial" charset="0"/>
                <a:cs typeface="Arial" charset="0"/>
              </a:rPr>
              <a:t>Sublayer</a:t>
            </a:r>
            <a:r>
              <a:rPr lang="en-US" dirty="0" smtClean="0">
                <a:latin typeface="Arial" charset="0"/>
                <a:cs typeface="Arial" charset="0"/>
              </a:rPr>
              <a:t> Protocol (1)</a:t>
            </a:r>
          </a:p>
        </p:txBody>
      </p:sp>
      <p:sp>
        <p:nvSpPr>
          <p:cNvPr id="25603" name="Rectangle 3"/>
          <p:cNvSpPr>
            <a:spLocks noGrp="1" noChangeArrowheads="1"/>
          </p:cNvSpPr>
          <p:nvPr>
            <p:ph idx="1"/>
          </p:nvPr>
        </p:nvSpPr>
        <p:spPr/>
        <p:txBody>
          <a:bodyPr/>
          <a:lstStyle/>
          <a:p>
            <a:pPr algn="ctr" eaLnBrk="1" hangingPunct="1">
              <a:buFontTx/>
              <a:buNone/>
            </a:pPr>
            <a:r>
              <a:rPr lang="fr-FR" smtClean="0">
                <a:latin typeface="Arial" charset="0"/>
                <a:cs typeface="Arial" charset="0"/>
              </a:rPr>
              <a:t>Frame formats. (a) Ethernet (DIX). (b) IEEE 802.3.</a:t>
            </a:r>
            <a:endParaRPr lang="en-US" smtClean="0">
              <a:latin typeface="Arial" charset="0"/>
              <a:cs typeface="Arial" charset="0"/>
            </a:endParaRPr>
          </a:p>
        </p:txBody>
      </p:sp>
      <p:pic>
        <p:nvPicPr>
          <p:cNvPr id="2560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9588" y="2906495"/>
            <a:ext cx="8855075" cy="256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14129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p:txBody>
          <a:bodyPr/>
          <a:lstStyle/>
          <a:p>
            <a:r>
              <a:rPr lang="en-US" sz="2400" dirty="0" smtClean="0"/>
              <a:t>Format to send frames is shown in the figure in the previous slide.</a:t>
            </a:r>
          </a:p>
          <a:p>
            <a:endParaRPr lang="en-US" sz="2400" dirty="0"/>
          </a:p>
          <a:p>
            <a:pPr marL="514350" indent="-514350">
              <a:buFont typeface="+mj-lt"/>
              <a:buAutoNum type="arabicPeriod"/>
            </a:pPr>
            <a:r>
              <a:rPr lang="en-US" sz="2400" dirty="0" smtClean="0"/>
              <a:t>Preamble – 8 bytes </a:t>
            </a:r>
          </a:p>
          <a:p>
            <a:pPr marL="914400" lvl="1" indent="-514350"/>
            <a:r>
              <a:rPr lang="en-US" sz="2400" dirty="0" smtClean="0"/>
              <a:t>7x 10101010 and 10101011 &lt;- Start of </a:t>
            </a:r>
            <a:r>
              <a:rPr lang="en-US" sz="2400" dirty="0"/>
              <a:t>F</a:t>
            </a:r>
            <a:r>
              <a:rPr lang="en-US" sz="2400" dirty="0" smtClean="0"/>
              <a:t>rame Delimiter (802.3).</a:t>
            </a:r>
          </a:p>
          <a:p>
            <a:pPr marL="914400" lvl="1" indent="-514350"/>
            <a:r>
              <a:rPr lang="en-US" sz="2400" dirty="0" smtClean="0"/>
              <a:t>The Manchester encoding of this pattern produces 10-MHz wave for 6.4 </a:t>
            </a:r>
            <a:r>
              <a:rPr lang="en-US" sz="2400" dirty="0" err="1" smtClean="0">
                <a:latin typeface="Symbol" pitchFamily="18" charset="2"/>
              </a:rPr>
              <a:t>m</a:t>
            </a:r>
            <a:r>
              <a:rPr lang="en-US" sz="2400" dirty="0" err="1" smtClean="0"/>
              <a:t>sec</a:t>
            </a:r>
            <a:r>
              <a:rPr lang="en-US" sz="2400" dirty="0" smtClean="0"/>
              <a:t> – used for synchronization.</a:t>
            </a:r>
          </a:p>
          <a:p>
            <a:pPr marL="914400" lvl="1" indent="-514350"/>
            <a:r>
              <a:rPr lang="en-US" sz="2400" dirty="0" smtClean="0"/>
              <a:t>The last two bits indicate the start of the frame.</a:t>
            </a:r>
          </a:p>
          <a:p>
            <a:pPr marL="914400" lvl="1" indent="-514350">
              <a:buFont typeface="+mj-lt"/>
              <a:buAutoNum type="arabicPeriod"/>
            </a:pPr>
            <a:endParaRPr lang="en-US" sz="2400" dirty="0" smtClean="0"/>
          </a:p>
        </p:txBody>
      </p:sp>
    </p:spTree>
    <p:extLst>
      <p:ext uri="{BB962C8B-B14F-4D97-AF65-F5344CB8AC3E}">
        <p14:creationId xmlns:p14="http://schemas.microsoft.com/office/powerpoint/2010/main" xmlns="" val="28256224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a:xfrm>
            <a:off x="1143000" y="1489162"/>
            <a:ext cx="7543800" cy="4297363"/>
          </a:xfrm>
        </p:spPr>
        <p:txBody>
          <a:bodyPr/>
          <a:lstStyle/>
          <a:p>
            <a:pPr marL="514350" indent="-514350">
              <a:buFont typeface="+mj-lt"/>
              <a:buAutoNum type="arabicPeriod" startAt="2"/>
            </a:pPr>
            <a:r>
              <a:rPr lang="en-US" sz="2400" dirty="0" smtClean="0"/>
              <a:t>Two addresses each 6 bytes – destination + source </a:t>
            </a:r>
          </a:p>
          <a:p>
            <a:pPr marL="914400" lvl="1" indent="-514350"/>
            <a:r>
              <a:rPr lang="en-US" sz="2000" dirty="0" smtClean="0"/>
              <a:t>First bit of the destination address is 0 for ordinary addresses and 1 for group addresses.</a:t>
            </a:r>
          </a:p>
          <a:p>
            <a:pPr marL="914400" lvl="1" indent="-514350"/>
            <a:r>
              <a:rPr lang="en-US" sz="2000" dirty="0" smtClean="0"/>
              <a:t>Group address allow multiple destinations to listen to a single address – </a:t>
            </a:r>
            <a:r>
              <a:rPr lang="en-US" sz="2000" b="1" dirty="0" smtClean="0">
                <a:solidFill>
                  <a:srgbClr val="FF0000"/>
                </a:solidFill>
              </a:rPr>
              <a:t>Multicasting</a:t>
            </a:r>
            <a:r>
              <a:rPr lang="en-US" sz="2000" dirty="0" smtClean="0"/>
              <a:t>.</a:t>
            </a:r>
          </a:p>
          <a:p>
            <a:pPr marL="914400" lvl="1" indent="-514350"/>
            <a:r>
              <a:rPr lang="en-US" sz="2000" dirty="0" smtClean="0"/>
              <a:t>Special address consisting of all 1 is reserved for </a:t>
            </a:r>
            <a:r>
              <a:rPr lang="en-US" sz="2000" b="1" dirty="0" smtClean="0">
                <a:solidFill>
                  <a:srgbClr val="FF0000"/>
                </a:solidFill>
              </a:rPr>
              <a:t>broadcasting</a:t>
            </a:r>
            <a:r>
              <a:rPr lang="en-US" sz="2000" dirty="0" smtClean="0"/>
              <a:t>.</a:t>
            </a:r>
          </a:p>
          <a:p>
            <a:pPr marL="914400" lvl="1" indent="-514350"/>
            <a:r>
              <a:rPr lang="en-US" sz="2000" dirty="0" smtClean="0"/>
              <a:t>Uniqueness of the addresses:</a:t>
            </a:r>
          </a:p>
          <a:p>
            <a:pPr marL="1314450" lvl="2" indent="-514350"/>
            <a:r>
              <a:rPr lang="en-US" sz="1800" dirty="0" smtClean="0"/>
              <a:t>First 3 bytes are used for (</a:t>
            </a:r>
            <a:r>
              <a:rPr lang="en-US" sz="1800" b="1" dirty="0" smtClean="0">
                <a:solidFill>
                  <a:srgbClr val="FF0000"/>
                </a:solidFill>
              </a:rPr>
              <a:t>Organizationally Unique Identifier</a:t>
            </a:r>
            <a:r>
              <a:rPr lang="en-US" sz="1800" dirty="0" smtClean="0"/>
              <a:t>)</a:t>
            </a:r>
          </a:p>
          <a:p>
            <a:pPr marL="1314450" lvl="2" indent="-514350"/>
            <a:r>
              <a:rPr lang="en-US" sz="1800" dirty="0" smtClean="0"/>
              <a:t>Blocks of 2</a:t>
            </a:r>
            <a:r>
              <a:rPr lang="en-US" sz="1800" baseline="30000" dirty="0" smtClean="0"/>
              <a:t>24</a:t>
            </a:r>
            <a:r>
              <a:rPr lang="en-US" sz="1800" dirty="0" smtClean="0"/>
              <a:t> addresses are assigned to a manufacturer.</a:t>
            </a:r>
          </a:p>
          <a:p>
            <a:pPr marL="1314450" lvl="2" indent="-514350"/>
            <a:r>
              <a:rPr lang="en-US" sz="1800" dirty="0" smtClean="0"/>
              <a:t>Manufacturer assigns the last 3 bytes of the address and programs the complete address into the NIC.</a:t>
            </a:r>
          </a:p>
          <a:p>
            <a:pPr marL="914400" lvl="1" indent="-514350">
              <a:buFont typeface="+mj-lt"/>
              <a:buAutoNum type="arabicPeriod"/>
            </a:pPr>
            <a:endParaRPr lang="en-US" sz="2000" dirty="0" smtClean="0"/>
          </a:p>
        </p:txBody>
      </p:sp>
    </p:spTree>
    <p:extLst>
      <p:ext uri="{BB962C8B-B14F-4D97-AF65-F5344CB8AC3E}">
        <p14:creationId xmlns:p14="http://schemas.microsoft.com/office/powerpoint/2010/main" xmlns="" val="38067097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5" name="Content Placeholder 4"/>
          <p:cNvSpPr>
            <a:spLocks noGrp="1"/>
          </p:cNvSpPr>
          <p:nvPr>
            <p:ph idx="1"/>
          </p:nvPr>
        </p:nvSpPr>
        <p:spPr>
          <a:xfrm>
            <a:off x="1143000" y="1619792"/>
            <a:ext cx="7543800" cy="4297363"/>
          </a:xfrm>
        </p:spPr>
        <p:txBody>
          <a:bodyPr/>
          <a:lstStyle/>
          <a:p>
            <a:pPr marL="514350" indent="-514350">
              <a:buFont typeface="+mj-lt"/>
              <a:buAutoNum type="arabicPeriod" startAt="3"/>
            </a:pPr>
            <a:r>
              <a:rPr lang="en-US" sz="2400" dirty="0" smtClean="0"/>
              <a:t>Type or Length field.</a:t>
            </a:r>
          </a:p>
          <a:p>
            <a:pPr marL="914400" lvl="1" indent="-514350"/>
            <a:r>
              <a:rPr lang="en-US" sz="2400" dirty="0" smtClean="0"/>
              <a:t>Depending whether the frame is Ethernet or IEEE 802.3 </a:t>
            </a:r>
          </a:p>
          <a:p>
            <a:pPr marL="914400" lvl="1" indent="-514350"/>
            <a:r>
              <a:rPr lang="en-US" sz="2400" dirty="0" smtClean="0"/>
              <a:t>Ethernet uses a Type field to tell the receiver what to do with the frame.</a:t>
            </a:r>
          </a:p>
          <a:p>
            <a:pPr marL="914400" lvl="1" indent="-514350"/>
            <a:r>
              <a:rPr lang="en-US" sz="24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2400" dirty="0"/>
          </a:p>
        </p:txBody>
      </p:sp>
    </p:spTree>
    <p:extLst>
      <p:ext uri="{BB962C8B-B14F-4D97-AF65-F5344CB8AC3E}">
        <p14:creationId xmlns:p14="http://schemas.microsoft.com/office/powerpoint/2010/main" xmlns="" val="15614585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5" name="Content Placeholder 4"/>
          <p:cNvSpPr>
            <a:spLocks noGrp="1"/>
          </p:cNvSpPr>
          <p:nvPr>
            <p:ph idx="1"/>
          </p:nvPr>
        </p:nvSpPr>
        <p:spPr>
          <a:xfrm>
            <a:off x="1143000" y="1619792"/>
            <a:ext cx="7543800" cy="4297363"/>
          </a:xfrm>
        </p:spPr>
        <p:txBody>
          <a:bodyPr/>
          <a:lstStyle/>
          <a:p>
            <a:pPr marL="514350" indent="-514350">
              <a:buFont typeface="+mj-lt"/>
              <a:buAutoNum type="arabicPeriod" startAt="3"/>
            </a:pPr>
            <a:r>
              <a:rPr lang="en-US" sz="2400" dirty="0" smtClean="0"/>
              <a:t>Type or Length field.</a:t>
            </a:r>
          </a:p>
          <a:p>
            <a:pPr marL="914400" lvl="1" indent="-514350"/>
            <a:r>
              <a:rPr lang="en-US" sz="2400" dirty="0" smtClean="0"/>
              <a:t>Depending whether the frame is Ethernet or IEEE 802.3 </a:t>
            </a:r>
          </a:p>
          <a:p>
            <a:pPr marL="914400" lvl="1" indent="-514350"/>
            <a:r>
              <a:rPr lang="en-US" sz="2400" dirty="0" smtClean="0"/>
              <a:t>Ethernet uses a Type field to tell the receiver what to do with the frame.</a:t>
            </a:r>
          </a:p>
          <a:p>
            <a:pPr marL="914400" lvl="1" indent="-514350"/>
            <a:r>
              <a:rPr lang="en-US" sz="24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2400" dirty="0"/>
          </a:p>
        </p:txBody>
      </p:sp>
    </p:spTree>
    <p:extLst>
      <p:ext uri="{BB962C8B-B14F-4D97-AF65-F5344CB8AC3E}">
        <p14:creationId xmlns:p14="http://schemas.microsoft.com/office/powerpoint/2010/main" xmlns="" val="28154008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MAC </a:t>
            </a:r>
            <a:r>
              <a:rPr lang="en-US" dirty="0" err="1">
                <a:latin typeface="Arial" charset="0"/>
                <a:cs typeface="Arial" charset="0"/>
              </a:rPr>
              <a:t>Sublayer</a:t>
            </a:r>
            <a:r>
              <a:rPr lang="en-US" dirty="0">
                <a:latin typeface="Arial" charset="0"/>
                <a:cs typeface="Arial" charset="0"/>
              </a:rPr>
              <a:t> Protocol</a:t>
            </a:r>
            <a:endParaRPr lang="en-US" dirty="0"/>
          </a:p>
        </p:txBody>
      </p:sp>
      <p:sp>
        <p:nvSpPr>
          <p:cNvPr id="3" name="Content Placeholder 2"/>
          <p:cNvSpPr>
            <a:spLocks noGrp="1"/>
          </p:cNvSpPr>
          <p:nvPr>
            <p:ph idx="1"/>
          </p:nvPr>
        </p:nvSpPr>
        <p:spPr/>
        <p:txBody>
          <a:bodyPr/>
          <a:lstStyle/>
          <a:p>
            <a:pPr lvl="1"/>
            <a:r>
              <a:rPr lang="en-US" sz="2400" dirty="0" smtClean="0"/>
              <a:t>Length of the field could be carried as well.</a:t>
            </a:r>
          </a:p>
          <a:p>
            <a:pPr lvl="1"/>
            <a:r>
              <a:rPr lang="en-US" sz="2400" dirty="0" smtClean="0"/>
              <a:t>Ethernet length was determined by looking inside the data – a </a:t>
            </a:r>
            <a:r>
              <a:rPr lang="en-US" sz="2400" dirty="0"/>
              <a:t>layer </a:t>
            </a:r>
            <a:r>
              <a:rPr lang="en-US" sz="2400" dirty="0" smtClean="0"/>
              <a:t>violation.</a:t>
            </a:r>
          </a:p>
          <a:p>
            <a:pPr lvl="1"/>
            <a:r>
              <a:rPr lang="en-US" sz="2400" dirty="0" smtClean="0"/>
              <a:t>Added another header for the </a:t>
            </a:r>
            <a:r>
              <a:rPr lang="en-US" sz="2400" b="1" dirty="0" smtClean="0">
                <a:solidFill>
                  <a:srgbClr val="FF0000"/>
                </a:solidFill>
              </a:rPr>
              <a:t>Logical Link Control</a:t>
            </a:r>
            <a:r>
              <a:rPr lang="en-US" sz="2400" dirty="0" smtClean="0"/>
              <a:t> (LLC) protocol within the data. It uses 8 bytes to convey the 2 bytes of protocol type information.</a:t>
            </a:r>
          </a:p>
          <a:p>
            <a:pPr lvl="1"/>
            <a:r>
              <a:rPr lang="en-US" sz="2400" dirty="0" smtClean="0"/>
              <a:t>Rule: Any number greater than 0x600 can be interpreted a Type otherwise is considered to be Length. </a:t>
            </a:r>
            <a:endParaRPr lang="en-US" sz="2400" dirty="0"/>
          </a:p>
        </p:txBody>
      </p:sp>
    </p:spTree>
    <p:extLst>
      <p:ext uri="{BB962C8B-B14F-4D97-AF65-F5344CB8AC3E}">
        <p14:creationId xmlns:p14="http://schemas.microsoft.com/office/powerpoint/2010/main" xmlns="" val="2286987249"/>
      </p:ext>
    </p:extLst>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ppt72BC.tmp</Template>
  <TotalTime>8547</TotalTime>
  <Words>5976</Words>
  <Application>Microsoft Office PowerPoint</Application>
  <PresentationFormat>On-screen Show (4:3)</PresentationFormat>
  <Paragraphs>691</Paragraphs>
  <Slides>159</Slides>
  <Notes>0</Notes>
  <HiddenSlides>0</HiddenSlides>
  <MMClips>0</MMClips>
  <ScaleCrop>false</ScaleCrop>
  <HeadingPairs>
    <vt:vector size="4" baseType="variant">
      <vt:variant>
        <vt:lpstr>Theme</vt:lpstr>
      </vt:variant>
      <vt:variant>
        <vt:i4>2</vt:i4>
      </vt:variant>
      <vt:variant>
        <vt:lpstr>Slide Titles</vt:lpstr>
      </vt:variant>
      <vt:variant>
        <vt:i4>159</vt:i4>
      </vt:variant>
    </vt:vector>
  </HeadingPairs>
  <TitlesOfParts>
    <vt:vector size="161" baseType="lpstr">
      <vt:lpstr>Tannenbaum</vt:lpstr>
      <vt:lpstr>Custom Design</vt:lpstr>
      <vt:lpstr>The Medium Access Control Sublayer</vt:lpstr>
      <vt:lpstr>The Medium Access Control Sublayer</vt:lpstr>
      <vt:lpstr>The Medium Access Control Sublayer</vt:lpstr>
      <vt:lpstr>The Medium Access Control Sublayer</vt:lpstr>
      <vt:lpstr>Channel Allocation Problem</vt:lpstr>
      <vt:lpstr>Static Channel Allocation</vt:lpstr>
      <vt:lpstr>Static Channel Allocation</vt:lpstr>
      <vt:lpstr>Static Channel Allocation</vt:lpstr>
      <vt:lpstr>Static Channel Allocation</vt:lpstr>
      <vt:lpstr>Static Channel Allocation</vt:lpstr>
      <vt:lpstr>Static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Multiple Access Protocols</vt:lpstr>
      <vt:lpstr>ALOHA</vt:lpstr>
      <vt:lpstr>Pure ALOHA</vt:lpstr>
      <vt:lpstr>Pure ALOHA</vt:lpstr>
      <vt:lpstr>PURE ALOHA (1)</vt:lpstr>
      <vt:lpstr>Pure ALOHA</vt:lpstr>
      <vt:lpstr>Pure ALOHA</vt:lpstr>
      <vt:lpstr>Pure ALOHA</vt:lpstr>
      <vt:lpstr>Pure ALOHA</vt:lpstr>
      <vt:lpstr>ALOHA (2)</vt:lpstr>
      <vt:lpstr>Pure ALOHA</vt:lpstr>
      <vt:lpstr>Pure ALOHA</vt:lpstr>
      <vt:lpstr>ALOHA (3)</vt:lpstr>
      <vt:lpstr>Sloted ALOHA</vt:lpstr>
      <vt:lpstr>Sloted ALOHA</vt:lpstr>
      <vt:lpstr>Slotted ALOHA</vt:lpstr>
      <vt:lpstr>Carrier Sense Multiple Access Protocols</vt:lpstr>
      <vt:lpstr>Persistent and Nonpersistent CSMA</vt:lpstr>
      <vt:lpstr>Persistent and Nonpersistent CSMA</vt:lpstr>
      <vt:lpstr>Persistent and Nonpersistent CSMA</vt:lpstr>
      <vt:lpstr>Persistent and Nonpersistent CSMA</vt:lpstr>
      <vt:lpstr>Persistent and Nonpersistent CSMA</vt:lpstr>
      <vt:lpstr>Persistent and Nonpersistent CSMA</vt:lpstr>
      <vt:lpstr>CSMA with Collision Detection</vt:lpstr>
      <vt:lpstr>CSMA with Collision Detection</vt:lpstr>
      <vt:lpstr>CSMA with Collision Detection</vt:lpstr>
      <vt:lpstr>Collision-Free Protocols</vt:lpstr>
      <vt:lpstr>Collision-Free Protocols</vt:lpstr>
      <vt:lpstr>Basic Bit-Map Protocol</vt:lpstr>
      <vt:lpstr>Collision-Free Protocols (1)</vt:lpstr>
      <vt:lpstr>Bit-Map Protocol</vt:lpstr>
      <vt:lpstr>Bit-Map Protocol</vt:lpstr>
      <vt:lpstr>Token Passing</vt:lpstr>
      <vt:lpstr>Collision-Free Protocols (2)</vt:lpstr>
      <vt:lpstr>Binary Countdown</vt:lpstr>
      <vt:lpstr>Binary Countdown</vt:lpstr>
      <vt:lpstr>Binary Countdown</vt:lpstr>
      <vt:lpstr>Binary Countdown</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Wireless LAN Protocols</vt:lpstr>
      <vt:lpstr>Wireless LAN Protocols</vt:lpstr>
      <vt:lpstr>Wireless LAN Protocols</vt:lpstr>
      <vt:lpstr>Wireless LAN Protocols</vt:lpstr>
      <vt:lpstr>Wireless LAN Protocols</vt:lpstr>
      <vt:lpstr>Wireless LAN Protocols</vt:lpstr>
      <vt:lpstr>Wireless LAN Protocols</vt:lpstr>
      <vt:lpstr>Wireless LAN Protocols (1)</vt:lpstr>
      <vt:lpstr>Wireless LAN Protocols (2)</vt:lpstr>
      <vt:lpstr>Wireless LAN Protocols</vt:lpstr>
      <vt:lpstr>Wireless LAN Protocols</vt:lpstr>
      <vt:lpstr>Wireless LAN Protocols</vt:lpstr>
      <vt:lpstr>Wireless LAN Protocols</vt:lpstr>
      <vt:lpstr>Wireless LAN Protocols (3)</vt:lpstr>
      <vt:lpstr>Wireless LAN Protocols</vt:lpstr>
      <vt:lpstr>Ethernet</vt:lpstr>
      <vt:lpstr>Ethernet</vt:lpstr>
      <vt:lpstr>Classical Ethernet</vt:lpstr>
      <vt:lpstr>Classical Ethernet</vt:lpstr>
      <vt:lpstr>Classic Ethernet Physical Layer</vt:lpstr>
      <vt:lpstr>Classical Ethernet</vt:lpstr>
      <vt:lpstr>MAC Sublayer Protocol</vt:lpstr>
      <vt:lpstr>MAC Sublayer Protocol (1)</vt:lpstr>
      <vt:lpstr>Classic Ethernet MAC Sublayer Protocol</vt:lpstr>
      <vt:lpstr>Classic Ethernet MAC Sublayer Protocol</vt:lpstr>
      <vt:lpstr>MAC Sublayer Protocol</vt:lpstr>
      <vt:lpstr>MAC Sublayer Protocol</vt:lpstr>
      <vt:lpstr>MAC Sublayer Protocol</vt:lpstr>
      <vt:lpstr>MAC Sublayer Protocol</vt:lpstr>
      <vt:lpstr>MAC Sublayer Protocol (2)</vt:lpstr>
      <vt:lpstr>MAC Sublayer Protocol</vt:lpstr>
      <vt:lpstr>MAC Sublayer Protocol</vt:lpstr>
      <vt:lpstr>Ethernet Performance</vt:lpstr>
      <vt:lpstr>Ethernet Performance</vt:lpstr>
      <vt:lpstr>Ethernet Performance</vt:lpstr>
      <vt:lpstr>Ethernet Performance</vt:lpstr>
      <vt:lpstr>Ethernet Performance</vt:lpstr>
      <vt:lpstr>Ethernet Performance</vt:lpstr>
      <vt:lpstr>Ethernet Performance</vt:lpstr>
      <vt:lpstr>Switched Ethernet</vt:lpstr>
      <vt:lpstr>Switched Ethernet (1)</vt:lpstr>
      <vt:lpstr>Switched Ethernet</vt:lpstr>
      <vt:lpstr>Switched Ethernet (2)</vt:lpstr>
      <vt:lpstr>Fast Ethernet</vt:lpstr>
      <vt:lpstr>GigaBit Ethernet</vt:lpstr>
      <vt:lpstr>Gigabit Ethernet (1)</vt:lpstr>
      <vt:lpstr>Gigabit Ethernet (2)</vt:lpstr>
      <vt:lpstr>Gigabit Ethernet (3)</vt:lpstr>
      <vt:lpstr>10 Gigabit Ethernet</vt:lpstr>
      <vt:lpstr>Wireless Lans</vt:lpstr>
      <vt:lpstr>802.11 Architecture and Protocol Stack (1)</vt:lpstr>
      <vt:lpstr>802.11 Architecture and Protocol Stack (2)</vt:lpstr>
      <vt:lpstr>802.11 Architecture and Protocol Stack (3)</vt:lpstr>
      <vt:lpstr>The 802.11 MAC Sublayer Protocol (1)</vt:lpstr>
      <vt:lpstr>The 802.11 MAC Sublayer Protocol (2)</vt:lpstr>
      <vt:lpstr>The 802.11 MAC Sublayer Protocol (3)</vt:lpstr>
      <vt:lpstr>The 802.11 MAC Sublayer Protocol (4)</vt:lpstr>
      <vt:lpstr>The 802.11 MAC Sublayer Protocol (5)</vt:lpstr>
      <vt:lpstr>802.11 Frame Structure</vt:lpstr>
      <vt:lpstr>Broadband Wireless</vt:lpstr>
      <vt:lpstr>Comparison of 802.16 with 802.11 and 3G</vt:lpstr>
      <vt:lpstr>802.16 Architecture and Protocol Stack</vt:lpstr>
      <vt:lpstr>802.16 Physical Layer</vt:lpstr>
      <vt:lpstr>802.16 MAC Sublayer Protocol</vt:lpstr>
      <vt:lpstr>802.16 Frame Structure</vt:lpstr>
      <vt:lpstr>Bluetooth</vt:lpstr>
      <vt:lpstr>Bluetooth Architecture</vt:lpstr>
      <vt:lpstr>Bluetooth Protocol Stack</vt:lpstr>
      <vt:lpstr>Bluetooth Frame Structure</vt:lpstr>
      <vt:lpstr>RFID</vt:lpstr>
      <vt:lpstr>EPC Gen 2 Architecture</vt:lpstr>
      <vt:lpstr>EPC Gen 2 Physical Layer</vt:lpstr>
      <vt:lpstr>EPC Gen 2 Tag Identification Layer</vt:lpstr>
      <vt:lpstr>Tag Identification Message Formats</vt:lpstr>
      <vt:lpstr>Data Link Layer Switching</vt:lpstr>
      <vt:lpstr>Learning Bridges (1)</vt:lpstr>
      <vt:lpstr>Learning Bridges (2)</vt:lpstr>
      <vt:lpstr>Learning Bridges (3)</vt:lpstr>
      <vt:lpstr>Spanning Tree Bridges (1)</vt:lpstr>
      <vt:lpstr>Spanning Tree Bridges (2)</vt:lpstr>
      <vt:lpstr>Poem by Radia Perlman (1985) Algorithm for Spanning Tree (1)</vt:lpstr>
      <vt:lpstr>Poem by Radia Perlman (1985) Algorithm for Spanning Tree (2)</vt:lpstr>
      <vt:lpstr>Repeaters, Hubs, Bridges, Switches, Routers, and Gateways</vt:lpstr>
      <vt:lpstr>Virtual LANs (1)</vt:lpstr>
      <vt:lpstr>Virtual LANs (2)</vt:lpstr>
      <vt:lpstr>The IEEE 802.1Q Standard (1)</vt:lpstr>
      <vt:lpstr>The IEEE 802.1Q Standard (2)</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Windows User</cp:lastModifiedBy>
  <cp:revision>206</cp:revision>
  <dcterms:created xsi:type="dcterms:W3CDTF">2010-05-03T15:18:06Z</dcterms:created>
  <dcterms:modified xsi:type="dcterms:W3CDTF">2012-06-13T15:57:31Z</dcterms:modified>
</cp:coreProperties>
</file>