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FB7B-4244-4674-BC59-48BAEBB0CC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28A79-EE22-4101-A93C-6835623E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241F67E-A30D-4881-A9D0-27892911760A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196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B027841-5884-4DDD-A4FA-1790051142DD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14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DA8134B-89E8-4DE0-BAC9-4D3CA4304ECA}" type="slidenum">
              <a:rPr lang="en-US" sz="1200"/>
              <a:pPr algn="r"/>
              <a:t>18</a:t>
            </a:fld>
            <a:endParaRPr lang="en-US" sz="12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6741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2DE1272-6410-4DEB-854D-2CB86C5D3645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744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DAEEAEF-0546-4C43-B761-F354AA27A3D0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562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8A04432-1434-47CD-BF19-4D6F871EE3B9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8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0F8B00E-74AF-4F72-A51C-DC00456DD54B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382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804ECEF-0AB8-4CAC-B5A1-881ADD558F85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12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BBCDD1D-216E-4822-A741-8CDBFDDC255E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547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A3B50ED-351A-485B-AB46-AD05BBF3654F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36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72CFC93-E166-4852-8A5E-DDF64DAB37B3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421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BFB185F-31FB-431B-949A-359E7D75FFEE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806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22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9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88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41BB43-9356-4EF6-930D-DCC8E61920B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B2CA-7FF9-4A57-A1C6-8234E88D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Konstruksi</a:t>
            </a:r>
            <a:r>
              <a:rPr lang="en-US" dirty="0" smtClean="0"/>
              <a:t> </a:t>
            </a:r>
            <a:r>
              <a:rPr lang="en-US" dirty="0" err="1" smtClean="0"/>
              <a:t>Tesaurus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DAN </a:t>
            </a:r>
            <a:br>
              <a:rPr lang="en-US" dirty="0" smtClean="0"/>
            </a:br>
            <a:r>
              <a:rPr lang="en-US" dirty="0" smtClean="0"/>
              <a:t>TAJUK SUBJEK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7324" y="6143222"/>
            <a:ext cx="4464676" cy="66258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DIKUTP DARI  University </a:t>
            </a:r>
            <a:r>
              <a:rPr lang="en-US" dirty="0"/>
              <a:t>of California, Berkeley</a:t>
            </a:r>
          </a:p>
          <a:p>
            <a:pPr>
              <a:lnSpc>
                <a:spcPct val="90000"/>
              </a:lnSpc>
            </a:pPr>
            <a:r>
              <a:rPr lang="en-US" dirty="0"/>
              <a:t>School of Information</a:t>
            </a:r>
            <a:br>
              <a:rPr lang="en-US" dirty="0"/>
            </a:br>
            <a:r>
              <a:rPr lang="en-US" i="1" dirty="0"/>
              <a:t>IS 245: Organization of Information In </a:t>
            </a:r>
            <a:r>
              <a:rPr lang="en-US" i="1" dirty="0" smtClean="0"/>
              <a:t>Collections </a:t>
            </a:r>
          </a:p>
          <a:p>
            <a:pPr>
              <a:lnSpc>
                <a:spcPct val="90000"/>
              </a:lnSpc>
            </a:pPr>
            <a:r>
              <a:rPr lang="en-US" i="1" dirty="0" smtClean="0"/>
              <a:t>AND LCSH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2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Indexing Languages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Uncontrolled keyword indexing</a:t>
            </a:r>
          </a:p>
          <a:p>
            <a:pPr eaLnBrk="1" hangingPunct="1"/>
            <a:r>
              <a:rPr lang="en-US" smtClean="0"/>
              <a:t>Indexing languages</a:t>
            </a:r>
          </a:p>
          <a:p>
            <a:pPr lvl="1" eaLnBrk="1" hangingPunct="1"/>
            <a:r>
              <a:rPr lang="en-US" smtClean="0"/>
              <a:t>Controlled, but not structured</a:t>
            </a:r>
          </a:p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Thesauri</a:t>
            </a:r>
          </a:p>
          <a:p>
            <a:pPr lvl="1" eaLnBrk="1" hangingPunct="1"/>
            <a:r>
              <a:rPr lang="en-US" smtClean="0"/>
              <a:t>Controlled and structured</a:t>
            </a:r>
          </a:p>
          <a:p>
            <a:pPr eaLnBrk="1" hangingPunct="1"/>
            <a:r>
              <a:rPr lang="en-US" smtClean="0"/>
              <a:t>Classification systems</a:t>
            </a:r>
          </a:p>
          <a:p>
            <a:pPr lvl="1" eaLnBrk="1" hangingPunct="1"/>
            <a:r>
              <a:rPr lang="en-US" smtClean="0"/>
              <a:t>Controlled, structured, and coded</a:t>
            </a:r>
          </a:p>
          <a:p>
            <a:pPr eaLnBrk="1" hangingPunct="1"/>
            <a:r>
              <a:rPr lang="en-US" smtClean="0"/>
              <a:t>Facetted classification 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7" y="206062"/>
            <a:ext cx="10109915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16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  <a:p>
            <a:pPr lvl="1" eaLnBrk="1" hangingPunct="1"/>
            <a:r>
              <a:rPr lang="en-US" smtClean="0"/>
              <a:t>Non-Facetted</a:t>
            </a:r>
          </a:p>
          <a:p>
            <a:pPr lvl="2" eaLnBrk="1" hangingPunct="1"/>
            <a:r>
              <a:rPr lang="en-US" smtClean="0"/>
              <a:t>The ERIC Thesaurus of Descriptors</a:t>
            </a:r>
          </a:p>
          <a:p>
            <a:pPr lvl="1" eaLnBrk="1" hangingPunct="1"/>
            <a:r>
              <a:rPr lang="en-US" smtClean="0"/>
              <a:t>Semi-Facetted </a:t>
            </a:r>
          </a:p>
          <a:p>
            <a:pPr lvl="2" eaLnBrk="1" hangingPunct="1"/>
            <a:r>
              <a:rPr lang="en-US" smtClean="0"/>
              <a:t>The Medical Subject Headings (MESH) of the National Library of Medicine </a:t>
            </a:r>
          </a:p>
          <a:p>
            <a:pPr lvl="1" eaLnBrk="1" hangingPunct="1"/>
            <a:r>
              <a:rPr lang="en-US" smtClean="0"/>
              <a:t>Facetted</a:t>
            </a:r>
          </a:p>
          <a:p>
            <a:pPr lvl="2" eaLnBrk="1" hangingPunct="1"/>
            <a:r>
              <a:rPr lang="en-US" smtClean="0"/>
              <a:t>The Art and Architecture Thesaurus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8" y="759854"/>
            <a:ext cx="11788183" cy="60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34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9" y="321972"/>
            <a:ext cx="10255736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7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1" y="452718"/>
            <a:ext cx="10045521" cy="61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7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12" y="354153"/>
            <a:ext cx="9747140" cy="62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2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83841"/>
            <a:ext cx="9839459" cy="56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2501"/>
            <a:ext cx="10886802" cy="66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3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3" y="0"/>
            <a:ext cx="11788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3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 descr="eric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7" b="6808"/>
          <a:stretch>
            <a:fillRect/>
          </a:stretch>
        </p:blipFill>
        <p:spPr bwMode="auto">
          <a:xfrm>
            <a:off x="646111" y="914399"/>
            <a:ext cx="11318362" cy="582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646112" y="90152"/>
            <a:ext cx="6128176" cy="824247"/>
          </a:xfrm>
        </p:spPr>
        <p:txBody>
          <a:bodyPr/>
          <a:lstStyle/>
          <a:p>
            <a:pPr eaLnBrk="1" hangingPunct="1"/>
            <a:r>
              <a:rPr lang="en-US" dirty="0" smtClean="0"/>
              <a:t>ERIC Thesaurus – Entry </a:t>
            </a:r>
          </a:p>
        </p:txBody>
      </p:sp>
    </p:spTree>
    <p:extLst>
      <p:ext uri="{BB962C8B-B14F-4D97-AF65-F5344CB8AC3E}">
        <p14:creationId xmlns:p14="http://schemas.microsoft.com/office/powerpoint/2010/main" val="19241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8176" y="0"/>
            <a:ext cx="3420939" cy="513198"/>
          </a:xfrm>
        </p:spPr>
        <p:txBody>
          <a:bodyPr/>
          <a:lstStyle/>
          <a:p>
            <a:pPr eaLnBrk="1" hangingPunct="1"/>
            <a:r>
              <a:rPr lang="en-US" dirty="0" smtClean="0"/>
              <a:t>MESH – Entry   </a:t>
            </a:r>
          </a:p>
        </p:txBody>
      </p:sp>
      <p:pic>
        <p:nvPicPr>
          <p:cNvPr id="52228" name="Picture 3" descr="mesh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9" b="20801"/>
          <a:stretch>
            <a:fillRect/>
          </a:stretch>
        </p:blipFill>
        <p:spPr bwMode="auto">
          <a:xfrm>
            <a:off x="1184856" y="656822"/>
            <a:ext cx="9156879" cy="642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9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681767" y="365126"/>
            <a:ext cx="9285668" cy="793750"/>
          </a:xfrm>
        </p:spPr>
        <p:txBody>
          <a:bodyPr/>
          <a:lstStyle/>
          <a:p>
            <a:pPr algn="ctr" eaLnBrk="1" hangingPunct="1"/>
            <a:r>
              <a:rPr lang="en-US" smtClean="0"/>
              <a:t>Hierarchical Classification</a:t>
            </a:r>
          </a:p>
        </p:txBody>
      </p:sp>
      <p:sp>
        <p:nvSpPr>
          <p:cNvPr id="6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IS 257 – Fall 2007	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057400" y="1524000"/>
            <a:ext cx="9082825" cy="46482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2362201" y="1524000"/>
            <a:ext cx="6721475" cy="3905250"/>
            <a:chOff x="240" y="1152"/>
            <a:chExt cx="4234" cy="2460"/>
          </a:xfrm>
        </p:grpSpPr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2256" y="1152"/>
              <a:ext cx="7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 dirty="0">
                  <a:latin typeface="Helvetica (PCL6)" pitchFamily="34" charset="0"/>
                </a:rPr>
                <a:t>Literature</a:t>
              </a:r>
              <a:endParaRPr lang="en-US" sz="2800" dirty="0"/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3408" y="1728"/>
              <a:ext cx="7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Spanish</a:t>
              </a:r>
              <a:endParaRPr lang="en-US" sz="2800"/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2352" y="1728"/>
              <a:ext cx="6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 dirty="0">
                  <a:latin typeface="Helvetica (PCL6)" pitchFamily="34" charset="0"/>
                </a:rPr>
                <a:t>French</a:t>
              </a:r>
              <a:endParaRPr lang="en-US" sz="2800" dirty="0"/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1152" y="1728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English</a:t>
              </a:r>
              <a:endParaRPr lang="en-US" sz="2800"/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1488" y="2400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Drama</a:t>
              </a:r>
              <a:endParaRPr lang="en-US" sz="2800"/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960" y="2400"/>
              <a:ext cx="5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Poetry</a:t>
              </a:r>
              <a:endParaRPr lang="en-US" sz="2800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432" y="2400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Prose</a:t>
              </a:r>
              <a:endParaRPr lang="en-US" sz="2800"/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1104" y="3360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18th</a:t>
              </a:r>
              <a:endParaRPr lang="en-US" sz="2800"/>
            </a:p>
          </p:txBody>
        </p:sp>
        <p:sp>
          <p:nvSpPr>
            <p:cNvPr id="7183" name="Text Box 13"/>
            <p:cNvSpPr txBox="1">
              <a:spLocks noChangeArrowheads="1"/>
            </p:cNvSpPr>
            <p:nvPr/>
          </p:nvSpPr>
          <p:spPr bwMode="auto">
            <a:xfrm>
              <a:off x="720" y="3360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17th</a:t>
              </a:r>
              <a:endParaRPr lang="en-US" sz="2800"/>
            </a:p>
          </p:txBody>
        </p:sp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288" y="3360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16th</a:t>
              </a:r>
              <a:endParaRPr lang="en-US" sz="2800"/>
            </a:p>
          </p:txBody>
        </p:sp>
        <p:sp>
          <p:nvSpPr>
            <p:cNvPr id="7185" name="Text Box 15"/>
            <p:cNvSpPr txBox="1">
              <a:spLocks noChangeArrowheads="1"/>
            </p:cNvSpPr>
            <p:nvPr/>
          </p:nvSpPr>
          <p:spPr bwMode="auto">
            <a:xfrm>
              <a:off x="3264" y="2400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Drama</a:t>
              </a:r>
              <a:endParaRPr lang="en-US" sz="2800"/>
            </a:p>
          </p:txBody>
        </p:sp>
        <p:sp>
          <p:nvSpPr>
            <p:cNvPr id="7186" name="Text Box 16"/>
            <p:cNvSpPr txBox="1">
              <a:spLocks noChangeArrowheads="1"/>
            </p:cNvSpPr>
            <p:nvPr/>
          </p:nvSpPr>
          <p:spPr bwMode="auto">
            <a:xfrm>
              <a:off x="2736" y="2400"/>
              <a:ext cx="5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Poetry</a:t>
              </a:r>
              <a:endParaRPr lang="en-US" sz="2800"/>
            </a:p>
          </p:txBody>
        </p:sp>
        <p:sp>
          <p:nvSpPr>
            <p:cNvPr id="7187" name="Text Box 17"/>
            <p:cNvSpPr txBox="1">
              <a:spLocks noChangeArrowheads="1"/>
            </p:cNvSpPr>
            <p:nvPr/>
          </p:nvSpPr>
          <p:spPr bwMode="auto">
            <a:xfrm>
              <a:off x="2208" y="2400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Prose</a:t>
              </a:r>
              <a:endParaRPr lang="en-US" sz="2800"/>
            </a:p>
          </p:txBody>
        </p:sp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1536" y="3360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19th</a:t>
              </a:r>
              <a:endParaRPr lang="en-US" sz="2800"/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3024" y="3360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18th</a:t>
              </a:r>
              <a:endParaRPr lang="en-US" sz="2800"/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2640" y="3360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17th</a:t>
              </a:r>
              <a:endParaRPr lang="en-US" sz="2800"/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2208" y="3360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16th</a:t>
              </a:r>
              <a:endParaRPr lang="en-US" sz="2800"/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3456" y="3360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19th</a:t>
              </a:r>
              <a:endParaRPr lang="en-US" sz="2800"/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>
              <a:off x="2592" y="139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24"/>
            <p:cNvSpPr>
              <a:spLocks noChangeShapeType="1"/>
            </p:cNvSpPr>
            <p:nvPr/>
          </p:nvSpPr>
          <p:spPr bwMode="auto">
            <a:xfrm>
              <a:off x="1488" y="163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5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26"/>
            <p:cNvSpPr>
              <a:spLocks noChangeShapeType="1"/>
            </p:cNvSpPr>
            <p:nvPr/>
          </p:nvSpPr>
          <p:spPr bwMode="auto">
            <a:xfrm>
              <a:off x="2304" y="225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27"/>
            <p:cNvSpPr>
              <a:spLocks noChangeShapeType="1"/>
            </p:cNvSpPr>
            <p:nvPr/>
          </p:nvSpPr>
          <p:spPr bwMode="auto">
            <a:xfrm>
              <a:off x="1392" y="19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28"/>
            <p:cNvSpPr>
              <a:spLocks noChangeShapeType="1"/>
            </p:cNvSpPr>
            <p:nvPr/>
          </p:nvSpPr>
          <p:spPr bwMode="auto">
            <a:xfrm>
              <a:off x="816" y="225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29"/>
            <p:cNvSpPr>
              <a:spLocks noChangeShapeType="1"/>
            </p:cNvSpPr>
            <p:nvPr/>
          </p:nvSpPr>
          <p:spPr bwMode="auto">
            <a:xfrm>
              <a:off x="816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30"/>
            <p:cNvSpPr>
              <a:spLocks noChangeShapeType="1"/>
            </p:cNvSpPr>
            <p:nvPr/>
          </p:nvSpPr>
          <p:spPr bwMode="auto">
            <a:xfrm>
              <a:off x="1296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31"/>
            <p:cNvSpPr>
              <a:spLocks noChangeShapeType="1"/>
            </p:cNvSpPr>
            <p:nvPr/>
          </p:nvSpPr>
          <p:spPr bwMode="auto">
            <a:xfrm>
              <a:off x="1776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32"/>
            <p:cNvSpPr>
              <a:spLocks noChangeShapeType="1"/>
            </p:cNvSpPr>
            <p:nvPr/>
          </p:nvSpPr>
          <p:spPr bwMode="auto">
            <a:xfrm>
              <a:off x="2304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33"/>
            <p:cNvSpPr>
              <a:spLocks noChangeShapeType="1"/>
            </p:cNvSpPr>
            <p:nvPr/>
          </p:nvSpPr>
          <p:spPr bwMode="auto">
            <a:xfrm>
              <a:off x="2976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4"/>
            <p:cNvSpPr>
              <a:spLocks noChangeShapeType="1"/>
            </p:cNvSpPr>
            <p:nvPr/>
          </p:nvSpPr>
          <p:spPr bwMode="auto">
            <a:xfrm>
              <a:off x="3408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35"/>
            <p:cNvSpPr>
              <a:spLocks noChangeShapeType="1"/>
            </p:cNvSpPr>
            <p:nvPr/>
          </p:nvSpPr>
          <p:spPr bwMode="auto">
            <a:xfrm>
              <a:off x="1488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36"/>
            <p:cNvSpPr>
              <a:spLocks noChangeShapeType="1"/>
            </p:cNvSpPr>
            <p:nvPr/>
          </p:nvSpPr>
          <p:spPr bwMode="auto">
            <a:xfrm>
              <a:off x="2640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37"/>
            <p:cNvSpPr>
              <a:spLocks noChangeShapeType="1"/>
            </p:cNvSpPr>
            <p:nvPr/>
          </p:nvSpPr>
          <p:spPr bwMode="auto">
            <a:xfrm>
              <a:off x="3696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38"/>
            <p:cNvSpPr>
              <a:spLocks noChangeShapeType="1"/>
            </p:cNvSpPr>
            <p:nvPr/>
          </p:nvSpPr>
          <p:spPr bwMode="auto">
            <a:xfrm>
              <a:off x="720" y="264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39"/>
            <p:cNvSpPr>
              <a:spLocks noChangeShapeType="1"/>
            </p:cNvSpPr>
            <p:nvPr/>
          </p:nvSpPr>
          <p:spPr bwMode="auto">
            <a:xfrm>
              <a:off x="384" y="316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40"/>
            <p:cNvSpPr>
              <a:spLocks noChangeShapeType="1"/>
            </p:cNvSpPr>
            <p:nvPr/>
          </p:nvSpPr>
          <p:spPr bwMode="auto">
            <a:xfrm>
              <a:off x="384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1"/>
            <p:cNvSpPr>
              <a:spLocks noChangeShapeType="1"/>
            </p:cNvSpPr>
            <p:nvPr/>
          </p:nvSpPr>
          <p:spPr bwMode="auto">
            <a:xfrm>
              <a:off x="960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42"/>
            <p:cNvSpPr>
              <a:spLocks noChangeShapeType="1"/>
            </p:cNvSpPr>
            <p:nvPr/>
          </p:nvSpPr>
          <p:spPr bwMode="auto">
            <a:xfrm>
              <a:off x="129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43"/>
            <p:cNvSpPr>
              <a:spLocks noChangeShapeType="1"/>
            </p:cNvSpPr>
            <p:nvPr/>
          </p:nvSpPr>
          <p:spPr bwMode="auto">
            <a:xfrm>
              <a:off x="1728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44"/>
            <p:cNvSpPr>
              <a:spLocks noChangeShapeType="1"/>
            </p:cNvSpPr>
            <p:nvPr/>
          </p:nvSpPr>
          <p:spPr bwMode="auto">
            <a:xfrm>
              <a:off x="2400" y="3120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Line 45"/>
            <p:cNvSpPr>
              <a:spLocks noChangeShapeType="1"/>
            </p:cNvSpPr>
            <p:nvPr/>
          </p:nvSpPr>
          <p:spPr bwMode="auto">
            <a:xfrm>
              <a:off x="2400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46"/>
            <p:cNvSpPr>
              <a:spLocks noChangeShapeType="1"/>
            </p:cNvSpPr>
            <p:nvPr/>
          </p:nvSpPr>
          <p:spPr bwMode="auto">
            <a:xfrm>
              <a:off x="2976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Line 47"/>
            <p:cNvSpPr>
              <a:spLocks noChangeShapeType="1"/>
            </p:cNvSpPr>
            <p:nvPr/>
          </p:nvSpPr>
          <p:spPr bwMode="auto">
            <a:xfrm>
              <a:off x="3312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48"/>
            <p:cNvSpPr>
              <a:spLocks noChangeShapeType="1"/>
            </p:cNvSpPr>
            <p:nvPr/>
          </p:nvSpPr>
          <p:spPr bwMode="auto">
            <a:xfrm>
              <a:off x="3744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49"/>
            <p:cNvSpPr>
              <a:spLocks noChangeShapeType="1"/>
            </p:cNvSpPr>
            <p:nvPr/>
          </p:nvSpPr>
          <p:spPr bwMode="auto">
            <a:xfrm>
              <a:off x="1296" y="26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Line 50"/>
            <p:cNvSpPr>
              <a:spLocks noChangeShapeType="1"/>
            </p:cNvSpPr>
            <p:nvPr/>
          </p:nvSpPr>
          <p:spPr bwMode="auto">
            <a:xfrm>
              <a:off x="1296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Line 51"/>
            <p:cNvSpPr>
              <a:spLocks noChangeShapeType="1"/>
            </p:cNvSpPr>
            <p:nvPr/>
          </p:nvSpPr>
          <p:spPr bwMode="auto">
            <a:xfrm>
              <a:off x="3072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52"/>
            <p:cNvSpPr>
              <a:spLocks noChangeShapeType="1"/>
            </p:cNvSpPr>
            <p:nvPr/>
          </p:nvSpPr>
          <p:spPr bwMode="auto">
            <a:xfrm>
              <a:off x="4272" y="27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Line 53"/>
            <p:cNvSpPr>
              <a:spLocks noChangeShapeType="1"/>
            </p:cNvSpPr>
            <p:nvPr/>
          </p:nvSpPr>
          <p:spPr bwMode="auto">
            <a:xfrm>
              <a:off x="1776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54"/>
            <p:cNvSpPr>
              <a:spLocks noChangeShapeType="1"/>
            </p:cNvSpPr>
            <p:nvPr/>
          </p:nvSpPr>
          <p:spPr bwMode="auto">
            <a:xfrm>
              <a:off x="1776" y="2784"/>
              <a:ext cx="2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Text Box 55"/>
            <p:cNvSpPr txBox="1">
              <a:spLocks noChangeArrowheads="1"/>
            </p:cNvSpPr>
            <p:nvPr/>
          </p:nvSpPr>
          <p:spPr bwMode="auto">
            <a:xfrm>
              <a:off x="4224" y="1728"/>
              <a:ext cx="2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...</a:t>
              </a:r>
              <a:endParaRPr lang="en-US" sz="2800"/>
            </a:p>
          </p:txBody>
        </p:sp>
        <p:sp>
          <p:nvSpPr>
            <p:cNvPr id="7226" name="Text Box 56"/>
            <p:cNvSpPr txBox="1">
              <a:spLocks noChangeArrowheads="1"/>
            </p:cNvSpPr>
            <p:nvPr/>
          </p:nvSpPr>
          <p:spPr bwMode="auto">
            <a:xfrm>
              <a:off x="240" y="2400"/>
              <a:ext cx="2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...</a:t>
              </a:r>
              <a:endParaRPr lang="en-US" sz="2800"/>
            </a:p>
          </p:txBody>
        </p:sp>
        <p:sp>
          <p:nvSpPr>
            <p:cNvPr id="7227" name="Text Box 57"/>
            <p:cNvSpPr txBox="1">
              <a:spLocks noChangeArrowheads="1"/>
            </p:cNvSpPr>
            <p:nvPr/>
          </p:nvSpPr>
          <p:spPr bwMode="auto">
            <a:xfrm>
              <a:off x="2016" y="2400"/>
              <a:ext cx="2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...</a:t>
              </a:r>
              <a:endParaRPr lang="en-US" sz="2800"/>
            </a:p>
          </p:txBody>
        </p:sp>
        <p:sp>
          <p:nvSpPr>
            <p:cNvPr id="7228" name="Text Box 58"/>
            <p:cNvSpPr txBox="1">
              <a:spLocks noChangeArrowheads="1"/>
            </p:cNvSpPr>
            <p:nvPr/>
          </p:nvSpPr>
          <p:spPr bwMode="auto">
            <a:xfrm>
              <a:off x="3840" y="2352"/>
              <a:ext cx="2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...</a:t>
              </a:r>
              <a:endParaRPr lang="en-US" sz="2800"/>
            </a:p>
          </p:txBody>
        </p:sp>
        <p:sp>
          <p:nvSpPr>
            <p:cNvPr id="7229" name="Line 59"/>
            <p:cNvSpPr>
              <a:spLocks noChangeShapeType="1"/>
            </p:cNvSpPr>
            <p:nvPr/>
          </p:nvSpPr>
          <p:spPr bwMode="auto">
            <a:xfrm>
              <a:off x="3696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Line 60"/>
            <p:cNvSpPr>
              <a:spLocks noChangeShapeType="1"/>
            </p:cNvSpPr>
            <p:nvPr/>
          </p:nvSpPr>
          <p:spPr bwMode="auto">
            <a:xfrm>
              <a:off x="4368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1" name="Text Box 61"/>
            <p:cNvSpPr txBox="1">
              <a:spLocks noChangeArrowheads="1"/>
            </p:cNvSpPr>
            <p:nvPr/>
          </p:nvSpPr>
          <p:spPr bwMode="auto">
            <a:xfrm>
              <a:off x="4176" y="2976"/>
              <a:ext cx="2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000">
                  <a:latin typeface="Helvetica (PCL6)" pitchFamily="34" charset="0"/>
                </a:rPr>
                <a:t>...</a:t>
              </a:r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43062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Facetted Classification Along With  Labeled Categories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2400"/>
              <a:t>A Language</a:t>
            </a:r>
          </a:p>
          <a:p>
            <a:pPr lvl="1" eaLnBrk="1" hangingPunct="1"/>
            <a:r>
              <a:rPr lang="en-US" sz="2000"/>
              <a:t>a English</a:t>
            </a:r>
          </a:p>
          <a:p>
            <a:pPr lvl="1" eaLnBrk="1" hangingPunct="1"/>
            <a:r>
              <a:rPr lang="en-US" sz="2000"/>
              <a:t>b French</a:t>
            </a:r>
          </a:p>
          <a:p>
            <a:pPr lvl="1" eaLnBrk="1" hangingPunct="1"/>
            <a:r>
              <a:rPr lang="en-US" sz="2000"/>
              <a:t>c Spanish</a:t>
            </a:r>
          </a:p>
          <a:p>
            <a:pPr eaLnBrk="1" hangingPunct="1"/>
            <a:r>
              <a:rPr lang="en-US" sz="2400"/>
              <a:t>B Genre</a:t>
            </a:r>
          </a:p>
          <a:p>
            <a:pPr lvl="1" eaLnBrk="1" hangingPunct="1"/>
            <a:r>
              <a:rPr lang="en-US" sz="2000"/>
              <a:t>a Prose</a:t>
            </a:r>
          </a:p>
          <a:p>
            <a:pPr lvl="1" eaLnBrk="1" hangingPunct="1"/>
            <a:r>
              <a:rPr lang="en-US" sz="2000"/>
              <a:t>b Poetry</a:t>
            </a:r>
          </a:p>
          <a:p>
            <a:pPr lvl="1" eaLnBrk="1" hangingPunct="1"/>
            <a:r>
              <a:rPr lang="en-US" sz="2000"/>
              <a:t>c Drama</a:t>
            </a:r>
          </a:p>
          <a:p>
            <a:pPr eaLnBrk="1" hangingPunct="1"/>
            <a:r>
              <a:rPr lang="en-US" sz="2400"/>
              <a:t>C Period</a:t>
            </a:r>
          </a:p>
          <a:p>
            <a:pPr lvl="1" eaLnBrk="1" hangingPunct="1"/>
            <a:r>
              <a:rPr lang="en-US" sz="2000"/>
              <a:t>a 16th Century</a:t>
            </a:r>
          </a:p>
          <a:p>
            <a:pPr lvl="1" eaLnBrk="1" hangingPunct="1"/>
            <a:r>
              <a:rPr lang="en-US" sz="2000"/>
              <a:t>b 17th Century</a:t>
            </a:r>
          </a:p>
          <a:p>
            <a:pPr lvl="1" eaLnBrk="1" hangingPunct="1"/>
            <a:r>
              <a:rPr lang="en-US" sz="2000"/>
              <a:t>c 18th Century</a:t>
            </a:r>
          </a:p>
          <a:p>
            <a:pPr lvl="1" eaLnBrk="1" hangingPunct="1"/>
            <a:r>
              <a:rPr lang="en-US" sz="2000"/>
              <a:t>d 19th Century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Aa</a:t>
            </a:r>
            <a:r>
              <a:rPr lang="en-US" sz="2400" dirty="0"/>
              <a:t>  English Literature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AaBa</a:t>
            </a:r>
            <a:r>
              <a:rPr lang="en-US" sz="2400" dirty="0" smtClean="0"/>
              <a:t> </a:t>
            </a:r>
            <a:r>
              <a:rPr lang="en-US" sz="2400" dirty="0"/>
              <a:t>English Prose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AaBaCa</a:t>
            </a:r>
            <a:r>
              <a:rPr lang="en-US" sz="2400" dirty="0" smtClean="0"/>
              <a:t> </a:t>
            </a:r>
            <a:r>
              <a:rPr lang="en-US" sz="2400" dirty="0"/>
              <a:t>English Prose 16th Century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AbBbCd</a:t>
            </a:r>
            <a:r>
              <a:rPr lang="en-US" sz="2400" dirty="0"/>
              <a:t> French Poetry 19th Century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BbCd</a:t>
            </a:r>
            <a:r>
              <a:rPr lang="en-US" sz="2400" dirty="0"/>
              <a:t> Drama 19th Century</a:t>
            </a:r>
          </a:p>
        </p:txBody>
      </p:sp>
    </p:spTree>
    <p:extLst>
      <p:ext uri="{BB962C8B-B14F-4D97-AF65-F5344CB8AC3E}">
        <p14:creationId xmlns:p14="http://schemas.microsoft.com/office/powerpoint/2010/main" val="297713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Ranganathan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052918"/>
            <a:ext cx="9702063" cy="419548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PMEST Facets</a:t>
            </a:r>
          </a:p>
          <a:p>
            <a:pPr lvl="1" eaLnBrk="1" hangingPunct="1"/>
            <a:r>
              <a:rPr lang="en-US" dirty="0"/>
              <a:t>P(</a:t>
            </a:r>
            <a:r>
              <a:rPr lang="en-US" dirty="0" err="1"/>
              <a:t>ersonality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 WHO: The most important types or names of things for the particular discipline</a:t>
            </a:r>
          </a:p>
          <a:p>
            <a:pPr lvl="1" eaLnBrk="1" hangingPunct="1"/>
            <a:r>
              <a:rPr lang="en-US" dirty="0"/>
              <a:t>M(</a:t>
            </a:r>
            <a:r>
              <a:rPr lang="en-US" dirty="0" err="1"/>
              <a:t>atter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WHAT: Constituent materials</a:t>
            </a:r>
          </a:p>
          <a:p>
            <a:pPr lvl="1" eaLnBrk="1" hangingPunct="1"/>
            <a:r>
              <a:rPr lang="en-US" dirty="0"/>
              <a:t>E(</a:t>
            </a:r>
            <a:r>
              <a:rPr lang="en-US" dirty="0" err="1"/>
              <a:t>nergy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HOW: Action or activity terms</a:t>
            </a:r>
          </a:p>
          <a:p>
            <a:pPr lvl="1" eaLnBrk="1" hangingPunct="1"/>
            <a:r>
              <a:rPr lang="en-US" dirty="0"/>
              <a:t>S(pace)</a:t>
            </a:r>
          </a:p>
          <a:p>
            <a:pPr lvl="2" eaLnBrk="1" hangingPunct="1"/>
            <a:r>
              <a:rPr lang="en-US" dirty="0"/>
              <a:t>WHERE: Where things occur</a:t>
            </a:r>
          </a:p>
          <a:p>
            <a:pPr lvl="1" eaLnBrk="1" hangingPunct="1"/>
            <a:r>
              <a:rPr lang="en-US" dirty="0"/>
              <a:t>T(</a:t>
            </a:r>
            <a:r>
              <a:rPr lang="en-US" dirty="0" err="1"/>
              <a:t>ime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WHEN: When things occur</a:t>
            </a:r>
          </a:p>
        </p:txBody>
      </p:sp>
    </p:spTree>
    <p:extLst>
      <p:ext uri="{BB962C8B-B14F-4D97-AF65-F5344CB8AC3E}">
        <p14:creationId xmlns:p14="http://schemas.microsoft.com/office/powerpoint/2010/main" val="165035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“Classical” Facet Analysis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What is being done?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By-Product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are its parts?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are its properties?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Property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Material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9461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How is this achieved?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Process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By what means?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Operation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By whom?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Agent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Patient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Where?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Space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When?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Time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581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“Classical” Facet Analysis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Nouns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Entity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Kind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Patient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Product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By-Product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Agent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Adjectives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Property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Material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Intransitive Verb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Process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Transitive Verb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Operation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Adverb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Time</a:t>
            </a:r>
          </a:p>
          <a:p>
            <a:pPr eaLnBrk="1" hangingPunct="1">
              <a:lnSpc>
                <a:spcPct val="8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475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Semantic and Syntactic Relationships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Semantic relationships</a:t>
            </a:r>
          </a:p>
          <a:p>
            <a:pPr lvl="1" eaLnBrk="1" hangingPunct="1"/>
            <a:r>
              <a:rPr lang="en-US"/>
              <a:t>Is-A (thing/kind, genus/species)</a:t>
            </a:r>
          </a:p>
          <a:p>
            <a:pPr lvl="2" eaLnBrk="1" hangingPunct="1"/>
            <a:r>
              <a:rPr lang="en-US"/>
              <a:t>Mammals</a:t>
            </a:r>
          </a:p>
          <a:p>
            <a:pPr lvl="3" eaLnBrk="1" hangingPunct="1"/>
            <a:r>
              <a:rPr lang="en-US"/>
              <a:t>Primates</a:t>
            </a:r>
          </a:p>
          <a:p>
            <a:pPr lvl="4" eaLnBrk="1" hangingPunct="1"/>
            <a:r>
              <a:rPr lang="en-US"/>
              <a:t>Humans</a:t>
            </a:r>
          </a:p>
          <a:p>
            <a:pPr lvl="1" eaLnBrk="1" hangingPunct="1"/>
            <a:r>
              <a:rPr lang="en-US"/>
              <a:t>Has-Parts</a:t>
            </a:r>
          </a:p>
          <a:p>
            <a:pPr lvl="2" eaLnBrk="1" hangingPunct="1"/>
            <a:r>
              <a:rPr lang="en-US"/>
              <a:t>Human</a:t>
            </a:r>
          </a:p>
          <a:p>
            <a:pPr lvl="3" eaLnBrk="1" hangingPunct="1"/>
            <a:r>
              <a:rPr lang="en-US"/>
              <a:t>Head</a:t>
            </a:r>
          </a:p>
          <a:p>
            <a:pPr lvl="4" eaLnBrk="1" hangingPunct="1"/>
            <a:r>
              <a:rPr lang="en-US"/>
              <a:t>Eyes</a:t>
            </a:r>
          </a:p>
          <a:p>
            <a:pPr lvl="4" eaLnBrk="1" hangingPunct="1">
              <a:buFontTx/>
              <a:buNone/>
            </a:pPr>
            <a:endParaRPr lang="en-US"/>
          </a:p>
        </p:txBody>
      </p:sp>
      <p:sp>
        <p:nvSpPr>
          <p:cNvPr id="23557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Syntactic relationships</a:t>
            </a:r>
          </a:p>
          <a:p>
            <a:pPr lvl="1" eaLnBrk="1" hangingPunct="1"/>
            <a:r>
              <a:rPr lang="en-US"/>
              <a:t>Compounds</a:t>
            </a:r>
          </a:p>
          <a:p>
            <a:pPr lvl="2" eaLnBrk="1" hangingPunct="1"/>
            <a:r>
              <a:rPr lang="en-US"/>
              <a:t>Wheat + harvesting = “wheat harvesting”</a:t>
            </a:r>
          </a:p>
          <a:p>
            <a:pPr lvl="2" eaLnBrk="1" hangingPunct="1"/>
            <a:r>
              <a:rPr lang="en-US"/>
              <a:t>Object + operation = operation on object</a:t>
            </a:r>
          </a:p>
        </p:txBody>
      </p:sp>
    </p:spTree>
    <p:extLst>
      <p:ext uri="{BB962C8B-B14F-4D97-AF65-F5344CB8AC3E}">
        <p14:creationId xmlns:p14="http://schemas.microsoft.com/office/powerpoint/2010/main" val="1571035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Facetted Classification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Clearly distinguishes between semantic relationships and syntactic relationships</a:t>
            </a:r>
          </a:p>
          <a:p>
            <a:pPr lvl="1" eaLnBrk="1" hangingPunct="1"/>
            <a:r>
              <a:rPr lang="en-US" smtClean="0"/>
              <a:t>Semantic relationships</a:t>
            </a:r>
          </a:p>
          <a:p>
            <a:pPr lvl="2" eaLnBrk="1" hangingPunct="1"/>
            <a:r>
              <a:rPr lang="en-US" i="1" smtClean="0"/>
              <a:t>Within</a:t>
            </a:r>
            <a:r>
              <a:rPr lang="en-US" smtClean="0"/>
              <a:t> a facet</a:t>
            </a:r>
          </a:p>
          <a:p>
            <a:pPr lvl="2" eaLnBrk="1" hangingPunct="1"/>
            <a:r>
              <a:rPr lang="en-US" smtClean="0"/>
              <a:t>Containment relations</a:t>
            </a:r>
          </a:p>
          <a:p>
            <a:pPr lvl="1" eaLnBrk="1" hangingPunct="1"/>
            <a:r>
              <a:rPr lang="en-US" smtClean="0"/>
              <a:t>Syntactic relationships</a:t>
            </a:r>
          </a:p>
          <a:p>
            <a:pPr lvl="2" eaLnBrk="1" hangingPunct="1"/>
            <a:r>
              <a:rPr lang="en-US" i="1" smtClean="0"/>
              <a:t>Across</a:t>
            </a:r>
            <a:r>
              <a:rPr lang="en-US" smtClean="0"/>
              <a:t> facets</a:t>
            </a:r>
          </a:p>
          <a:p>
            <a:pPr lvl="2" eaLnBrk="1" hangingPunct="1"/>
            <a:r>
              <a:rPr lang="en-US" smtClean="0"/>
              <a:t>Combinatoric relations</a:t>
            </a:r>
          </a:p>
          <a:p>
            <a:pPr eaLnBrk="1" hangingPunct="1"/>
            <a:r>
              <a:rPr lang="en-US" smtClean="0"/>
              <a:t>Have a “syntax” for syntactic combination of semantic terms</a:t>
            </a:r>
          </a:p>
        </p:txBody>
      </p:sp>
    </p:spTree>
    <p:extLst>
      <p:ext uri="{BB962C8B-B14F-4D97-AF65-F5344CB8AC3E}">
        <p14:creationId xmlns:p14="http://schemas.microsoft.com/office/powerpoint/2010/main" val="412970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 of Facet Combinations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syntactic relations of facetted classifications enable a small controlled vocabulary to produce</a:t>
            </a:r>
          </a:p>
          <a:p>
            <a:pPr lvl="1" eaLnBrk="1" hangingPunct="1"/>
            <a:r>
              <a:rPr lang="en-US" smtClean="0"/>
              <a:t>Many, many structured descriptions</a:t>
            </a:r>
          </a:p>
          <a:p>
            <a:pPr lvl="1" eaLnBrk="1" hangingPunct="1"/>
            <a:r>
              <a:rPr lang="en-US" smtClean="0"/>
              <a:t>Complex, but formally structured descriptions using nested compound descriptions</a:t>
            </a:r>
          </a:p>
          <a:p>
            <a:pPr lvl="1" eaLnBrk="1" hangingPunct="1"/>
            <a:r>
              <a:rPr lang="en-US" smtClean="0"/>
              <a:t>Descriptions for things we do not have words for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8742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407</Words>
  <Application>Microsoft Office PowerPoint</Application>
  <PresentationFormat>Widescreen</PresentationFormat>
  <Paragraphs>168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Helvetica (PCL6)</vt:lpstr>
      <vt:lpstr>Times New Roman</vt:lpstr>
      <vt:lpstr>Wingdings 3</vt:lpstr>
      <vt:lpstr>Ion</vt:lpstr>
      <vt:lpstr>Konstruksi Tesaurus DAN  TAJUK SUBJEK</vt:lpstr>
      <vt:lpstr>Hierarchical Classification</vt:lpstr>
      <vt:lpstr>Facetted Classification Along With  Labeled Categories</vt:lpstr>
      <vt:lpstr>Ranganathan</vt:lpstr>
      <vt:lpstr>“Classical” Facet Analysis</vt:lpstr>
      <vt:lpstr>“Classical” Facet Analysis</vt:lpstr>
      <vt:lpstr>Semantic and Syntactic Relationships</vt:lpstr>
      <vt:lpstr>Facetted Classification</vt:lpstr>
      <vt:lpstr>Power of Facet Combinations</vt:lpstr>
      <vt:lpstr>Types of Indexing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ERIC Thesaurus – Entry </vt:lpstr>
      <vt:lpstr>MESH – Entry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7</cp:revision>
  <dcterms:created xsi:type="dcterms:W3CDTF">2020-04-30T01:59:09Z</dcterms:created>
  <dcterms:modified xsi:type="dcterms:W3CDTF">2020-04-30T03:04:21Z</dcterms:modified>
</cp:coreProperties>
</file>