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945688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AB6C3-1A37-41C4-A6F7-D5E5AF9FC0F9}" type="datetimeFigureOut">
              <a:rPr lang="id-ID" smtClean="0"/>
              <a:pPr/>
              <a:t>3/9/20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F04B-C669-4E73-B788-6FEE7611BC8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7478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3F2D-282F-43B9-8BE3-1719F30A9E57}" type="datetimeFigureOut">
              <a:rPr lang="id-ID" smtClean="0"/>
              <a:pPr/>
              <a:t>3/9/20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3F2D-282F-43B9-8BE3-1719F30A9E57}" type="datetimeFigureOut">
              <a:rPr lang="id-ID" smtClean="0"/>
              <a:pPr/>
              <a:t>3/9/20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4F3A-6C55-405B-ACC3-8C5463CEFEA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DC3F3F2D-282F-43B9-8BE3-1719F30A9E57}" type="datetimeFigureOut">
              <a:rPr lang="id-ID" smtClean="0"/>
              <a:pPr/>
              <a:t>3/9/20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474F3A-6C55-405B-ACC3-8C5463CEFEA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3F2D-282F-43B9-8BE3-1719F30A9E57}" type="datetimeFigureOut">
              <a:rPr lang="id-ID" smtClean="0"/>
              <a:pPr/>
              <a:t>3/9/20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4F3A-6C55-405B-ACC3-8C5463CEFEA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3F2D-282F-43B9-8BE3-1719F30A9E57}" type="datetimeFigureOut">
              <a:rPr lang="id-ID" smtClean="0"/>
              <a:pPr/>
              <a:t>3/9/20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4F3A-6C55-405B-ACC3-8C5463CEFEA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3F2D-282F-43B9-8BE3-1719F30A9E57}" type="datetimeFigureOut">
              <a:rPr lang="id-ID" smtClean="0"/>
              <a:pPr/>
              <a:t>3/9/20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4F3A-6C55-405B-ACC3-8C5463CEFEA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3F2D-282F-43B9-8BE3-1719F30A9E57}" type="datetimeFigureOut">
              <a:rPr lang="id-ID" smtClean="0"/>
              <a:pPr/>
              <a:t>3/9/20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3F2D-282F-43B9-8BE3-1719F30A9E57}" type="datetimeFigureOut">
              <a:rPr lang="id-ID" smtClean="0"/>
              <a:pPr/>
              <a:t>3/9/20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4F3A-6C55-405B-ACC3-8C5463CEFEA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3F2D-282F-43B9-8BE3-1719F30A9E57}" type="datetimeFigureOut">
              <a:rPr lang="id-ID" smtClean="0"/>
              <a:pPr/>
              <a:t>3/9/20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4F3A-6C55-405B-ACC3-8C5463CEFEA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3F2D-282F-43B9-8BE3-1719F30A9E57}" type="datetimeFigureOut">
              <a:rPr lang="id-ID" smtClean="0"/>
              <a:pPr/>
              <a:t>3/9/20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4F3A-6C55-405B-ACC3-8C5463CEFEA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3F2D-282F-43B9-8BE3-1719F30A9E57}" type="datetimeFigureOut">
              <a:rPr lang="id-ID" smtClean="0"/>
              <a:pPr/>
              <a:t>3/9/20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4F3A-6C55-405B-ACC3-8C5463CEFEA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3F2D-282F-43B9-8BE3-1719F30A9E57}" type="datetimeFigureOut">
              <a:rPr lang="id-ID" smtClean="0"/>
              <a:pPr/>
              <a:t>3/9/20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4F3A-6C55-405B-ACC3-8C5463CEFEA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DC3F3F2D-282F-43B9-8BE3-1719F30A9E57}" type="datetimeFigureOut">
              <a:rPr lang="id-ID" smtClean="0"/>
              <a:pPr/>
              <a:t>3/9/20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474F3A-6C55-405B-ACC3-8C5463CEFEA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C3F3F2D-282F-43B9-8BE3-1719F30A9E57}" type="datetimeFigureOut">
              <a:rPr lang="id-ID" smtClean="0"/>
              <a:pPr/>
              <a:t>3/9/20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4474F3A-6C55-405B-ACC3-8C5463CEFEA1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Evolusi Teori Manajemen</a:t>
            </a: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Putu</a:t>
            </a:r>
            <a:r>
              <a:rPr lang="en-US" dirty="0" smtClean="0"/>
              <a:t> </a:t>
            </a:r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Ferdian</a:t>
            </a:r>
            <a:r>
              <a:rPr lang="en-US" dirty="0" smtClean="0"/>
              <a:t> </a:t>
            </a:r>
            <a:r>
              <a:rPr lang="en-US" dirty="0" err="1" smtClean="0"/>
              <a:t>Ariawantara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91" y="1628800"/>
            <a:ext cx="9144000" cy="27809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5 Prinsip Manajemen Administratif dari Max Weber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71500" indent="-514350">
              <a:lnSpc>
                <a:spcPct val="120000"/>
              </a:lnSpc>
              <a:spcBef>
                <a:spcPct val="35000"/>
              </a:spcBef>
              <a:buFont typeface="+mj-lt"/>
              <a:buAutoNum type="arabicPeriod"/>
            </a:pPr>
            <a:r>
              <a:rPr lang="id-ID" altLang="en-US" sz="3300" dirty="0" smtClean="0"/>
              <a:t>Kewenangan (</a:t>
            </a:r>
            <a:r>
              <a:rPr lang="id-ID" altLang="en-US" sz="3300" i="1" dirty="0" smtClean="0"/>
              <a:t>a</a:t>
            </a:r>
            <a:r>
              <a:rPr lang="en-US" altLang="en-US" sz="3300" i="1" dirty="0" err="1" smtClean="0"/>
              <a:t>uthority</a:t>
            </a:r>
            <a:r>
              <a:rPr lang="id-ID" altLang="en-US" sz="3300" dirty="0" smtClean="0"/>
              <a:t>)</a:t>
            </a:r>
            <a:r>
              <a:rPr lang="en-US" altLang="en-US" sz="3300" dirty="0" smtClean="0"/>
              <a:t> </a:t>
            </a:r>
            <a:endParaRPr lang="id-ID" altLang="en-US" sz="3300" dirty="0" smtClean="0"/>
          </a:p>
          <a:p>
            <a:pPr marL="971550" lvl="1" indent="-514350">
              <a:lnSpc>
                <a:spcPct val="120000"/>
              </a:lnSpc>
              <a:spcBef>
                <a:spcPct val="35000"/>
              </a:spcBef>
            </a:pPr>
            <a:r>
              <a:rPr lang="id-ID" altLang="en-US" sz="2900" dirty="0" smtClean="0"/>
              <a:t>Merupakan “</a:t>
            </a:r>
            <a:r>
              <a:rPr lang="en-US" altLang="en-US" sz="2900" dirty="0" smtClean="0"/>
              <a:t>power</a:t>
            </a:r>
            <a:r>
              <a:rPr lang="id-ID" altLang="en-US" sz="2900" dirty="0" smtClean="0"/>
              <a:t>”</a:t>
            </a:r>
            <a:r>
              <a:rPr lang="en-US" altLang="en-US" sz="2900" dirty="0" smtClean="0">
                <a:solidFill>
                  <a:srgbClr val="790015"/>
                </a:solidFill>
              </a:rPr>
              <a:t> </a:t>
            </a:r>
            <a:r>
              <a:rPr lang="id-ID" altLang="en-US" sz="2900" dirty="0" smtClean="0">
                <a:solidFill>
                  <a:srgbClr val="790015"/>
                </a:solidFill>
              </a:rPr>
              <a:t> bagi </a:t>
            </a:r>
            <a:r>
              <a:rPr lang="id-ID" altLang="en-US" sz="2900" dirty="0" smtClean="0">
                <a:solidFill>
                  <a:srgbClr val="280049"/>
                </a:solidFill>
              </a:rPr>
              <a:t>individu berupa wewenang dan tanggung jawab</a:t>
            </a:r>
            <a:r>
              <a:rPr lang="en-US" altLang="en-US" sz="2900" dirty="0" smtClean="0">
                <a:solidFill>
                  <a:srgbClr val="280049"/>
                </a:solidFill>
              </a:rPr>
              <a:t>.</a:t>
            </a:r>
          </a:p>
          <a:p>
            <a:pPr marL="571500" indent="-514350">
              <a:lnSpc>
                <a:spcPct val="120000"/>
              </a:lnSpc>
              <a:spcBef>
                <a:spcPct val="35000"/>
              </a:spcBef>
              <a:buFont typeface="+mj-lt"/>
              <a:buAutoNum type="arabicPeriod"/>
            </a:pPr>
            <a:r>
              <a:rPr lang="id-ID" altLang="en-US" sz="3300" dirty="0" smtClean="0">
                <a:solidFill>
                  <a:srgbClr val="280049"/>
                </a:solidFill>
              </a:rPr>
              <a:t>Jabatan atau posisi dalam organisasi berdasar atas kinerja</a:t>
            </a:r>
            <a:r>
              <a:rPr lang="en-US" altLang="en-US" sz="3300" dirty="0" smtClean="0">
                <a:solidFill>
                  <a:srgbClr val="280049"/>
                </a:solidFill>
              </a:rPr>
              <a:t>.</a:t>
            </a:r>
            <a:endParaRPr lang="en-US" altLang="en-US" sz="3300" dirty="0" smtClean="0">
              <a:solidFill>
                <a:srgbClr val="790015"/>
              </a:solidFill>
            </a:endParaRPr>
          </a:p>
          <a:p>
            <a:pPr marL="571500" indent="-514350">
              <a:lnSpc>
                <a:spcPct val="120000"/>
              </a:lnSpc>
              <a:spcBef>
                <a:spcPct val="35000"/>
              </a:spcBef>
              <a:buFont typeface="+mj-lt"/>
              <a:buAutoNum type="arabicPeriod"/>
            </a:pPr>
            <a:r>
              <a:rPr lang="id-ID" altLang="en-US" sz="3300" dirty="0" smtClean="0"/>
              <a:t>Tugas dan pekerjaan terdefinisikan secara jelas.</a:t>
            </a:r>
            <a:endParaRPr lang="id-ID" altLang="en-US" sz="3300" dirty="0" smtClean="0">
              <a:solidFill>
                <a:srgbClr val="790015"/>
              </a:solidFill>
            </a:endParaRPr>
          </a:p>
          <a:p>
            <a:pPr marL="971550" lvl="1" indent="-514350">
              <a:lnSpc>
                <a:spcPct val="120000"/>
              </a:lnSpc>
              <a:spcBef>
                <a:spcPct val="35000"/>
              </a:spcBef>
            </a:pPr>
            <a:r>
              <a:rPr lang="en-US" altLang="en-US" sz="2900" dirty="0" err="1" smtClean="0">
                <a:solidFill>
                  <a:srgbClr val="280049"/>
                </a:solidFill>
              </a:rPr>
              <a:t>Pe</a:t>
            </a:r>
            <a:r>
              <a:rPr lang="id-ID" altLang="en-US" sz="2900" dirty="0" smtClean="0">
                <a:solidFill>
                  <a:srgbClr val="280049"/>
                </a:solidFill>
              </a:rPr>
              <a:t>gawai mengetahui setiap tugas dan pekerjaannya</a:t>
            </a:r>
            <a:r>
              <a:rPr lang="en-US" altLang="en-US" sz="2900" dirty="0" smtClean="0">
                <a:solidFill>
                  <a:srgbClr val="280049"/>
                </a:solidFill>
              </a:rPr>
              <a:t>.</a:t>
            </a:r>
          </a:p>
          <a:p>
            <a:pPr marL="571500" indent="-514350">
              <a:lnSpc>
                <a:spcPct val="120000"/>
              </a:lnSpc>
              <a:spcBef>
                <a:spcPct val="35000"/>
              </a:spcBef>
              <a:buFont typeface="+mj-lt"/>
              <a:buAutoNum type="arabicPeriod"/>
            </a:pPr>
            <a:r>
              <a:rPr lang="id-ID" altLang="en-US" sz="3300" dirty="0" smtClean="0"/>
              <a:t>Garis kewenangan terdefinisikan dengan jelas</a:t>
            </a:r>
            <a:r>
              <a:rPr lang="en-US" altLang="en-US" sz="3300" dirty="0" smtClean="0"/>
              <a:t>. </a:t>
            </a:r>
            <a:endParaRPr lang="id-ID" altLang="en-US" sz="3300" dirty="0" smtClean="0"/>
          </a:p>
          <a:p>
            <a:pPr marL="971550" lvl="1" indent="-514350">
              <a:lnSpc>
                <a:spcPct val="120000"/>
              </a:lnSpc>
              <a:spcBef>
                <a:spcPct val="35000"/>
              </a:spcBef>
            </a:pPr>
            <a:r>
              <a:rPr lang="id-ID" altLang="en-US" sz="2900" dirty="0" smtClean="0"/>
              <a:t>Setiap pegawai paham kepada siapa harus bertanggung jawab</a:t>
            </a:r>
            <a:r>
              <a:rPr lang="en-US" altLang="en-US" sz="2900" dirty="0" smtClean="0"/>
              <a:t>.</a:t>
            </a:r>
          </a:p>
          <a:p>
            <a:pPr marL="571500" indent="-514350">
              <a:lnSpc>
                <a:spcPct val="120000"/>
              </a:lnSpc>
              <a:spcBef>
                <a:spcPct val="35000"/>
              </a:spcBef>
              <a:buFont typeface="+mj-lt"/>
              <a:buAutoNum type="arabicPeriod"/>
            </a:pPr>
            <a:r>
              <a:rPr lang="id-ID" altLang="en-US" sz="3300" dirty="0" smtClean="0"/>
              <a:t>Peraturan (</a:t>
            </a:r>
            <a:r>
              <a:rPr lang="id-ID" altLang="en-US" sz="3300" i="1" dirty="0" smtClean="0"/>
              <a:t>r</a:t>
            </a:r>
            <a:r>
              <a:rPr lang="en-US" altLang="en-US" sz="3300" i="1" dirty="0" err="1" smtClean="0"/>
              <a:t>ules</a:t>
            </a:r>
            <a:r>
              <a:rPr lang="id-ID" altLang="en-US" sz="3300" dirty="0" smtClean="0"/>
              <a:t>)</a:t>
            </a:r>
            <a:r>
              <a:rPr lang="en-US" altLang="en-US" sz="3300" dirty="0" smtClean="0"/>
              <a:t>, </a:t>
            </a:r>
            <a:r>
              <a:rPr lang="id-ID" altLang="en-US" sz="3300" dirty="0" smtClean="0"/>
              <a:t>Prosedur Kegiatan Standar (</a:t>
            </a:r>
            <a:r>
              <a:rPr lang="en-US" altLang="en-US" sz="3300" i="1" dirty="0" smtClean="0"/>
              <a:t>Standard Operating Procedures</a:t>
            </a:r>
            <a:r>
              <a:rPr lang="id-ID" altLang="en-US" sz="3300" i="1" dirty="0" smtClean="0"/>
              <a:t>/</a:t>
            </a:r>
            <a:r>
              <a:rPr lang="en-US" altLang="en-US" sz="3300" dirty="0" smtClean="0"/>
              <a:t>SOPs), </a:t>
            </a:r>
            <a:r>
              <a:rPr lang="id-ID" altLang="en-US" sz="3300" dirty="0" smtClean="0"/>
              <a:t>dan norma (</a:t>
            </a:r>
            <a:r>
              <a:rPr lang="id-ID" altLang="en-US" sz="3300" i="1" dirty="0" smtClean="0"/>
              <a:t>n</a:t>
            </a:r>
            <a:r>
              <a:rPr lang="en-US" altLang="en-US" sz="3300" i="1" dirty="0" err="1" smtClean="0"/>
              <a:t>orms</a:t>
            </a:r>
            <a:r>
              <a:rPr lang="id-ID" altLang="en-US" sz="3300" dirty="0" smtClean="0"/>
              <a:t>) menjadi acuan bagi setiap kegiatan organisasi.</a:t>
            </a:r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Kondisi Birokrasi sesuai Manajemen Administratif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Bahwa dalam birokrasi terdapat:</a:t>
            </a:r>
          </a:p>
          <a:p>
            <a:pPr lvl="1"/>
            <a:r>
              <a:rPr lang="id-ID" dirty="0" smtClean="0"/>
              <a:t>Aturan tertulis</a:t>
            </a:r>
          </a:p>
          <a:p>
            <a:pPr lvl="1"/>
            <a:r>
              <a:rPr lang="id-ID" dirty="0" smtClean="0"/>
              <a:t>Jenjang/hirarkhi kewenangan</a:t>
            </a:r>
          </a:p>
          <a:p>
            <a:pPr lvl="1"/>
            <a:r>
              <a:rPr lang="id-ID" dirty="0" smtClean="0"/>
              <a:t>Evaluasi dan penghargaan secara </a:t>
            </a:r>
            <a:r>
              <a:rPr lang="id-ID" i="1" dirty="0" smtClean="0"/>
              <a:t>fair </a:t>
            </a:r>
            <a:r>
              <a:rPr lang="id-ID" dirty="0" smtClean="0"/>
              <a:t>(adil)</a:t>
            </a:r>
          </a:p>
          <a:p>
            <a:pPr lvl="1"/>
            <a:r>
              <a:rPr lang="id-ID" dirty="0" smtClean="0"/>
              <a:t>Adanya sistem hubugan antar pekerjaan</a:t>
            </a:r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9468"/>
            <a:ext cx="8640960" cy="141763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Prinsip Manajemen Administratif </a:t>
            </a:r>
            <a:br>
              <a:rPr lang="id-ID" dirty="0" smtClean="0"/>
            </a:br>
            <a:r>
              <a:rPr lang="id-ID" dirty="0" smtClean="0"/>
              <a:t>dari Fayol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496944" cy="49411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 smtClean="0"/>
              <a:t>Henri </a:t>
            </a:r>
            <a:r>
              <a:rPr lang="en-US" altLang="en-US" sz="1800" b="1" dirty="0" err="1" smtClean="0"/>
              <a:t>Fayol</a:t>
            </a:r>
            <a:r>
              <a:rPr lang="en-US" altLang="en-US" sz="1800" b="1" dirty="0" smtClean="0"/>
              <a:t>, </a:t>
            </a:r>
            <a:r>
              <a:rPr lang="id-ID" altLang="en-US" sz="1800" b="1" dirty="0" smtClean="0"/>
              <a:t>seorang CEO perusahaan tambang di Perancis mengembangan </a:t>
            </a:r>
            <a:r>
              <a:rPr lang="en-US" altLang="en-US" sz="1800" b="1" dirty="0" smtClean="0"/>
              <a:t>14 </a:t>
            </a:r>
            <a:r>
              <a:rPr lang="id-ID" altLang="en-US" sz="1800" b="1" dirty="0" smtClean="0"/>
              <a:t>prinsip manajemen.</a:t>
            </a:r>
            <a:endParaRPr lang="en-US" altLang="en-US" sz="18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id-ID" altLang="en-US" sz="1800" dirty="0" smtClean="0"/>
              <a:t>1. </a:t>
            </a:r>
            <a:r>
              <a:rPr lang="en-US" altLang="en-US" sz="1800" i="1" dirty="0" smtClean="0"/>
              <a:t>Division of Labor</a:t>
            </a:r>
            <a:r>
              <a:rPr lang="en-US" altLang="en-US" sz="1800" dirty="0" smtClean="0"/>
              <a:t>: </a:t>
            </a:r>
            <a:r>
              <a:rPr lang="id-ID" altLang="en-US" sz="1800" dirty="0"/>
              <a:t> </a:t>
            </a:r>
            <a:r>
              <a:rPr lang="id-ID" altLang="en-US" sz="1800" dirty="0" smtClean="0"/>
              <a:t>Berdasarkan </a:t>
            </a:r>
            <a:r>
              <a:rPr lang="id-ID" altLang="en-US" sz="1800" dirty="0" smtClean="0"/>
              <a:t>spesialisasi </a:t>
            </a:r>
            <a:r>
              <a:rPr lang="id-ID" altLang="en-US" sz="1800" dirty="0" smtClean="0"/>
              <a:t>pekerjaan; </a:t>
            </a:r>
            <a:r>
              <a:rPr lang="en-US" altLang="en-US" sz="1800" dirty="0" err="1" smtClean="0"/>
              <a:t>Fayol</a:t>
            </a:r>
            <a:r>
              <a:rPr lang="en-US" altLang="en-US" sz="1800" dirty="0" smtClean="0"/>
              <a:t>  </a:t>
            </a:r>
            <a:r>
              <a:rPr lang="en-US" altLang="en-US" sz="1800" dirty="0" smtClean="0"/>
              <a:t>noted firms can have too much specialization leading to poor quality and worker involvement.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800" dirty="0" smtClean="0"/>
              <a:t>2. </a:t>
            </a:r>
            <a:r>
              <a:rPr lang="id-ID" altLang="en-US" sz="1800" dirty="0" smtClean="0"/>
              <a:t>Wewenang &amp; Tanggung Jawab (</a:t>
            </a:r>
            <a:r>
              <a:rPr lang="en-US" altLang="en-US" sz="1800" i="1" dirty="0" smtClean="0"/>
              <a:t>Authority and Responsibility</a:t>
            </a:r>
            <a:r>
              <a:rPr lang="id-ID" altLang="en-US" sz="1800" dirty="0" smtClean="0"/>
              <a:t>)</a:t>
            </a:r>
            <a:r>
              <a:rPr lang="en-US" altLang="en-US" sz="1800" dirty="0" smtClean="0"/>
              <a:t>: </a:t>
            </a:r>
            <a:r>
              <a:rPr lang="id-ID" altLang="en-US" sz="1800" dirty="0" smtClean="0"/>
              <a:t>Termasuk </a:t>
            </a:r>
            <a:r>
              <a:rPr lang="id-ID" altLang="en-US" sz="1800" dirty="0" smtClean="0"/>
              <a:t>di dalamnya adalah wewenang formal dan </a:t>
            </a:r>
            <a:r>
              <a:rPr lang="en-US" altLang="en-US" sz="1800" dirty="0" smtClean="0"/>
              <a:t>informal </a:t>
            </a:r>
            <a:r>
              <a:rPr lang="id-ID" altLang="en-US" sz="1800" dirty="0" smtClean="0"/>
              <a:t>karena memiliki keahlian khusus (</a:t>
            </a:r>
            <a:r>
              <a:rPr lang="en-US" altLang="en-US" sz="1800" i="1" dirty="0" smtClean="0"/>
              <a:t>special expertise</a:t>
            </a:r>
            <a:r>
              <a:rPr lang="id-ID" altLang="en-US" sz="1800" dirty="0" smtClean="0"/>
              <a:t>)</a:t>
            </a:r>
            <a:r>
              <a:rPr lang="en-US" altLang="en-US" sz="18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800" dirty="0" smtClean="0"/>
              <a:t>3. </a:t>
            </a:r>
            <a:r>
              <a:rPr lang="id-ID" altLang="en-US" sz="1800" dirty="0" smtClean="0"/>
              <a:t>Kesatuan Perintah (</a:t>
            </a:r>
            <a:r>
              <a:rPr lang="en-US" altLang="en-US" sz="1800" i="1" dirty="0" smtClean="0"/>
              <a:t>Unity of Command</a:t>
            </a:r>
            <a:r>
              <a:rPr lang="id-ID" altLang="en-US" sz="1800" dirty="0" smtClean="0"/>
              <a:t>)</a:t>
            </a:r>
            <a:r>
              <a:rPr lang="en-US" altLang="en-US" sz="1800" dirty="0" smtClean="0"/>
              <a:t>: </a:t>
            </a:r>
            <a:r>
              <a:rPr lang="id-ID" altLang="en-US" sz="1800" dirty="0" smtClean="0"/>
              <a:t>Setiap </a:t>
            </a:r>
            <a:r>
              <a:rPr lang="id-ID" altLang="en-US" sz="1800" dirty="0" smtClean="0"/>
              <a:t>pegawai hanya memiliki satu atas yang memiliki wewenang memerintah</a:t>
            </a:r>
            <a:r>
              <a:rPr lang="en-US" altLang="en-US" sz="18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800" dirty="0" smtClean="0"/>
              <a:t>4. </a:t>
            </a:r>
            <a:r>
              <a:rPr lang="id-ID" altLang="en-US" sz="1800" dirty="0" smtClean="0"/>
              <a:t>Garis Kewenangan (</a:t>
            </a:r>
            <a:r>
              <a:rPr lang="en-US" altLang="en-US" sz="1800" i="1" dirty="0" smtClean="0"/>
              <a:t>Line of Authority</a:t>
            </a:r>
            <a:r>
              <a:rPr lang="id-ID" altLang="en-US" sz="1800" dirty="0" smtClean="0"/>
              <a:t>)</a:t>
            </a:r>
            <a:r>
              <a:rPr lang="en-US" altLang="en-US" sz="1800" dirty="0" smtClean="0"/>
              <a:t>: </a:t>
            </a:r>
            <a:r>
              <a:rPr lang="id-ID" altLang="en-US" sz="1800" dirty="0" smtClean="0"/>
              <a:t>Gambaran </a:t>
            </a:r>
            <a:r>
              <a:rPr lang="id-ID" altLang="en-US" sz="1800" dirty="0" smtClean="0"/>
              <a:t>jelas atas hubungan antar posisi dari level teratas hingga level terbawah</a:t>
            </a:r>
            <a:r>
              <a:rPr lang="en-US" altLang="en-US" sz="18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800" dirty="0" smtClean="0"/>
              <a:t>5. </a:t>
            </a:r>
            <a:r>
              <a:rPr lang="id-ID" altLang="en-US" sz="1800" dirty="0" smtClean="0"/>
              <a:t>Sentralisasi (</a:t>
            </a:r>
            <a:r>
              <a:rPr lang="en-US" altLang="en-US" sz="1800" i="1" dirty="0" smtClean="0"/>
              <a:t>Centralization</a:t>
            </a:r>
            <a:r>
              <a:rPr lang="id-ID" altLang="en-US" sz="1800" dirty="0" smtClean="0"/>
              <a:t>)</a:t>
            </a:r>
            <a:r>
              <a:rPr lang="en-US" altLang="en-US" sz="1800" dirty="0" smtClean="0"/>
              <a:t>: </a:t>
            </a:r>
            <a:r>
              <a:rPr lang="id-ID" altLang="en-US" sz="1800" dirty="0"/>
              <a:t> </a:t>
            </a:r>
            <a:r>
              <a:rPr lang="id-ID" altLang="en-US" sz="1800" dirty="0" smtClean="0"/>
              <a:t>Kewenangan </a:t>
            </a:r>
            <a:r>
              <a:rPr lang="id-ID" altLang="en-US" sz="1800" dirty="0" smtClean="0"/>
              <a:t>berada di level atas</a:t>
            </a:r>
            <a:r>
              <a:rPr lang="en-US" altLang="en-US" sz="1800" dirty="0" smtClean="0"/>
              <a:t>.</a:t>
            </a:r>
            <a:endParaRPr lang="en-US" altLang="en-US" sz="1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14 </a:t>
            </a:r>
            <a:r>
              <a:rPr lang="id-ID" altLang="en-US" b="1" dirty="0" smtClean="0"/>
              <a:t>Prinsip Manajemen dari Fayol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2763" indent="-514350">
              <a:lnSpc>
                <a:spcPct val="90000"/>
              </a:lnSpc>
              <a:spcBef>
                <a:spcPct val="40000"/>
              </a:spcBef>
              <a:buFont typeface="Wingdings" pitchFamily="2" charset="2"/>
              <a:buAutoNum type="arabicPeriod" startAt="6"/>
            </a:pPr>
            <a:r>
              <a:rPr lang="id-ID" altLang="en-US" sz="3000" dirty="0" smtClean="0"/>
              <a:t>Kesatuan Arah (</a:t>
            </a:r>
            <a:r>
              <a:rPr lang="en-US" altLang="en-US" sz="3000" i="1" dirty="0" smtClean="0"/>
              <a:t>Unity of Direction</a:t>
            </a:r>
            <a:r>
              <a:rPr lang="id-ID" altLang="en-US" sz="3000" dirty="0" smtClean="0"/>
              <a:t>)</a:t>
            </a:r>
            <a:r>
              <a:rPr lang="en-US" altLang="en-US" sz="3000" dirty="0" smtClean="0"/>
              <a:t>: </a:t>
            </a:r>
            <a:endParaRPr lang="id-ID" altLang="en-US" sz="3000" dirty="0" smtClean="0"/>
          </a:p>
          <a:p>
            <a:pPr marL="912813" lvl="1" indent="-514350">
              <a:lnSpc>
                <a:spcPct val="90000"/>
              </a:lnSpc>
              <a:spcBef>
                <a:spcPct val="40000"/>
              </a:spcBef>
            </a:pPr>
            <a:r>
              <a:rPr lang="id-ID" altLang="en-US" sz="2600" dirty="0" smtClean="0"/>
              <a:t>Adanya satu rencana tindakan yang memandu setiap kegiatan</a:t>
            </a:r>
            <a:r>
              <a:rPr lang="en-US" altLang="en-US" sz="2600" dirty="0" smtClean="0"/>
              <a:t>.</a:t>
            </a:r>
          </a:p>
          <a:p>
            <a:pPr marL="452438" indent="-454025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3000" dirty="0" smtClean="0"/>
              <a:t> 7.  </a:t>
            </a:r>
            <a:r>
              <a:rPr lang="id-ID" altLang="en-US" sz="3000" dirty="0" smtClean="0"/>
              <a:t>Kesamaan (</a:t>
            </a:r>
            <a:r>
              <a:rPr lang="en-US" altLang="en-US" sz="3000" i="1" dirty="0" smtClean="0"/>
              <a:t>Equity</a:t>
            </a:r>
            <a:r>
              <a:rPr lang="id-ID" altLang="en-US" sz="3000" dirty="0" smtClean="0"/>
              <a:t>)</a:t>
            </a:r>
            <a:r>
              <a:rPr lang="en-US" altLang="en-US" sz="3000" dirty="0" smtClean="0"/>
              <a:t>: </a:t>
            </a:r>
            <a:endParaRPr lang="id-ID" altLang="en-US" sz="3000" dirty="0" smtClean="0"/>
          </a:p>
          <a:p>
            <a:pPr marL="852488" lvl="1" indent="-454025">
              <a:lnSpc>
                <a:spcPct val="90000"/>
              </a:lnSpc>
              <a:spcBef>
                <a:spcPct val="40000"/>
              </a:spcBef>
            </a:pPr>
            <a:r>
              <a:rPr lang="id-ID" altLang="en-US" sz="2600" dirty="0" smtClean="0"/>
              <a:t>	Memperlakukan semua pegawai secara adil</a:t>
            </a:r>
            <a:r>
              <a:rPr lang="en-US" altLang="en-US" sz="2600" dirty="0" smtClean="0"/>
              <a:t>.</a:t>
            </a:r>
          </a:p>
          <a:p>
            <a:pPr marL="452438" indent="-454025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3000" dirty="0" smtClean="0"/>
              <a:t> 8.  </a:t>
            </a:r>
            <a:r>
              <a:rPr lang="id-ID" altLang="en-US" sz="3000" dirty="0" smtClean="0"/>
              <a:t>Keteraturan (</a:t>
            </a:r>
            <a:r>
              <a:rPr lang="en-US" altLang="en-US" sz="3000" i="1" dirty="0" smtClean="0"/>
              <a:t>Order</a:t>
            </a:r>
            <a:r>
              <a:rPr lang="id-ID" altLang="en-US" sz="3000" dirty="0" smtClean="0"/>
              <a:t>)</a:t>
            </a:r>
            <a:r>
              <a:rPr lang="en-US" altLang="en-US" sz="3000" dirty="0" smtClean="0"/>
              <a:t>: </a:t>
            </a:r>
            <a:endParaRPr lang="id-ID" altLang="en-US" sz="3000" dirty="0" smtClean="0"/>
          </a:p>
          <a:p>
            <a:pPr marL="852488" lvl="1" indent="-454025">
              <a:lnSpc>
                <a:spcPct val="90000"/>
              </a:lnSpc>
              <a:spcBef>
                <a:spcPct val="40000"/>
              </a:spcBef>
            </a:pPr>
            <a:r>
              <a:rPr lang="id-ID" altLang="en-US" sz="2600" dirty="0" smtClean="0"/>
              <a:t>	Setiap pegawai berada pada satu posisi tertentu</a:t>
            </a:r>
            <a:r>
              <a:rPr lang="en-US" altLang="en-US" sz="2600" dirty="0" smtClean="0"/>
              <a:t>.</a:t>
            </a:r>
          </a:p>
          <a:p>
            <a:pPr marL="452438" indent="-454025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3000" dirty="0" smtClean="0"/>
              <a:t> 9.  </a:t>
            </a:r>
            <a:r>
              <a:rPr lang="id-ID" altLang="en-US" sz="3000" dirty="0" smtClean="0"/>
              <a:t>Inisiatif (</a:t>
            </a:r>
            <a:r>
              <a:rPr lang="en-US" altLang="en-US" sz="3000" i="1" dirty="0" smtClean="0"/>
              <a:t>Initiative</a:t>
            </a:r>
            <a:r>
              <a:rPr lang="id-ID" altLang="en-US" sz="3000" dirty="0" smtClean="0"/>
              <a:t>)</a:t>
            </a:r>
            <a:r>
              <a:rPr lang="en-US" altLang="en-US" sz="3000" dirty="0" smtClean="0"/>
              <a:t>: </a:t>
            </a:r>
            <a:endParaRPr lang="id-ID" altLang="en-US" sz="3000" dirty="0" smtClean="0"/>
          </a:p>
          <a:p>
            <a:pPr marL="852488" lvl="1" indent="-454025">
              <a:lnSpc>
                <a:spcPct val="90000"/>
              </a:lnSpc>
              <a:spcBef>
                <a:spcPct val="40000"/>
              </a:spcBef>
            </a:pPr>
            <a:r>
              <a:rPr lang="id-ID" altLang="en-US" sz="2600" dirty="0" smtClean="0"/>
              <a:t>	Mendorong adanya inovasi.</a:t>
            </a:r>
            <a:endParaRPr lang="en-US" altLang="en-US" sz="2600" dirty="0" smtClean="0"/>
          </a:p>
          <a:p>
            <a:pPr marL="452438" indent="-454025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3000" dirty="0" smtClean="0"/>
              <a:t>10. </a:t>
            </a:r>
            <a:r>
              <a:rPr lang="id-ID" altLang="en-US" sz="3000" dirty="0" smtClean="0"/>
              <a:t>Disiplin (</a:t>
            </a:r>
            <a:r>
              <a:rPr lang="en-US" altLang="en-US" sz="3000" i="1" dirty="0" smtClean="0"/>
              <a:t>Discipline</a:t>
            </a:r>
            <a:r>
              <a:rPr lang="id-ID" altLang="en-US" sz="3000" dirty="0" smtClean="0"/>
              <a:t>)</a:t>
            </a:r>
            <a:r>
              <a:rPr lang="en-US" altLang="en-US" sz="3000" dirty="0" smtClean="0"/>
              <a:t>: </a:t>
            </a:r>
            <a:endParaRPr lang="id-ID" altLang="en-US" sz="3000" dirty="0" smtClean="0"/>
          </a:p>
          <a:p>
            <a:pPr marL="852488" lvl="1" indent="-454025">
              <a:lnSpc>
                <a:spcPct val="90000"/>
              </a:lnSpc>
              <a:spcBef>
                <a:spcPct val="40000"/>
              </a:spcBef>
            </a:pPr>
            <a:r>
              <a:rPr lang="id-ID" altLang="en-US" sz="2600" dirty="0" smtClean="0"/>
              <a:t>	Ketaatan</a:t>
            </a:r>
            <a:r>
              <a:rPr lang="en-US" altLang="en-US" sz="2600" dirty="0" smtClean="0"/>
              <a:t>,</a:t>
            </a:r>
            <a:r>
              <a:rPr lang="id-ID" altLang="en-US" sz="2600" dirty="0" smtClean="0"/>
              <a:t> penerapan perilaku,</a:t>
            </a:r>
            <a:r>
              <a:rPr lang="en-US" altLang="en-US" sz="2600" dirty="0" smtClean="0"/>
              <a:t> </a:t>
            </a:r>
            <a:r>
              <a:rPr lang="id-ID" altLang="en-US" sz="2600" dirty="0" smtClean="0"/>
              <a:t>dibutuhkan respek pegawai</a:t>
            </a:r>
            <a:r>
              <a:rPr lang="en-US" altLang="en-US" sz="2600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14 </a:t>
            </a:r>
            <a:r>
              <a:rPr lang="id-ID" altLang="en-US" b="1" dirty="0" smtClean="0"/>
              <a:t>Prinsip Manajemen dari Fayol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69913" indent="-588963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id-ID" altLang="en-US" sz="3000" dirty="0" smtClean="0"/>
              <a:t>11. Penggajian Pegawai (</a:t>
            </a:r>
            <a:r>
              <a:rPr lang="en-US" altLang="en-US" sz="3000" i="1" dirty="0" smtClean="0"/>
              <a:t>Remuneration of Personnel</a:t>
            </a:r>
            <a:r>
              <a:rPr lang="id-ID" altLang="en-US" sz="3000" dirty="0" smtClean="0"/>
              <a:t>)</a:t>
            </a:r>
            <a:r>
              <a:rPr lang="en-US" altLang="en-US" sz="3000" dirty="0" smtClean="0"/>
              <a:t>: </a:t>
            </a:r>
            <a:endParaRPr lang="id-ID" altLang="en-US" sz="3000" dirty="0" smtClean="0"/>
          </a:p>
          <a:p>
            <a:pPr marL="969963" lvl="1" indent="-588963">
              <a:lnSpc>
                <a:spcPct val="90000"/>
              </a:lnSpc>
              <a:spcBef>
                <a:spcPct val="45000"/>
              </a:spcBef>
            </a:pPr>
            <a:r>
              <a:rPr lang="id-ID" altLang="en-US" sz="2600" dirty="0" smtClean="0"/>
              <a:t>Sistem penggajian yang tepat mempengaruhi keberhasilan organisasi mencapai tujuannya</a:t>
            </a:r>
            <a:r>
              <a:rPr lang="en-US" altLang="en-US" sz="2600" dirty="0" smtClean="0"/>
              <a:t>.</a:t>
            </a:r>
          </a:p>
          <a:p>
            <a:pPr marL="569913" indent="-588963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altLang="en-US" sz="3000" dirty="0" smtClean="0"/>
              <a:t>12. </a:t>
            </a:r>
            <a:r>
              <a:rPr lang="id-ID" altLang="en-US" sz="3000" dirty="0" smtClean="0"/>
              <a:t>Komitmen pegawai (</a:t>
            </a:r>
            <a:r>
              <a:rPr lang="en-US" altLang="en-US" sz="3000" i="1" dirty="0" smtClean="0"/>
              <a:t>Stability of Tenure</a:t>
            </a:r>
            <a:r>
              <a:rPr lang="id-ID" altLang="en-US" sz="3000" dirty="0" smtClean="0"/>
              <a:t>)</a:t>
            </a:r>
            <a:r>
              <a:rPr lang="en-US" altLang="en-US" sz="3000" dirty="0" smtClean="0"/>
              <a:t>: </a:t>
            </a:r>
            <a:endParaRPr lang="id-ID" altLang="en-US" sz="3000" dirty="0" smtClean="0"/>
          </a:p>
          <a:p>
            <a:pPr marL="969963" lvl="1" indent="-588963">
              <a:lnSpc>
                <a:spcPct val="90000"/>
              </a:lnSpc>
              <a:spcBef>
                <a:spcPct val="45000"/>
              </a:spcBef>
            </a:pPr>
            <a:r>
              <a:rPr lang="id-ID" altLang="en-US" sz="2600" dirty="0" smtClean="0"/>
              <a:t>Adanya pengawai  yang bekerja secara ajeg (</a:t>
            </a:r>
            <a:r>
              <a:rPr lang="id-ID" altLang="en-US" sz="2600" i="1" dirty="0" smtClean="0"/>
              <a:t>lo</a:t>
            </a:r>
            <a:r>
              <a:rPr lang="en-US" altLang="en-US" sz="2600" i="1" dirty="0" err="1" smtClean="0"/>
              <a:t>ng</a:t>
            </a:r>
            <a:r>
              <a:rPr lang="en-US" altLang="en-US" sz="2600" i="1" dirty="0" smtClean="0"/>
              <a:t>-term employment</a:t>
            </a:r>
            <a:r>
              <a:rPr lang="id-ID" altLang="en-US" sz="2600" dirty="0" smtClean="0"/>
              <a:t>)</a:t>
            </a:r>
            <a:r>
              <a:rPr lang="en-US" altLang="en-US" sz="2600" dirty="0" smtClean="0"/>
              <a:t>.</a:t>
            </a:r>
          </a:p>
          <a:p>
            <a:pPr marL="569913" indent="-588963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altLang="en-US" sz="3000" dirty="0" smtClean="0"/>
              <a:t>13. </a:t>
            </a:r>
            <a:r>
              <a:rPr lang="id-ID" altLang="en-US" sz="3000" dirty="0" smtClean="0"/>
              <a:t>Kepentingan organisasi di atas kepentingan indivisu (</a:t>
            </a:r>
            <a:r>
              <a:rPr lang="en-US" altLang="en-US" sz="3000" i="1" dirty="0" smtClean="0"/>
              <a:t>General interest over individual interest</a:t>
            </a:r>
            <a:r>
              <a:rPr lang="id-ID" altLang="en-US" sz="3000" dirty="0" smtClean="0"/>
              <a:t>)</a:t>
            </a:r>
            <a:r>
              <a:rPr lang="en-US" altLang="en-US" sz="3000" dirty="0" smtClean="0"/>
              <a:t>: </a:t>
            </a:r>
            <a:endParaRPr lang="id-ID" altLang="en-US" sz="3000" dirty="0" smtClean="0"/>
          </a:p>
          <a:p>
            <a:pPr marL="969963" lvl="1" indent="-588963">
              <a:lnSpc>
                <a:spcPct val="90000"/>
              </a:lnSpc>
              <a:spcBef>
                <a:spcPct val="45000"/>
              </a:spcBef>
            </a:pPr>
            <a:r>
              <a:rPr lang="id-ID" altLang="en-US" sz="2600" dirty="0" smtClean="0"/>
              <a:t>Pengorbanan individu untuk kemajuan organisasi</a:t>
            </a:r>
            <a:r>
              <a:rPr lang="en-US" altLang="en-US" sz="2600" dirty="0" smtClean="0"/>
              <a:t>.</a:t>
            </a:r>
          </a:p>
          <a:p>
            <a:pPr marL="569913" indent="-588963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altLang="en-US" sz="3000" dirty="0" smtClean="0"/>
              <a:t>14. Esprit de corps: </a:t>
            </a:r>
            <a:endParaRPr lang="id-ID" altLang="en-US" sz="3000" dirty="0" smtClean="0"/>
          </a:p>
          <a:p>
            <a:pPr marL="969963" lvl="1" indent="-588963">
              <a:lnSpc>
                <a:spcPct val="90000"/>
              </a:lnSpc>
              <a:spcBef>
                <a:spcPct val="45000"/>
              </a:spcBef>
            </a:pPr>
            <a:r>
              <a:rPr lang="id-ID" altLang="en-US" sz="2600" dirty="0" smtClean="0"/>
              <a:t>Semangat dan antusiasismen untuk kepentingan organisasi</a:t>
            </a:r>
            <a:r>
              <a:rPr lang="en-US" altLang="en-US" sz="2600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(3) Manajemen Perilaku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070846"/>
            <a:ext cx="8424936" cy="41820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id-ID" altLang="en-US" dirty="0" smtClean="0"/>
              <a:t>Fokus pada perilaku.</a:t>
            </a:r>
          </a:p>
          <a:p>
            <a:pPr>
              <a:lnSpc>
                <a:spcPct val="90000"/>
              </a:lnSpc>
            </a:pPr>
            <a:r>
              <a:rPr lang="id-ID" altLang="en-US" dirty="0" smtClean="0"/>
              <a:t>Cara memotivasi pegawai: pendekatan manajer secara personal kepada pegawai</a:t>
            </a:r>
            <a:r>
              <a:rPr lang="en-US" alt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Mary Parker Follett</a:t>
            </a:r>
            <a:r>
              <a:rPr lang="id-ID" altLang="en-US" dirty="0" smtClean="0"/>
              <a:t>, seorang pemimpin organisasi </a:t>
            </a:r>
            <a:r>
              <a:rPr lang="id-ID" altLang="en-US" dirty="0" smtClean="0"/>
              <a:t>terkemuka </a:t>
            </a:r>
            <a:r>
              <a:rPr lang="id-ID" altLang="en-US" dirty="0" smtClean="0"/>
              <a:t>dalam perkembangan awal teori manajemen, menyarankan:</a:t>
            </a:r>
            <a:endParaRPr lang="en-US" altLang="en-US" dirty="0" smtClean="0"/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Analisis pekerjaan pegawai untuk perbaikan</a:t>
            </a:r>
            <a:r>
              <a:rPr lang="en-US" altLang="en-US" sz="2900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Setiap pegawai tahu cara terbaik memperbaiki kinerja</a:t>
            </a:r>
            <a:r>
              <a:rPr lang="en-US" altLang="en-US" sz="2900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Pengetahuan pegawai terhadap pekerjaannya, akan mempengaruhi kemampuannya mengendalikan kegiatan yang dilakukan</a:t>
            </a:r>
            <a:r>
              <a:rPr lang="en-US" altLang="en-US" sz="2900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Studi Hawthorne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d-ID" altLang="en-US" dirty="0" smtClean="0"/>
              <a:t>Studi tentang efisiensi pegawai pernah dilakukan di </a:t>
            </a:r>
            <a:r>
              <a:rPr lang="en-US" altLang="en-US" i="1" dirty="0" smtClean="0"/>
              <a:t>the Hawthorne Works of the Western Electric Co.</a:t>
            </a:r>
            <a:r>
              <a:rPr lang="en-US" altLang="en-US" dirty="0" smtClean="0"/>
              <a:t> </a:t>
            </a:r>
            <a:r>
              <a:rPr lang="id-ID" altLang="en-US" dirty="0" smtClean="0"/>
              <a:t>pada periode </a:t>
            </a:r>
            <a:r>
              <a:rPr lang="en-US" altLang="en-US" dirty="0" smtClean="0"/>
              <a:t>1924-1932.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Produktifitas pegawai diukur dari berbagai level pencahayaan yang berbeda</a:t>
            </a:r>
            <a:r>
              <a:rPr lang="en-US" altLang="en-US" sz="2900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Temuan: baik level cahaya terang maupun tidak, produktifitas tetap meningkat</a:t>
            </a:r>
            <a:r>
              <a:rPr lang="en-US" altLang="en-US" sz="29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id-ID" altLang="en-US" dirty="0" smtClean="0"/>
              <a:t>Fakta: bahwa pegawai mendapat perhatian organisasi sehingga produktif</a:t>
            </a:r>
            <a:r>
              <a:rPr lang="en-US" altLang="en-US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Teori X dan 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Douglas McGregor </a:t>
            </a:r>
            <a:r>
              <a:rPr lang="id-ID" altLang="en-US" dirty="0" smtClean="0"/>
              <a:t>mengasumsikan kepribadian individu yang berbeda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  <a:buSzPct val="75000"/>
              <a:buFont typeface="Marlett" pitchFamily="2" charset="2"/>
              <a:buChar char="g"/>
            </a:pPr>
            <a:r>
              <a:rPr lang="id-ID" altLang="en-US" sz="2900" dirty="0" smtClean="0"/>
              <a:t>Teori X</a:t>
            </a:r>
            <a:r>
              <a:rPr lang="en-US" altLang="en-US" sz="2900" dirty="0" smtClean="0"/>
              <a:t>: </a:t>
            </a:r>
            <a:r>
              <a:rPr lang="id-ID" altLang="en-US" sz="2900" dirty="0" smtClean="0"/>
              <a:t>bahwa umumnya pegawai itu malas, tidak suka bekerja, dan bekerja tidak optimal</a:t>
            </a:r>
            <a:r>
              <a:rPr lang="en-US" altLang="en-US" sz="2900" dirty="0" smtClean="0"/>
              <a:t>.</a:t>
            </a:r>
          </a:p>
          <a:p>
            <a:pPr lvl="2">
              <a:buSzPct val="65000"/>
            </a:pPr>
            <a:r>
              <a:rPr lang="id-ID" altLang="en-US" sz="2600" dirty="0" smtClean="0"/>
              <a:t>Implikasi: manajer harus mengawasi dan mengendalikan secara ketat melalui mekanisme </a:t>
            </a:r>
            <a:r>
              <a:rPr lang="en-US" altLang="en-US" sz="2600" i="1" dirty="0" smtClean="0"/>
              <a:t>reward and punishment</a:t>
            </a:r>
            <a:r>
              <a:rPr lang="en-US" altLang="en-US" sz="2600" dirty="0" smtClean="0"/>
              <a:t>.</a:t>
            </a:r>
            <a:endParaRPr lang="en-US" altLang="en-US" dirty="0" smtClean="0"/>
          </a:p>
          <a:p>
            <a:pPr lvl="1">
              <a:lnSpc>
                <a:spcPct val="90000"/>
              </a:lnSpc>
              <a:buSzPct val="75000"/>
              <a:buFont typeface="Marlett" pitchFamily="2" charset="2"/>
              <a:buChar char="g"/>
            </a:pPr>
            <a:r>
              <a:rPr lang="id-ID" altLang="en-US" sz="2900" dirty="0" smtClean="0"/>
              <a:t>Teori Y</a:t>
            </a:r>
            <a:r>
              <a:rPr lang="en-US" altLang="en-US" sz="2900" dirty="0" smtClean="0"/>
              <a:t>: </a:t>
            </a:r>
            <a:r>
              <a:rPr lang="id-ID" altLang="en-US" sz="2900" dirty="0" smtClean="0"/>
              <a:t>bahwa pegawai tidak malas, ingin bekerja dengan baik, dan kinerja ditentukan oleh </a:t>
            </a:r>
            <a:r>
              <a:rPr lang="en-US" altLang="en-US" sz="2900" dirty="0" smtClean="0"/>
              <a:t> </a:t>
            </a:r>
            <a:r>
              <a:rPr lang="id-ID" altLang="en-US" sz="2900" dirty="0" smtClean="0"/>
              <a:t>kesukaan pegawai terhadap pekerjaannya</a:t>
            </a:r>
            <a:r>
              <a:rPr lang="en-US" altLang="en-US" sz="2900" dirty="0" smtClean="0"/>
              <a:t>.</a:t>
            </a:r>
            <a:endParaRPr lang="en-US" altLang="en-US" dirty="0" smtClean="0"/>
          </a:p>
          <a:p>
            <a:pPr lvl="2">
              <a:buSzPct val="65000"/>
            </a:pPr>
            <a:r>
              <a:rPr lang="id-ID" altLang="en-US" sz="2600" dirty="0" smtClean="0"/>
              <a:t>Implikasi: manajer harus memberi peluang bagi setiap pegawai untuk meningkatkan kinerja dan menciptakan iklim kondusif dan menstimulasi berupa otoritas kepada pegawai</a:t>
            </a:r>
            <a:r>
              <a:rPr lang="en-US" altLang="en-US" sz="2600" dirty="0" smtClean="0"/>
              <a:t>.</a:t>
            </a:r>
            <a:endParaRPr lang="en-US" alt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Teori Z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William </a:t>
            </a:r>
            <a:r>
              <a:rPr lang="en-US" altLang="en-US" dirty="0" err="1" smtClean="0"/>
              <a:t>Ouchi</a:t>
            </a:r>
            <a:r>
              <a:rPr lang="en-US" altLang="en-US" dirty="0" smtClean="0"/>
              <a:t> </a:t>
            </a:r>
            <a:r>
              <a:rPr lang="id-ID" altLang="en-US" dirty="0" smtClean="0"/>
              <a:t>meneliti perbedaan budaya antara Jepang dan Amerika Serikat</a:t>
            </a:r>
            <a:r>
              <a:rPr lang="en-US" altLang="en-US" dirty="0" smtClean="0"/>
              <a:t>.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600" dirty="0" smtClean="0"/>
              <a:t>Budaya AS menekankan pada </a:t>
            </a:r>
            <a:r>
              <a:rPr lang="en-US" altLang="en-US" sz="2600" dirty="0" smtClean="0"/>
              <a:t>individual, </a:t>
            </a:r>
            <a:r>
              <a:rPr lang="id-ID" altLang="en-US" sz="2600" dirty="0" smtClean="0"/>
              <a:t>manajer cenderung merasa bahwa pegawai condong ke asumsi Teori X</a:t>
            </a:r>
            <a:r>
              <a:rPr lang="en-US" altLang="en-US" sz="2600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600" dirty="0" smtClean="0"/>
              <a:t>Budaya Jepang mengharapkan komitmen pegawai dan kemudian memiliki bentuk perilaku yang berbeda dengan pegawai di AS</a:t>
            </a:r>
            <a:r>
              <a:rPr lang="en-US" altLang="en-US" sz="2600" dirty="0" smtClean="0"/>
              <a:t>.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id-ID" altLang="en-US" dirty="0" smtClean="0"/>
              <a:t>Teori Z mengkombinasikan elemen-elemen yang ada di kedua budaya masyarakat: Integrasi nilai budaya Jepang dan AS</a:t>
            </a:r>
            <a:r>
              <a:rPr lang="en-US" altLang="en-US" dirty="0" smtClean="0"/>
              <a:t>.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600" dirty="0" smtClean="0"/>
              <a:t>Implikasi: manajer menekankan pada </a:t>
            </a:r>
            <a:r>
              <a:rPr lang="en-US" altLang="en-US" sz="2600" i="1" dirty="0" smtClean="0"/>
              <a:t>long-term employment</a:t>
            </a:r>
            <a:r>
              <a:rPr lang="en-US" altLang="en-US" sz="2600" dirty="0" smtClean="0"/>
              <a:t>, </a:t>
            </a:r>
            <a:r>
              <a:rPr lang="id-ID" altLang="en-US" sz="2600" dirty="0" smtClean="0"/>
              <a:t>kerja kelompok (</a:t>
            </a:r>
            <a:r>
              <a:rPr lang="en-US" altLang="en-US" sz="2600" i="1" dirty="0" smtClean="0"/>
              <a:t>work-group</a:t>
            </a:r>
            <a:r>
              <a:rPr lang="id-ID" altLang="en-US" sz="2600" dirty="0" smtClean="0"/>
              <a:t>)</a:t>
            </a:r>
            <a:r>
              <a:rPr lang="en-US" altLang="en-US" sz="2600" dirty="0" smtClean="0"/>
              <a:t>, </a:t>
            </a:r>
            <a:r>
              <a:rPr lang="id-ID" altLang="en-US" sz="2600" dirty="0" smtClean="0"/>
              <a:t>dan fokus pada kepentingan organisasi</a:t>
            </a:r>
            <a:r>
              <a:rPr lang="en-US" altLang="en-US" sz="2600" dirty="0" smtClean="0"/>
              <a:t>.</a:t>
            </a:r>
            <a:endParaRPr lang="en-US" alt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(4) Manajemen sebagai Ilmu (</a:t>
            </a:r>
            <a:r>
              <a:rPr lang="id-ID" i="1" dirty="0" smtClean="0"/>
              <a:t>Management Science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id-ID" altLang="en-US" dirty="0" smtClean="0"/>
              <a:t>Penggunaan teknik kuantitatif untuk maksimalisasi utilisasi sumber daya</a:t>
            </a:r>
            <a:r>
              <a:rPr lang="en-US" altLang="en-US" dirty="0" smtClean="0"/>
              <a:t>.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900" i="1" dirty="0" smtClean="0"/>
              <a:t>Quantitative management:</a:t>
            </a:r>
            <a:r>
              <a:rPr lang="en-US" altLang="en-US" sz="2900" dirty="0" smtClean="0"/>
              <a:t> </a:t>
            </a:r>
            <a:r>
              <a:rPr lang="id-ID" altLang="en-US" sz="2900" dirty="0" smtClean="0"/>
              <a:t>penggunaan </a:t>
            </a:r>
            <a:r>
              <a:rPr lang="en-US" altLang="en-US" sz="2900" i="1" dirty="0" smtClean="0"/>
              <a:t>linear programming</a:t>
            </a:r>
            <a:r>
              <a:rPr lang="en-US" altLang="en-US" sz="2900" dirty="0" smtClean="0"/>
              <a:t>, </a:t>
            </a:r>
            <a:r>
              <a:rPr lang="en-US" altLang="en-US" sz="2900" i="1" dirty="0" smtClean="0"/>
              <a:t>modeling</a:t>
            </a:r>
            <a:r>
              <a:rPr lang="en-US" altLang="en-US" sz="2900" dirty="0" smtClean="0"/>
              <a:t>, </a:t>
            </a:r>
            <a:r>
              <a:rPr lang="id-ID" altLang="en-US" sz="2900" dirty="0" smtClean="0"/>
              <a:t>sistem simulasi</a:t>
            </a:r>
            <a:r>
              <a:rPr lang="en-US" altLang="en-US" sz="2900" dirty="0" smtClean="0"/>
              <a:t>.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900" i="1" dirty="0" smtClean="0"/>
              <a:t>Operations management</a:t>
            </a:r>
            <a:r>
              <a:rPr lang="en-US" altLang="en-US" sz="2900" dirty="0" smtClean="0"/>
              <a:t>: </a:t>
            </a:r>
            <a:r>
              <a:rPr lang="id-ID" altLang="en-US" sz="2900" dirty="0" smtClean="0"/>
              <a:t>teknik analisis semua aspek sistem produksi</a:t>
            </a:r>
            <a:r>
              <a:rPr lang="en-US" altLang="en-US" sz="2900" dirty="0" smtClean="0"/>
              <a:t>.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900" i="1" dirty="0" smtClean="0"/>
              <a:t>Total Quality Management</a:t>
            </a:r>
            <a:r>
              <a:rPr lang="en-US" altLang="en-US" sz="2900" dirty="0" smtClean="0"/>
              <a:t> (TQM): </a:t>
            </a:r>
            <a:r>
              <a:rPr lang="id-ID" altLang="en-US" sz="2900" dirty="0" smtClean="0"/>
              <a:t>fokus pada perbaikan kualitas</a:t>
            </a:r>
            <a:r>
              <a:rPr lang="en-US" altLang="en-US" sz="2900" dirty="0" smtClean="0"/>
              <a:t>.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900" i="1" dirty="0" smtClean="0"/>
              <a:t>Management Information Systems </a:t>
            </a:r>
            <a:r>
              <a:rPr lang="en-US" altLang="en-US" sz="2900" dirty="0" smtClean="0"/>
              <a:t>(MIS): </a:t>
            </a:r>
            <a:r>
              <a:rPr lang="id-ID" altLang="en-US" sz="2900" dirty="0" smtClean="0"/>
              <a:t>menyajikan informasi untuk mendukung proses pengambilan keputusan</a:t>
            </a:r>
            <a:r>
              <a:rPr lang="en-US" altLang="en-US" sz="2900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Pengantar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d-ID" dirty="0"/>
              <a:t>	</a:t>
            </a:r>
            <a:r>
              <a:rPr lang="id-ID" dirty="0" smtClean="0"/>
              <a:t>Evolusi </a:t>
            </a:r>
            <a:r>
              <a:rPr lang="id-ID" dirty="0" smtClean="0"/>
              <a:t>perkembangan teori manajemen dapat diidentifikasi sebagai berikut:</a:t>
            </a:r>
          </a:p>
          <a:p>
            <a:pPr marL="514350" indent="-514350">
              <a:buAutoNum type="arabicPeriod"/>
            </a:pPr>
            <a:r>
              <a:rPr lang="id-ID" dirty="0" smtClean="0"/>
              <a:t>Manajemen Ilmiah (</a:t>
            </a:r>
            <a:r>
              <a:rPr lang="id-ID" i="1" dirty="0" smtClean="0"/>
              <a:t>Scientific Management</a:t>
            </a:r>
            <a:r>
              <a:rPr lang="id-ID" dirty="0" smtClean="0"/>
              <a:t>)</a:t>
            </a:r>
            <a:endParaRPr lang="id-ID" i="1" dirty="0" smtClean="0"/>
          </a:p>
          <a:p>
            <a:pPr marL="514350" indent="-514350">
              <a:buAutoNum type="arabicPeriod"/>
            </a:pPr>
            <a:r>
              <a:rPr lang="id-ID" dirty="0" smtClean="0"/>
              <a:t>Pendekatan Administratif (</a:t>
            </a:r>
            <a:r>
              <a:rPr lang="id-ID" i="1" dirty="0" smtClean="0"/>
              <a:t>Administrative Management</a:t>
            </a:r>
            <a:r>
              <a:rPr lang="id-ID" dirty="0" smtClean="0"/>
              <a:t>)</a:t>
            </a:r>
            <a:endParaRPr lang="id-ID" i="1" dirty="0" smtClean="0"/>
          </a:p>
          <a:p>
            <a:pPr marL="514350" indent="-514350">
              <a:buAutoNum type="arabicPeriod"/>
            </a:pPr>
            <a:r>
              <a:rPr lang="id-ID" dirty="0" smtClean="0"/>
              <a:t>Pendekatan Perilaku (</a:t>
            </a:r>
            <a:r>
              <a:rPr lang="id-ID" i="1" dirty="0" smtClean="0"/>
              <a:t>Behavioral Management</a:t>
            </a:r>
            <a:r>
              <a:rPr lang="id-ID" dirty="0" smtClean="0"/>
              <a:t>)</a:t>
            </a:r>
            <a:endParaRPr lang="id-ID" i="1" dirty="0" smtClean="0"/>
          </a:p>
          <a:p>
            <a:pPr marL="514350" indent="-514350">
              <a:buAutoNum type="arabicPeriod"/>
            </a:pPr>
            <a:r>
              <a:rPr lang="id-ID" dirty="0" smtClean="0"/>
              <a:t>Manajemen sebagai Ilmu (</a:t>
            </a:r>
            <a:r>
              <a:rPr lang="id-ID" i="1" dirty="0" smtClean="0"/>
              <a:t>Management Science</a:t>
            </a:r>
            <a:r>
              <a:rPr lang="id-ID" dirty="0" smtClean="0"/>
              <a:t>)</a:t>
            </a:r>
            <a:endParaRPr lang="id-ID" i="1" dirty="0" smtClean="0"/>
          </a:p>
          <a:p>
            <a:pPr marL="514350" indent="-514350">
              <a:buAutoNum type="arabicPeriod"/>
            </a:pPr>
            <a:r>
              <a:rPr lang="id-ID" dirty="0" smtClean="0"/>
              <a:t>Lingkungan (</a:t>
            </a:r>
            <a:r>
              <a:rPr lang="id-ID" i="1" dirty="0" smtClean="0"/>
              <a:t>Organizational Environment</a:t>
            </a:r>
            <a:r>
              <a:rPr lang="id-ID" dirty="0" smtClean="0"/>
              <a:t>)</a:t>
            </a:r>
            <a:endParaRPr lang="id-ID" i="1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(5) Teori Lingkungan Organisasi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id-ID" altLang="en-US" dirty="0" smtClean="0"/>
              <a:t>Menjelaskan hubungan antara unsur internal dan eksternal organisasi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Lingkungan organisasi terdiri dari berbagai macam unsur, kekuatan (</a:t>
            </a:r>
            <a:r>
              <a:rPr lang="en-US" altLang="en-US" sz="2900" i="1" dirty="0" smtClean="0"/>
              <a:t>forces</a:t>
            </a:r>
            <a:r>
              <a:rPr lang="id-ID" altLang="en-US" sz="2900" dirty="0" smtClean="0"/>
              <a:t>)</a:t>
            </a:r>
            <a:r>
              <a:rPr lang="en-US" altLang="en-US" sz="2900" dirty="0" smtClean="0"/>
              <a:t>, </a:t>
            </a:r>
            <a:r>
              <a:rPr lang="id-ID" altLang="en-US" sz="2900" dirty="0" smtClean="0"/>
              <a:t>kondisi</a:t>
            </a:r>
            <a:r>
              <a:rPr lang="en-US" altLang="en-US" sz="2900" dirty="0" smtClean="0"/>
              <a:t>, </a:t>
            </a:r>
            <a:r>
              <a:rPr lang="id-ID" altLang="en-US" sz="2900" dirty="0" smtClean="0"/>
              <a:t>dan pengaruh luar organisasi</a:t>
            </a:r>
            <a:r>
              <a:rPr lang="en-US" altLang="en-US" sz="2900" dirty="0" smtClean="0"/>
              <a:t>.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id-ID" altLang="en-US" b="1" u="sng" dirty="0" smtClean="0">
                <a:solidFill>
                  <a:schemeClr val="accent3"/>
                </a:solidFill>
              </a:rPr>
              <a:t>Teori sistem</a:t>
            </a:r>
            <a:r>
              <a:rPr lang="id-ID" altLang="en-US" dirty="0" smtClean="0"/>
              <a:t>: dampak dari masing-masing elemen</a:t>
            </a:r>
            <a:r>
              <a:rPr lang="en-US" altLang="en-US" dirty="0" smtClean="0"/>
              <a:t>: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900" i="1" dirty="0" smtClean="0"/>
              <a:t>Input:</a:t>
            </a:r>
            <a:r>
              <a:rPr lang="en-US" altLang="en-US" sz="2900" dirty="0" smtClean="0"/>
              <a:t> </a:t>
            </a:r>
            <a:r>
              <a:rPr lang="id-ID" altLang="en-US" sz="2900" dirty="0" smtClean="0"/>
              <a:t>mendapatkan dari sumber daya eksternal</a:t>
            </a:r>
            <a:r>
              <a:rPr lang="en-US" altLang="en-US" sz="2900" dirty="0" smtClean="0"/>
              <a:t>.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900" i="1" dirty="0" smtClean="0"/>
              <a:t>Conversion:</a:t>
            </a:r>
            <a:r>
              <a:rPr lang="en-US" altLang="en-US" sz="2900" dirty="0" smtClean="0"/>
              <a:t> </a:t>
            </a:r>
            <a:r>
              <a:rPr lang="id-ID" altLang="en-US" sz="2900" dirty="0" smtClean="0"/>
              <a:t>proses mengubah input menjadi output (produk barang atau jasa)</a:t>
            </a:r>
            <a:r>
              <a:rPr lang="en-US" altLang="en-US" sz="2900" dirty="0" smtClean="0"/>
              <a:t>.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900" i="1" dirty="0" smtClean="0"/>
              <a:t>Output:</a:t>
            </a:r>
            <a:r>
              <a:rPr lang="en-US" altLang="en-US" sz="2900" dirty="0" smtClean="0"/>
              <a:t> </a:t>
            </a:r>
            <a:r>
              <a:rPr lang="id-ID" altLang="en-US" sz="2900" dirty="0" smtClean="0"/>
              <a:t>hasil produksi yang diteruskan ke lingkungan</a:t>
            </a:r>
            <a:r>
              <a:rPr lang="en-US" altLang="en-US" sz="2900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altLang="en-US" dirty="0" smtClean="0"/>
              <a:t>a. Teori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altLang="en-US" dirty="0" smtClean="0"/>
              <a:t>Sistem terbuka berinteraksi dengan lingkungan.</a:t>
            </a:r>
          </a:p>
          <a:p>
            <a:pPr>
              <a:lnSpc>
                <a:spcPct val="90000"/>
              </a:lnSpc>
            </a:pPr>
            <a:r>
              <a:rPr lang="id-ID" altLang="en-US" dirty="0" smtClean="0"/>
              <a:t>Sistem tertutup bersifat </a:t>
            </a:r>
            <a:r>
              <a:rPr lang="en-US" altLang="en-US" i="1" dirty="0" smtClean="0"/>
              <a:t>self-contained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Menciptakan situasi </a:t>
            </a:r>
            <a:r>
              <a:rPr lang="en-US" altLang="en-US" sz="2900" i="1" dirty="0" smtClean="0"/>
              <a:t>entropy</a:t>
            </a:r>
            <a:r>
              <a:rPr lang="en-US" altLang="en-US" sz="2900" dirty="0" smtClean="0"/>
              <a:t> </a:t>
            </a:r>
            <a:r>
              <a:rPr lang="id-ID" altLang="en-US" sz="2900" dirty="0" smtClean="0"/>
              <a:t>dalam organisasi dan kehilangan kemampuan mengendalikan dirinya, mengalami kegagalan</a:t>
            </a:r>
            <a:r>
              <a:rPr lang="en-US" altLang="en-US" sz="2900" dirty="0" smtClean="0"/>
              <a:t>.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id-ID" altLang="en-US" dirty="0" smtClean="0"/>
              <a:t>Sinergi: kinerja dapat dicapai melalui keterlibatan semua komponen/elemen dalam organisasi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Sistem koordinasi</a:t>
            </a:r>
            <a:r>
              <a:rPr lang="en-US" altLang="en-US" sz="2900" dirty="0" smtClean="0"/>
              <a:t>.</a:t>
            </a:r>
            <a:endParaRPr lang="en-US" alt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9468"/>
            <a:ext cx="8496944" cy="1261300"/>
          </a:xfrm>
        </p:spPr>
        <p:txBody>
          <a:bodyPr>
            <a:normAutofit fontScale="90000"/>
          </a:bodyPr>
          <a:lstStyle/>
          <a:p>
            <a:r>
              <a:rPr lang="id-ID" altLang="en-US" dirty="0" smtClean="0"/>
              <a:t>Organisasi sebagai Sistem Terbuka</a:t>
            </a:r>
            <a:endParaRPr lang="id-ID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85720" y="1428736"/>
            <a:ext cx="2500330" cy="1357322"/>
          </a:xfrm>
          <a:prstGeom prst="rect">
            <a:avLst/>
          </a:prstGeom>
          <a:solidFill>
            <a:srgbClr val="790015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89803" dir="18900000" algn="ctr" rotWithShape="0">
              <a:srgbClr val="474747"/>
            </a:outerShdw>
          </a:effectLst>
        </p:spPr>
        <p:txBody>
          <a:bodyPr wrap="none" anchor="ctr">
            <a:normAutofit/>
          </a:bodyPr>
          <a:lstStyle/>
          <a:p>
            <a:pPr algn="ctr">
              <a:buNone/>
            </a:pPr>
            <a:r>
              <a:rPr lang="id-ID" sz="2800" dirty="0" smtClean="0">
                <a:solidFill>
                  <a:schemeClr val="bg1"/>
                </a:solidFill>
              </a:rPr>
              <a:t>Input: </a:t>
            </a:r>
          </a:p>
          <a:p>
            <a:pPr algn="ctr">
              <a:buNone/>
            </a:pPr>
            <a:r>
              <a:rPr lang="id-ID" sz="2800" dirty="0" smtClean="0">
                <a:solidFill>
                  <a:schemeClr val="bg1"/>
                </a:solidFill>
              </a:rPr>
              <a:t>Raw Material</a:t>
            </a:r>
            <a:endParaRPr lang="id-ID" sz="28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143240" y="1428736"/>
            <a:ext cx="2714644" cy="1357323"/>
          </a:xfrm>
          <a:prstGeom prst="rect">
            <a:avLst/>
          </a:prstGeom>
          <a:solidFill>
            <a:srgbClr val="790015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89803" dir="18900000" algn="ctr" rotWithShape="0">
              <a:srgbClr val="474747"/>
            </a:outerShdw>
          </a:effectLst>
        </p:spPr>
        <p:txBody>
          <a:bodyPr vert="horz" wrap="none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Konversi: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Mesin &amp; Skills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215074" y="1500174"/>
            <a:ext cx="2757478" cy="1285884"/>
          </a:xfrm>
          <a:prstGeom prst="rect">
            <a:avLst/>
          </a:prstGeom>
          <a:solidFill>
            <a:srgbClr val="790015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89803" dir="18900000" algn="ctr" rotWithShape="0">
              <a:srgbClr val="474747"/>
            </a:outerShdw>
          </a:effectLst>
        </p:spPr>
        <p:txBody>
          <a:bodyPr vert="horz" wrap="none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Barang/Jasa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786050" y="1928802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ight Arrow 9"/>
          <p:cNvSpPr/>
          <p:nvPr/>
        </p:nvSpPr>
        <p:spPr>
          <a:xfrm>
            <a:off x="5857884" y="1928802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286116" y="3929066"/>
            <a:ext cx="2714644" cy="1357323"/>
          </a:xfrm>
          <a:prstGeom prst="rect">
            <a:avLst/>
          </a:prstGeom>
          <a:solidFill>
            <a:srgbClr val="790015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89803" dir="18900000" algn="ctr" rotWithShape="0">
              <a:srgbClr val="474747"/>
            </a:outerShdw>
          </a:effectLst>
        </p:spPr>
        <p:txBody>
          <a:bodyPr vert="horz" wrap="none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Mekanisme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Umpan Balik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6143636" y="2928934"/>
            <a:ext cx="1785950" cy="1714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1"/>
          </p:cNvCxnSpPr>
          <p:nvPr/>
        </p:nvCxnSpPr>
        <p:spPr>
          <a:xfrm rot="10800000">
            <a:off x="1500166" y="2857496"/>
            <a:ext cx="1785950" cy="1750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b. Teori Kontingensi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d-ID" altLang="en-US" dirty="0" smtClean="0"/>
              <a:t>Asumsi: tidak ada cara terbaik dalam manajemen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Lingkungan mempengaruhi organisasi, manajer harus fleksibel untuk merespon perubahan lingkungan</a:t>
            </a:r>
            <a:r>
              <a:rPr lang="en-US" altLang="en-US" sz="2900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Desain organisasi dan sistem pengendalian yang digunakan tergantung pada perubahan lingkungan</a:t>
            </a:r>
            <a:r>
              <a:rPr lang="en-US" altLang="en-US" sz="29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id-ID" altLang="en-US" dirty="0" smtClean="0"/>
              <a:t>Perubahan teknologi informasi dan komunikasi berlangsung sangat cepat menuntut organisasi selalu merespon perubahan tersebut</a:t>
            </a:r>
            <a:r>
              <a:rPr lang="en-US" altLang="en-US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c. Struktur Organisasi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id-ID" altLang="en-US" dirty="0" smtClean="0"/>
              <a:t>Mekanistis</a:t>
            </a:r>
            <a:r>
              <a:rPr lang="en-US" altLang="en-US" dirty="0" smtClean="0"/>
              <a:t>: </a:t>
            </a:r>
            <a:r>
              <a:rPr lang="id-ID" altLang="en-US" dirty="0" smtClean="0"/>
              <a:t>sentralisasi, kewenangan berada di tangan level puncak (</a:t>
            </a:r>
            <a:r>
              <a:rPr lang="en-US" altLang="en-US" i="1" dirty="0" smtClean="0"/>
              <a:t>top</a:t>
            </a:r>
            <a:r>
              <a:rPr lang="id-ID" altLang="en-US" i="1" dirty="0" smtClean="0"/>
              <a:t> level</a:t>
            </a:r>
            <a:r>
              <a:rPr lang="id-ID" altLang="en-US" dirty="0" smtClean="0"/>
              <a:t>)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Cenderung berasumsi dengan model Teori X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Pegawai dikontrol dengan ketat</a:t>
            </a:r>
            <a:r>
              <a:rPr lang="en-US" altLang="en-US" sz="2900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Sangat efisien dalam lingkungan stabil</a:t>
            </a:r>
            <a:r>
              <a:rPr lang="en-US" altLang="en-US" sz="29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id-ID" altLang="en-US" dirty="0" smtClean="0"/>
              <a:t>Organik</a:t>
            </a:r>
            <a:r>
              <a:rPr lang="en-US" altLang="en-US" dirty="0" smtClean="0"/>
              <a:t>: </a:t>
            </a:r>
            <a:r>
              <a:rPr lang="id-ID" altLang="en-US" dirty="0" smtClean="0"/>
              <a:t>desentralisasi kewenangan kepada pegawai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Cenderung berasumsi dengan model Teori Y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Kontrol pegawai lebih longgar</a:t>
            </a:r>
            <a:r>
              <a:rPr lang="en-US" altLang="en-US" sz="2900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Manajer dapat bereaksi lebih cepat dalam merespon perubahan lingkungan</a:t>
            </a:r>
            <a:r>
              <a:rPr lang="en-US" altLang="en-US" sz="2900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Awal Era Manajemen </a:t>
            </a:r>
            <a:r>
              <a:rPr lang="id-ID" dirty="0" smtClean="0"/>
              <a:t>Modern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4" y="2070846"/>
            <a:ext cx="7767265" cy="45985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id-ID" altLang="en-US" sz="3600" b="1" dirty="0" smtClean="0"/>
              <a:t>Era manajemen </a:t>
            </a:r>
            <a:r>
              <a:rPr lang="id-ID" altLang="en-US" sz="3600" b="1" dirty="0" smtClean="0"/>
              <a:t>modern </a:t>
            </a:r>
            <a:r>
              <a:rPr lang="id-ID" altLang="en-US" sz="3600" b="1" dirty="0" smtClean="0"/>
              <a:t>dimulai pada akhir abad ke-19</a:t>
            </a:r>
            <a:r>
              <a:rPr lang="en-US" altLang="en-US" sz="3600" b="1" dirty="0" smtClean="0"/>
              <a:t>.</a:t>
            </a:r>
            <a:endParaRPr lang="en-US" altLang="en-US" sz="3600" dirty="0" smtClean="0"/>
          </a:p>
          <a:p>
            <a:pPr lvl="1">
              <a:lnSpc>
                <a:spcPct val="90000"/>
              </a:lnSpc>
              <a:spcAft>
                <a:spcPct val="30000"/>
              </a:spcAft>
              <a:buSzPct val="75000"/>
            </a:pPr>
            <a:r>
              <a:rPr lang="id-ID" altLang="en-US" sz="3300" dirty="0" smtClean="0"/>
              <a:t>Mencari cara terbaik untuk memuaskan kebutuhan masyarakat/pelanggan</a:t>
            </a:r>
            <a:r>
              <a:rPr lang="en-US" altLang="en-US" sz="3300" dirty="0" smtClean="0"/>
              <a:t>.</a:t>
            </a:r>
          </a:p>
          <a:p>
            <a:pPr lvl="1">
              <a:lnSpc>
                <a:spcPct val="90000"/>
              </a:lnSpc>
              <a:spcAft>
                <a:spcPct val="30000"/>
              </a:spcAft>
              <a:buSzPct val="75000"/>
            </a:pPr>
            <a:r>
              <a:rPr lang="id-ID" altLang="en-US" sz="3300" dirty="0" smtClean="0"/>
              <a:t>Perkembangan teknologi (mesin) mengubah cara menghasilkan produk (barang)</a:t>
            </a:r>
            <a:r>
              <a:rPr lang="en-US" altLang="en-US" sz="3300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3300" dirty="0" smtClean="0"/>
              <a:t>Peningkatan efisiensi</a:t>
            </a:r>
            <a:r>
              <a:rPr lang="en-US" altLang="en-US" sz="3300" dirty="0" smtClean="0"/>
              <a:t>.</a:t>
            </a:r>
            <a:endParaRPr lang="en-US" alt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Fenomena Spesialisasi Pekerjaan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Adam </a:t>
            </a:r>
            <a:r>
              <a:rPr lang="en-US" altLang="en-US" dirty="0" smtClean="0"/>
              <a:t>Smith</a:t>
            </a:r>
            <a:r>
              <a:rPr lang="id-ID" altLang="en-US" dirty="0" smtClean="0"/>
              <a:t> (ekonom di abad ke-18) menemukan fakta tentang proses di pabrik peniti dalam dua bentuk/cara:</a:t>
            </a:r>
            <a:endParaRPr lang="en-US" altLang="en-US" dirty="0" smtClean="0"/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900" i="1" dirty="0" smtClean="0"/>
              <a:t>Craft</a:t>
            </a:r>
            <a:r>
              <a:rPr lang="en-US" altLang="en-US" sz="2900" dirty="0" smtClean="0"/>
              <a:t> </a:t>
            </a:r>
            <a:r>
              <a:rPr lang="id-ID" altLang="en-US" sz="2900" dirty="0" smtClean="0"/>
              <a:t>: setiap pekerja melakukan semua tahap</a:t>
            </a:r>
            <a:r>
              <a:rPr lang="en-US" altLang="en-US" sz="2900" dirty="0" smtClean="0"/>
              <a:t>.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900" i="1" dirty="0" smtClean="0"/>
              <a:t>Factory</a:t>
            </a:r>
            <a:r>
              <a:rPr lang="id-ID" altLang="en-US" sz="2900" i="1" dirty="0" smtClean="0"/>
              <a:t>:</a:t>
            </a:r>
            <a:r>
              <a:rPr lang="en-US" altLang="en-US" sz="2900" dirty="0" smtClean="0"/>
              <a:t> </a:t>
            </a:r>
            <a:r>
              <a:rPr lang="id-ID" altLang="en-US" sz="2900" dirty="0" smtClean="0"/>
              <a:t>setiap pekerja terspesialisasi dalam satu tahap proses pekerjaan</a:t>
            </a:r>
            <a:r>
              <a:rPr lang="en-US" altLang="en-US" sz="2900" dirty="0" smtClean="0"/>
              <a:t>.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id-ID" altLang="en-US" dirty="0" smtClean="0"/>
              <a:t>Bahwa metode “</a:t>
            </a:r>
            <a:r>
              <a:rPr lang="en-US" altLang="en-US" dirty="0" smtClean="0"/>
              <a:t>factory</a:t>
            </a:r>
            <a:r>
              <a:rPr lang="id-ID" altLang="en-US" dirty="0" smtClean="0"/>
              <a:t>”</a:t>
            </a:r>
            <a:r>
              <a:rPr lang="en-US" altLang="en-US" dirty="0" smtClean="0"/>
              <a:t> </a:t>
            </a:r>
            <a:r>
              <a:rPr lang="id-ID" altLang="en-US" dirty="0" smtClean="0"/>
              <a:t>lebih produktif daripada “craft”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Setiap pekerja menjadi sangat trampil di satu bidang melaksanakan tugas tertentu</a:t>
            </a:r>
            <a:r>
              <a:rPr lang="en-US" alt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id-ID" altLang="en-US" dirty="0" smtClean="0"/>
              <a:t>Merinci keseluruhan pekerjaan ke dalam bentuk </a:t>
            </a:r>
            <a:r>
              <a:rPr lang="en-US" altLang="en-US" i="1" dirty="0" smtClean="0"/>
              <a:t>division </a:t>
            </a:r>
            <a:r>
              <a:rPr lang="en-US" altLang="en-US" i="1" dirty="0"/>
              <a:t>of labor</a:t>
            </a:r>
            <a:r>
              <a:rPr lang="en-US" altLang="en-US" dirty="0"/>
              <a:t>.</a:t>
            </a:r>
            <a:endParaRPr lang="en-US" alt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(1) Manajemen Ilmiah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</a:t>
            </a:r>
            <a:r>
              <a:rPr lang="id-ID" altLang="en-US" dirty="0" smtClean="0"/>
              <a:t>ipelopori oleh </a:t>
            </a:r>
            <a:r>
              <a:rPr lang="en-US" altLang="en-US" dirty="0" smtClean="0"/>
              <a:t>Frederick Taylor</a:t>
            </a:r>
            <a:r>
              <a:rPr lang="id-ID" altLang="en-US" dirty="0" smtClean="0"/>
              <a:t> di akhir abad ke 18.</a:t>
            </a:r>
            <a:endParaRPr lang="en-US" altLang="en-US" dirty="0"/>
          </a:p>
          <a:p>
            <a:r>
              <a:rPr lang="id-ID" altLang="en-US" dirty="0" smtClean="0"/>
              <a:t>Studi sistematis tentang hubungan antara orang dengan tugas dan perancangan ulang pekerjaan untuk mencapai peningkatan efisiensi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Taylor mengurangi waktu yang digunakan pekerja pada setiap tahapan kerja dengan optimalisasi cara bekerja yang lebih tepat.</a:t>
            </a:r>
            <a:endParaRPr lang="en-US" alt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Asas Manajemen untuk Peningkatan Efisiensi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id-ID" altLang="en-US" b="1" dirty="0" smtClean="0"/>
              <a:t>4 asas atau prinsip meningkatkan efisiensi</a:t>
            </a:r>
            <a:r>
              <a:rPr lang="en-US" altLang="en-US" b="1" dirty="0" smtClean="0"/>
              <a:t>:</a:t>
            </a:r>
            <a:endParaRPr lang="en-US" altLang="en-US" dirty="0" smtClean="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900" dirty="0" smtClean="0"/>
              <a:t>1. </a:t>
            </a:r>
            <a:r>
              <a:rPr lang="id-ID" altLang="en-US" sz="2900" dirty="0" smtClean="0"/>
              <a:t>Mempelajari cara yang dilakukan dalam melaksanakan pekerjaan saat ini dan kemudian menggantikannnya dengan cara baru yang lebih baik</a:t>
            </a:r>
            <a:r>
              <a:rPr lang="en-US" altLang="en-US" sz="2900" dirty="0" smtClean="0"/>
              <a:t>.</a:t>
            </a:r>
            <a:endParaRPr lang="en-US" altLang="en-US" dirty="0" smtClean="0"/>
          </a:p>
          <a:p>
            <a:pPr lvl="2">
              <a:lnSpc>
                <a:spcPct val="110000"/>
              </a:lnSpc>
              <a:buSzPct val="65000"/>
            </a:pPr>
            <a:r>
              <a:rPr lang="id-ID" altLang="en-US" sz="2500" dirty="0" smtClean="0"/>
              <a:t>Memperoleh informasi rinci tentang pekerjaan, waktu, dan gerakan dalam bekerja</a:t>
            </a:r>
            <a:endParaRPr lang="en-US" altLang="en-US" dirty="0" smtClean="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900" dirty="0" smtClean="0"/>
              <a:t>2. </a:t>
            </a:r>
            <a:r>
              <a:rPr lang="id-ID" altLang="en-US" sz="2900" dirty="0" smtClean="0"/>
              <a:t>Kodifikasi metode baru ke dalam peraturan</a:t>
            </a:r>
            <a:r>
              <a:rPr lang="en-US" altLang="en-US" sz="2900" b="1" i="1" dirty="0" smtClean="0"/>
              <a:t>.</a:t>
            </a:r>
            <a:endParaRPr lang="en-US" altLang="en-US" b="1" i="1" dirty="0" smtClean="0"/>
          </a:p>
          <a:p>
            <a:pPr lvl="2">
              <a:lnSpc>
                <a:spcPct val="110000"/>
              </a:lnSpc>
              <a:buSzPct val="65000"/>
            </a:pPr>
            <a:r>
              <a:rPr lang="id-ID" altLang="en-US" sz="2500" dirty="0" smtClean="0"/>
              <a:t>Sosialisasi kepada semua pekerja</a:t>
            </a:r>
            <a:r>
              <a:rPr lang="en-US" altLang="en-US" sz="2500" dirty="0" smtClean="0"/>
              <a:t>.</a:t>
            </a:r>
            <a:endParaRPr lang="en-US" altLang="en-US" dirty="0" smtClean="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900" dirty="0" smtClean="0"/>
              <a:t>3. </a:t>
            </a:r>
            <a:r>
              <a:rPr lang="id-ID" altLang="en-US" sz="2900" dirty="0" smtClean="0"/>
              <a:t>Menentukan/memilih pekerja yang memiliki skills sesuai dengan ketentuan/peraturan</a:t>
            </a:r>
            <a:r>
              <a:rPr lang="en-US" altLang="en-US" sz="2900" dirty="0" smtClean="0"/>
              <a:t>.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900" dirty="0" smtClean="0"/>
              <a:t>4. </a:t>
            </a:r>
            <a:r>
              <a:rPr lang="id-ID" altLang="en-US" sz="2900" dirty="0" smtClean="0"/>
              <a:t>Menetapkan level kinerja dan pemeberian gaji berdasar kinerja</a:t>
            </a:r>
            <a:r>
              <a:rPr lang="en-US" altLang="en-US" sz="2900" dirty="0" smtClean="0"/>
              <a:t>.</a:t>
            </a:r>
            <a:endParaRPr lang="en-US" altLang="en-US" dirty="0" smtClean="0"/>
          </a:p>
          <a:p>
            <a:pPr lvl="2">
              <a:lnSpc>
                <a:spcPct val="110000"/>
              </a:lnSpc>
              <a:buSzPct val="65000"/>
            </a:pPr>
            <a:r>
              <a:rPr lang="id-ID" altLang="en-US" sz="2500" dirty="0" smtClean="0"/>
              <a:t>Gaji pekerja sesuai dengan kinerja berdasarkan output yang dihasilkan</a:t>
            </a:r>
            <a:r>
              <a:rPr lang="en-US" altLang="en-US" sz="2500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Permasalahan Manajemen Ilmiah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id-ID" altLang="en-US" dirty="0" smtClean="0"/>
              <a:t>Manajer cenderung hanya menerapkan sisi peningkatan output, sisi lainnya diabaikan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Tidak ada peluang bagi pekerja berbagi peningkatan output dengan pekerja lain </a:t>
            </a:r>
            <a:r>
              <a:rPr lang="id-ID" altLang="en-US" sz="2900" dirty="0" smtClean="0">
                <a:sym typeface="Wingdings" pitchFamily="2" charset="2"/>
              </a:rPr>
              <a:t> individualistis</a:t>
            </a:r>
            <a:r>
              <a:rPr lang="en-US" altLang="en-US" sz="2900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Spesialisasi pekerjaan membosankan pekerja</a:t>
            </a:r>
            <a:r>
              <a:rPr lang="en-US" altLang="en-US" sz="2900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Pekerja tidak percaya lagi dengan prinsip-prinsip manajemen ilmiah</a:t>
            </a:r>
            <a:r>
              <a:rPr lang="en-US" altLang="en-US" sz="2900" dirty="0" smtClean="0"/>
              <a:t>.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id-ID" altLang="en-US" dirty="0" smtClean="0"/>
              <a:t>Pekerja secara sengaja bekerja di bawah kinerja standar.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id-ID" altLang="en-US" dirty="0" smtClean="0"/>
              <a:t>Manajemen meresponnya dengan peningkatan penggunaan mesin (padat modal)</a:t>
            </a:r>
            <a:r>
              <a:rPr lang="en-US" altLang="en-US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Perbaikan Prinsip Manajemen Ilmiah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Frank </a:t>
            </a:r>
            <a:r>
              <a:rPr lang="id-ID" altLang="en-US" dirty="0" smtClean="0"/>
              <a:t>&amp; </a:t>
            </a:r>
            <a:r>
              <a:rPr lang="en-US" altLang="en-US" dirty="0" smtClean="0"/>
              <a:t>Lillian </a:t>
            </a:r>
            <a:r>
              <a:rPr lang="en-US" altLang="en-US" dirty="0" err="1"/>
              <a:t>Gilbreth</a:t>
            </a:r>
            <a:r>
              <a:rPr lang="en-US" altLang="en-US" dirty="0"/>
              <a:t> </a:t>
            </a:r>
            <a:r>
              <a:rPr lang="id-ID" altLang="en-US" dirty="0" smtClean="0"/>
              <a:t>memperbaiki metode </a:t>
            </a:r>
            <a:r>
              <a:rPr lang="en-US" altLang="en-US" dirty="0" smtClean="0"/>
              <a:t>Taylor.</a:t>
            </a:r>
          </a:p>
          <a:p>
            <a:pPr lvl="1">
              <a:lnSpc>
                <a:spcPct val="120000"/>
              </a:lnSpc>
              <a:buSzPct val="75000"/>
            </a:pPr>
            <a:r>
              <a:rPr lang="id-ID" altLang="en-US" sz="2900" dirty="0" smtClean="0"/>
              <a:t>Perbaikan melalui </a:t>
            </a:r>
            <a:r>
              <a:rPr lang="en-US" altLang="en-US" sz="2900" i="1" dirty="0" smtClean="0"/>
              <a:t>time and motion studies</a:t>
            </a:r>
            <a:r>
              <a:rPr lang="en-US" altLang="en-US" sz="29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id-ID" altLang="en-US" dirty="0" smtClean="0"/>
              <a:t>Inti </a:t>
            </a:r>
            <a:r>
              <a:rPr lang="id-ID" altLang="en-US" i="1" dirty="0" smtClean="0"/>
              <a:t>t</a:t>
            </a:r>
            <a:r>
              <a:rPr lang="en-US" altLang="en-US" i="1" dirty="0" err="1" smtClean="0"/>
              <a:t>ime</a:t>
            </a:r>
            <a:r>
              <a:rPr lang="en-US" altLang="en-US" i="1" dirty="0" smtClean="0"/>
              <a:t> </a:t>
            </a:r>
            <a:r>
              <a:rPr lang="en-US" altLang="en-US" i="1" dirty="0"/>
              <a:t>and motion studies</a:t>
            </a:r>
            <a:r>
              <a:rPr lang="en-US" altLang="en-US" dirty="0"/>
              <a:t>:</a:t>
            </a:r>
            <a:endParaRPr lang="en-US" altLang="en-US" dirty="0" smtClean="0"/>
          </a:p>
          <a:p>
            <a:pPr lvl="1">
              <a:lnSpc>
                <a:spcPct val="120000"/>
              </a:lnSpc>
              <a:buSzPct val="75000"/>
              <a:buNone/>
            </a:pPr>
            <a:r>
              <a:rPr lang="en-US" altLang="en-US" sz="2900" dirty="0" smtClean="0"/>
              <a:t>1. </a:t>
            </a:r>
            <a:r>
              <a:rPr lang="id-ID" altLang="en-US" sz="2900" dirty="0" smtClean="0"/>
              <a:t>Merinci setiap kegiatan ke dalam komponen-komponen yang berbeda</a:t>
            </a:r>
            <a:r>
              <a:rPr lang="en-US" altLang="en-US" sz="2900" dirty="0" smtClean="0"/>
              <a:t>.</a:t>
            </a:r>
          </a:p>
          <a:p>
            <a:pPr lvl="1">
              <a:lnSpc>
                <a:spcPct val="120000"/>
              </a:lnSpc>
              <a:buSzPct val="75000"/>
              <a:buNone/>
            </a:pPr>
            <a:r>
              <a:rPr lang="en-US" altLang="en-US" sz="2900" dirty="0" smtClean="0"/>
              <a:t>2. </a:t>
            </a:r>
            <a:r>
              <a:rPr lang="id-ID" altLang="en-US" sz="2900" dirty="0" smtClean="0"/>
              <a:t>Temukan cara terbaik untuk melaksanakan pekerjaan</a:t>
            </a:r>
            <a:r>
              <a:rPr lang="en-US" altLang="en-US" sz="2900" dirty="0" smtClean="0"/>
              <a:t>.</a:t>
            </a:r>
          </a:p>
          <a:p>
            <a:pPr lvl="1">
              <a:lnSpc>
                <a:spcPct val="120000"/>
              </a:lnSpc>
              <a:buSzPct val="75000"/>
              <a:buNone/>
            </a:pPr>
            <a:r>
              <a:rPr lang="en-US" altLang="en-US" sz="2900" dirty="0" smtClean="0"/>
              <a:t>3. </a:t>
            </a:r>
            <a:r>
              <a:rPr lang="id-ID" altLang="en-US" sz="2900" dirty="0" smtClean="0"/>
              <a:t>Reorganisasikan setiap tindakan lebih efisien</a:t>
            </a:r>
            <a:r>
              <a:rPr lang="en-US" altLang="en-US" sz="29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dirty="0" err="1" smtClean="0"/>
              <a:t>Gilbreth</a:t>
            </a:r>
            <a:r>
              <a:rPr lang="id-ID" altLang="en-US" dirty="0" smtClean="0"/>
              <a:t> &amp; Gilbreth juga mempelajari masalah kelelahan (</a:t>
            </a:r>
            <a:r>
              <a:rPr lang="en-US" altLang="en-US" i="1" dirty="0" smtClean="0"/>
              <a:t>fatigue problems</a:t>
            </a:r>
            <a:r>
              <a:rPr lang="id-ID" altLang="en-US" dirty="0" smtClean="0"/>
              <a:t>), pencahayaan (</a:t>
            </a:r>
            <a:r>
              <a:rPr lang="en-US" altLang="en-US" i="1" dirty="0" smtClean="0"/>
              <a:t>lighting</a:t>
            </a:r>
            <a:r>
              <a:rPr lang="id-ID" altLang="en-US" dirty="0" smtClean="0"/>
              <a:t>)</a:t>
            </a:r>
            <a:r>
              <a:rPr lang="en-US" altLang="en-US" dirty="0" smtClean="0"/>
              <a:t>, </a:t>
            </a:r>
            <a:r>
              <a:rPr lang="en-US" altLang="en-US" i="1" dirty="0"/>
              <a:t>heating</a:t>
            </a:r>
            <a:r>
              <a:rPr lang="en-US" altLang="en-US" dirty="0"/>
              <a:t> </a:t>
            </a:r>
            <a:r>
              <a:rPr lang="id-ID" altLang="en-US" dirty="0" smtClean="0"/>
              <a:t>dan isu-isu pekerjaan lainnya</a:t>
            </a:r>
            <a:r>
              <a:rPr lang="en-US" altLang="en-US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(2) Pendekatan Administrasi dalam Manajemen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altLang="en-US" dirty="0" smtClean="0"/>
              <a:t>Membentuk organisasi yang mengarah pada dua pencapaian sekaligus: efisiensi dan efektifitas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Max Weber </a:t>
            </a:r>
            <a:r>
              <a:rPr lang="id-ID" altLang="en-US" dirty="0" smtClean="0"/>
              <a:t>mengembangkan konsep birokrasi</a:t>
            </a:r>
            <a:r>
              <a:rPr lang="en-US" altLang="en-US" dirty="0" smtClean="0">
                <a:solidFill>
                  <a:srgbClr val="00279F"/>
                </a:solidFill>
              </a:rPr>
              <a:t>.</a:t>
            </a:r>
            <a:endParaRPr lang="en-US" altLang="en-US" dirty="0"/>
          </a:p>
          <a:p>
            <a:pPr lvl="1">
              <a:lnSpc>
                <a:spcPct val="110000"/>
              </a:lnSpc>
              <a:buSzPct val="75000"/>
            </a:pPr>
            <a:r>
              <a:rPr lang="id-ID" altLang="en-US" sz="2900" dirty="0" smtClean="0"/>
              <a:t>Sistem formal organisasi untuk  memastikan tercapainya efisiensi dan efektifitas</a:t>
            </a:r>
            <a:r>
              <a:rPr lang="en-US" altLang="en-US" sz="2900" dirty="0" smtClean="0"/>
              <a:t>.</a:t>
            </a:r>
          </a:p>
          <a:p>
            <a:pPr lvl="1">
              <a:lnSpc>
                <a:spcPct val="110000"/>
              </a:lnSpc>
              <a:buSzPct val="75000"/>
            </a:pPr>
            <a:r>
              <a:rPr lang="id-ID" altLang="en-US" sz="2900" dirty="0" smtClean="0"/>
              <a:t>Terdapat 5 prinsip administrasi dari </a:t>
            </a:r>
            <a:r>
              <a:rPr lang="en-US" altLang="en-US" sz="2900" dirty="0" smtClean="0"/>
              <a:t>Weber.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1006</TotalTime>
  <Words>1427</Words>
  <Application>Microsoft Macintosh PowerPoint</Application>
  <PresentationFormat>On-screen Show (4:3)</PresentationFormat>
  <Paragraphs>162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Habitat</vt:lpstr>
      <vt:lpstr>Evolusi Teori Manajemen</vt:lpstr>
      <vt:lpstr>Pengantar</vt:lpstr>
      <vt:lpstr>Awal Era Manajemen Modern</vt:lpstr>
      <vt:lpstr>Fenomena Spesialisasi Pekerjaan</vt:lpstr>
      <vt:lpstr>(1) Manajemen Ilmiah</vt:lpstr>
      <vt:lpstr>Asas Manajemen untuk Peningkatan Efisiensi</vt:lpstr>
      <vt:lpstr>Permasalahan Manajemen Ilmiah</vt:lpstr>
      <vt:lpstr>Perbaikan Prinsip Manajemen Ilmiah</vt:lpstr>
      <vt:lpstr>(2) Pendekatan Administrasi dalam Manajemen </vt:lpstr>
      <vt:lpstr>5 Prinsip Manajemen Administratif dari Max Weber</vt:lpstr>
      <vt:lpstr>Kondisi Birokrasi sesuai Manajemen Administratif</vt:lpstr>
      <vt:lpstr>Prinsip Manajemen Administratif  dari Fayol</vt:lpstr>
      <vt:lpstr>14 Prinsip Manajemen dari Fayol</vt:lpstr>
      <vt:lpstr>14 Prinsip Manajemen dari Fayol</vt:lpstr>
      <vt:lpstr>(3) Manajemen Perilaku</vt:lpstr>
      <vt:lpstr>Studi Hawthorne</vt:lpstr>
      <vt:lpstr>Teori X dan Y</vt:lpstr>
      <vt:lpstr>Teori Z</vt:lpstr>
      <vt:lpstr>(4) Manajemen sebagai Ilmu (Management Science)</vt:lpstr>
      <vt:lpstr>(5) Teori Lingkungan Organisasi</vt:lpstr>
      <vt:lpstr>a. Teori Sistem</vt:lpstr>
      <vt:lpstr>Organisasi sebagai Sistem Terbuka</vt:lpstr>
      <vt:lpstr>b. Teori Kontingensi</vt:lpstr>
      <vt:lpstr>c. Struktur Organisasi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Evolusi Teori Manajemen</dc:title>
  <dc:creator>CMcomp</dc:creator>
  <cp:lastModifiedBy>EDO RUSLI</cp:lastModifiedBy>
  <cp:revision>50</cp:revision>
  <dcterms:created xsi:type="dcterms:W3CDTF">2013-02-22T10:44:28Z</dcterms:created>
  <dcterms:modified xsi:type="dcterms:W3CDTF">2020-03-09T09:29:41Z</dcterms:modified>
</cp:coreProperties>
</file>