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71" r:id="rId17"/>
  </p:sldIdLst>
  <p:sldSz cx="9144000" cy="6858000" type="screen4x3"/>
  <p:notesSz cx="6858000" cy="994568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03A90-6A7D-4350-B803-1D73DDBCE9A4}" type="datetimeFigureOut">
              <a:rPr lang="id-ID" smtClean="0"/>
              <a:t>2/24/20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273EF-86AB-48A4-85E7-2E319391EA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403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FA9DB-F315-47ED-A569-FBDCB7A6A47C}" type="datetimeFigureOut">
              <a:rPr lang="id-ID" smtClean="0"/>
              <a:t>2/24/20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8AE8-433D-4DD9-9515-0EB337AF7F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91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D7ABC13-CF17-4FB9-AB2C-FDDBA520BD30}" type="datetime1">
              <a:rPr lang="id-ID" smtClean="0"/>
              <a:t>2/24/20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8E7EE96E-5A14-44F1-A9F0-B5B97E662AFA}" type="datetime1">
              <a:rPr lang="id-ID" smtClean="0"/>
              <a:t>2/24/20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42185810-09A8-4641-B4D6-956EEA5862B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4A08-297C-4E3C-8A13-DBB7B4198EB5}" type="datetime1">
              <a:rPr lang="id-ID" smtClean="0"/>
              <a:t>2/24/20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4A08-297C-4E3C-8A13-DBB7B4198EB5}" type="datetime1">
              <a:rPr lang="id-ID" smtClean="0"/>
              <a:t>2/24/20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98C2-F5A9-4DDF-8B60-D1C7FB716C7A}" type="datetime1">
              <a:rPr lang="id-ID" smtClean="0"/>
              <a:t>2/24/20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E675-B0FC-47CF-B4D0-A5F590B27265}" type="datetime1">
              <a:rPr lang="id-ID" smtClean="0"/>
              <a:t>2/24/20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35D6-465E-4574-9F6D-3FA42325ED41}" type="datetime1">
              <a:rPr lang="id-ID" smtClean="0"/>
              <a:t>2/24/20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214A08-297C-4E3C-8A13-DBB7B4198EB5}" type="datetime1">
              <a:rPr lang="id-ID" smtClean="0"/>
              <a:t>2/24/20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6311F4-0719-412E-9B83-D37643905E31}" type="datetime1">
              <a:rPr lang="id-ID" smtClean="0"/>
              <a:t>2/24/20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D1BA-3899-497D-AED4-6500D107FDC1}" type="datetime1">
              <a:rPr lang="id-ID" smtClean="0"/>
              <a:t>2/24/20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E131-44A0-440E-A481-EAE22478B96D}" type="datetime1">
              <a:rPr lang="id-ID" smtClean="0"/>
              <a:t>2/24/20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D7FD-9FDC-4155-8CDA-8E5E5872F28A}" type="datetime1">
              <a:rPr lang="id-ID" smtClean="0"/>
              <a:t>2/24/20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8262-DFED-4901-A546-178B28CF7C4C}" type="datetime1">
              <a:rPr lang="id-ID" smtClean="0"/>
              <a:t>2/24/20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79769A09-1B74-4292-B4F8-1A39C82B5BB8}" type="datetime1">
              <a:rPr lang="id-ID" smtClean="0"/>
              <a:t>2/24/20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42185810-09A8-4641-B4D6-956EEA5862B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9214A08-297C-4E3C-8A13-DBB7B4198EB5}" type="datetime1">
              <a:rPr lang="id-ID" smtClean="0"/>
              <a:t>2/24/20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185810-09A8-4641-B4D6-956EEA5862B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4221088"/>
            <a:ext cx="5867400" cy="1470025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Konsep Dasar Manajemen dan Paradigma </a:t>
            </a:r>
            <a:r>
              <a:rPr lang="id-ID" dirty="0" smtClean="0"/>
              <a:t>Manajemen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266C-E672-4FF5-BDBB-3976C3EF62EC}" type="datetime1">
              <a:rPr lang="id-ID" smtClean="0"/>
              <a:t>2/24/20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2185810-09A8-4641-B4D6-956EEA5862BC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Paradigma dalam Manajemen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Sejak dekade 1930-an (awal studi tentang manajemen), terdapat 2 (dua) paradigma klasik:</a:t>
            </a:r>
          </a:p>
          <a:p>
            <a:pPr lvl="1">
              <a:buNone/>
            </a:pPr>
            <a:endParaRPr lang="id-ID" i="1" dirty="0"/>
          </a:p>
          <a:p>
            <a:pPr lvl="1"/>
            <a:r>
              <a:rPr lang="id-ID" i="1" dirty="0" smtClean="0"/>
              <a:t>Discipline of Management </a:t>
            </a:r>
          </a:p>
          <a:p>
            <a:pPr lvl="1"/>
            <a:r>
              <a:rPr lang="id-ID" i="1" dirty="0" smtClean="0"/>
              <a:t>Practice of Management</a:t>
            </a:r>
          </a:p>
          <a:p>
            <a:pPr>
              <a:buNone/>
            </a:pPr>
            <a:endParaRPr lang="id-ID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0A72-270A-4774-BB6C-A3CFFDC86D94}" type="datetime1">
              <a:rPr lang="id-ID" smtClean="0"/>
              <a:t>2/24/20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 smtClean="0"/>
              <a:t>Discipline of Management Paradigm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Manajemen merupakan proses pengelolaan bisnis.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Terdapat </a:t>
            </a:r>
            <a:r>
              <a:rPr lang="id-ID" b="1" dirty="0" smtClean="0"/>
              <a:t>hanya</a:t>
            </a:r>
            <a:r>
              <a:rPr lang="id-ID" i="1" dirty="0" smtClean="0"/>
              <a:t> </a:t>
            </a:r>
            <a:r>
              <a:rPr lang="id-ID" dirty="0" smtClean="0"/>
              <a:t>satu struktur organisasi yang benar.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Terdapat </a:t>
            </a:r>
            <a:r>
              <a:rPr lang="id-ID" b="1" dirty="0" smtClean="0"/>
              <a:t>hanya</a:t>
            </a:r>
            <a:r>
              <a:rPr lang="id-ID" dirty="0" smtClean="0"/>
              <a:t> satu cara mengelola SDM yang benar.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65E2-65FD-429E-8BBD-1080AF70DDB4}" type="datetime1">
              <a:rPr lang="id-ID" smtClean="0"/>
              <a:t>2/24/20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Practice of Management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Teknologi, pasar (</a:t>
            </a:r>
            <a:r>
              <a:rPr lang="id-ID" i="1" dirty="0" smtClean="0"/>
              <a:t>market</a:t>
            </a:r>
            <a:r>
              <a:rPr lang="id-ID" dirty="0" smtClean="0"/>
              <a:t>) dan </a:t>
            </a:r>
            <a:r>
              <a:rPr lang="id-ID" i="1" dirty="0" smtClean="0"/>
              <a:t>end-uses</a:t>
            </a:r>
            <a:r>
              <a:rPr lang="id-ID" dirty="0" smtClean="0"/>
              <a:t> yang tersedia apa adanya (</a:t>
            </a:r>
            <a:r>
              <a:rPr lang="id-ID" i="1" dirty="0" smtClean="0"/>
              <a:t>given</a:t>
            </a:r>
            <a:r>
              <a:rPr lang="id-ID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Jangkauan manajemen  </a:t>
            </a:r>
            <a:r>
              <a:rPr lang="id-ID" i="1" dirty="0" smtClean="0"/>
              <a:t>legally defined</a:t>
            </a:r>
            <a:r>
              <a:rPr lang="id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Manajemen berfokus pada internal.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Ekonomi didefinisikan sebagai </a:t>
            </a:r>
            <a:r>
              <a:rPr lang="id-ID" i="1" dirty="0" smtClean="0"/>
              <a:t>national boundaries</a:t>
            </a:r>
            <a:r>
              <a:rPr lang="id-ID" dirty="0" smtClean="0"/>
              <a:t> yakni merupakan “ekologi” perusahaan dan manajemen.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9187-4BEB-48DA-8D2D-144A50AA72D7}" type="datetime1">
              <a:rPr lang="id-ID" smtClean="0"/>
              <a:t>2/24/20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Dinamika Lingkungan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Lingkungan Eksternal – </a:t>
            </a:r>
            <a:r>
              <a:rPr lang="id-ID" i="1" dirty="0" smtClean="0"/>
              <a:t>General Environment</a:t>
            </a:r>
            <a:endParaRPr lang="id-ID" dirty="0" smtClean="0"/>
          </a:p>
          <a:p>
            <a:r>
              <a:rPr lang="id-ID" dirty="0" smtClean="0"/>
              <a:t>Lingkungan Internal – </a:t>
            </a:r>
            <a:r>
              <a:rPr lang="id-ID" i="1" dirty="0" smtClean="0"/>
              <a:t>Specific/Task Environment</a:t>
            </a:r>
          </a:p>
          <a:p>
            <a:endParaRPr lang="id-ID" i="1" dirty="0"/>
          </a:p>
          <a:p>
            <a:pPr>
              <a:buNone/>
            </a:pPr>
            <a:r>
              <a:rPr lang="id-ID" i="1" dirty="0" smtClean="0">
                <a:sym typeface="Wingdings" pitchFamily="2" charset="2"/>
              </a:rPr>
              <a:t> </a:t>
            </a:r>
            <a:r>
              <a:rPr lang="id-ID" b="1" dirty="0" smtClean="0">
                <a:sym typeface="Wingdings" pitchFamily="2" charset="2"/>
              </a:rPr>
              <a:t>Manajemen membutuhkan paradigma baru.</a:t>
            </a:r>
            <a:endParaRPr lang="id-ID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935A-DCFF-4ED4-8808-4B93332C7582}" type="datetime1">
              <a:rPr lang="id-ID" smtClean="0"/>
              <a:t>2/24/20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Paradigma Baru Manajemen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3 Asumsi Disiplin Manajemen: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Manajemen merupakan organ spesifik dan </a:t>
            </a:r>
            <a:r>
              <a:rPr lang="id-ID" i="1" dirty="0" smtClean="0"/>
              <a:t>distinguishing</a:t>
            </a:r>
            <a:r>
              <a:rPr lang="id-ID" dirty="0" smtClean="0"/>
              <a:t> bagi setiap/semua organisasi.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Manajemen harus melihat organisasi yang </a:t>
            </a:r>
            <a:r>
              <a:rPr lang="id-ID" i="1" dirty="0" smtClean="0"/>
              <a:t>fit </a:t>
            </a:r>
            <a:r>
              <a:rPr lang="id-ID" dirty="0" smtClean="0"/>
              <a:t> dengan semua tugas.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Bukan sekadar “mengelola” SDM, namun “</a:t>
            </a:r>
            <a:r>
              <a:rPr lang="id-ID" i="1" dirty="0" smtClean="0"/>
              <a:t>leading</a:t>
            </a:r>
            <a:r>
              <a:rPr lang="id-ID" dirty="0" smtClean="0"/>
              <a:t>”, menciptakan kekuatan dan pengetahuan spesifik bagi setiap individu.</a:t>
            </a:r>
          </a:p>
          <a:p>
            <a:pPr>
              <a:buNone/>
            </a:pPr>
            <a:endParaRPr lang="id-ID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ABDC-779B-4316-9932-5ED1962F4C78}" type="datetime1">
              <a:rPr lang="id-ID" smtClean="0"/>
              <a:t>2/24/20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Paradigma Baru Manajemen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4 Asumsi Praktek Manajemen:</a:t>
            </a:r>
          </a:p>
          <a:p>
            <a:pPr lvl="1"/>
            <a:r>
              <a:rPr lang="id-ID" dirty="0" smtClean="0"/>
              <a:t>Baik teknologi maupun </a:t>
            </a:r>
            <a:r>
              <a:rPr lang="id-ID" i="1" dirty="0" smtClean="0"/>
              <a:t>end-use</a:t>
            </a:r>
            <a:r>
              <a:rPr lang="id-ID" dirty="0" smtClean="0"/>
              <a:t> suatu produk merupakan fondasi perbaikan bagi kebijakan manajemen. Manajemen harus berorientasi pada </a:t>
            </a:r>
            <a:r>
              <a:rPr lang="id-ID" i="1" dirty="0" smtClean="0"/>
              <a:t>customer values</a:t>
            </a:r>
            <a:r>
              <a:rPr lang="id-ID" dirty="0" smtClean="0"/>
              <a:t> dan </a:t>
            </a:r>
            <a:r>
              <a:rPr lang="id-ID" i="1" dirty="0" smtClean="0"/>
              <a:t>customer decisions</a:t>
            </a:r>
            <a:r>
              <a:rPr lang="id-ID" dirty="0" smtClean="0"/>
              <a:t> sebagai dasar pengembangan strateginya.</a:t>
            </a:r>
          </a:p>
          <a:p>
            <a:pPr lvl="1"/>
            <a:r>
              <a:rPr lang="id-ID" dirty="0" smtClean="0"/>
              <a:t>Jangkauan manajemen tidak hanya legal, namun juga operasional dan mencakup keseluruhan rantai ekonomi (</a:t>
            </a:r>
            <a:r>
              <a:rPr lang="id-ID" i="1" dirty="0" smtClean="0"/>
              <a:t>economic chain</a:t>
            </a:r>
            <a:r>
              <a:rPr lang="id-ID" dirty="0" smtClean="0"/>
              <a:t>).</a:t>
            </a:r>
          </a:p>
          <a:p>
            <a:pPr lvl="1"/>
            <a:r>
              <a:rPr lang="id-ID" dirty="0" smtClean="0"/>
              <a:t>Praktek manajemen didefinisikan secara operasional dan bukan secara politis.</a:t>
            </a:r>
          </a:p>
          <a:p>
            <a:pPr lvl="1"/>
            <a:r>
              <a:rPr lang="id-ID" dirty="0" smtClean="0"/>
              <a:t>Hasil setiap institusi  berdampak pada eksternal (</a:t>
            </a:r>
            <a:r>
              <a:rPr lang="id-ID" i="1" dirty="0" smtClean="0"/>
              <a:t>exist only on the outside</a:t>
            </a:r>
            <a:r>
              <a:rPr lang="id-ID" dirty="0" smtClean="0"/>
              <a:t>).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FF97-BD84-4FFE-8579-491CED5210D2}" type="datetime1">
              <a:rPr lang="id-ID" smtClean="0"/>
              <a:t>2/24/20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Globalisasi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49824"/>
            <a:ext cx="8352927" cy="45755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agar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kompetitif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Strategi</a:t>
            </a:r>
            <a:r>
              <a:rPr lang="en-US" dirty="0" smtClean="0"/>
              <a:t>,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persaingan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(</a:t>
            </a:r>
            <a:r>
              <a:rPr lang="en-US" dirty="0" err="1" smtClean="0"/>
              <a:t>persiangan</a:t>
            </a:r>
            <a:r>
              <a:rPr lang="en-US" dirty="0" smtClean="0"/>
              <a:t> </a:t>
            </a:r>
            <a:r>
              <a:rPr lang="en-US" dirty="0" err="1" smtClean="0"/>
              <a:t>domestik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inovasi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bersaing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(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domestik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(</a:t>
            </a:r>
            <a:r>
              <a:rPr lang="en-US" dirty="0" err="1" smtClean="0"/>
              <a:t>pekerja</a:t>
            </a:r>
            <a:r>
              <a:rPr lang="en-US" dirty="0" smtClean="0"/>
              <a:t> </a:t>
            </a:r>
            <a:r>
              <a:rPr lang="en-US" dirty="0" err="1" smtClean="0"/>
              <a:t>terampil</a:t>
            </a:r>
            <a:r>
              <a:rPr lang="en-US" dirty="0" smtClean="0"/>
              <a:t>,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tersedianya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/SDA)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(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pemasok</a:t>
            </a:r>
            <a:r>
              <a:rPr lang="en-US" dirty="0" smtClean="0"/>
              <a:t> </a:t>
            </a:r>
            <a:r>
              <a:rPr lang="en-US" dirty="0" err="1" smtClean="0"/>
              <a:t>bersaing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r>
              <a:rPr lang="en-US" dirty="0" smtClean="0"/>
              <a:t>;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input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35D6-465E-4574-9F6D-3FA42325ED41}" type="datetime1">
              <a:rPr lang="id-ID" smtClean="0"/>
              <a:t>2/24/20</a:t>
            </a:fld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499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 smtClean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Enterpreneur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Penanganan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/</a:t>
            </a:r>
            <a:r>
              <a:rPr lang="en-US" dirty="0" err="1" smtClean="0"/>
              <a:t>gangguan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Pengalokasian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Negosiator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35D6-465E-4574-9F6D-3FA42325ED41}" type="datetime1">
              <a:rPr lang="id-ID" smtClean="0"/>
              <a:t>2/24/20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65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is-IS" dirty="0" smtClean="0"/>
              <a:t>…1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tingkatannya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Top manager (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, </a:t>
            </a:r>
            <a:r>
              <a:rPr lang="en-US" dirty="0" err="1" smtClean="0"/>
              <a:t>strategi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) : CEO, president, vice president, </a:t>
            </a:r>
            <a:r>
              <a:rPr lang="en-US" dirty="0" err="1" smtClean="0"/>
              <a:t>rektor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Middle manager (</a:t>
            </a:r>
            <a:r>
              <a:rPr lang="en-US" dirty="0" err="1" smtClean="0"/>
              <a:t>mengawasi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unit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) : </a:t>
            </a:r>
            <a:r>
              <a:rPr lang="en-US" dirty="0" err="1" smtClean="0"/>
              <a:t>dekan</a:t>
            </a:r>
            <a:r>
              <a:rPr lang="en-US" dirty="0" smtClean="0"/>
              <a:t>,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First line manager (</a:t>
            </a:r>
            <a:r>
              <a:rPr lang="en-US" dirty="0" err="1" smtClean="0"/>
              <a:t>memimpin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mengawasi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unit </a:t>
            </a:r>
            <a:r>
              <a:rPr lang="en-US" dirty="0" err="1" smtClean="0"/>
              <a:t>kerja</a:t>
            </a:r>
            <a:r>
              <a:rPr lang="en-US" dirty="0" smtClean="0"/>
              <a:t>,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) :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mekanik</a:t>
            </a:r>
            <a:r>
              <a:rPr lang="en-US" dirty="0" smtClean="0"/>
              <a:t>,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35D6-465E-4574-9F6D-3FA42325ED41}" type="datetime1">
              <a:rPr lang="id-ID" smtClean="0"/>
              <a:t>2/24/20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994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/>
              <a:t> </a:t>
            </a:r>
            <a:r>
              <a:rPr lang="is-IS" dirty="0" smtClean="0"/>
              <a:t>…2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aktivitasnya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err="1" smtClean="0"/>
              <a:t>Bertanggungjawab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unit </a:t>
            </a:r>
            <a:r>
              <a:rPr lang="en-US" dirty="0" err="1" smtClean="0"/>
              <a:t>organisasi</a:t>
            </a:r>
            <a:r>
              <a:rPr lang="en-US" dirty="0" smtClean="0"/>
              <a:t> (</a:t>
            </a:r>
            <a:r>
              <a:rPr lang="en-US" dirty="0" err="1" smtClean="0"/>
              <a:t>pemasaran</a:t>
            </a:r>
            <a:r>
              <a:rPr lang="en-US" dirty="0" smtClean="0"/>
              <a:t>, </a:t>
            </a:r>
            <a:r>
              <a:rPr lang="en-US" dirty="0" err="1" smtClean="0"/>
              <a:t>produksi</a:t>
            </a:r>
            <a:r>
              <a:rPr lang="en-US" dirty="0" smtClean="0"/>
              <a:t>, </a:t>
            </a:r>
            <a:r>
              <a:rPr lang="en-US" dirty="0" err="1" smtClean="0"/>
              <a:t>RnD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Ex: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,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,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, </a:t>
            </a:r>
            <a:r>
              <a:rPr lang="en-US" dirty="0" err="1" smtClean="0"/>
              <a:t>manajer</a:t>
            </a:r>
            <a:r>
              <a:rPr lang="en-US" dirty="0" smtClean="0"/>
              <a:t> SDM,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RnD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35D6-465E-4574-9F6D-3FA42325ED41}" type="datetime1">
              <a:rPr lang="id-ID" smtClean="0"/>
              <a:t>2/24/20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083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Keterampilan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skill (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) : </a:t>
            </a:r>
            <a:r>
              <a:rPr lang="en-US" dirty="0" err="1" smtClean="0"/>
              <a:t>akuntan</a:t>
            </a:r>
            <a:r>
              <a:rPr lang="en-US" dirty="0" smtClean="0"/>
              <a:t>, </a:t>
            </a:r>
            <a:r>
              <a:rPr lang="en-US" dirty="0" err="1" smtClean="0"/>
              <a:t>mekanik</a:t>
            </a:r>
            <a:r>
              <a:rPr lang="en-US" dirty="0" smtClean="0"/>
              <a:t>, operator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smtClean="0"/>
              <a:t>Human skill (</a:t>
            </a:r>
            <a:r>
              <a:rPr lang="en-US" dirty="0" err="1" smtClean="0"/>
              <a:t>bekerjasama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Conceptual skill (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fenomena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,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,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35D6-465E-4574-9F6D-3FA42325ED41}" type="datetime1">
              <a:rPr lang="id-ID" smtClean="0"/>
              <a:t>2/24/20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869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35D6-465E-4574-9F6D-3FA42325ED41}" type="datetime1">
              <a:rPr lang="id-ID" smtClean="0"/>
              <a:t>2/24/20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395536" y="2060848"/>
            <a:ext cx="8280920" cy="33843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03648" y="2636912"/>
            <a:ext cx="6408712" cy="223224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87824" y="3429000"/>
            <a:ext cx="3240360" cy="7200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Manajemen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2780928"/>
            <a:ext cx="105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pemasok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3140968"/>
            <a:ext cx="119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pelanggan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293096"/>
            <a:ext cx="206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2924944"/>
            <a:ext cx="129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pemerintah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35696" y="3861048"/>
            <a:ext cx="9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pesaing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2204864"/>
            <a:ext cx="108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teknologi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88" y="2708920"/>
            <a:ext cx="6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60232" y="4581128"/>
            <a:ext cx="102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ekonomi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6016" y="5003884"/>
            <a:ext cx="11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demografi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99792" y="2276872"/>
            <a:ext cx="78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politik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4797152"/>
            <a:ext cx="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budaya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3645024"/>
            <a:ext cx="71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sosial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64288" y="1844824"/>
            <a:ext cx="165618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Internal </a:t>
            </a:r>
            <a:r>
              <a:rPr lang="en-US" dirty="0" err="1" smtClean="0">
                <a:solidFill>
                  <a:srgbClr val="000000"/>
                </a:solidFill>
              </a:rPr>
              <a:t>manajemen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Connector 23"/>
          <p:cNvCxnSpPr>
            <a:endCxn id="22" idx="1"/>
          </p:cNvCxnSpPr>
          <p:nvPr/>
        </p:nvCxnSpPr>
        <p:spPr>
          <a:xfrm flipV="1">
            <a:off x="5508104" y="2132856"/>
            <a:ext cx="1656184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92280" y="5229200"/>
            <a:ext cx="1656184" cy="9361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Lingkungan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eksternal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langsung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292080" y="4725144"/>
            <a:ext cx="1800200" cy="864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3528" y="5445224"/>
            <a:ext cx="1656184" cy="9361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Lingkungan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umum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7704" y="5157192"/>
            <a:ext cx="122413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6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352927" cy="4752528"/>
          </a:xfrm>
        </p:spPr>
        <p:txBody>
          <a:bodyPr/>
          <a:lstStyle/>
          <a:p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</a:t>
            </a:r>
            <a:r>
              <a:rPr lang="en-US" dirty="0" err="1" smtClean="0"/>
              <a:t>lansung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err="1" smtClean="0"/>
              <a:t>Kekuatan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/</a:t>
            </a:r>
            <a:r>
              <a:rPr lang="en-US" dirty="0" err="1" smtClean="0"/>
              <a:t>organisasi</a:t>
            </a:r>
            <a:r>
              <a:rPr lang="en-US" dirty="0" smtClean="0"/>
              <a:t> yang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organisais</a:t>
            </a:r>
            <a:r>
              <a:rPr lang="en-US" dirty="0" smtClean="0"/>
              <a:t>/</a:t>
            </a:r>
            <a:r>
              <a:rPr lang="en-US" dirty="0" err="1" smtClean="0"/>
              <a:t>manajemen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err="1" smtClean="0"/>
              <a:t>Penyedia</a:t>
            </a:r>
            <a:r>
              <a:rPr lang="en-US" dirty="0" smtClean="0"/>
              <a:t>, </a:t>
            </a:r>
            <a:r>
              <a:rPr lang="en-US" dirty="0" err="1" smtClean="0"/>
              <a:t>pemasok</a:t>
            </a:r>
            <a:r>
              <a:rPr lang="en-US" dirty="0" smtClean="0"/>
              <a:t>, </a:t>
            </a:r>
            <a:r>
              <a:rPr lang="en-US" dirty="0" err="1" smtClean="0"/>
              <a:t>pelanggan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endParaRPr lang="en-US" dirty="0" smtClean="0"/>
          </a:p>
          <a:p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err="1" smtClean="0"/>
              <a:t>Alam</a:t>
            </a:r>
            <a:r>
              <a:rPr lang="en-US" dirty="0" smtClean="0"/>
              <a:t>, </a:t>
            </a:r>
            <a:r>
              <a:rPr lang="en-US" dirty="0" err="1" smtClean="0"/>
              <a:t>demografi</a:t>
            </a:r>
            <a:r>
              <a:rPr lang="en-US" dirty="0" smtClean="0"/>
              <a:t>,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  <a:r>
              <a:rPr lang="en-US" dirty="0" err="1" smtClean="0"/>
              <a:t>politik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35D6-465E-4574-9F6D-3FA42325ED41}" type="datetime1">
              <a:rPr lang="id-ID" smtClean="0"/>
              <a:t>2/24/20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006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Linkungan</a:t>
            </a:r>
            <a:r>
              <a:rPr lang="en-US" dirty="0" smtClean="0"/>
              <a:t> internal </a:t>
            </a:r>
            <a:r>
              <a:rPr lang="en-US" dirty="0" err="1" smtClean="0"/>
              <a:t>manajemen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err="1" smtClean="0"/>
              <a:t>Kekuatan-kekuatan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internal </a:t>
            </a:r>
            <a:r>
              <a:rPr lang="en-US" dirty="0" err="1" smtClean="0"/>
              <a:t>organisasi</a:t>
            </a:r>
            <a:r>
              <a:rPr lang="en-US" dirty="0" smtClean="0"/>
              <a:t>/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</a:p>
          <a:p>
            <a:pPr>
              <a:buFont typeface="Wingdings" charset="2"/>
              <a:buChar char="ü"/>
            </a:pP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dikontrol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Ex: </a:t>
            </a:r>
            <a:r>
              <a:rPr lang="en-US" dirty="0" err="1" smtClean="0"/>
              <a:t>pekerja</a:t>
            </a:r>
            <a:r>
              <a:rPr lang="en-US" dirty="0" smtClean="0"/>
              <a:t>/</a:t>
            </a:r>
            <a:r>
              <a:rPr lang="en-US" dirty="0" err="1" smtClean="0"/>
              <a:t>karyawan</a:t>
            </a:r>
            <a:r>
              <a:rPr lang="en-US" dirty="0" smtClean="0"/>
              <a:t>, </a:t>
            </a:r>
            <a:r>
              <a:rPr lang="en-US" dirty="0" err="1" smtClean="0"/>
              <a:t>dewan</a:t>
            </a:r>
            <a:r>
              <a:rPr lang="en-US" dirty="0" smtClean="0"/>
              <a:t> </a:t>
            </a:r>
            <a:r>
              <a:rPr lang="en-US" dirty="0" err="1" smtClean="0"/>
              <a:t>komisaris</a:t>
            </a:r>
            <a:r>
              <a:rPr lang="en-US" dirty="0" smtClean="0"/>
              <a:t>, </a:t>
            </a:r>
            <a:r>
              <a:rPr lang="en-US" dirty="0" err="1" smtClean="0"/>
              <a:t>pemegang</a:t>
            </a:r>
            <a:r>
              <a:rPr lang="en-US" dirty="0" smtClean="0"/>
              <a:t> </a:t>
            </a:r>
            <a:r>
              <a:rPr lang="en-US" dirty="0" err="1" smtClean="0"/>
              <a:t>saham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35D6-465E-4574-9F6D-3FA42325ED41}" type="datetime1">
              <a:rPr lang="id-ID" smtClean="0"/>
              <a:t>2/24/20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600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Makna Paradigma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Dalam ilmu sosial termasuk manajemen, paradigma diartikan sebagai </a:t>
            </a:r>
            <a:r>
              <a:rPr lang="id-ID" b="1" dirty="0" smtClean="0"/>
              <a:t>asumsi dasar tentang realitas.</a:t>
            </a:r>
          </a:p>
          <a:p>
            <a:r>
              <a:rPr lang="id-ID" dirty="0" smtClean="0"/>
              <a:t>Menentukan fokus: </a:t>
            </a:r>
            <a:r>
              <a:rPr lang="id-ID" i="1" dirty="0" smtClean="0"/>
              <a:t>regard vs disregard</a:t>
            </a:r>
            <a:r>
              <a:rPr lang="id-ID" dirty="0" smtClean="0"/>
              <a:t>; </a:t>
            </a:r>
            <a:r>
              <a:rPr lang="id-ID" i="1" dirty="0" smtClean="0"/>
              <a:t>being paid attention to vs what is neglected or ignored</a:t>
            </a:r>
            <a:r>
              <a:rPr lang="id-ID" dirty="0" smtClean="0"/>
              <a:t>.</a:t>
            </a:r>
          </a:p>
          <a:p>
            <a:r>
              <a:rPr lang="id-ID" dirty="0" smtClean="0"/>
              <a:t>Paradigma dalam ilmu sosial berperan lebih penting daripada dalam ilmu alam.</a:t>
            </a:r>
          </a:p>
          <a:p>
            <a:r>
              <a:rPr lang="id-ID" dirty="0" smtClean="0"/>
              <a:t>Ilmu sosial: </a:t>
            </a:r>
            <a:r>
              <a:rPr lang="id-ID" i="1" dirty="0" smtClean="0"/>
              <a:t>behavior of people/human institution</a:t>
            </a:r>
            <a:r>
              <a:rPr lang="id-ID" dirty="0" smtClean="0"/>
              <a:t>; </a:t>
            </a:r>
          </a:p>
          <a:p>
            <a:r>
              <a:rPr lang="id-ID" dirty="0" smtClean="0"/>
              <a:t>Ilmu alam: </a:t>
            </a:r>
            <a:r>
              <a:rPr lang="id-ID" i="1" dirty="0" smtClean="0"/>
              <a:t>behavior of objects.</a:t>
            </a:r>
            <a:endParaRPr lang="id-ID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D77B-BFF5-4F70-9117-9FF719408DDC}" type="datetime1">
              <a:rPr lang="id-ID" smtClean="0"/>
              <a:t>2/24/20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5810-09A8-4641-B4D6-956EEA5862BC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1140</TotalTime>
  <Words>703</Words>
  <Application>Microsoft Macintosh PowerPoint</Application>
  <PresentationFormat>On-screen Show (4:3)</PresentationFormat>
  <Paragraphs>124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Pixel</vt:lpstr>
      <vt:lpstr>Konsep Dasar Manajemen dan Paradigma Manajemen</vt:lpstr>
      <vt:lpstr>Peran Manajer</vt:lpstr>
      <vt:lpstr>Jenis Manajer …1</vt:lpstr>
      <vt:lpstr>Jenis Manajer …2</vt:lpstr>
      <vt:lpstr>Keterampilan Manajemen</vt:lpstr>
      <vt:lpstr>Manajemen dan Lingkungan</vt:lpstr>
      <vt:lpstr>Manajemen dan Lingkungan</vt:lpstr>
      <vt:lpstr>Manajemen dan Lingkungan </vt:lpstr>
      <vt:lpstr>Makna Paradigma</vt:lpstr>
      <vt:lpstr>Paradigma dalam Manajemen</vt:lpstr>
      <vt:lpstr>Discipline of Management Paradigm</vt:lpstr>
      <vt:lpstr>Practice of Management</vt:lpstr>
      <vt:lpstr>Dinamika Lingkungan</vt:lpstr>
      <vt:lpstr>Paradigma Baru Manajemen</vt:lpstr>
      <vt:lpstr>Paradigma Baru Manajemen</vt:lpstr>
      <vt:lpstr>Manajemen dan Globalisasi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Manajemen</dc:title>
  <dc:creator>toshiba</dc:creator>
  <cp:lastModifiedBy>EDO RUSLI</cp:lastModifiedBy>
  <cp:revision>24</cp:revision>
  <dcterms:created xsi:type="dcterms:W3CDTF">2011-09-12T05:20:36Z</dcterms:created>
  <dcterms:modified xsi:type="dcterms:W3CDTF">2020-02-24T09:44:07Z</dcterms:modified>
</cp:coreProperties>
</file>