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432" y="16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5C213-D902-4FB4-AFFB-4316EEBAE181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872FB-9EFA-4BE3-811F-05147EF68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347AB-4683-46EC-B19D-C0E15130892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CFBA-17E9-40B6-9872-60CF628C11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2CFBA-17E9-40B6-9872-60CF628C11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67690D9-DC7A-43B9-A527-61A85A1C7339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1E19EB-0B57-4954-A6DB-5AF2984D5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MENULIS LAPORAN PENELITIAN KUALITATIF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Metode Penelitian Kualitatif</a:t>
            </a:r>
          </a:p>
          <a:p>
            <a:r>
              <a:rPr lang="en-US" noProof="1" smtClean="0"/>
              <a:t>Departemen Sosiologi</a:t>
            </a:r>
          </a:p>
          <a:p>
            <a:r>
              <a:rPr lang="en-US" noProof="1" smtClean="0"/>
              <a:t>FISIP-UNAIR</a:t>
            </a:r>
            <a:endParaRPr 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800" dirty="0" smtClean="0"/>
              <a:t>Format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Kualitatif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Bab I: Pendahuluan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1.1. Latar belakang penelitian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  	1.2. Fokus penelitian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  	1.3. Tujuan dan manfaat penelitian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noProof="1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Bab II: Kerangka Pemikiran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2.1. ……………… (Studi terdahulu)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2.2. ……………… (Teori terdahulu</a:t>
            </a:r>
            <a:r>
              <a:rPr lang="en-US" b="1" noProof="1" smtClean="0"/>
              <a:t>)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noProof="1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BAB III: Metode Penelitian </a:t>
            </a:r>
            <a:endParaRPr lang="en-US" b="1" noProof="1" smtClean="0"/>
          </a:p>
          <a:p>
            <a:pPr>
              <a:lnSpc>
                <a:spcPct val="80000"/>
              </a:lnSpc>
              <a:buNone/>
              <a:defRPr/>
            </a:pPr>
            <a:endParaRPr lang="en-US" b="1" noProof="1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Bab </a:t>
            </a:r>
            <a:r>
              <a:rPr lang="en-US" b="1" noProof="1" smtClean="0"/>
              <a:t>IV: </a:t>
            </a:r>
            <a:r>
              <a:rPr lang="en-US" b="1" noProof="1" smtClean="0"/>
              <a:t>………………. (Setting Sosial Penelitian)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3.1.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3.2.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3.3. ……………… (Tema yg diteliti) 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noProof="1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Bab </a:t>
            </a:r>
            <a:r>
              <a:rPr lang="en-US" b="1" noProof="1" smtClean="0"/>
              <a:t>V</a:t>
            </a:r>
            <a:r>
              <a:rPr lang="en-US" b="1" noProof="1" smtClean="0"/>
              <a:t> </a:t>
            </a:r>
            <a:r>
              <a:rPr lang="en-US" b="1" noProof="1" smtClean="0"/>
              <a:t>………………. (Setting Sosial Penelitian)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4.1.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4.2.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4.3. ……………… (Tema yg diteliti) 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noProof="1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Bab </a:t>
            </a:r>
            <a:r>
              <a:rPr lang="en-US" b="1" noProof="1" smtClean="0"/>
              <a:t>VI: </a:t>
            </a:r>
            <a:r>
              <a:rPr lang="en-US" b="1" noProof="1" smtClean="0"/>
              <a:t>………………. (Setting Sosial Penelitian)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5.1.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5.2.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5.3.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noProof="1" smtClean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Bab VI: Kesimpulan dan Saran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6.1. Kesimpulan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 smtClean="0"/>
              <a:t>	6.2. Saran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Bagian-Bagian Penting dalam Sebuah Laporan Penelitian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62500" lnSpcReduction="20000"/>
          </a:bodyPr>
          <a:lstStyle/>
          <a:p>
            <a:r>
              <a:rPr lang="en-US" noProof="1" smtClean="0"/>
              <a:t>Setiap laporan penelitian paling tidak memiliki hal-hal berikut ini: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noProof="1" smtClean="0"/>
              <a:t>Pendahuluan:</a:t>
            </a:r>
          </a:p>
          <a:p>
            <a:pPr marL="1314450" lvl="2" indent="-514350"/>
            <a:r>
              <a:rPr lang="en-US" noProof="1" smtClean="0"/>
              <a:t>Berisi paparan tentang apa yang akan dilakukan dalam penelitian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noProof="1" smtClean="0"/>
              <a:t>Temuan studi:</a:t>
            </a:r>
          </a:p>
          <a:p>
            <a:pPr marL="1314450" lvl="2" indent="-514350"/>
            <a:r>
              <a:rPr lang="en-US" noProof="1" smtClean="0"/>
              <a:t>Berisi pengembangan dan penyajian pokok-pokok pikiran yang ada di dalam bagian pendahuluan;</a:t>
            </a:r>
          </a:p>
          <a:p>
            <a:pPr marL="1314450" lvl="2" indent="-514350"/>
            <a:r>
              <a:rPr lang="en-US" noProof="1" smtClean="0"/>
              <a:t>memberikan argumentasi;</a:t>
            </a:r>
          </a:p>
          <a:p>
            <a:pPr marL="1314450" lvl="2" indent="-514350"/>
            <a:r>
              <a:rPr lang="en-US" noProof="1" smtClean="0"/>
              <a:t>Membahas  pengertian yang mendalam tentang sesuatu</a:t>
            </a:r>
          </a:p>
          <a:p>
            <a:pPr marL="1314450" lvl="2" indent="-514350"/>
            <a:r>
              <a:rPr lang="en-US" noProof="1" smtClean="0"/>
              <a:t>Memberikan data &amp; meyakinkan pembaca tentang temuan data dan pendapat (analisis) tentang data yang ditemukan</a:t>
            </a:r>
          </a:p>
          <a:p>
            <a:pPr marL="1314450" lvl="2" indent="-514350"/>
            <a:endParaRPr lang="en-US" noProof="1" smtClean="0"/>
          </a:p>
          <a:p>
            <a:pPr marL="914400" lvl="1" indent="-514350">
              <a:buFont typeface="+mj-lt"/>
              <a:buAutoNum type="arabicPeriod"/>
            </a:pPr>
            <a:r>
              <a:rPr lang="en-US" noProof="1" smtClean="0"/>
              <a:t>Akhir/Penutup:</a:t>
            </a:r>
          </a:p>
          <a:p>
            <a:pPr marL="1314450" lvl="2" indent="-514350"/>
            <a:r>
              <a:rPr lang="en-US" noProof="1" smtClean="0"/>
              <a:t>Berisi tentang simpulan</a:t>
            </a:r>
          </a:p>
          <a:p>
            <a:pPr marL="1314450" lvl="2" indent="-514350"/>
            <a:r>
              <a:rPr lang="en-US" noProof="1" smtClean="0"/>
              <a:t>Ikhtisar tentang apa yang telah dikemukakan di bagian temuan studi</a:t>
            </a:r>
          </a:p>
          <a:p>
            <a:pPr marL="1314450" lvl="2" indent="-514350"/>
            <a:r>
              <a:rPr lang="en-US" noProof="1" smtClean="0"/>
              <a:t>Mempertemukan pokok-pokok pikiran yang berbeda dari hasil temuan studi</a:t>
            </a:r>
          </a:p>
          <a:p>
            <a:pPr marL="1314450" lvl="2" indent="-514350"/>
            <a:r>
              <a:rPr lang="en-US" noProof="1" smtClean="0"/>
              <a:t>Menyarankan implikasi temuan data bagi dilakukannya penelitian lanjut.</a:t>
            </a:r>
          </a:p>
          <a:p>
            <a:pPr marL="1314450" lvl="2" indent="-514350"/>
            <a:endParaRPr 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Laporan Penelitian yang Baik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1" smtClean="0"/>
              <a:t>Memiliki fokus (penelitian) yang jelas:</a:t>
            </a:r>
          </a:p>
          <a:p>
            <a:pPr lvl="1"/>
            <a:r>
              <a:rPr lang="en-US" noProof="1" smtClean="0"/>
              <a:t>Ada tujuan yang dikemukakan;</a:t>
            </a:r>
          </a:p>
          <a:p>
            <a:pPr lvl="1"/>
            <a:r>
              <a:rPr lang="en-US" noProof="1" smtClean="0"/>
              <a:t>Ada upaya untuk memenuhi tujuan tersebut</a:t>
            </a:r>
            <a:r>
              <a:rPr lang="en-US" noProof="1" smtClean="0">
                <a:sym typeface="Wingdings" pitchFamily="2" charset="2"/>
              </a:rPr>
              <a:t>melalui metode penelitian yang digunakan</a:t>
            </a:r>
            <a:endParaRPr lang="en-US" noProof="1" smtClean="0"/>
          </a:p>
          <a:p>
            <a:r>
              <a:rPr lang="en-US" noProof="1" smtClean="0"/>
              <a:t>Menentukan fokus studi/penelitian</a:t>
            </a:r>
            <a:r>
              <a:rPr lang="en-US" noProof="1" smtClean="0">
                <a:sym typeface="Wingdings" pitchFamily="2" charset="2"/>
              </a:rPr>
              <a:t>memutuskan/memilih tentang apa yang ingin diteliti atau menjadi kajian studi: 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dinyatakan dalam satu-dua kalimat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Laporan penelitian yang baik biasanya hanya mempunyai satu fokus  utama saja (tetapi pembahasannya mendalam)</a:t>
            </a:r>
          </a:p>
          <a:p>
            <a:r>
              <a:rPr lang="en-US" noProof="1" smtClean="0">
                <a:sym typeface="Wingdings" pitchFamily="2" charset="2"/>
              </a:rPr>
              <a:t>Berdasarkan fokus studi/penelitian (kualitatif): akan diperoleh berbagai penjelasan (terdapat di bagian temuan studi) yang dapat dipilah-pihal ke dalam: tema, topik, dan tesis</a:t>
            </a:r>
          </a:p>
          <a:p>
            <a:pPr lvl="1"/>
            <a:endParaRPr lang="en-US" noProof="1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Pengertian Tesis, Tema dan Topik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noProof="1" smtClean="0"/>
              <a:t>Tesis adalah:</a:t>
            </a:r>
          </a:p>
          <a:p>
            <a:pPr lvl="1"/>
            <a:r>
              <a:rPr lang="en-US" noProof="1" smtClean="0"/>
              <a:t>Proposisi (pernyataan) yang dikemukakan peneliti berdasarkan abstraksi pemikiran dari temuan dan analisis data yang ditemukan di lapangan.</a:t>
            </a:r>
          </a:p>
          <a:p>
            <a:pPr lvl="1"/>
            <a:r>
              <a:rPr lang="en-US" noProof="1" smtClean="0"/>
              <a:t>Tesis merupakan abstraksi hasil penelitian yang dipertahankan oleh peneliti.</a:t>
            </a:r>
          </a:p>
          <a:p>
            <a:pPr lvl="1"/>
            <a:r>
              <a:rPr lang="en-US" noProof="1" smtClean="0"/>
              <a:t>tesis</a:t>
            </a:r>
            <a:r>
              <a:rPr lang="en-US" noProof="1" smtClean="0">
                <a:sym typeface="Wingdings" pitchFamily="2" charset="2"/>
              </a:rPr>
              <a:t> timbul dari membandingkan tentang apa yang disingkapkan peneliti dengan apa yang dikatakan di dalam teori (dari para teoritisi atau peneliti-peneliti terdahulu) mengenai fokus studi.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Misalnya:</a:t>
            </a:r>
          </a:p>
          <a:p>
            <a:pPr lvl="2">
              <a:buNone/>
            </a:pPr>
            <a:r>
              <a:rPr lang="en-US" noProof="1" smtClean="0">
                <a:sym typeface="Wingdings" pitchFamily="2" charset="2"/>
              </a:rPr>
              <a:t>“Para peneliti mempunyai pendapat bahwa…. Sedangkan penelitian ini mengungkapkan dimensi yang lain…..” </a:t>
            </a:r>
          </a:p>
          <a:p>
            <a:pPr lvl="2">
              <a:buNone/>
            </a:pPr>
            <a:r>
              <a:rPr lang="en-US" noProof="1" smtClean="0">
                <a:sym typeface="Wingdings" pitchFamily="2" charset="2"/>
              </a:rPr>
              <a:t> (berdasarkan temuan dan analisis data)pandangan peneliti (hasil penelitiannya) bisa berlainan dengan klaim para praktisi</a:t>
            </a:r>
            <a:endParaRPr lang="en-US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1" smtClean="0"/>
              <a:t>Tema:</a:t>
            </a:r>
          </a:p>
          <a:p>
            <a:pPr lvl="1"/>
            <a:r>
              <a:rPr lang="en-US" noProof="1" smtClean="0"/>
              <a:t>“Konsep” atau “teori” yang muncul dari data peneliti</a:t>
            </a:r>
          </a:p>
          <a:p>
            <a:pPr lvl="1"/>
            <a:r>
              <a:rPr lang="en-US" noProof="1" smtClean="0"/>
              <a:t>Tema bisa dirumuskan pada berbagai aras abstraksi, bisa berkaitan dengan latar yang khusus, sampai pernyataan umum tentang berbagai hal.</a:t>
            </a:r>
          </a:p>
          <a:p>
            <a:pPr lvl="1"/>
            <a:r>
              <a:rPr lang="en-US" noProof="1" smtClean="0"/>
              <a:t>Dalam transkrip data (baik yang diperoleh dari hasil observasi maupun wawancara mendalam)</a:t>
            </a:r>
            <a:r>
              <a:rPr lang="en-US" noProof="1" smtClean="0">
                <a:sym typeface="Wingdings" pitchFamily="2" charset="2"/>
              </a:rPr>
              <a:t> dapat dimunculkan tema-tema berdasarkan data yang terkumpul menjadi “konsep” atau “teori”spesifik untuk memahami fokus penelitian.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Tema sifatnya konseptual</a:t>
            </a:r>
          </a:p>
          <a:p>
            <a:pPr lvl="1">
              <a:buNone/>
            </a:pPr>
            <a:r>
              <a:rPr lang="en-US" noProof="1" smtClean="0">
                <a:sym typeface="Wingdings" pitchFamily="2" charset="2"/>
              </a:rPr>
              <a:t>  </a:t>
            </a:r>
            <a:endParaRPr lang="en-US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Lanjutan…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Topik:</a:t>
            </a:r>
          </a:p>
          <a:p>
            <a:pPr lvl="1"/>
            <a:r>
              <a:rPr lang="en-US" noProof="1" smtClean="0"/>
              <a:t>Seperti tema, topik biasanya tersebar di dalam catatan hasil penelitian (transkrip wawancara atau observasi)</a:t>
            </a:r>
          </a:p>
          <a:p>
            <a:pPr lvl="1"/>
            <a:r>
              <a:rPr lang="en-US" noProof="1" smtClean="0"/>
              <a:t>Beberapa topik merupakan deskripsi dari suatu tema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noProof="1" smtClean="0"/>
              <a:t>Apa isi Pendahuluan/Pengantar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Latar belakang mengenai hal yang dijadikan fokus studi</a:t>
            </a:r>
            <a:r>
              <a:rPr lang="en-US" noProof="1" smtClean="0">
                <a:sym typeface="Wingdings" pitchFamily="2" charset="2"/>
              </a:rPr>
              <a:t> agar pembaca memahami pentingnya fokus studi.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variasi dalam menulis latar belakang:</a:t>
            </a:r>
          </a:p>
          <a:p>
            <a:pPr lvl="2"/>
            <a:r>
              <a:rPr lang="en-US" noProof="1" smtClean="0">
                <a:sym typeface="Wingdings" pitchFamily="2" charset="2"/>
              </a:rPr>
              <a:t>Menempatkan fokus studi di dalam perdebatan ilmiah yang telah tertulis di dalam literatur (buku-buku teks, hasil-hasil penelitian, jurnal, dll) 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 smtClean="0">
                <a:sym typeface="Wingdings" pitchFamily="2" charset="2"/>
              </a:rPr>
              <a:t>Fokus studi atau permasalahan penelitian secara eksplisit, seringkali pengantar diakhiri dengan satu uraian tentang rencana isi laporan penelitian.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 smtClean="0">
                <a:sym typeface="Wingdings" pitchFamily="2" charset="2"/>
              </a:rPr>
              <a:t>Metode penelitian, meliputi: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 smtClean="0">
                <a:sym typeface="Wingdings" pitchFamily="2" charset="2"/>
              </a:rPr>
              <a:t>Teknik pengambilan data yang digunakan peneliti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 smtClean="0">
                <a:sym typeface="Wingdings" pitchFamily="2" charset="2"/>
              </a:rPr>
              <a:t>Waktu dan lamanya studi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 smtClean="0">
                <a:sym typeface="Wingdings" pitchFamily="2" charset="2"/>
              </a:rPr>
              <a:t>Banyaknya latar dan subyek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 smtClean="0">
                <a:sym typeface="Wingdings" pitchFamily="2" charset="2"/>
              </a:rPr>
              <a:t>Sifat data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 smtClean="0">
                <a:sym typeface="Wingdings" pitchFamily="2" charset="2"/>
              </a:rPr>
              <a:t>Hubungan peneliti-subyek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 smtClean="0">
                <a:sym typeface="Wingdings" pitchFamily="2" charset="2"/>
              </a:rPr>
              <a:t>Pengecekan data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 smtClean="0">
                <a:sym typeface="Wingdings" pitchFamily="2" charset="2"/>
              </a:rPr>
              <a:t>Informasi-informasi lain yang berkaitan dengan kegiatan pengumpulan data dan rencana analisis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Lanjutan…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BAGIAN TENGAH (INTI)</a:t>
            </a:r>
          </a:p>
          <a:p>
            <a:pPr lvl="1"/>
            <a:r>
              <a:rPr lang="en-US" noProof="1" smtClean="0"/>
              <a:t>Merupakan bagian terbanyak dan terpenting dari naskah laporan penelitian dan arah penulisannya ditentukan oleh fokus studi.</a:t>
            </a:r>
          </a:p>
          <a:p>
            <a:pPr lvl="1"/>
            <a:r>
              <a:rPr lang="en-US" noProof="1" smtClean="0"/>
              <a:t>Berisi subbab-subbab/seksi-seksi yang telah diberi judul berdasarkan tema-tema atau topik yang berkaitan langsung dengan fokus studi.</a:t>
            </a:r>
          </a:p>
          <a:p>
            <a:pPr lvl="2"/>
            <a:r>
              <a:rPr lang="en-US" noProof="1" smtClean="0"/>
              <a:t>Merupakan upaya untuk:</a:t>
            </a:r>
          </a:p>
          <a:p>
            <a:pPr lvl="3"/>
            <a:r>
              <a:rPr lang="en-US" noProof="1" smtClean="0"/>
              <a:t>Menyajikan temuan data (yang dipilah-pilah berdasarkan tema-tema)</a:t>
            </a:r>
          </a:p>
          <a:p>
            <a:pPr lvl="3"/>
            <a:r>
              <a:rPr lang="en-US" noProof="1" smtClean="0"/>
              <a:t>Mempertahankan fokus studi agar tetap berada di jalurnya, dan data apa saja yang dimasukkan harus berhubungan dengan fokus studi.</a:t>
            </a:r>
          </a:p>
          <a:p>
            <a:pPr lvl="3"/>
            <a:r>
              <a:rPr lang="en-US" noProof="1" smtClean="0"/>
              <a:t>Mempertahankan tesis penelitian</a:t>
            </a:r>
          </a:p>
          <a:p>
            <a:pPr lvl="3"/>
            <a:endParaRPr lang="en-US" noProof="1" smtClean="0"/>
          </a:p>
          <a:p>
            <a:pPr lvl="2"/>
            <a:endParaRPr lang="en-US" noProof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Berisi:</a:t>
            </a:r>
          </a:p>
          <a:p>
            <a:pPr lvl="1"/>
            <a:r>
              <a:rPr lang="en-US" noProof="1" smtClean="0"/>
              <a:t>Kesimpulan</a:t>
            </a:r>
            <a:r>
              <a:rPr lang="en-US" noProof="1" smtClean="0">
                <a:sym typeface="Wingdings" pitchFamily="2" charset="2"/>
              </a:rPr>
              <a:t> menjawab fokus studi/permasalahan penelitian </a:t>
            </a:r>
            <a:r>
              <a:rPr lang="en-US" noProof="1" smtClean="0"/>
              <a:t>Fokus studi yang diulas kembali</a:t>
            </a:r>
          </a:p>
          <a:p>
            <a:pPr lvl="2"/>
            <a:r>
              <a:rPr lang="en-US" noProof="1" smtClean="0"/>
              <a:t> Berupa proposisi-proposisi yang merupakan simpulan hasil studi</a:t>
            </a:r>
            <a:r>
              <a:rPr lang="en-US" noProof="1" smtClean="0">
                <a:sym typeface="Wingdings" pitchFamily="2" charset="2"/>
              </a:rPr>
              <a:t>tidak lagi uraian tentang data</a:t>
            </a:r>
            <a:endParaRPr lang="en-US" noProof="1" smtClean="0"/>
          </a:p>
          <a:p>
            <a:pPr algn="r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2079-the green-red barcode</Template>
  <TotalTime>266</TotalTime>
  <Words>642</Words>
  <Application>Microsoft Office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Diseño predeterminado</vt:lpstr>
      <vt:lpstr>MENULIS LAPORAN PENELITIAN KUALITATIF</vt:lpstr>
      <vt:lpstr>Bagian-Bagian Penting dalam Sebuah Laporan Penelitian</vt:lpstr>
      <vt:lpstr>Laporan Penelitian yang Baik</vt:lpstr>
      <vt:lpstr>Pengertian Tesis, Tema dan Topik</vt:lpstr>
      <vt:lpstr>Lanjutan….</vt:lpstr>
      <vt:lpstr>Lanjutan…</vt:lpstr>
      <vt:lpstr>Apa isi Pendahuluan/Pengantar?</vt:lpstr>
      <vt:lpstr>Lanjutan…</vt:lpstr>
      <vt:lpstr>Bagian Penutup</vt:lpstr>
      <vt:lpstr>Format Laporan Penelitian Kualitatif: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lenovo206</dc:creator>
  <cp:lastModifiedBy>lenovo206</cp:lastModifiedBy>
  <cp:revision>30</cp:revision>
  <dcterms:created xsi:type="dcterms:W3CDTF">2013-06-02T12:44:19Z</dcterms:created>
  <dcterms:modified xsi:type="dcterms:W3CDTF">2013-12-16T00:40:02Z</dcterms:modified>
</cp:coreProperties>
</file>