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1"/>
  </p:handoutMasterIdLst>
  <p:sldIdLst>
    <p:sldId id="256" r:id="rId2"/>
    <p:sldId id="257" r:id="rId3"/>
    <p:sldId id="265" r:id="rId4"/>
    <p:sldId id="258" r:id="rId5"/>
    <p:sldId id="259" r:id="rId6"/>
    <p:sldId id="260" r:id="rId7"/>
    <p:sldId id="263" r:id="rId8"/>
    <p:sldId id="267" r:id="rId9"/>
    <p:sldId id="268" r:id="rId10"/>
    <p:sldId id="264" r:id="rId11"/>
    <p:sldId id="266" r:id="rId12"/>
    <p:sldId id="261" r:id="rId13"/>
    <p:sldId id="269" r:id="rId14"/>
    <p:sldId id="270" r:id="rId15"/>
    <p:sldId id="271" r:id="rId16"/>
    <p:sldId id="272" r:id="rId17"/>
    <p:sldId id="26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7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071F45-2ECD-4E2D-89CB-720AF35731D2}" type="datetimeFigureOut">
              <a:rPr lang="en-US" smtClean="0"/>
              <a:pPr/>
              <a:t>11/11/2019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AF7070-80D2-4EA3-B292-2589A079DA29}" type="slidenum">
              <a:rPr lang="en-US" smtClean="0"/>
              <a:pPr/>
              <a:t>‹#›</a:t>
            </a:fld>
            <a:endParaRPr lang="en-US"/>
          </a:p>
        </p:txBody>
      </p:sp>
    </p:spTree>
    <p:extLst>
      <p:ext uri="{BB962C8B-B14F-4D97-AF65-F5344CB8AC3E}">
        <p14:creationId xmlns:p14="http://schemas.microsoft.com/office/powerpoint/2010/main" val="19025055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5E14E93-8198-42E9-A2E4-8FEFEA3C40FB}" type="datetimeFigureOut">
              <a:rPr lang="en-US" smtClean="0"/>
              <a:pPr/>
              <a:t>11/11/2019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D196FBC-E3B0-45DF-9B01-C3E2B947E2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75E14E93-8198-42E9-A2E4-8FEFEA3C40FB}" type="datetimeFigureOut">
              <a:rPr lang="en-US" smtClean="0"/>
              <a:pPr/>
              <a:t>11/11/2019</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D196FBC-E3B0-45DF-9B01-C3E2B947E2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1470025"/>
          </a:xfrm>
        </p:spPr>
        <p:txBody>
          <a:bodyPr>
            <a:normAutofit fontScale="90000"/>
          </a:bodyPr>
          <a:lstStyle/>
          <a:p>
            <a:r>
              <a:rPr lang="en-US" b="1" dirty="0"/>
              <a:t>PENGOLAHAN  DAN </a:t>
            </a:r>
            <a:br>
              <a:rPr lang="en-US" b="1" dirty="0"/>
            </a:br>
            <a:r>
              <a:rPr lang="en-US" b="1" dirty="0"/>
              <a:t>ANALISIS DATA KUANTITATIF</a:t>
            </a:r>
            <a:endParaRPr lang="en-US" dirty="0"/>
          </a:p>
        </p:txBody>
      </p:sp>
      <p:sp>
        <p:nvSpPr>
          <p:cNvPr id="3" name="Subtitle 2"/>
          <p:cNvSpPr>
            <a:spLocks noGrp="1"/>
          </p:cNvSpPr>
          <p:nvPr>
            <p:ph type="subTitle" idx="1"/>
          </p:nvPr>
        </p:nvSpPr>
        <p:spPr>
          <a:xfrm>
            <a:off x="1371600" y="3505200"/>
            <a:ext cx="6400800" cy="2133600"/>
          </a:xfrm>
        </p:spPr>
        <p:txBody>
          <a:bodyPr/>
          <a:lstStyle/>
          <a:p>
            <a:r>
              <a:rPr lang="en-US" dirty="0" err="1"/>
              <a:t>Dasar</a:t>
            </a:r>
            <a:r>
              <a:rPr lang="en-US" dirty="0"/>
              <a:t> </a:t>
            </a:r>
            <a:r>
              <a:rPr lang="en-US" dirty="0" err="1"/>
              <a:t>Metode</a:t>
            </a:r>
            <a:r>
              <a:rPr lang="en-US" dirty="0"/>
              <a:t> </a:t>
            </a:r>
            <a:r>
              <a:rPr lang="en-US" dirty="0" err="1"/>
              <a:t>Penelitian</a:t>
            </a:r>
            <a:r>
              <a:rPr lang="en-US" dirty="0"/>
              <a:t> </a:t>
            </a:r>
            <a:r>
              <a:rPr lang="en-US" dirty="0" err="1"/>
              <a:t>Sosial</a:t>
            </a:r>
            <a:endParaRPr lang="en-US" dirty="0"/>
          </a:p>
          <a:p>
            <a:r>
              <a:rPr lang="en-US" dirty="0" err="1"/>
              <a:t>Departemen</a:t>
            </a:r>
            <a:r>
              <a:rPr lang="en-US" dirty="0"/>
              <a:t> </a:t>
            </a:r>
            <a:r>
              <a:rPr lang="en-US" dirty="0" err="1"/>
              <a:t>Sosiologi</a:t>
            </a:r>
            <a:endParaRPr lang="en-US" dirty="0"/>
          </a:p>
          <a:p>
            <a:r>
              <a:rPr lang="en-US" dirty="0"/>
              <a:t>FISIP UNAIR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914400"/>
          </a:xfrm>
        </p:spPr>
        <p:txBody>
          <a:bodyPr/>
          <a:lstStyle/>
          <a:p>
            <a:r>
              <a:rPr lang="id-ID" sz="2800" i="1" dirty="0"/>
              <a:t>Apa isi Rencana Analisis?</a:t>
            </a:r>
            <a:br>
              <a:rPr lang="id-ID" sz="2800" i="1" dirty="0"/>
            </a:br>
            <a:r>
              <a:rPr lang="id-ID" sz="2800" i="1" dirty="0"/>
              <a:t>(Tahap-tahap dalam menyusun rencana analisis)</a:t>
            </a:r>
            <a:endParaRPr lang="id-ID" sz="2800" dirty="0"/>
          </a:p>
        </p:txBody>
      </p:sp>
      <p:sp>
        <p:nvSpPr>
          <p:cNvPr id="3" name="Content Placeholder 2"/>
          <p:cNvSpPr>
            <a:spLocks noGrp="1"/>
          </p:cNvSpPr>
          <p:nvPr>
            <p:ph idx="1"/>
          </p:nvPr>
        </p:nvSpPr>
        <p:spPr>
          <a:xfrm>
            <a:off x="457200" y="1219201"/>
            <a:ext cx="7086600" cy="4648200"/>
          </a:xfrm>
        </p:spPr>
        <p:txBody>
          <a:bodyPr>
            <a:normAutofit fontScale="85000" lnSpcReduction="20000"/>
          </a:bodyPr>
          <a:lstStyle/>
          <a:p>
            <a:pPr marL="533400" indent="-533400"/>
            <a:r>
              <a:rPr lang="en-US" b="1" dirty="0" err="1"/>
              <a:t>Menentukan</a:t>
            </a:r>
            <a:r>
              <a:rPr lang="en-US" b="1" dirty="0"/>
              <a:t> </a:t>
            </a:r>
            <a:r>
              <a:rPr lang="en-US" b="1" dirty="0" err="1"/>
              <a:t>variabel</a:t>
            </a:r>
            <a:r>
              <a:rPr lang="en-US" b="1" dirty="0"/>
              <a:t> yang </a:t>
            </a:r>
            <a:r>
              <a:rPr lang="en-US" b="1" dirty="0" err="1"/>
              <a:t>akan</a:t>
            </a:r>
            <a:r>
              <a:rPr lang="en-US" b="1" dirty="0"/>
              <a:t> </a:t>
            </a:r>
            <a:r>
              <a:rPr lang="en-US" b="1" dirty="0" err="1"/>
              <a:t>dianalisis</a:t>
            </a:r>
            <a:r>
              <a:rPr lang="en-US" b="1" dirty="0"/>
              <a:t>:</a:t>
            </a:r>
          </a:p>
          <a:p>
            <a:pPr marL="933450" lvl="1" indent="-533400"/>
            <a:r>
              <a:rPr lang="en-US" dirty="0" err="1">
                <a:sym typeface="Wingdings" pitchFamily="2" charset="2"/>
              </a:rPr>
              <a:t>terlihat</a:t>
            </a:r>
            <a:r>
              <a:rPr lang="en-US" dirty="0">
                <a:sym typeface="Wingdings" pitchFamily="2" charset="2"/>
              </a:rPr>
              <a:t> </a:t>
            </a:r>
            <a:r>
              <a:rPr lang="en-US" dirty="0" err="1">
                <a:sym typeface="Wingdings" pitchFamily="2" charset="2"/>
              </a:rPr>
              <a:t>pada</a:t>
            </a:r>
            <a:r>
              <a:rPr lang="en-US" dirty="0">
                <a:sym typeface="Wingdings" pitchFamily="2" charset="2"/>
              </a:rPr>
              <a:t> model </a:t>
            </a:r>
            <a:r>
              <a:rPr lang="en-US" dirty="0" err="1">
                <a:sym typeface="Wingdings" pitchFamily="2" charset="2"/>
              </a:rPr>
              <a:t>atau</a:t>
            </a:r>
            <a:r>
              <a:rPr lang="en-US" dirty="0">
                <a:sym typeface="Wingdings" pitchFamily="2" charset="2"/>
              </a:rPr>
              <a:t> </a:t>
            </a:r>
            <a:r>
              <a:rPr lang="en-US" dirty="0" err="1">
                <a:sym typeface="Wingdings" pitchFamily="2" charset="2"/>
              </a:rPr>
              <a:t>hipotesis</a:t>
            </a:r>
            <a:r>
              <a:rPr lang="en-US" dirty="0">
                <a:sym typeface="Wingdings" pitchFamily="2" charset="2"/>
              </a:rPr>
              <a:t> </a:t>
            </a:r>
            <a:r>
              <a:rPr lang="en-US" dirty="0" err="1">
                <a:sym typeface="Wingdings" pitchFamily="2" charset="2"/>
              </a:rPr>
              <a:t>penelitan</a:t>
            </a:r>
            <a:r>
              <a:rPr lang="en-US" dirty="0">
                <a:sym typeface="Wingdings" pitchFamily="2" charset="2"/>
              </a:rPr>
              <a:t>;</a:t>
            </a:r>
          </a:p>
          <a:p>
            <a:pPr marL="933450" lvl="1" indent="-533400"/>
            <a:r>
              <a:rPr lang="en-US" dirty="0" err="1">
                <a:sym typeface="Wingdings" pitchFamily="2" charset="2"/>
              </a:rPr>
              <a:t>Juga</a:t>
            </a:r>
            <a:r>
              <a:rPr lang="en-US" dirty="0">
                <a:sym typeface="Wingdings" pitchFamily="2" charset="2"/>
              </a:rPr>
              <a:t> </a:t>
            </a:r>
            <a:r>
              <a:rPr lang="en-US" dirty="0" err="1">
                <a:sym typeface="Wingdings" pitchFamily="2" charset="2"/>
              </a:rPr>
              <a:t>muncul</a:t>
            </a:r>
            <a:r>
              <a:rPr lang="en-US" dirty="0">
                <a:sym typeface="Wingdings" pitchFamily="2" charset="2"/>
              </a:rPr>
              <a:t> </a:t>
            </a:r>
            <a:r>
              <a:rPr lang="en-US" dirty="0" err="1">
                <a:sym typeface="Wingdings" pitchFamily="2" charset="2"/>
              </a:rPr>
              <a:t>pada</a:t>
            </a:r>
            <a:r>
              <a:rPr lang="en-US" dirty="0">
                <a:sym typeface="Wingdings" pitchFamily="2" charset="2"/>
              </a:rPr>
              <a:t> </a:t>
            </a:r>
            <a:r>
              <a:rPr lang="en-US" dirty="0" err="1">
                <a:sym typeface="Wingdings" pitchFamily="2" charset="2"/>
              </a:rPr>
              <a:t>saat</a:t>
            </a:r>
            <a:r>
              <a:rPr lang="en-US" dirty="0">
                <a:sym typeface="Wingdings" pitchFamily="2" charset="2"/>
              </a:rPr>
              <a:t> </a:t>
            </a:r>
            <a:r>
              <a:rPr lang="en-US" dirty="0" err="1">
                <a:sym typeface="Wingdings" pitchFamily="2" charset="2"/>
              </a:rPr>
              <a:t>peneliti</a:t>
            </a:r>
            <a:r>
              <a:rPr lang="en-US" dirty="0">
                <a:sym typeface="Wingdings" pitchFamily="2" charset="2"/>
              </a:rPr>
              <a:t> </a:t>
            </a:r>
            <a:r>
              <a:rPr lang="en-US" dirty="0" err="1">
                <a:sym typeface="Wingdings" pitchFamily="2" charset="2"/>
              </a:rPr>
              <a:t>ingin</a:t>
            </a:r>
            <a:r>
              <a:rPr lang="en-US" dirty="0">
                <a:sym typeface="Wingdings" pitchFamily="2" charset="2"/>
              </a:rPr>
              <a:t> </a:t>
            </a:r>
            <a:r>
              <a:rPr lang="en-US" dirty="0" err="1">
                <a:sym typeface="Wingdings" pitchFamily="2" charset="2"/>
              </a:rPr>
              <a:t>menentukan</a:t>
            </a:r>
            <a:r>
              <a:rPr lang="en-US" dirty="0">
                <a:sym typeface="Wingdings" pitchFamily="2" charset="2"/>
              </a:rPr>
              <a:t> </a:t>
            </a:r>
            <a:r>
              <a:rPr lang="en-US" dirty="0" err="1">
                <a:sym typeface="Wingdings" pitchFamily="2" charset="2"/>
              </a:rPr>
              <a:t>hubungan</a:t>
            </a:r>
            <a:r>
              <a:rPr lang="en-US" dirty="0">
                <a:sym typeface="Wingdings" pitchFamily="2" charset="2"/>
              </a:rPr>
              <a:t> </a:t>
            </a:r>
            <a:r>
              <a:rPr lang="en-US" dirty="0" err="1">
                <a:sym typeface="Wingdings" pitchFamily="2" charset="2"/>
              </a:rPr>
              <a:t>antar</a:t>
            </a:r>
            <a:r>
              <a:rPr lang="en-US" dirty="0">
                <a:sym typeface="Wingdings" pitchFamily="2" charset="2"/>
              </a:rPr>
              <a:t> </a:t>
            </a:r>
            <a:r>
              <a:rPr lang="en-US" dirty="0" err="1">
                <a:sym typeface="Wingdings" pitchFamily="2" charset="2"/>
              </a:rPr>
              <a:t>variabel</a:t>
            </a:r>
            <a:r>
              <a:rPr lang="en-US" dirty="0">
                <a:sym typeface="Wingdings" pitchFamily="2" charset="2"/>
              </a:rPr>
              <a:t> </a:t>
            </a:r>
            <a:r>
              <a:rPr lang="en-US" dirty="0" err="1">
                <a:sym typeface="Wingdings" pitchFamily="2" charset="2"/>
              </a:rPr>
              <a:t>di</a:t>
            </a:r>
            <a:r>
              <a:rPr lang="en-US" dirty="0">
                <a:sym typeface="Wingdings" pitchFamily="2" charset="2"/>
              </a:rPr>
              <a:t> </a:t>
            </a:r>
            <a:r>
              <a:rPr lang="en-US" dirty="0" err="1">
                <a:sym typeface="Wingdings" pitchFamily="2" charset="2"/>
              </a:rPr>
              <a:t>luar</a:t>
            </a:r>
            <a:r>
              <a:rPr lang="en-US" dirty="0">
                <a:sym typeface="Wingdings" pitchFamily="2" charset="2"/>
              </a:rPr>
              <a:t> model </a:t>
            </a:r>
            <a:r>
              <a:rPr lang="en-US" dirty="0" err="1">
                <a:sym typeface="Wingdings" pitchFamily="2" charset="2"/>
              </a:rPr>
              <a:t>atau</a:t>
            </a:r>
            <a:r>
              <a:rPr lang="en-US" dirty="0">
                <a:sym typeface="Wingdings" pitchFamily="2" charset="2"/>
              </a:rPr>
              <a:t> </a:t>
            </a:r>
            <a:r>
              <a:rPr lang="en-US" dirty="0" err="1">
                <a:sym typeface="Wingdings" pitchFamily="2" charset="2"/>
              </a:rPr>
              <a:t>hipotesis</a:t>
            </a:r>
            <a:r>
              <a:rPr lang="en-US" dirty="0">
                <a:sym typeface="Wingdings" pitchFamily="2" charset="2"/>
              </a:rPr>
              <a:t> yang </a:t>
            </a:r>
            <a:r>
              <a:rPr lang="en-US" dirty="0" err="1">
                <a:sym typeface="Wingdings" pitchFamily="2" charset="2"/>
              </a:rPr>
              <a:t>telah</a:t>
            </a:r>
            <a:r>
              <a:rPr lang="en-US" dirty="0">
                <a:sym typeface="Wingdings" pitchFamily="2" charset="2"/>
              </a:rPr>
              <a:t> </a:t>
            </a:r>
            <a:r>
              <a:rPr lang="en-US" dirty="0" err="1">
                <a:sym typeface="Wingdings" pitchFamily="2" charset="2"/>
              </a:rPr>
              <a:t>ditetapkan</a:t>
            </a:r>
            <a:r>
              <a:rPr lang="en-US" dirty="0">
                <a:sym typeface="Wingdings" pitchFamily="2" charset="2"/>
              </a:rPr>
              <a:t> </a:t>
            </a:r>
            <a:r>
              <a:rPr lang="en-US" dirty="0" err="1">
                <a:sym typeface="Wingdings" pitchFamily="2" charset="2"/>
              </a:rPr>
              <a:t>pada</a:t>
            </a:r>
            <a:r>
              <a:rPr lang="en-US" dirty="0">
                <a:sym typeface="Wingdings" pitchFamily="2" charset="2"/>
              </a:rPr>
              <a:t> </a:t>
            </a:r>
            <a:r>
              <a:rPr lang="en-US" dirty="0" err="1">
                <a:sym typeface="Wingdings" pitchFamily="2" charset="2"/>
              </a:rPr>
              <a:t>awal</a:t>
            </a:r>
            <a:r>
              <a:rPr lang="en-US" dirty="0">
                <a:sym typeface="Wingdings" pitchFamily="2" charset="2"/>
              </a:rPr>
              <a:t> </a:t>
            </a:r>
            <a:r>
              <a:rPr lang="en-US" dirty="0" err="1">
                <a:sym typeface="Wingdings" pitchFamily="2" charset="2"/>
              </a:rPr>
              <a:t>penyusunan</a:t>
            </a:r>
            <a:r>
              <a:rPr lang="en-US" dirty="0">
                <a:sym typeface="Wingdings" pitchFamily="2" charset="2"/>
              </a:rPr>
              <a:t> </a:t>
            </a:r>
            <a:r>
              <a:rPr lang="en-US" dirty="0" err="1">
                <a:sym typeface="Wingdings" pitchFamily="2" charset="2"/>
              </a:rPr>
              <a:t>rancangan</a:t>
            </a:r>
            <a:r>
              <a:rPr lang="en-US" dirty="0">
                <a:sym typeface="Wingdings" pitchFamily="2" charset="2"/>
              </a:rPr>
              <a:t> </a:t>
            </a:r>
            <a:r>
              <a:rPr lang="en-US" dirty="0" err="1">
                <a:sym typeface="Wingdings" pitchFamily="2" charset="2"/>
              </a:rPr>
              <a:t>penelitian</a:t>
            </a:r>
            <a:r>
              <a:rPr lang="en-US" dirty="0">
                <a:sym typeface="Wingdings" pitchFamily="2" charset="2"/>
              </a:rPr>
              <a:t>.</a:t>
            </a:r>
          </a:p>
          <a:p>
            <a:pPr marL="533400" indent="-533400"/>
            <a:r>
              <a:rPr lang="en-US" b="1" dirty="0" err="1"/>
              <a:t>Rekonstruksi</a:t>
            </a:r>
            <a:r>
              <a:rPr lang="en-US" b="1" dirty="0"/>
              <a:t> </a:t>
            </a:r>
            <a:r>
              <a:rPr lang="en-US" b="1" dirty="0" err="1"/>
              <a:t>variabel-variabel</a:t>
            </a:r>
            <a:r>
              <a:rPr lang="en-US" b="1" dirty="0"/>
              <a:t> yang </a:t>
            </a:r>
            <a:r>
              <a:rPr lang="en-US" b="1" dirty="0" err="1"/>
              <a:t>akan</a:t>
            </a:r>
            <a:r>
              <a:rPr lang="en-US" b="1" dirty="0"/>
              <a:t> </a:t>
            </a:r>
            <a:r>
              <a:rPr lang="en-US" b="1" dirty="0" err="1"/>
              <a:t>dianalisis</a:t>
            </a:r>
            <a:endParaRPr lang="en-US" b="1" dirty="0"/>
          </a:p>
          <a:p>
            <a:pPr marL="933450" lvl="1" indent="-533400"/>
            <a:r>
              <a:rPr lang="en-US" dirty="0" err="1"/>
              <a:t>Karena</a:t>
            </a:r>
            <a:r>
              <a:rPr lang="en-US" dirty="0"/>
              <a:t>: </a:t>
            </a:r>
            <a:r>
              <a:rPr lang="en-US" dirty="0" err="1"/>
              <a:t>peneliti</a:t>
            </a:r>
            <a:r>
              <a:rPr lang="en-US" dirty="0"/>
              <a:t> </a:t>
            </a:r>
            <a:r>
              <a:rPr lang="en-US" dirty="0" err="1"/>
              <a:t>menemukan</a:t>
            </a:r>
            <a:r>
              <a:rPr lang="en-US" dirty="0"/>
              <a:t> </a:t>
            </a:r>
            <a:r>
              <a:rPr lang="en-US" dirty="0" err="1"/>
              <a:t>kategori</a:t>
            </a:r>
            <a:r>
              <a:rPr lang="en-US" dirty="0"/>
              <a:t> </a:t>
            </a:r>
            <a:r>
              <a:rPr lang="en-US" dirty="0" err="1"/>
              <a:t>jawaban</a:t>
            </a:r>
            <a:r>
              <a:rPr lang="en-US" dirty="0"/>
              <a:t> </a:t>
            </a:r>
            <a:r>
              <a:rPr lang="en-US" dirty="0" err="1"/>
              <a:t>baru</a:t>
            </a:r>
            <a:r>
              <a:rPr lang="en-US" dirty="0"/>
              <a:t> yang </a:t>
            </a:r>
            <a:r>
              <a:rPr lang="en-US" dirty="0" err="1"/>
              <a:t>belum</a:t>
            </a:r>
            <a:r>
              <a:rPr lang="en-US" dirty="0"/>
              <a:t> </a:t>
            </a:r>
            <a:r>
              <a:rPr lang="en-US" dirty="0" err="1"/>
              <a:t>ditetapkan</a:t>
            </a:r>
            <a:r>
              <a:rPr lang="en-US" dirty="0"/>
              <a:t> </a:t>
            </a:r>
            <a:r>
              <a:rPr lang="en-US" dirty="0" err="1"/>
              <a:t>pada</a:t>
            </a:r>
            <a:r>
              <a:rPr lang="en-US" dirty="0"/>
              <a:t> </a:t>
            </a:r>
            <a:r>
              <a:rPr lang="en-US" dirty="0" err="1"/>
              <a:t>saat</a:t>
            </a:r>
            <a:r>
              <a:rPr lang="en-US" dirty="0"/>
              <a:t> </a:t>
            </a:r>
            <a:r>
              <a:rPr lang="en-US" dirty="0" err="1"/>
              <a:t>pembuatan</a:t>
            </a:r>
            <a:r>
              <a:rPr lang="en-US" dirty="0"/>
              <a:t> </a:t>
            </a:r>
            <a:r>
              <a:rPr lang="en-US" dirty="0" err="1"/>
              <a:t>rencana</a:t>
            </a:r>
            <a:r>
              <a:rPr lang="en-US" dirty="0"/>
              <a:t> </a:t>
            </a:r>
            <a:r>
              <a:rPr lang="en-US" dirty="0" err="1"/>
              <a:t>penelitian</a:t>
            </a:r>
            <a:r>
              <a:rPr lang="en-US" dirty="0"/>
              <a:t>.</a:t>
            </a:r>
          </a:p>
          <a:p>
            <a:pPr marL="933450" lvl="1" indent="-5334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7620000" cy="5029200"/>
          </a:xfrm>
        </p:spPr>
        <p:txBody>
          <a:bodyPr>
            <a:normAutofit fontScale="77500" lnSpcReduction="20000"/>
          </a:bodyPr>
          <a:lstStyle/>
          <a:p>
            <a:pPr marL="533400" indent="-533400"/>
            <a:r>
              <a:rPr lang="en-US" b="1" dirty="0" err="1"/>
              <a:t>Pengelompokan</a:t>
            </a:r>
            <a:r>
              <a:rPr lang="en-US" b="1" dirty="0"/>
              <a:t> </a:t>
            </a:r>
            <a:r>
              <a:rPr lang="en-US" b="1" dirty="0" err="1"/>
              <a:t>kategori</a:t>
            </a:r>
            <a:r>
              <a:rPr lang="en-US" b="1" dirty="0"/>
              <a:t> </a:t>
            </a:r>
            <a:r>
              <a:rPr lang="en-US" b="1" dirty="0" err="1"/>
              <a:t>atau</a:t>
            </a:r>
            <a:r>
              <a:rPr lang="en-US" b="1" dirty="0"/>
              <a:t> </a:t>
            </a:r>
            <a:r>
              <a:rPr lang="en-US" b="1" dirty="0" err="1"/>
              <a:t>variabel</a:t>
            </a:r>
            <a:r>
              <a:rPr lang="en-US" b="1" dirty="0"/>
              <a:t> </a:t>
            </a:r>
            <a:r>
              <a:rPr lang="en-US" b="1" dirty="0" err="1"/>
              <a:t>ke</a:t>
            </a:r>
            <a:r>
              <a:rPr lang="en-US" b="1" dirty="0"/>
              <a:t> </a:t>
            </a:r>
            <a:r>
              <a:rPr lang="en-US" b="1" dirty="0" err="1"/>
              <a:t>dalam</a:t>
            </a:r>
            <a:r>
              <a:rPr lang="en-US" b="1" dirty="0"/>
              <a:t> </a:t>
            </a:r>
            <a:r>
              <a:rPr lang="en-US" b="1" dirty="0" err="1"/>
              <a:t>kategori</a:t>
            </a:r>
            <a:r>
              <a:rPr lang="en-US" b="1" dirty="0"/>
              <a:t> </a:t>
            </a:r>
            <a:r>
              <a:rPr lang="en-US" b="1" dirty="0" err="1"/>
              <a:t>atau</a:t>
            </a:r>
            <a:r>
              <a:rPr lang="en-US" b="1" dirty="0"/>
              <a:t> </a:t>
            </a:r>
            <a:r>
              <a:rPr lang="en-US" b="1" dirty="0" err="1"/>
              <a:t>variabel</a:t>
            </a:r>
            <a:r>
              <a:rPr lang="en-US" b="1" dirty="0"/>
              <a:t>  </a:t>
            </a:r>
            <a:r>
              <a:rPr lang="en-US" b="1" dirty="0" err="1"/>
              <a:t>baru</a:t>
            </a:r>
            <a:r>
              <a:rPr lang="en-US" b="1" dirty="0"/>
              <a:t>:</a:t>
            </a:r>
          </a:p>
          <a:p>
            <a:pPr marL="933450" lvl="1" indent="-533400"/>
            <a:r>
              <a:rPr lang="en-US" dirty="0" err="1"/>
              <a:t>Tujuannya</a:t>
            </a:r>
            <a:r>
              <a:rPr lang="en-US" dirty="0"/>
              <a:t> </a:t>
            </a:r>
            <a:r>
              <a:rPr lang="en-US" dirty="0" err="1"/>
              <a:t>adalah</a:t>
            </a:r>
            <a:r>
              <a:rPr lang="en-US" dirty="0"/>
              <a:t> agar data </a:t>
            </a:r>
            <a:r>
              <a:rPr lang="en-US" dirty="0" err="1"/>
              <a:t>penelitian</a:t>
            </a:r>
            <a:r>
              <a:rPr lang="en-US" dirty="0"/>
              <a:t> </a:t>
            </a:r>
            <a:r>
              <a:rPr lang="en-US" dirty="0" err="1"/>
              <a:t>menjadi</a:t>
            </a:r>
            <a:r>
              <a:rPr lang="en-US" dirty="0"/>
              <a:t> </a:t>
            </a:r>
            <a:r>
              <a:rPr lang="en-US" dirty="0" err="1"/>
              <a:t>lebih</a:t>
            </a:r>
            <a:r>
              <a:rPr lang="en-US" dirty="0"/>
              <a:t> </a:t>
            </a:r>
            <a:r>
              <a:rPr lang="en-US" dirty="0" err="1"/>
              <a:t>sederhana</a:t>
            </a:r>
            <a:r>
              <a:rPr lang="en-US" dirty="0"/>
              <a:t> </a:t>
            </a:r>
            <a:r>
              <a:rPr lang="en-US" dirty="0" err="1"/>
              <a:t>bentuknya</a:t>
            </a:r>
            <a:r>
              <a:rPr lang="en-US" dirty="0"/>
              <a:t> &amp; </a:t>
            </a:r>
            <a:r>
              <a:rPr lang="en-US" dirty="0" err="1"/>
              <a:t>peneliti</a:t>
            </a:r>
            <a:r>
              <a:rPr lang="en-US" dirty="0"/>
              <a:t> </a:t>
            </a:r>
            <a:r>
              <a:rPr lang="en-US" dirty="0" err="1"/>
              <a:t>juga</a:t>
            </a:r>
            <a:r>
              <a:rPr lang="en-US" dirty="0"/>
              <a:t> </a:t>
            </a:r>
            <a:r>
              <a:rPr lang="en-US" dirty="0" err="1"/>
              <a:t>mudah</a:t>
            </a:r>
            <a:r>
              <a:rPr lang="en-US" dirty="0"/>
              <a:t> </a:t>
            </a:r>
            <a:r>
              <a:rPr lang="en-US" dirty="0" err="1"/>
              <a:t>melakukan</a:t>
            </a:r>
            <a:r>
              <a:rPr lang="en-US" dirty="0"/>
              <a:t> </a:t>
            </a:r>
            <a:r>
              <a:rPr lang="en-US" dirty="0" err="1"/>
              <a:t>analisis</a:t>
            </a:r>
            <a:endParaRPr lang="en-US" dirty="0"/>
          </a:p>
          <a:p>
            <a:pPr marL="933450" lvl="1" indent="-533400"/>
            <a:r>
              <a:rPr lang="en-US" dirty="0" err="1"/>
              <a:t>Bisa</a:t>
            </a:r>
            <a:r>
              <a:rPr lang="en-US" dirty="0"/>
              <a:t> </a:t>
            </a:r>
            <a:r>
              <a:rPr lang="en-US" dirty="0" err="1"/>
              <a:t>juga</a:t>
            </a:r>
            <a:r>
              <a:rPr lang="en-US" dirty="0"/>
              <a:t> </a:t>
            </a:r>
            <a:r>
              <a:rPr lang="en-US" dirty="0" err="1"/>
              <a:t>untuk</a:t>
            </a:r>
            <a:r>
              <a:rPr lang="en-US" dirty="0"/>
              <a:t> </a:t>
            </a:r>
            <a:r>
              <a:rPr lang="en-US" dirty="0" err="1"/>
              <a:t>membentuk</a:t>
            </a:r>
            <a:r>
              <a:rPr lang="en-US" dirty="0"/>
              <a:t> </a:t>
            </a:r>
            <a:r>
              <a:rPr lang="en-US" dirty="0" err="1"/>
              <a:t>skala</a:t>
            </a:r>
            <a:r>
              <a:rPr lang="en-US" dirty="0"/>
              <a:t> </a:t>
            </a:r>
            <a:r>
              <a:rPr lang="en-US" dirty="0" err="1"/>
              <a:t>baru</a:t>
            </a:r>
            <a:r>
              <a:rPr lang="en-US" dirty="0"/>
              <a:t> </a:t>
            </a:r>
            <a:r>
              <a:rPr lang="en-US" dirty="0">
                <a:sym typeface="Wingdings" pitchFamily="2" charset="2"/>
              </a:rPr>
              <a:t> </a:t>
            </a:r>
            <a:r>
              <a:rPr lang="en-US" dirty="0" err="1">
                <a:sym typeface="Wingdings" pitchFamily="2" charset="2"/>
              </a:rPr>
              <a:t>skala</a:t>
            </a:r>
            <a:r>
              <a:rPr lang="en-US" dirty="0">
                <a:sym typeface="Wingdings" pitchFamily="2" charset="2"/>
              </a:rPr>
              <a:t> ordinal, interval </a:t>
            </a:r>
            <a:r>
              <a:rPr lang="en-US" dirty="0" err="1">
                <a:sym typeface="Wingdings" pitchFamily="2" charset="2"/>
              </a:rPr>
              <a:t>dan</a:t>
            </a:r>
            <a:r>
              <a:rPr lang="en-US" dirty="0">
                <a:sym typeface="Wingdings" pitchFamily="2" charset="2"/>
              </a:rPr>
              <a:t> </a:t>
            </a:r>
            <a:r>
              <a:rPr lang="en-US" dirty="0" err="1">
                <a:sym typeface="Wingdings" pitchFamily="2" charset="2"/>
              </a:rPr>
              <a:t>rasio</a:t>
            </a:r>
            <a:r>
              <a:rPr lang="en-US" dirty="0">
                <a:sym typeface="Wingdings" pitchFamily="2" charset="2"/>
              </a:rPr>
              <a:t> </a:t>
            </a:r>
            <a:r>
              <a:rPr lang="en-US" dirty="0" err="1">
                <a:sym typeface="Wingdings" pitchFamily="2" charset="2"/>
              </a:rPr>
              <a:t>dapat</a:t>
            </a:r>
            <a:r>
              <a:rPr lang="en-US" dirty="0">
                <a:sym typeface="Wingdings" pitchFamily="2" charset="2"/>
              </a:rPr>
              <a:t> </a:t>
            </a:r>
            <a:r>
              <a:rPr lang="en-US" dirty="0" err="1">
                <a:sym typeface="Wingdings" pitchFamily="2" charset="2"/>
              </a:rPr>
              <a:t>diubah</a:t>
            </a:r>
            <a:r>
              <a:rPr lang="en-US" dirty="0">
                <a:sym typeface="Wingdings" pitchFamily="2" charset="2"/>
              </a:rPr>
              <a:t> </a:t>
            </a:r>
            <a:r>
              <a:rPr lang="en-US" dirty="0" err="1">
                <a:sym typeface="Wingdings" pitchFamily="2" charset="2"/>
              </a:rPr>
              <a:t>menjadi</a:t>
            </a:r>
            <a:r>
              <a:rPr lang="en-US" dirty="0">
                <a:sym typeface="Wingdings" pitchFamily="2" charset="2"/>
              </a:rPr>
              <a:t> </a:t>
            </a:r>
            <a:r>
              <a:rPr lang="en-US" dirty="0" err="1">
                <a:sym typeface="Wingdings" pitchFamily="2" charset="2"/>
              </a:rPr>
              <a:t>skala</a:t>
            </a:r>
            <a:r>
              <a:rPr lang="en-US" dirty="0">
                <a:sym typeface="Wingdings" pitchFamily="2" charset="2"/>
              </a:rPr>
              <a:t> nominal </a:t>
            </a:r>
            <a:r>
              <a:rPr lang="en-US" dirty="0" err="1">
                <a:sym typeface="Wingdings" pitchFamily="2" charset="2"/>
              </a:rPr>
              <a:t>dan</a:t>
            </a:r>
            <a:r>
              <a:rPr lang="en-US" dirty="0">
                <a:sym typeface="Wingdings" pitchFamily="2" charset="2"/>
              </a:rPr>
              <a:t> ordinal</a:t>
            </a:r>
            <a:endParaRPr lang="en-US" b="1" dirty="0"/>
          </a:p>
          <a:p>
            <a:pPr marL="533400" indent="-533400"/>
            <a:r>
              <a:rPr lang="en-US" b="1" dirty="0" err="1"/>
              <a:t>Tabel</a:t>
            </a:r>
            <a:r>
              <a:rPr lang="en-US" b="1" dirty="0"/>
              <a:t> yang </a:t>
            </a:r>
            <a:r>
              <a:rPr lang="en-US" b="1" dirty="0" err="1"/>
              <a:t>diperlukan</a:t>
            </a:r>
            <a:r>
              <a:rPr lang="en-US" b="1" dirty="0"/>
              <a:t> (</a:t>
            </a:r>
            <a:r>
              <a:rPr lang="en-US" b="1" dirty="0" err="1"/>
              <a:t>tabel</a:t>
            </a:r>
            <a:r>
              <a:rPr lang="en-US" b="1" dirty="0"/>
              <a:t> </a:t>
            </a:r>
            <a:r>
              <a:rPr lang="en-US" b="1" dirty="0" err="1"/>
              <a:t>frekuensi</a:t>
            </a:r>
            <a:r>
              <a:rPr lang="en-US" b="1" dirty="0"/>
              <a:t>, </a:t>
            </a:r>
            <a:r>
              <a:rPr lang="en-US" b="1" dirty="0" err="1"/>
              <a:t>tabel</a:t>
            </a:r>
            <a:r>
              <a:rPr lang="en-US" b="1" dirty="0"/>
              <a:t> </a:t>
            </a:r>
            <a:r>
              <a:rPr lang="en-US" b="1" dirty="0" err="1"/>
              <a:t>silang</a:t>
            </a:r>
            <a:r>
              <a:rPr lang="en-US" b="1" dirty="0"/>
              <a:t>)</a:t>
            </a:r>
          </a:p>
          <a:p>
            <a:pPr marL="933450" lvl="1" indent="-533400"/>
            <a:r>
              <a:rPr lang="en-US" dirty="0" err="1"/>
              <a:t>Membuat</a:t>
            </a:r>
            <a:r>
              <a:rPr lang="en-US" dirty="0"/>
              <a:t> </a:t>
            </a:r>
            <a:r>
              <a:rPr lang="en-US" dirty="0" err="1"/>
              <a:t>kerangka</a:t>
            </a:r>
            <a:r>
              <a:rPr lang="en-US" dirty="0"/>
              <a:t> </a:t>
            </a:r>
            <a:r>
              <a:rPr lang="en-US" dirty="0" err="1"/>
              <a:t>tabel</a:t>
            </a:r>
            <a:r>
              <a:rPr lang="en-US" dirty="0"/>
              <a:t> </a:t>
            </a:r>
            <a:r>
              <a:rPr lang="en-US" dirty="0" err="1"/>
              <a:t>kosong</a:t>
            </a:r>
            <a:r>
              <a:rPr lang="en-US" dirty="0"/>
              <a:t> (dummy table)</a:t>
            </a:r>
            <a:r>
              <a:rPr lang="en-US" dirty="0">
                <a:sym typeface="Wingdings" pitchFamily="2" charset="2"/>
              </a:rPr>
              <a:t> </a:t>
            </a:r>
            <a:r>
              <a:rPr lang="en-US" dirty="0" err="1">
                <a:sym typeface="Wingdings" pitchFamily="2" charset="2"/>
              </a:rPr>
              <a:t>tujuannya</a:t>
            </a:r>
            <a:r>
              <a:rPr lang="en-US" dirty="0">
                <a:sym typeface="Wingdings" pitchFamily="2" charset="2"/>
              </a:rPr>
              <a:t> </a:t>
            </a:r>
            <a:r>
              <a:rPr lang="en-US" dirty="0" err="1">
                <a:sym typeface="Wingdings" pitchFamily="2" charset="2"/>
              </a:rPr>
              <a:t>untuk</a:t>
            </a:r>
            <a:r>
              <a:rPr lang="en-US" dirty="0">
                <a:sym typeface="Wingdings" pitchFamily="2" charset="2"/>
              </a:rPr>
              <a:t> </a:t>
            </a:r>
            <a:r>
              <a:rPr lang="en-US" dirty="0" err="1">
                <a:sym typeface="Wingdings" pitchFamily="2" charset="2"/>
              </a:rPr>
              <a:t>menjabarkan</a:t>
            </a:r>
            <a:r>
              <a:rPr lang="en-US" dirty="0">
                <a:sym typeface="Wingdings" pitchFamily="2" charset="2"/>
              </a:rPr>
              <a:t> </a:t>
            </a:r>
            <a:r>
              <a:rPr lang="en-US" dirty="0" err="1">
                <a:sym typeface="Wingdings" pitchFamily="2" charset="2"/>
              </a:rPr>
              <a:t>dan</a:t>
            </a:r>
            <a:r>
              <a:rPr lang="en-US" dirty="0">
                <a:sym typeface="Wingdings" pitchFamily="2" charset="2"/>
              </a:rPr>
              <a:t> </a:t>
            </a:r>
            <a:r>
              <a:rPr lang="en-US" dirty="0" err="1">
                <a:sym typeface="Wingdings" pitchFamily="2" charset="2"/>
              </a:rPr>
              <a:t>mengelompokkan</a:t>
            </a:r>
            <a:r>
              <a:rPr lang="en-US" dirty="0">
                <a:sym typeface="Wingdings" pitchFamily="2" charset="2"/>
              </a:rPr>
              <a:t> </a:t>
            </a:r>
            <a:r>
              <a:rPr lang="en-US" dirty="0" err="1">
                <a:sym typeface="Wingdings" pitchFamily="2" charset="2"/>
              </a:rPr>
              <a:t>variabel</a:t>
            </a:r>
            <a:r>
              <a:rPr lang="en-US" dirty="0">
                <a:sym typeface="Wingdings" pitchFamily="2" charset="2"/>
              </a:rPr>
              <a:t> </a:t>
            </a:r>
            <a:r>
              <a:rPr lang="en-US" dirty="0" err="1">
                <a:sym typeface="Wingdings" pitchFamily="2" charset="2"/>
              </a:rPr>
              <a:t>sebagaimana</a:t>
            </a:r>
            <a:r>
              <a:rPr lang="en-US" dirty="0">
                <a:sym typeface="Wingdings" pitchFamily="2" charset="2"/>
              </a:rPr>
              <a:t> yang </a:t>
            </a:r>
            <a:r>
              <a:rPr lang="en-US" dirty="0" err="1">
                <a:sym typeface="Wingdings" pitchFamily="2" charset="2"/>
              </a:rPr>
              <a:t>telah</a:t>
            </a:r>
            <a:r>
              <a:rPr lang="en-US" dirty="0">
                <a:sym typeface="Wingdings" pitchFamily="2" charset="2"/>
              </a:rPr>
              <a:t> </a:t>
            </a:r>
            <a:r>
              <a:rPr lang="en-US" dirty="0" err="1">
                <a:sym typeface="Wingdings" pitchFamily="2" charset="2"/>
              </a:rPr>
              <a:t>disusun</a:t>
            </a:r>
            <a:r>
              <a:rPr lang="en-US" dirty="0">
                <a:sym typeface="Wingdings" pitchFamily="2" charset="2"/>
              </a:rPr>
              <a:t>.</a:t>
            </a:r>
            <a:endParaRPr lang="en-US" dirty="0"/>
          </a:p>
          <a:p>
            <a:pPr marL="533400" indent="-533400"/>
            <a:r>
              <a:rPr lang="en-US" b="1" dirty="0" err="1"/>
              <a:t>Statistik</a:t>
            </a:r>
            <a:r>
              <a:rPr lang="en-US" b="1" dirty="0"/>
              <a:t> yang </a:t>
            </a:r>
            <a:r>
              <a:rPr lang="en-US" b="1" dirty="0" err="1"/>
              <a:t>digunakan</a:t>
            </a:r>
            <a:r>
              <a:rPr lang="en-US" b="1" dirty="0"/>
              <a:t>:</a:t>
            </a:r>
          </a:p>
          <a:p>
            <a:pPr marL="933450" lvl="1" indent="-533400"/>
            <a:r>
              <a:rPr lang="en-US" dirty="0" err="1"/>
              <a:t>Disesuiakan</a:t>
            </a:r>
            <a:r>
              <a:rPr lang="en-US" dirty="0"/>
              <a:t> </a:t>
            </a:r>
            <a:r>
              <a:rPr lang="en-US" dirty="0" err="1"/>
              <a:t>dengan</a:t>
            </a:r>
            <a:r>
              <a:rPr lang="en-US" dirty="0"/>
              <a:t> </a:t>
            </a:r>
            <a:r>
              <a:rPr lang="en-US" dirty="0" err="1"/>
              <a:t>tujuan</a:t>
            </a:r>
            <a:r>
              <a:rPr lang="en-US" dirty="0"/>
              <a:t> </a:t>
            </a:r>
            <a:r>
              <a:rPr lang="en-US" dirty="0" err="1"/>
              <a:t>penelitian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2. </a:t>
            </a:r>
            <a:r>
              <a:rPr lang="en-US" dirty="0" err="1"/>
              <a:t>Analisis</a:t>
            </a:r>
            <a:r>
              <a:rPr lang="en-US" dirty="0"/>
              <a:t> Data</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914400" lvl="1" indent="-457200">
              <a:buFont typeface="Tahoma" charset="0"/>
              <a:buAutoNum type="arabicPeriod"/>
            </a:pPr>
            <a:r>
              <a:rPr lang="en-US" sz="3200" dirty="0" err="1"/>
              <a:t>Analisis</a:t>
            </a:r>
            <a:r>
              <a:rPr lang="en-US" sz="3200" dirty="0"/>
              <a:t> </a:t>
            </a:r>
            <a:r>
              <a:rPr lang="en-US" sz="3200" dirty="0" err="1"/>
              <a:t>satu</a:t>
            </a:r>
            <a:r>
              <a:rPr lang="en-US" sz="3200" dirty="0"/>
              <a:t> </a:t>
            </a:r>
            <a:r>
              <a:rPr lang="en-US" sz="3200" dirty="0" err="1"/>
              <a:t>variabel</a:t>
            </a:r>
            <a:r>
              <a:rPr lang="en-US" sz="3200" dirty="0"/>
              <a:t>: </a:t>
            </a:r>
          </a:p>
          <a:p>
            <a:pPr marL="1314450" lvl="2" indent="-457200">
              <a:buFont typeface="Wingdings" pitchFamily="2" charset="2"/>
              <a:buChar char="v"/>
            </a:pPr>
            <a:r>
              <a:rPr lang="en-US" dirty="0" err="1"/>
              <a:t>Tabel</a:t>
            </a:r>
            <a:r>
              <a:rPr lang="en-US" dirty="0"/>
              <a:t> </a:t>
            </a:r>
            <a:r>
              <a:rPr lang="en-US" dirty="0" err="1"/>
              <a:t>Frekuensi</a:t>
            </a:r>
            <a:r>
              <a:rPr lang="en-US" dirty="0"/>
              <a:t>/</a:t>
            </a:r>
            <a:r>
              <a:rPr lang="en-US" dirty="0" err="1"/>
              <a:t>tabel</a:t>
            </a:r>
            <a:r>
              <a:rPr lang="en-US" dirty="0"/>
              <a:t> </a:t>
            </a:r>
            <a:r>
              <a:rPr lang="en-US" dirty="0" err="1"/>
              <a:t>univariat</a:t>
            </a:r>
            <a:r>
              <a:rPr lang="en-US" dirty="0">
                <a:sym typeface="Wingdings" pitchFamily="2" charset="2"/>
              </a:rPr>
              <a:t>-- </a:t>
            </a:r>
            <a:r>
              <a:rPr lang="en-US" dirty="0" err="1">
                <a:sym typeface="Wingdings" pitchFamily="2" charset="2"/>
              </a:rPr>
              <a:t>untuk</a:t>
            </a:r>
            <a:r>
              <a:rPr lang="en-US" dirty="0">
                <a:sym typeface="Wingdings" pitchFamily="2" charset="2"/>
              </a:rPr>
              <a:t> </a:t>
            </a:r>
            <a:r>
              <a:rPr lang="en-US" dirty="0" err="1">
                <a:sym typeface="Wingdings" pitchFamily="2" charset="2"/>
              </a:rPr>
              <a:t>penelitian</a:t>
            </a:r>
            <a:r>
              <a:rPr lang="en-US" dirty="0">
                <a:sym typeface="Wingdings" pitchFamily="2" charset="2"/>
              </a:rPr>
              <a:t> </a:t>
            </a:r>
            <a:r>
              <a:rPr lang="en-US" dirty="0" err="1">
                <a:sym typeface="Wingdings" pitchFamily="2" charset="2"/>
              </a:rPr>
              <a:t>deskriptif</a:t>
            </a:r>
            <a:r>
              <a:rPr lang="en-US" dirty="0">
                <a:sym typeface="Wingdings" pitchFamily="2" charset="2"/>
              </a:rPr>
              <a:t> </a:t>
            </a:r>
            <a:r>
              <a:rPr lang="en-US" dirty="0" err="1">
                <a:sym typeface="Wingdings" pitchFamily="2" charset="2"/>
              </a:rPr>
              <a:t>atau</a:t>
            </a:r>
            <a:r>
              <a:rPr lang="en-US" dirty="0">
                <a:sym typeface="Wingdings" pitchFamily="2" charset="2"/>
              </a:rPr>
              <a:t> </a:t>
            </a:r>
            <a:r>
              <a:rPr lang="en-US" dirty="0" err="1">
                <a:sym typeface="Wingdings" pitchFamily="2" charset="2"/>
              </a:rPr>
              <a:t>untuk</a:t>
            </a:r>
            <a:r>
              <a:rPr lang="en-US" dirty="0">
                <a:sym typeface="Wingdings" pitchFamily="2" charset="2"/>
              </a:rPr>
              <a:t> </a:t>
            </a:r>
            <a:r>
              <a:rPr lang="en-US" dirty="0" err="1">
                <a:sym typeface="Wingdings" pitchFamily="2" charset="2"/>
              </a:rPr>
              <a:t>mengidentifikasi</a:t>
            </a:r>
            <a:r>
              <a:rPr lang="en-US" dirty="0">
                <a:sym typeface="Wingdings" pitchFamily="2" charset="2"/>
              </a:rPr>
              <a:t> </a:t>
            </a:r>
            <a:r>
              <a:rPr lang="en-US" dirty="0" err="1">
                <a:sym typeface="Wingdings" pitchFamily="2" charset="2"/>
              </a:rPr>
              <a:t>suatu</a:t>
            </a:r>
            <a:r>
              <a:rPr lang="en-US" dirty="0">
                <a:sym typeface="Wingdings" pitchFamily="2" charset="2"/>
              </a:rPr>
              <a:t> </a:t>
            </a:r>
            <a:r>
              <a:rPr lang="en-US" dirty="0" err="1">
                <a:sym typeface="Wingdings" pitchFamily="2" charset="2"/>
              </a:rPr>
              <a:t>fenomena</a:t>
            </a:r>
            <a:r>
              <a:rPr lang="en-US" dirty="0">
                <a:sym typeface="Wingdings" pitchFamily="2" charset="2"/>
              </a:rPr>
              <a:t>/</a:t>
            </a:r>
            <a:r>
              <a:rPr lang="en-US" dirty="0" err="1">
                <a:sym typeface="Wingdings" pitchFamily="2" charset="2"/>
              </a:rPr>
              <a:t>realitas</a:t>
            </a:r>
            <a:r>
              <a:rPr lang="en-US" dirty="0">
                <a:sym typeface="Wingdings" pitchFamily="2" charset="2"/>
              </a:rPr>
              <a:t> </a:t>
            </a:r>
            <a:r>
              <a:rPr lang="en-US" dirty="0" err="1">
                <a:sym typeface="Wingdings" pitchFamily="2" charset="2"/>
              </a:rPr>
              <a:t>empiris</a:t>
            </a:r>
            <a:r>
              <a:rPr lang="en-US" dirty="0">
                <a:sym typeface="Wingdings" pitchFamily="2" charset="2"/>
              </a:rPr>
              <a:t>.</a:t>
            </a:r>
            <a:endParaRPr lang="en-US" dirty="0"/>
          </a:p>
          <a:p>
            <a:pPr marL="914400" lvl="1" indent="-457200">
              <a:buFont typeface="Tahoma" charset="0"/>
              <a:buAutoNum type="arabicPeriod"/>
            </a:pPr>
            <a:r>
              <a:rPr lang="en-US" sz="3200" dirty="0" err="1"/>
              <a:t>Analisis</a:t>
            </a:r>
            <a:r>
              <a:rPr lang="en-US" sz="3200" dirty="0"/>
              <a:t> </a:t>
            </a:r>
            <a:r>
              <a:rPr lang="en-US" sz="3200" dirty="0" err="1"/>
              <a:t>dua</a:t>
            </a:r>
            <a:r>
              <a:rPr lang="en-US" sz="3200" dirty="0"/>
              <a:t> </a:t>
            </a:r>
            <a:r>
              <a:rPr lang="en-US" sz="3200" dirty="0" err="1"/>
              <a:t>variabel</a:t>
            </a:r>
            <a:r>
              <a:rPr lang="en-US" sz="3200" dirty="0" err="1">
                <a:sym typeface="Wingdings" pitchFamily="2" charset="2"/>
              </a:rPr>
              <a:t></a:t>
            </a:r>
            <a:r>
              <a:rPr lang="en-US" sz="3200" dirty="0" err="1"/>
              <a:t>Tabel</a:t>
            </a:r>
            <a:r>
              <a:rPr lang="en-US" sz="3200" dirty="0"/>
              <a:t> </a:t>
            </a:r>
            <a:r>
              <a:rPr lang="en-US" sz="3200" dirty="0" err="1"/>
              <a:t>Silang</a:t>
            </a:r>
            <a:r>
              <a:rPr lang="en-US" sz="3200" dirty="0">
                <a:sym typeface="Wingdings" pitchFamily="2" charset="2"/>
              </a:rPr>
              <a:t>:</a:t>
            </a:r>
          </a:p>
          <a:p>
            <a:pPr marL="1314450" lvl="2" indent="-457200">
              <a:buFont typeface="Wingdings" pitchFamily="2" charset="2"/>
              <a:buChar char="v"/>
            </a:pPr>
            <a:r>
              <a:rPr lang="en-US" dirty="0" err="1">
                <a:sym typeface="Wingdings" pitchFamily="2" charset="2"/>
              </a:rPr>
              <a:t>Merupakan</a:t>
            </a:r>
            <a:r>
              <a:rPr lang="en-US" dirty="0">
                <a:sym typeface="Wingdings" pitchFamily="2" charset="2"/>
              </a:rPr>
              <a:t> </a:t>
            </a:r>
            <a:r>
              <a:rPr lang="en-US" dirty="0" err="1">
                <a:sym typeface="Wingdings" pitchFamily="2" charset="2"/>
              </a:rPr>
              <a:t>metode</a:t>
            </a:r>
            <a:r>
              <a:rPr lang="en-US" dirty="0">
                <a:sym typeface="Wingdings" pitchFamily="2" charset="2"/>
              </a:rPr>
              <a:t> </a:t>
            </a:r>
            <a:r>
              <a:rPr lang="en-US" dirty="0" err="1">
                <a:sym typeface="Wingdings" pitchFamily="2" charset="2"/>
              </a:rPr>
              <a:t>analisis</a:t>
            </a:r>
            <a:r>
              <a:rPr lang="en-US" dirty="0">
                <a:sym typeface="Wingdings" pitchFamily="2" charset="2"/>
              </a:rPr>
              <a:t> paling </a:t>
            </a:r>
            <a:r>
              <a:rPr lang="en-US" dirty="0" err="1">
                <a:sym typeface="Wingdings" pitchFamily="2" charset="2"/>
              </a:rPr>
              <a:t>sederhana</a:t>
            </a:r>
            <a:r>
              <a:rPr lang="en-US" dirty="0">
                <a:sym typeface="Wingdings" pitchFamily="2" charset="2"/>
              </a:rPr>
              <a:t>, </a:t>
            </a:r>
            <a:r>
              <a:rPr lang="en-US" dirty="0" err="1">
                <a:sym typeface="Wingdings" pitchFamily="2" charset="2"/>
              </a:rPr>
              <a:t>tetapi</a:t>
            </a:r>
            <a:r>
              <a:rPr lang="en-US" dirty="0">
                <a:sym typeface="Wingdings" pitchFamily="2" charset="2"/>
              </a:rPr>
              <a:t> </a:t>
            </a:r>
            <a:r>
              <a:rPr lang="en-US" dirty="0" err="1">
                <a:sym typeface="Wingdings" pitchFamily="2" charset="2"/>
              </a:rPr>
              <a:t>memiliki</a:t>
            </a:r>
            <a:r>
              <a:rPr lang="en-US" dirty="0">
                <a:sym typeface="Wingdings" pitchFamily="2" charset="2"/>
              </a:rPr>
              <a:t> </a:t>
            </a:r>
            <a:r>
              <a:rPr lang="en-US" dirty="0" err="1">
                <a:sym typeface="Wingdings" pitchFamily="2" charset="2"/>
              </a:rPr>
              <a:t>kemampuan</a:t>
            </a:r>
            <a:r>
              <a:rPr lang="en-US" dirty="0">
                <a:sym typeface="Wingdings" pitchFamily="2" charset="2"/>
              </a:rPr>
              <a:t> </a:t>
            </a:r>
            <a:r>
              <a:rPr lang="en-US" dirty="0" err="1">
                <a:sym typeface="Wingdings" pitchFamily="2" charset="2"/>
              </a:rPr>
              <a:t>kuat</a:t>
            </a:r>
            <a:r>
              <a:rPr lang="en-US" dirty="0">
                <a:sym typeface="Wingdings" pitchFamily="2" charset="2"/>
              </a:rPr>
              <a:t> </a:t>
            </a:r>
            <a:r>
              <a:rPr lang="en-US" dirty="0" err="1">
                <a:sym typeface="Wingdings" pitchFamily="2" charset="2"/>
              </a:rPr>
              <a:t>untuk</a:t>
            </a:r>
            <a:r>
              <a:rPr lang="en-US" dirty="0">
                <a:sym typeface="Wingdings" pitchFamily="2" charset="2"/>
              </a:rPr>
              <a:t> </a:t>
            </a:r>
            <a:r>
              <a:rPr lang="en-US" dirty="0" err="1">
                <a:sym typeface="Wingdings" pitchFamily="2" charset="2"/>
              </a:rPr>
              <a:t>menjelaskan</a:t>
            </a:r>
            <a:r>
              <a:rPr lang="en-US" dirty="0">
                <a:sym typeface="Wingdings" pitchFamily="2" charset="2"/>
              </a:rPr>
              <a:t> </a:t>
            </a:r>
            <a:r>
              <a:rPr lang="en-US" dirty="0" err="1">
                <a:sym typeface="Wingdings" pitchFamily="2" charset="2"/>
              </a:rPr>
              <a:t>hubungan</a:t>
            </a:r>
            <a:r>
              <a:rPr lang="en-US" dirty="0">
                <a:sym typeface="Wingdings" pitchFamily="2" charset="2"/>
              </a:rPr>
              <a:t> </a:t>
            </a:r>
            <a:r>
              <a:rPr lang="en-US" dirty="0" err="1">
                <a:sym typeface="Wingdings" pitchFamily="2" charset="2"/>
              </a:rPr>
              <a:t>antar</a:t>
            </a:r>
            <a:r>
              <a:rPr lang="en-US" dirty="0">
                <a:sym typeface="Wingdings" pitchFamily="2" charset="2"/>
              </a:rPr>
              <a:t> </a:t>
            </a:r>
            <a:r>
              <a:rPr lang="en-US" dirty="0" err="1">
                <a:sym typeface="Wingdings" pitchFamily="2" charset="2"/>
              </a:rPr>
              <a:t>variabel</a:t>
            </a:r>
            <a:r>
              <a:rPr lang="en-US" dirty="0">
                <a:sym typeface="Wingdings" pitchFamily="2" charset="2"/>
              </a:rPr>
              <a:t>: (1) </a:t>
            </a:r>
            <a:r>
              <a:rPr lang="en-US" dirty="0" err="1">
                <a:sym typeface="Wingdings" pitchFamily="2" charset="2"/>
              </a:rPr>
              <a:t>untuk</a:t>
            </a:r>
            <a:r>
              <a:rPr lang="en-US" dirty="0">
                <a:sym typeface="Wingdings" pitchFamily="2" charset="2"/>
              </a:rPr>
              <a:t> </a:t>
            </a:r>
            <a:r>
              <a:rPr lang="en-US" dirty="0" err="1">
                <a:sym typeface="Wingdings" pitchFamily="2" charset="2"/>
              </a:rPr>
              <a:t>menemukan</a:t>
            </a:r>
            <a:r>
              <a:rPr lang="en-US" dirty="0">
                <a:sym typeface="Wingdings" pitchFamily="2" charset="2"/>
              </a:rPr>
              <a:t> </a:t>
            </a:r>
            <a:r>
              <a:rPr lang="en-US" dirty="0" err="1">
                <a:sym typeface="Wingdings" pitchFamily="2" charset="2"/>
              </a:rPr>
              <a:t>ada-tidaknya</a:t>
            </a:r>
            <a:r>
              <a:rPr lang="en-US" dirty="0">
                <a:sym typeface="Wingdings" pitchFamily="2" charset="2"/>
              </a:rPr>
              <a:t> </a:t>
            </a:r>
            <a:r>
              <a:rPr lang="en-US" dirty="0" err="1">
                <a:sym typeface="Wingdings" pitchFamily="2" charset="2"/>
              </a:rPr>
              <a:t>hubungan</a:t>
            </a:r>
            <a:r>
              <a:rPr lang="en-US" dirty="0">
                <a:sym typeface="Wingdings" pitchFamily="2" charset="2"/>
              </a:rPr>
              <a:t>; (2) </a:t>
            </a:r>
            <a:r>
              <a:rPr lang="en-US" dirty="0" err="1">
                <a:sym typeface="Wingdings" pitchFamily="2" charset="2"/>
              </a:rPr>
              <a:t>mengetahui</a:t>
            </a:r>
            <a:r>
              <a:rPr lang="en-US" dirty="0">
                <a:sym typeface="Wingdings" pitchFamily="2" charset="2"/>
              </a:rPr>
              <a:t> </a:t>
            </a:r>
            <a:r>
              <a:rPr lang="en-US" dirty="0" err="1">
                <a:sym typeface="Wingdings" pitchFamily="2" charset="2"/>
              </a:rPr>
              <a:t>arah</a:t>
            </a:r>
            <a:r>
              <a:rPr lang="en-US" dirty="0">
                <a:sym typeface="Wingdings" pitchFamily="2" charset="2"/>
              </a:rPr>
              <a:t>/</a:t>
            </a:r>
            <a:r>
              <a:rPr lang="en-US" dirty="0" err="1">
                <a:sym typeface="Wingdings" pitchFamily="2" charset="2"/>
              </a:rPr>
              <a:t>bentuk</a:t>
            </a:r>
            <a:r>
              <a:rPr lang="en-US" dirty="0">
                <a:sym typeface="Wingdings" pitchFamily="2" charset="2"/>
              </a:rPr>
              <a:t> </a:t>
            </a:r>
            <a:r>
              <a:rPr lang="en-US" dirty="0" err="1">
                <a:sym typeface="Wingdings" pitchFamily="2" charset="2"/>
              </a:rPr>
              <a:t>hubungan</a:t>
            </a:r>
            <a:r>
              <a:rPr lang="en-US" dirty="0">
                <a:sym typeface="Wingdings" pitchFamily="2" charset="2"/>
              </a:rPr>
              <a:t> </a:t>
            </a:r>
            <a:r>
              <a:rPr lang="en-US" dirty="0" err="1">
                <a:sym typeface="Wingdings" pitchFamily="2" charset="2"/>
              </a:rPr>
              <a:t>antar</a:t>
            </a:r>
            <a:r>
              <a:rPr lang="en-US" dirty="0">
                <a:sym typeface="Wingdings" pitchFamily="2" charset="2"/>
              </a:rPr>
              <a:t> </a:t>
            </a:r>
            <a:r>
              <a:rPr lang="en-US" dirty="0" err="1">
                <a:sym typeface="Wingdings" pitchFamily="2" charset="2"/>
              </a:rPr>
              <a:t>variabel</a:t>
            </a:r>
            <a:r>
              <a:rPr lang="en-US" dirty="0">
                <a:sym typeface="Wingdings" pitchFamily="2" charset="2"/>
              </a:rPr>
              <a:t> </a:t>
            </a:r>
            <a:endParaRPr lang="en-US" dirty="0"/>
          </a:p>
          <a:p>
            <a:pPr marL="914400" lvl="1" indent="-457200">
              <a:buFont typeface="Tahoma" charset="0"/>
              <a:buAutoNum type="arabicPeriod"/>
            </a:pPr>
            <a:r>
              <a:rPr lang="en-US" sz="3200" dirty="0" err="1"/>
              <a:t>Analisis</a:t>
            </a:r>
            <a:r>
              <a:rPr lang="en-US" sz="3200" dirty="0"/>
              <a:t> </a:t>
            </a:r>
            <a:r>
              <a:rPr lang="en-US" sz="3200" dirty="0" err="1"/>
              <a:t>tiga</a:t>
            </a:r>
            <a:r>
              <a:rPr lang="en-US" sz="3200" dirty="0"/>
              <a:t> </a:t>
            </a:r>
            <a:r>
              <a:rPr lang="en-US" sz="3200" dirty="0" err="1"/>
              <a:t>variabel</a:t>
            </a:r>
            <a:r>
              <a:rPr lang="en-US" sz="3200" dirty="0" err="1">
                <a:sym typeface="Wingdings" pitchFamily="2" charset="2"/>
              </a:rPr>
              <a:t></a:t>
            </a:r>
            <a:r>
              <a:rPr lang="en-US" sz="3200" dirty="0" err="1"/>
              <a:t>Tabel</a:t>
            </a:r>
            <a:r>
              <a:rPr lang="en-US" sz="3200" dirty="0"/>
              <a:t> </a:t>
            </a:r>
            <a:r>
              <a:rPr lang="en-US" sz="3200" dirty="0" err="1"/>
              <a:t>Silang</a:t>
            </a:r>
            <a:r>
              <a:rPr lang="en-US" sz="3200" dirty="0"/>
              <a:t> </a:t>
            </a:r>
            <a:r>
              <a:rPr lang="en-US" sz="3200" dirty="0" err="1"/>
              <a:t>dengan</a:t>
            </a:r>
            <a:r>
              <a:rPr lang="en-US" sz="3200" dirty="0"/>
              <a:t> </a:t>
            </a:r>
            <a:r>
              <a:rPr lang="en-US" sz="3200" dirty="0" err="1"/>
              <a:t>Variabel</a:t>
            </a:r>
            <a:r>
              <a:rPr lang="en-US" sz="3200" dirty="0"/>
              <a:t> </a:t>
            </a:r>
            <a:r>
              <a:rPr lang="en-US" sz="3200" dirty="0" err="1"/>
              <a:t>Kontrol</a:t>
            </a:r>
            <a:endParaRPr lang="en-US" sz="3200" dirty="0"/>
          </a:p>
          <a:p>
            <a:pPr marL="914400" lvl="1" indent="-457200">
              <a:buFont typeface="Tahoma" charset="0"/>
              <a:buAutoNum type="arabicPeriod"/>
            </a:pPr>
            <a:r>
              <a:rPr lang="en-US" sz="3200" dirty="0" err="1"/>
              <a:t>Analisis</a:t>
            </a:r>
            <a:r>
              <a:rPr lang="en-US" sz="3200" dirty="0"/>
              <a:t> </a:t>
            </a:r>
            <a:r>
              <a:rPr lang="en-US" sz="3200" dirty="0" err="1"/>
              <a:t>dengan</a:t>
            </a:r>
            <a:r>
              <a:rPr lang="en-US" sz="3200" dirty="0"/>
              <a:t> </a:t>
            </a:r>
            <a:r>
              <a:rPr lang="en-US" sz="3200" dirty="0" err="1"/>
              <a:t>uji</a:t>
            </a:r>
            <a:r>
              <a:rPr lang="en-US" sz="3200" dirty="0"/>
              <a:t> </a:t>
            </a:r>
            <a:r>
              <a:rPr lang="en-US" sz="3200" dirty="0" err="1"/>
              <a:t>statistik</a:t>
            </a:r>
            <a:endParaRPr lang="en-US" sz="3200"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err="1"/>
              <a:t>Contoh</a:t>
            </a:r>
            <a:r>
              <a:rPr lang="en-US" sz="4000" dirty="0"/>
              <a:t> </a:t>
            </a:r>
            <a:r>
              <a:rPr lang="en-US" sz="4000" dirty="0" err="1"/>
              <a:t>tabel</a:t>
            </a:r>
            <a:r>
              <a:rPr lang="en-US" sz="4000" dirty="0"/>
              <a:t> </a:t>
            </a:r>
            <a:r>
              <a:rPr lang="en-US" sz="4000" dirty="0" err="1"/>
              <a:t>frekuensi</a:t>
            </a:r>
            <a:r>
              <a:rPr lang="en-US" sz="4000" dirty="0"/>
              <a:t>:</a:t>
            </a:r>
          </a:p>
        </p:txBody>
      </p:sp>
      <p:sp>
        <p:nvSpPr>
          <p:cNvPr id="5" name="Content Placeholder 4"/>
          <p:cNvSpPr>
            <a:spLocks noGrp="1"/>
          </p:cNvSpPr>
          <p:nvPr>
            <p:ph idx="1"/>
          </p:nvPr>
        </p:nvSpPr>
        <p:spPr>
          <a:xfrm>
            <a:off x="457200" y="1143000"/>
            <a:ext cx="8229600" cy="4983163"/>
          </a:xfrm>
        </p:spPr>
        <p:txBody>
          <a:bodyPr/>
          <a:lstStyle/>
          <a:p>
            <a:pPr algn="ctr">
              <a:buNone/>
            </a:pPr>
            <a:r>
              <a:rPr lang="en-US" sz="2400" dirty="0" err="1"/>
              <a:t>Tabel</a:t>
            </a:r>
            <a:r>
              <a:rPr lang="en-US" sz="2400" dirty="0"/>
              <a:t> 1: </a:t>
            </a:r>
            <a:r>
              <a:rPr lang="en-US" sz="2400" dirty="0" err="1"/>
              <a:t>Penghasilan</a:t>
            </a:r>
            <a:r>
              <a:rPr lang="en-US" sz="2400" dirty="0"/>
              <a:t> </a:t>
            </a:r>
            <a:r>
              <a:rPr lang="en-US" sz="2400" dirty="0" err="1"/>
              <a:t>Responden</a:t>
            </a:r>
            <a:r>
              <a:rPr lang="en-US" sz="2400" dirty="0"/>
              <a:t> per </a:t>
            </a:r>
            <a:r>
              <a:rPr lang="en-US" sz="2400" dirty="0" err="1"/>
              <a:t>Bulan</a:t>
            </a:r>
            <a:endParaRPr lang="en-US" sz="2400" dirty="0"/>
          </a:p>
          <a:p>
            <a:pPr algn="ctr">
              <a:buNone/>
            </a:pPr>
            <a:endParaRPr lang="en-US" sz="2400" dirty="0"/>
          </a:p>
        </p:txBody>
      </p:sp>
      <p:graphicFrame>
        <p:nvGraphicFramePr>
          <p:cNvPr id="7" name="Table 6"/>
          <p:cNvGraphicFramePr>
            <a:graphicFrameLocks noGrp="1"/>
          </p:cNvGraphicFramePr>
          <p:nvPr/>
        </p:nvGraphicFramePr>
        <p:xfrm>
          <a:off x="1447800" y="1656080"/>
          <a:ext cx="6096000" cy="26720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No,</a:t>
                      </a:r>
                    </a:p>
                  </a:txBody>
                  <a:tcPr/>
                </a:tc>
                <a:tc>
                  <a:txBody>
                    <a:bodyPr/>
                    <a:lstStyle/>
                    <a:p>
                      <a:r>
                        <a:rPr lang="en-US" dirty="0" err="1"/>
                        <a:t>Kategori</a:t>
                      </a:r>
                      <a:endParaRPr lang="en-US" dirty="0"/>
                    </a:p>
                  </a:txBody>
                  <a:tcPr/>
                </a:tc>
                <a:tc>
                  <a:txBody>
                    <a:bodyPr/>
                    <a:lstStyle/>
                    <a:p>
                      <a:r>
                        <a:rPr lang="en-US" dirty="0" err="1"/>
                        <a:t>Frekuensi</a:t>
                      </a:r>
                      <a:endParaRPr lang="en-US" dirty="0"/>
                    </a:p>
                  </a:txBody>
                  <a:tcPr/>
                </a:tc>
                <a:tc>
                  <a:txBody>
                    <a:bodyPr/>
                    <a:lstStyle/>
                    <a:p>
                      <a:r>
                        <a:rPr lang="en-US" dirty="0" err="1"/>
                        <a:t>Persentase</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&lt;</a:t>
                      </a:r>
                      <a:r>
                        <a:rPr lang="en-US" baseline="0" dirty="0"/>
                        <a:t> 200.000</a:t>
                      </a:r>
                      <a:endParaRPr lang="en-US" dirty="0"/>
                    </a:p>
                  </a:txBody>
                  <a:tcPr/>
                </a:tc>
                <a:tc>
                  <a:txBody>
                    <a:bodyPr/>
                    <a:lstStyle/>
                    <a:p>
                      <a:r>
                        <a:rPr lang="en-US" dirty="0"/>
                        <a:t>9</a:t>
                      </a:r>
                    </a:p>
                  </a:txBody>
                  <a:tcPr/>
                </a:tc>
                <a:tc>
                  <a:txBody>
                    <a:bodyPr/>
                    <a:lstStyle/>
                    <a:p>
                      <a:r>
                        <a:rPr lang="en-US" dirty="0"/>
                        <a:t>18,7</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200.000 – 400.000</a:t>
                      </a:r>
                    </a:p>
                  </a:txBody>
                  <a:tcPr/>
                </a:tc>
                <a:tc>
                  <a:txBody>
                    <a:bodyPr/>
                    <a:lstStyle/>
                    <a:p>
                      <a:r>
                        <a:rPr lang="en-US" dirty="0"/>
                        <a:t>18</a:t>
                      </a:r>
                    </a:p>
                  </a:txBody>
                  <a:tcPr/>
                </a:tc>
                <a:tc>
                  <a:txBody>
                    <a:bodyPr/>
                    <a:lstStyle/>
                    <a:p>
                      <a:r>
                        <a:rPr lang="en-US" dirty="0"/>
                        <a:t>37,5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400.001 – 600.000</a:t>
                      </a:r>
                    </a:p>
                  </a:txBody>
                  <a:tcPr/>
                </a:tc>
                <a:tc>
                  <a:txBody>
                    <a:bodyPr/>
                    <a:lstStyle/>
                    <a:p>
                      <a:r>
                        <a:rPr lang="en-US" dirty="0"/>
                        <a:t>11</a:t>
                      </a:r>
                    </a:p>
                  </a:txBody>
                  <a:tcPr/>
                </a:tc>
                <a:tc>
                  <a:txBody>
                    <a:bodyPr/>
                    <a:lstStyle/>
                    <a:p>
                      <a:r>
                        <a:rPr lang="en-US" dirty="0"/>
                        <a:t>22,9</a:t>
                      </a:r>
                    </a:p>
                  </a:txBody>
                  <a:tcPr/>
                </a:tc>
                <a:extLst>
                  <a:ext uri="{0D108BD9-81ED-4DB2-BD59-A6C34878D82A}">
                    <a16:rowId xmlns:a16="http://schemas.microsoft.com/office/drawing/2014/main" val="10003"/>
                  </a:ext>
                </a:extLst>
              </a:tr>
              <a:tr h="269240">
                <a:tc>
                  <a:txBody>
                    <a:bodyPr/>
                    <a:lstStyle/>
                    <a:p>
                      <a:r>
                        <a:rPr lang="en-US" dirty="0"/>
                        <a:t>4.</a:t>
                      </a:r>
                    </a:p>
                  </a:txBody>
                  <a:tcPr/>
                </a:tc>
                <a:tc>
                  <a:txBody>
                    <a:bodyPr/>
                    <a:lstStyle/>
                    <a:p>
                      <a:pPr>
                        <a:buFont typeface="Wingdings"/>
                        <a:buNone/>
                      </a:pPr>
                      <a:r>
                        <a:rPr lang="en-US" dirty="0"/>
                        <a:t>&gt;600.000</a:t>
                      </a:r>
                    </a:p>
                    <a:p>
                      <a:pPr>
                        <a:buFont typeface="Wingdings"/>
                        <a:buNone/>
                      </a:pPr>
                      <a:endParaRPr lang="en-US" dirty="0"/>
                    </a:p>
                    <a:p>
                      <a:pPr>
                        <a:buFont typeface="Wingdings"/>
                        <a:buNone/>
                      </a:pPr>
                      <a:r>
                        <a:rPr lang="en-US" dirty="0"/>
                        <a:t>TOTAL/JUMLAH</a:t>
                      </a:r>
                    </a:p>
                  </a:txBody>
                  <a:tcPr/>
                </a:tc>
                <a:tc>
                  <a:txBody>
                    <a:bodyPr/>
                    <a:lstStyle/>
                    <a:p>
                      <a:r>
                        <a:rPr lang="en-US" dirty="0"/>
                        <a:t>10</a:t>
                      </a:r>
                    </a:p>
                    <a:p>
                      <a:endParaRPr lang="en-US" dirty="0"/>
                    </a:p>
                    <a:p>
                      <a:r>
                        <a:rPr lang="en-US" dirty="0"/>
                        <a:t>48</a:t>
                      </a:r>
                    </a:p>
                  </a:txBody>
                  <a:tcPr/>
                </a:tc>
                <a:tc>
                  <a:txBody>
                    <a:bodyPr/>
                    <a:lstStyle/>
                    <a:p>
                      <a:r>
                        <a:rPr lang="en-US" dirty="0"/>
                        <a:t>20,9  </a:t>
                      </a:r>
                    </a:p>
                    <a:p>
                      <a:endParaRPr lang="en-US" dirty="0"/>
                    </a:p>
                    <a:p>
                      <a:r>
                        <a:rPr lang="en-US" dirty="0"/>
                        <a:t>100,0</a:t>
                      </a:r>
                    </a:p>
                    <a:p>
                      <a:r>
                        <a:rPr lang="en-US" dirty="0"/>
                        <a: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dirty="0" err="1"/>
              <a:t>Contoh</a:t>
            </a:r>
            <a:r>
              <a:rPr lang="en-US" sz="2800" dirty="0"/>
              <a:t> </a:t>
            </a:r>
            <a:r>
              <a:rPr lang="en-US" sz="2800" dirty="0" err="1"/>
              <a:t>Tabel</a:t>
            </a:r>
            <a:r>
              <a:rPr lang="en-US" sz="2800" dirty="0"/>
              <a:t> </a:t>
            </a:r>
            <a:r>
              <a:rPr lang="en-US" sz="2800" dirty="0" err="1"/>
              <a:t>Silang</a:t>
            </a:r>
            <a:r>
              <a:rPr lang="en-US" sz="2800" dirty="0"/>
              <a:t> (cross table)</a:t>
            </a:r>
          </a:p>
        </p:txBody>
      </p:sp>
      <p:sp>
        <p:nvSpPr>
          <p:cNvPr id="3" name="Content Placeholder 2"/>
          <p:cNvSpPr>
            <a:spLocks noGrp="1"/>
          </p:cNvSpPr>
          <p:nvPr>
            <p:ph idx="1"/>
          </p:nvPr>
        </p:nvSpPr>
        <p:spPr>
          <a:xfrm>
            <a:off x="457200" y="990600"/>
            <a:ext cx="8229600" cy="5135563"/>
          </a:xfrm>
        </p:spPr>
        <p:txBody>
          <a:bodyPr/>
          <a:lstStyle/>
          <a:p>
            <a:pPr algn="ctr">
              <a:buNone/>
            </a:pPr>
            <a:r>
              <a:rPr lang="en-US" sz="2400" dirty="0" err="1"/>
              <a:t>Tabel</a:t>
            </a:r>
            <a:r>
              <a:rPr lang="en-US" sz="2400" dirty="0"/>
              <a:t> 2: </a:t>
            </a:r>
            <a:r>
              <a:rPr lang="en-US" sz="2400" dirty="0" err="1"/>
              <a:t>Hubungan</a:t>
            </a:r>
            <a:r>
              <a:rPr lang="en-US" sz="2400" dirty="0"/>
              <a:t> </a:t>
            </a:r>
            <a:r>
              <a:rPr lang="en-US" sz="2400" dirty="0" err="1"/>
              <a:t>antara</a:t>
            </a:r>
            <a:r>
              <a:rPr lang="en-US" sz="2400" dirty="0"/>
              <a:t> </a:t>
            </a:r>
            <a:r>
              <a:rPr lang="en-US" sz="2400" dirty="0" err="1"/>
              <a:t>Pendidikan</a:t>
            </a:r>
            <a:r>
              <a:rPr lang="en-US" sz="2400" dirty="0"/>
              <a:t> </a:t>
            </a:r>
            <a:r>
              <a:rPr lang="en-US" sz="2400" dirty="0" err="1"/>
              <a:t>dengan</a:t>
            </a:r>
            <a:r>
              <a:rPr lang="en-US" sz="2400" dirty="0"/>
              <a:t> </a:t>
            </a:r>
            <a:r>
              <a:rPr lang="en-US" sz="2400" dirty="0" err="1"/>
              <a:t>Sikap</a:t>
            </a:r>
            <a:r>
              <a:rPr lang="en-US" sz="2400" dirty="0"/>
              <a:t> </a:t>
            </a:r>
            <a:r>
              <a:rPr lang="en-US" sz="2400" dirty="0" err="1"/>
              <a:t>terhadap</a:t>
            </a:r>
            <a:r>
              <a:rPr lang="en-US" sz="2400" dirty="0"/>
              <a:t> KB</a:t>
            </a:r>
          </a:p>
          <a:p>
            <a:pPr algn="ctr">
              <a:buNone/>
            </a:pPr>
            <a:endParaRPr lang="en-US" sz="2400" dirty="0"/>
          </a:p>
        </p:txBody>
      </p:sp>
      <p:graphicFrame>
        <p:nvGraphicFramePr>
          <p:cNvPr id="4" name="Table 3"/>
          <p:cNvGraphicFramePr>
            <a:graphicFrameLocks noGrp="1"/>
          </p:cNvGraphicFramePr>
          <p:nvPr/>
        </p:nvGraphicFramePr>
        <p:xfrm>
          <a:off x="1524000" y="1981200"/>
          <a:ext cx="6705600" cy="220472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27254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a:txBody>
                    <a:bodyPr/>
                    <a:lstStyle/>
                    <a:p>
                      <a:pPr marL="0" indent="58738" algn="just">
                        <a:lnSpc>
                          <a:spcPct val="100000"/>
                        </a:lnSpc>
                      </a:pPr>
                      <a:r>
                        <a:rPr lang="en-US" sz="1800" dirty="0" err="1">
                          <a:solidFill>
                            <a:schemeClr val="tx1"/>
                          </a:solidFill>
                          <a:latin typeface="+mj-lt"/>
                          <a:ea typeface="Calibri"/>
                          <a:cs typeface="Times New Roman"/>
                        </a:rPr>
                        <a:t>Sikap</a:t>
                      </a:r>
                      <a:r>
                        <a:rPr lang="en-US" sz="1800" dirty="0">
                          <a:solidFill>
                            <a:schemeClr val="tx1"/>
                          </a:solidFill>
                          <a:latin typeface="+mj-lt"/>
                          <a:ea typeface="Calibri"/>
                          <a:cs typeface="Times New Roman"/>
                        </a:rPr>
                        <a:t>  </a:t>
                      </a:r>
                      <a:r>
                        <a:rPr lang="en-US" sz="1800" dirty="0" err="1">
                          <a:solidFill>
                            <a:schemeClr val="tx1"/>
                          </a:solidFill>
                          <a:latin typeface="+mj-lt"/>
                          <a:ea typeface="Calibri"/>
                          <a:cs typeface="Times New Roman"/>
                        </a:rPr>
                        <a:t>Terhadap</a:t>
                      </a:r>
                      <a:r>
                        <a:rPr lang="en-US" sz="1800" dirty="0">
                          <a:solidFill>
                            <a:schemeClr val="tx1"/>
                          </a:solidFill>
                          <a:latin typeface="+mj-lt"/>
                          <a:ea typeface="Calibri"/>
                          <a:cs typeface="Times New Roman"/>
                        </a:rPr>
                        <a:t> KB</a:t>
                      </a:r>
                    </a:p>
                  </a:txBody>
                  <a:tcPr marL="68580" marR="68580" marT="0" marB="0"/>
                </a:tc>
                <a:tc>
                  <a:txBody>
                    <a:bodyPr/>
                    <a:lstStyle/>
                    <a:p>
                      <a:pPr marL="0" indent="0" algn="just">
                        <a:lnSpc>
                          <a:spcPct val="150000"/>
                        </a:lnSpc>
                      </a:pPr>
                      <a:r>
                        <a:rPr lang="en-US" sz="1800" dirty="0" err="1">
                          <a:solidFill>
                            <a:schemeClr val="tx1"/>
                          </a:solidFill>
                          <a:latin typeface="+mj-lt"/>
                          <a:ea typeface="Calibri"/>
                          <a:cs typeface="Times New Roman"/>
                        </a:rPr>
                        <a:t>Pendidikan</a:t>
                      </a:r>
                      <a:endParaRPr lang="en-US" sz="1800" dirty="0">
                        <a:solidFill>
                          <a:schemeClr val="tx1"/>
                        </a:solidFill>
                        <a:latin typeface="+mj-lt"/>
                        <a:ea typeface="Calibri"/>
                        <a:cs typeface="Times New Roman"/>
                      </a:endParaRPr>
                    </a:p>
                  </a:txBody>
                  <a:tcPr marL="68580" marR="68580" marT="0" marB="0"/>
                </a:tc>
                <a:tc>
                  <a:txBody>
                    <a:bodyPr/>
                    <a:lstStyle/>
                    <a:p>
                      <a:pPr indent="457200" algn="just">
                        <a:lnSpc>
                          <a:spcPct val="150000"/>
                        </a:lnSpc>
                      </a:pPr>
                      <a:endParaRPr lang="en-US" sz="1200" dirty="0">
                        <a:solidFill>
                          <a:schemeClr val="tx1"/>
                        </a:solidFill>
                        <a:latin typeface="Times New Roman"/>
                        <a:ea typeface="Calibri"/>
                        <a:cs typeface="Times New Roman"/>
                      </a:endParaRPr>
                    </a:p>
                  </a:txBody>
                  <a:tcPr marL="68580" marR="68580" marT="0" marB="0"/>
                </a:tc>
                <a:tc>
                  <a:txBody>
                    <a:bodyPr/>
                    <a:lstStyle/>
                    <a:p>
                      <a:endParaRPr lang="en-US">
                        <a:solidFill>
                          <a:schemeClr val="tx1"/>
                        </a:solidFill>
                      </a:endParaRPr>
                    </a:p>
                  </a:txBody>
                  <a:tcPr/>
                </a:tc>
                <a:tc>
                  <a:txBody>
                    <a:bodyPr/>
                    <a:lstStyle/>
                    <a:p>
                      <a:r>
                        <a:rPr lang="en-US" dirty="0" err="1">
                          <a:solidFill>
                            <a:schemeClr val="tx1"/>
                          </a:solidFill>
                        </a:rPr>
                        <a:t>Jumlah</a:t>
                      </a:r>
                      <a:r>
                        <a:rPr lang="en-US" dirty="0">
                          <a:solidFill>
                            <a:schemeClr val="tx1"/>
                          </a:solidFill>
                        </a:rPr>
                        <a:t> </a:t>
                      </a:r>
                    </a:p>
                  </a:txBody>
                  <a:tcPr/>
                </a:tc>
                <a:extLst>
                  <a:ext uri="{0D108BD9-81ED-4DB2-BD59-A6C34878D82A}">
                    <a16:rowId xmlns:a16="http://schemas.microsoft.com/office/drawing/2014/main" val="10000"/>
                  </a:ext>
                </a:extLst>
              </a:tr>
              <a:tr h="370840">
                <a:tc>
                  <a:txBody>
                    <a:bodyPr/>
                    <a:lstStyle/>
                    <a:p>
                      <a:endParaRPr lang="en-US">
                        <a:solidFill>
                          <a:schemeClr val="tx1"/>
                        </a:solidFill>
                      </a:endParaRPr>
                    </a:p>
                  </a:txBody>
                  <a:tcPr/>
                </a:tc>
                <a:tc>
                  <a:txBody>
                    <a:bodyPr/>
                    <a:lstStyle/>
                    <a:p>
                      <a:r>
                        <a:rPr lang="en-US" b="1" dirty="0" err="1">
                          <a:solidFill>
                            <a:schemeClr val="tx1"/>
                          </a:solidFill>
                        </a:rPr>
                        <a:t>Rendah</a:t>
                      </a:r>
                      <a:endParaRPr lang="en-US" b="1" dirty="0">
                        <a:solidFill>
                          <a:schemeClr val="tx1"/>
                        </a:solidFill>
                      </a:endParaRPr>
                    </a:p>
                  </a:txBody>
                  <a:tcPr/>
                </a:tc>
                <a:tc>
                  <a:txBody>
                    <a:bodyPr/>
                    <a:lstStyle/>
                    <a:p>
                      <a:r>
                        <a:rPr lang="en-US" b="1" dirty="0" err="1">
                          <a:solidFill>
                            <a:schemeClr val="tx1"/>
                          </a:solidFill>
                        </a:rPr>
                        <a:t>Sedang</a:t>
                      </a:r>
                      <a:endParaRPr lang="en-US" b="1" dirty="0">
                        <a:solidFill>
                          <a:schemeClr val="tx1"/>
                        </a:solidFill>
                      </a:endParaRPr>
                    </a:p>
                  </a:txBody>
                  <a:tcPr/>
                </a:tc>
                <a:tc>
                  <a:txBody>
                    <a:bodyPr/>
                    <a:lstStyle/>
                    <a:p>
                      <a:r>
                        <a:rPr lang="en-US" b="1" dirty="0" err="1">
                          <a:solidFill>
                            <a:schemeClr val="tx1"/>
                          </a:solidFill>
                        </a:rPr>
                        <a:t>Tinggi</a:t>
                      </a:r>
                      <a:endParaRPr lang="en-US" b="1"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dirty="0" err="1">
                          <a:solidFill>
                            <a:schemeClr val="tx1"/>
                          </a:solidFill>
                        </a:rPr>
                        <a:t>Tidak</a:t>
                      </a:r>
                      <a:r>
                        <a:rPr lang="en-US" dirty="0">
                          <a:solidFill>
                            <a:schemeClr val="tx1"/>
                          </a:solidFill>
                        </a:rPr>
                        <a:t> </a:t>
                      </a:r>
                      <a:r>
                        <a:rPr lang="en-US" dirty="0" err="1">
                          <a:solidFill>
                            <a:schemeClr val="tx1"/>
                          </a:solidFill>
                        </a:rPr>
                        <a:t>setuju</a:t>
                      </a:r>
                      <a:endParaRPr lang="en-US" dirty="0">
                        <a:solidFill>
                          <a:schemeClr val="tx1"/>
                        </a:solidFill>
                      </a:endParaRPr>
                    </a:p>
                  </a:txBody>
                  <a:tcPr/>
                </a:tc>
                <a:tc>
                  <a:txBody>
                    <a:bodyPr/>
                    <a:lstStyle/>
                    <a:p>
                      <a:r>
                        <a:rPr lang="en-US" dirty="0">
                          <a:solidFill>
                            <a:schemeClr val="tx1"/>
                          </a:solidFill>
                        </a:rPr>
                        <a:t>14 (68%)</a:t>
                      </a:r>
                    </a:p>
                  </a:txBody>
                  <a:tcPr/>
                </a:tc>
                <a:tc>
                  <a:txBody>
                    <a:bodyPr/>
                    <a:lstStyle/>
                    <a:p>
                      <a:r>
                        <a:rPr lang="en-US" dirty="0">
                          <a:solidFill>
                            <a:schemeClr val="tx1"/>
                          </a:solidFill>
                        </a:rPr>
                        <a:t>12 (49%)</a:t>
                      </a:r>
                    </a:p>
                  </a:txBody>
                  <a:tcPr/>
                </a:tc>
                <a:tc>
                  <a:txBody>
                    <a:bodyPr/>
                    <a:lstStyle/>
                    <a:p>
                      <a:r>
                        <a:rPr lang="en-US" dirty="0">
                          <a:solidFill>
                            <a:schemeClr val="tx1"/>
                          </a:solidFill>
                        </a:rPr>
                        <a:t>19</a:t>
                      </a:r>
                      <a:r>
                        <a:rPr lang="en-US" baseline="0" dirty="0">
                          <a:solidFill>
                            <a:schemeClr val="tx1"/>
                          </a:solidFill>
                        </a:rPr>
                        <a:t> (36%)</a:t>
                      </a:r>
                      <a:endParaRPr lang="en-US" dirty="0">
                        <a:solidFill>
                          <a:schemeClr val="tx1"/>
                        </a:solidFill>
                      </a:endParaRPr>
                    </a:p>
                  </a:txBody>
                  <a:tcPr/>
                </a:tc>
                <a:tc>
                  <a:txBody>
                    <a:bodyPr/>
                    <a:lstStyle/>
                    <a:p>
                      <a:r>
                        <a:rPr lang="en-US" dirty="0">
                          <a:solidFill>
                            <a:schemeClr val="tx1"/>
                          </a:solidFill>
                        </a:rPr>
                        <a:t>45</a:t>
                      </a:r>
                    </a:p>
                  </a:txBody>
                  <a:tcPr/>
                </a:tc>
                <a:extLst>
                  <a:ext uri="{0D108BD9-81ED-4DB2-BD59-A6C34878D82A}">
                    <a16:rowId xmlns:a16="http://schemas.microsoft.com/office/drawing/2014/main" val="10002"/>
                  </a:ext>
                </a:extLst>
              </a:tr>
              <a:tr h="370840">
                <a:tc>
                  <a:txBody>
                    <a:bodyPr/>
                    <a:lstStyle/>
                    <a:p>
                      <a:r>
                        <a:rPr lang="en-US" dirty="0" err="1"/>
                        <a:t>Setuju</a:t>
                      </a:r>
                      <a:r>
                        <a:rPr lang="en-US" dirty="0"/>
                        <a:t> </a:t>
                      </a:r>
                    </a:p>
                    <a:p>
                      <a:endParaRPr lang="en-US" dirty="0"/>
                    </a:p>
                    <a:p>
                      <a:r>
                        <a:rPr lang="en-US" dirty="0"/>
                        <a:t>TOTAL</a:t>
                      </a:r>
                    </a:p>
                  </a:txBody>
                  <a:tcPr/>
                </a:tc>
                <a:tc>
                  <a:txBody>
                    <a:bodyPr/>
                    <a:lstStyle/>
                    <a:p>
                      <a:r>
                        <a:rPr lang="en-US" dirty="0"/>
                        <a:t>6 (32%)</a:t>
                      </a:r>
                    </a:p>
                    <a:p>
                      <a:endParaRPr lang="en-US" dirty="0"/>
                    </a:p>
                    <a:p>
                      <a:r>
                        <a:rPr lang="en-US" dirty="0"/>
                        <a:t>20 (100%)</a:t>
                      </a:r>
                    </a:p>
                  </a:txBody>
                  <a:tcPr/>
                </a:tc>
                <a:tc>
                  <a:txBody>
                    <a:bodyPr/>
                    <a:lstStyle/>
                    <a:p>
                      <a:r>
                        <a:rPr lang="en-US" dirty="0"/>
                        <a:t>14 (51%)</a:t>
                      </a:r>
                    </a:p>
                    <a:p>
                      <a:endParaRPr lang="en-US" dirty="0"/>
                    </a:p>
                    <a:p>
                      <a:r>
                        <a:rPr lang="en-US" dirty="0"/>
                        <a:t>26 (100%)</a:t>
                      </a:r>
                    </a:p>
                  </a:txBody>
                  <a:tcPr/>
                </a:tc>
                <a:tc>
                  <a:txBody>
                    <a:bodyPr/>
                    <a:lstStyle/>
                    <a:p>
                      <a:r>
                        <a:rPr lang="en-US" dirty="0"/>
                        <a:t>35 (64%)</a:t>
                      </a:r>
                    </a:p>
                    <a:p>
                      <a:endParaRPr lang="en-US" dirty="0"/>
                    </a:p>
                    <a:p>
                      <a:r>
                        <a:rPr lang="en-US" dirty="0"/>
                        <a:t>54 (100%)</a:t>
                      </a:r>
                    </a:p>
                  </a:txBody>
                  <a:tcPr/>
                </a:tc>
                <a:tc>
                  <a:txBody>
                    <a:bodyPr/>
                    <a:lstStyle/>
                    <a:p>
                      <a:r>
                        <a:rPr lang="en-US" dirty="0"/>
                        <a:t>55</a:t>
                      </a:r>
                    </a:p>
                    <a:p>
                      <a:endParaRPr lang="en-US" dirty="0"/>
                    </a:p>
                    <a:p>
                      <a:r>
                        <a:rPr lang="en-US" dirty="0"/>
                        <a:t>100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CONTOH STATISTIK  </a:t>
            </a:r>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err="1"/>
              <a:t>Dalam</a:t>
            </a:r>
            <a:r>
              <a:rPr lang="en-US" dirty="0"/>
              <a:t> </a:t>
            </a:r>
            <a:r>
              <a:rPr lang="en-US" dirty="0" err="1"/>
              <a:t>rencana</a:t>
            </a:r>
            <a:r>
              <a:rPr lang="en-US" dirty="0"/>
              <a:t> </a:t>
            </a:r>
            <a:r>
              <a:rPr lang="en-US" dirty="0" err="1"/>
              <a:t>analisis</a:t>
            </a:r>
            <a:r>
              <a:rPr lang="en-US" dirty="0"/>
              <a:t> data, </a:t>
            </a:r>
            <a:r>
              <a:rPr lang="en-US" dirty="0" err="1"/>
              <a:t>dapat</a:t>
            </a:r>
            <a:r>
              <a:rPr lang="en-US" dirty="0"/>
              <a:t> </a:t>
            </a:r>
            <a:r>
              <a:rPr lang="en-US" dirty="0" err="1"/>
              <a:t>ditentukan</a:t>
            </a:r>
            <a:r>
              <a:rPr lang="en-US" dirty="0"/>
              <a:t> </a:t>
            </a:r>
            <a:r>
              <a:rPr lang="en-US" dirty="0" err="1"/>
              <a:t>lebih</a:t>
            </a:r>
            <a:r>
              <a:rPr lang="en-US" dirty="0"/>
              <a:t> </a:t>
            </a:r>
            <a:r>
              <a:rPr lang="en-US" dirty="0" err="1"/>
              <a:t>dulu</a:t>
            </a:r>
            <a:r>
              <a:rPr lang="en-US" dirty="0"/>
              <a:t> </a:t>
            </a:r>
            <a:r>
              <a:rPr lang="en-US" dirty="0" err="1"/>
              <a:t>ukuran-ukuran</a:t>
            </a:r>
            <a:r>
              <a:rPr lang="en-US" dirty="0"/>
              <a:t> </a:t>
            </a:r>
            <a:r>
              <a:rPr lang="en-US" dirty="0" err="1"/>
              <a:t>statistik</a:t>
            </a:r>
            <a:r>
              <a:rPr lang="en-US" dirty="0"/>
              <a:t> yang </a:t>
            </a:r>
            <a:r>
              <a:rPr lang="en-US" dirty="0" err="1"/>
              <a:t>digunakan</a:t>
            </a:r>
            <a:r>
              <a:rPr lang="en-US" dirty="0"/>
              <a:t> </a:t>
            </a:r>
            <a:r>
              <a:rPr lang="en-US" dirty="0" err="1"/>
              <a:t>untuk</a:t>
            </a:r>
            <a:r>
              <a:rPr lang="en-US" dirty="0"/>
              <a:t> </a:t>
            </a:r>
            <a:r>
              <a:rPr lang="en-US" dirty="0" err="1"/>
              <a:t>interprestasi</a:t>
            </a:r>
            <a:r>
              <a:rPr lang="en-US" dirty="0"/>
              <a:t> </a:t>
            </a:r>
            <a:r>
              <a:rPr lang="en-US" dirty="0" err="1"/>
              <a:t>dan</a:t>
            </a:r>
            <a:r>
              <a:rPr lang="en-US" dirty="0"/>
              <a:t> </a:t>
            </a:r>
            <a:r>
              <a:rPr lang="en-US" dirty="0" err="1"/>
              <a:t>analisis</a:t>
            </a:r>
            <a:r>
              <a:rPr lang="en-US" dirty="0"/>
              <a:t> data. </a:t>
            </a:r>
            <a:r>
              <a:rPr lang="en-US" dirty="0" err="1"/>
              <a:t>Ukuran-ukuran</a:t>
            </a:r>
            <a:r>
              <a:rPr lang="en-US" dirty="0"/>
              <a:t> </a:t>
            </a:r>
            <a:r>
              <a:rPr lang="en-US" dirty="0" err="1"/>
              <a:t>pemusatan</a:t>
            </a:r>
            <a:r>
              <a:rPr lang="en-US" dirty="0"/>
              <a:t> </a:t>
            </a:r>
            <a:r>
              <a:rPr lang="en-US" dirty="0" err="1"/>
              <a:t>dalam</a:t>
            </a:r>
            <a:r>
              <a:rPr lang="en-US" dirty="0"/>
              <a:t> </a:t>
            </a:r>
            <a:r>
              <a:rPr lang="en-US" dirty="0" err="1"/>
              <a:t>analisis</a:t>
            </a:r>
            <a:r>
              <a:rPr lang="en-US" dirty="0"/>
              <a:t> </a:t>
            </a:r>
            <a:r>
              <a:rPr lang="en-US" dirty="0" err="1"/>
              <a:t>deskriptif</a:t>
            </a:r>
            <a:r>
              <a:rPr lang="en-US" dirty="0"/>
              <a:t> </a:t>
            </a:r>
            <a:r>
              <a:rPr lang="en-US" dirty="0" err="1"/>
              <a:t>adalah</a:t>
            </a:r>
            <a:r>
              <a:rPr lang="en-US" dirty="0"/>
              <a:t>:</a:t>
            </a:r>
          </a:p>
          <a:p>
            <a:r>
              <a:rPr lang="en-US" dirty="0"/>
              <a:t>Modus (Mo)</a:t>
            </a:r>
            <a:r>
              <a:rPr lang="en-US" dirty="0">
                <a:sym typeface="Wingdings" pitchFamily="2" charset="2"/>
              </a:rPr>
              <a:t> </a:t>
            </a:r>
            <a:r>
              <a:rPr lang="en-US" dirty="0" err="1">
                <a:sym typeface="Wingdings" pitchFamily="2" charset="2"/>
              </a:rPr>
              <a:t>nilai</a:t>
            </a:r>
            <a:r>
              <a:rPr lang="en-US" dirty="0">
                <a:sym typeface="Wingdings" pitchFamily="2" charset="2"/>
              </a:rPr>
              <a:t>/</a:t>
            </a:r>
            <a:r>
              <a:rPr lang="en-US" dirty="0" err="1">
                <a:sym typeface="Wingdings" pitchFamily="2" charset="2"/>
              </a:rPr>
              <a:t>kategori</a:t>
            </a:r>
            <a:r>
              <a:rPr lang="en-US" dirty="0">
                <a:sym typeface="Wingdings" pitchFamily="2" charset="2"/>
              </a:rPr>
              <a:t> yang paling </a:t>
            </a:r>
            <a:r>
              <a:rPr lang="en-US" dirty="0" err="1">
                <a:sym typeface="Wingdings" pitchFamily="2" charset="2"/>
              </a:rPr>
              <a:t>sering</a:t>
            </a:r>
            <a:r>
              <a:rPr lang="en-US" dirty="0">
                <a:sym typeface="Wingdings" pitchFamily="2" charset="2"/>
              </a:rPr>
              <a:t> </a:t>
            </a:r>
            <a:r>
              <a:rPr lang="en-US" dirty="0" err="1">
                <a:sym typeface="Wingdings" pitchFamily="2" charset="2"/>
              </a:rPr>
              <a:t>muncul</a:t>
            </a:r>
            <a:r>
              <a:rPr lang="en-US" dirty="0">
                <a:sym typeface="Wingdings" pitchFamily="2" charset="2"/>
              </a:rPr>
              <a:t>/paling </a:t>
            </a:r>
            <a:r>
              <a:rPr lang="en-US" dirty="0" err="1">
                <a:sym typeface="Wingdings" pitchFamily="2" charset="2"/>
              </a:rPr>
              <a:t>banyak</a:t>
            </a:r>
            <a:r>
              <a:rPr lang="en-US" dirty="0">
                <a:sym typeface="Wingdings" pitchFamily="2" charset="2"/>
              </a:rPr>
              <a:t> </a:t>
            </a:r>
            <a:r>
              <a:rPr lang="en-US" dirty="0" err="1">
                <a:sym typeface="Wingdings" pitchFamily="2" charset="2"/>
              </a:rPr>
              <a:t>dipilih</a:t>
            </a:r>
            <a:r>
              <a:rPr lang="en-US" dirty="0">
                <a:sym typeface="Wingdings" pitchFamily="2" charset="2"/>
              </a:rPr>
              <a:t> </a:t>
            </a:r>
            <a:r>
              <a:rPr lang="en-US" dirty="0" err="1">
                <a:sym typeface="Wingdings" pitchFamily="2" charset="2"/>
              </a:rPr>
              <a:t>responden</a:t>
            </a:r>
            <a:endParaRPr lang="en-US" dirty="0">
              <a:sym typeface="Wingdings" pitchFamily="2" charset="2"/>
            </a:endParaRPr>
          </a:p>
          <a:p>
            <a:r>
              <a:rPr lang="en-US" dirty="0">
                <a:sym typeface="Wingdings" pitchFamily="2" charset="2"/>
              </a:rPr>
              <a:t>Median (Me)</a:t>
            </a:r>
            <a:r>
              <a:rPr lang="en-US" dirty="0" err="1">
                <a:sym typeface="Wingdings" pitchFamily="2" charset="2"/>
              </a:rPr>
              <a:t>nilai</a:t>
            </a:r>
            <a:r>
              <a:rPr lang="en-US" dirty="0">
                <a:sym typeface="Wingdings" pitchFamily="2" charset="2"/>
              </a:rPr>
              <a:t>/</a:t>
            </a:r>
            <a:r>
              <a:rPr lang="en-US" dirty="0" err="1">
                <a:sym typeface="Wingdings" pitchFamily="2" charset="2"/>
              </a:rPr>
              <a:t>kategori</a:t>
            </a:r>
            <a:r>
              <a:rPr lang="en-US" dirty="0">
                <a:sym typeface="Wingdings" pitchFamily="2" charset="2"/>
              </a:rPr>
              <a:t> </a:t>
            </a:r>
            <a:r>
              <a:rPr lang="en-US" dirty="0" err="1">
                <a:sym typeface="Wingdings" pitchFamily="2" charset="2"/>
              </a:rPr>
              <a:t>pengamatan</a:t>
            </a:r>
            <a:r>
              <a:rPr lang="en-US" dirty="0">
                <a:sym typeface="Wingdings" pitchFamily="2" charset="2"/>
              </a:rPr>
              <a:t> yang paling </a:t>
            </a:r>
            <a:r>
              <a:rPr lang="en-US" dirty="0" err="1">
                <a:sym typeface="Wingdings" pitchFamily="2" charset="2"/>
              </a:rPr>
              <a:t>tengah</a:t>
            </a:r>
            <a:endParaRPr lang="en-US" dirty="0">
              <a:sym typeface="Wingdings" pitchFamily="2" charset="2"/>
            </a:endParaRPr>
          </a:p>
          <a:p>
            <a:r>
              <a:rPr lang="en-US" dirty="0">
                <a:sym typeface="Wingdings" pitchFamily="2" charset="2"/>
              </a:rPr>
              <a:t>Mean rata-rata </a:t>
            </a:r>
            <a:r>
              <a:rPr lang="en-US" dirty="0" err="1">
                <a:sym typeface="Wingdings" pitchFamily="2" charset="2"/>
              </a:rPr>
              <a:t>jumlah</a:t>
            </a:r>
            <a:r>
              <a:rPr lang="en-US" dirty="0">
                <a:sym typeface="Wingdings" pitchFamily="2" charset="2"/>
              </a:rPr>
              <a:t> </a:t>
            </a:r>
            <a:r>
              <a:rPr lang="en-US" dirty="0" err="1">
                <a:sym typeface="Wingdings" pitchFamily="2" charset="2"/>
              </a:rPr>
              <a:t>seluruh</a:t>
            </a:r>
            <a:r>
              <a:rPr lang="en-US" dirty="0">
                <a:sym typeface="Wingdings" pitchFamily="2" charset="2"/>
              </a:rPr>
              <a:t> </a:t>
            </a:r>
            <a:r>
              <a:rPr lang="en-US" dirty="0" err="1">
                <a:sym typeface="Wingdings" pitchFamily="2" charset="2"/>
              </a:rPr>
              <a:t>nilai</a:t>
            </a:r>
            <a:r>
              <a:rPr lang="en-US" dirty="0">
                <a:sym typeface="Wingdings" pitchFamily="2" charset="2"/>
              </a:rPr>
              <a:t> </a:t>
            </a:r>
            <a:r>
              <a:rPr lang="en-US" dirty="0" err="1">
                <a:sym typeface="Wingdings" pitchFamily="2" charset="2"/>
              </a:rPr>
              <a:t>pengamatan</a:t>
            </a:r>
            <a:r>
              <a:rPr lang="en-US" dirty="0">
                <a:sym typeface="Wingdings" pitchFamily="2" charset="2"/>
              </a:rPr>
              <a:t> </a:t>
            </a:r>
            <a:r>
              <a:rPr lang="en-US" dirty="0" err="1">
                <a:sym typeface="Wingdings" pitchFamily="2" charset="2"/>
              </a:rPr>
              <a:t>dibagi</a:t>
            </a:r>
            <a:r>
              <a:rPr lang="en-US" dirty="0">
                <a:sym typeface="Wingdings" pitchFamily="2" charset="2"/>
              </a:rPr>
              <a:t> </a:t>
            </a:r>
            <a:r>
              <a:rPr lang="en-US" dirty="0" err="1">
                <a:sym typeface="Wingdings" pitchFamily="2" charset="2"/>
              </a:rPr>
              <a:t>dengan</a:t>
            </a:r>
            <a:r>
              <a:rPr lang="en-US" dirty="0">
                <a:sym typeface="Wingdings" pitchFamily="2" charset="2"/>
              </a:rPr>
              <a:t> </a:t>
            </a:r>
            <a:r>
              <a:rPr lang="en-US" dirty="0" err="1">
                <a:sym typeface="Wingdings" pitchFamily="2" charset="2"/>
              </a:rPr>
              <a:t>jumlah</a:t>
            </a:r>
            <a:r>
              <a:rPr lang="en-US" dirty="0">
                <a:sym typeface="Wingdings" pitchFamily="2" charset="2"/>
              </a:rPr>
              <a:t> </a:t>
            </a:r>
            <a:r>
              <a:rPr lang="en-US" dirty="0" err="1">
                <a:sym typeface="Wingdings" pitchFamily="2" charset="2"/>
              </a:rPr>
              <a:t>responden</a:t>
            </a:r>
            <a:r>
              <a:rPr lang="en-US" dirty="0">
                <a:sym typeface="Wingdings" pitchFamily="2" charset="2"/>
              </a:rPr>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Kaidah</a:t>
            </a:r>
            <a:r>
              <a:rPr lang="en-US" dirty="0"/>
              <a:t> </a:t>
            </a:r>
            <a:r>
              <a:rPr lang="en-US" dirty="0" err="1"/>
              <a:t>penggunaan</a:t>
            </a:r>
            <a:r>
              <a:rPr lang="en-US" dirty="0"/>
              <a:t>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0128408"/>
              </p:ext>
            </p:extLst>
          </p:nvPr>
        </p:nvGraphicFramePr>
        <p:xfrm>
          <a:off x="457200" y="1600200"/>
          <a:ext cx="8229600" cy="2565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solidFill>
                            <a:schemeClr val="tx1"/>
                          </a:solidFill>
                        </a:rPr>
                        <a:t> </a:t>
                      </a:r>
                      <a:r>
                        <a:rPr lang="en-US" dirty="0" err="1">
                          <a:solidFill>
                            <a:schemeClr val="tx1"/>
                          </a:solidFill>
                        </a:rPr>
                        <a:t>ukuran</a:t>
                      </a:r>
                      <a:endParaRPr lang="en-US" dirty="0">
                        <a:solidFill>
                          <a:schemeClr val="tx1"/>
                        </a:solidFill>
                      </a:endParaRPr>
                    </a:p>
                  </a:txBody>
                  <a:tcPr/>
                </a:tc>
                <a:tc>
                  <a:txBody>
                    <a:bodyPr/>
                    <a:lstStyle/>
                    <a:p>
                      <a:r>
                        <a:rPr lang="en-US" dirty="0">
                          <a:solidFill>
                            <a:schemeClr val="tx1"/>
                          </a:solidFill>
                        </a:rPr>
                        <a:t>nominal</a:t>
                      </a:r>
                    </a:p>
                  </a:txBody>
                  <a:tcPr/>
                </a:tc>
                <a:tc>
                  <a:txBody>
                    <a:bodyPr/>
                    <a:lstStyle/>
                    <a:p>
                      <a:r>
                        <a:rPr lang="en-US" dirty="0">
                          <a:solidFill>
                            <a:schemeClr val="tx1"/>
                          </a:solidFill>
                        </a:rPr>
                        <a:t>ordinal</a:t>
                      </a:r>
                    </a:p>
                  </a:txBody>
                  <a:tcPr/>
                </a:tc>
                <a:tc>
                  <a:txBody>
                    <a:bodyPr/>
                    <a:lstStyle/>
                    <a:p>
                      <a:r>
                        <a:rPr lang="en-US" dirty="0">
                          <a:solidFill>
                            <a:schemeClr val="tx1"/>
                          </a:solidFill>
                        </a:rPr>
                        <a:t>Interval/</a:t>
                      </a:r>
                      <a:r>
                        <a:rPr lang="en-US" dirty="0" err="1">
                          <a:solidFill>
                            <a:schemeClr val="tx1"/>
                          </a:solidFill>
                        </a:rPr>
                        <a:t>rasio</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err="1"/>
                        <a:t>Kecenderungan</a:t>
                      </a:r>
                      <a:r>
                        <a:rPr lang="en-US" baseline="0" dirty="0"/>
                        <a:t> </a:t>
                      </a:r>
                      <a:r>
                        <a:rPr lang="en-US" baseline="0" dirty="0" err="1"/>
                        <a:t>tengah</a:t>
                      </a:r>
                      <a:endParaRPr lang="en-US" dirty="0"/>
                    </a:p>
                  </a:txBody>
                  <a:tcPr/>
                </a:tc>
                <a:tc>
                  <a:txBody>
                    <a:bodyPr/>
                    <a:lstStyle/>
                    <a:p>
                      <a:r>
                        <a:rPr lang="en-US" dirty="0"/>
                        <a:t>modus</a:t>
                      </a:r>
                    </a:p>
                  </a:txBody>
                  <a:tcPr/>
                </a:tc>
                <a:tc>
                  <a:txBody>
                    <a:bodyPr/>
                    <a:lstStyle/>
                    <a:p>
                      <a:r>
                        <a:rPr lang="en-US" dirty="0"/>
                        <a:t>Median</a:t>
                      </a:r>
                    </a:p>
                    <a:p>
                      <a:r>
                        <a:rPr lang="en-US" dirty="0"/>
                        <a:t>Modus</a:t>
                      </a:r>
                    </a:p>
                  </a:txBody>
                  <a:tcPr/>
                </a:tc>
                <a:tc>
                  <a:txBody>
                    <a:bodyPr/>
                    <a:lstStyle/>
                    <a:p>
                      <a:r>
                        <a:rPr lang="en-US" dirty="0"/>
                        <a:t>Mean</a:t>
                      </a:r>
                    </a:p>
                    <a:p>
                      <a:r>
                        <a:rPr lang="en-US" dirty="0"/>
                        <a:t>median</a:t>
                      </a:r>
                    </a:p>
                  </a:txBody>
                  <a:tcPr/>
                </a:tc>
                <a:extLst>
                  <a:ext uri="{0D108BD9-81ED-4DB2-BD59-A6C34878D82A}">
                    <a16:rowId xmlns:a16="http://schemas.microsoft.com/office/drawing/2014/main" val="10001"/>
                  </a:ext>
                </a:extLst>
              </a:tr>
              <a:tr h="370840">
                <a:tc>
                  <a:txBody>
                    <a:bodyPr/>
                    <a:lstStyle/>
                    <a:p>
                      <a:r>
                        <a:rPr lang="en-US" dirty="0" err="1"/>
                        <a:t>Distribusi</a:t>
                      </a:r>
                      <a:r>
                        <a:rPr lang="en-US" dirty="0"/>
                        <a:t>/</a:t>
                      </a:r>
                    </a:p>
                    <a:p>
                      <a:r>
                        <a:rPr lang="en-US" dirty="0" err="1"/>
                        <a:t>penyebaran</a:t>
                      </a:r>
                      <a:endParaRPr lang="en-US" dirty="0"/>
                    </a:p>
                  </a:txBody>
                  <a:tcPr/>
                </a:tc>
                <a:tc>
                  <a:txBody>
                    <a:bodyPr/>
                    <a:lstStyle/>
                    <a:p>
                      <a:r>
                        <a:rPr lang="en-US" dirty="0" err="1"/>
                        <a:t>Frekuensi</a:t>
                      </a:r>
                      <a:r>
                        <a:rPr lang="en-US" dirty="0"/>
                        <a:t> </a:t>
                      </a:r>
                      <a:r>
                        <a:rPr lang="en-US" dirty="0" err="1"/>
                        <a:t>relatif</a:t>
                      </a:r>
                      <a:r>
                        <a:rPr lang="en-US" dirty="0"/>
                        <a:t> </a:t>
                      </a:r>
                      <a:r>
                        <a:rPr lang="en-US" dirty="0" err="1"/>
                        <a:t>dari</a:t>
                      </a:r>
                      <a:r>
                        <a:rPr lang="en-US" dirty="0"/>
                        <a:t> </a:t>
                      </a:r>
                      <a:r>
                        <a:rPr lang="en-US" dirty="0" err="1"/>
                        <a:t>nilai</a:t>
                      </a:r>
                      <a:r>
                        <a:rPr lang="en-US" baseline="0" dirty="0"/>
                        <a:t> modus</a:t>
                      </a:r>
                      <a:endParaRPr lang="en-US" dirty="0"/>
                    </a:p>
                  </a:txBody>
                  <a:tcPr/>
                </a:tc>
                <a:tc>
                  <a:txBody>
                    <a:bodyPr/>
                    <a:lstStyle/>
                    <a:p>
                      <a:r>
                        <a:rPr lang="en-US" dirty="0" err="1"/>
                        <a:t>Simpangan</a:t>
                      </a:r>
                      <a:r>
                        <a:rPr lang="en-US" dirty="0"/>
                        <a:t> </a:t>
                      </a:r>
                      <a:r>
                        <a:rPr lang="en-US" dirty="0" err="1"/>
                        <a:t>kuartil</a:t>
                      </a:r>
                      <a:endParaRPr lang="en-US" dirty="0"/>
                    </a:p>
                  </a:txBody>
                  <a:tcPr/>
                </a:tc>
                <a:tc>
                  <a:txBody>
                    <a:bodyPr/>
                    <a:lstStyle/>
                    <a:p>
                      <a:r>
                        <a:rPr lang="en-US" dirty="0" err="1"/>
                        <a:t>Deviasi</a:t>
                      </a:r>
                      <a:r>
                        <a:rPr lang="en-US" dirty="0"/>
                        <a:t> </a:t>
                      </a:r>
                      <a:r>
                        <a:rPr lang="en-US" dirty="0" err="1"/>
                        <a:t>standar</a:t>
                      </a:r>
                      <a:endParaRPr lang="en-US" dirty="0"/>
                    </a:p>
                    <a:p>
                      <a:r>
                        <a:rPr lang="en-US" dirty="0" err="1"/>
                        <a:t>Jangkauan</a:t>
                      </a:r>
                      <a:endParaRPr lang="en-US" dirty="0"/>
                    </a:p>
                    <a:p>
                      <a:r>
                        <a:rPr lang="en-US" dirty="0" err="1"/>
                        <a:t>Simpangan</a:t>
                      </a:r>
                      <a:r>
                        <a:rPr lang="en-US" baseline="0" dirty="0"/>
                        <a:t> </a:t>
                      </a:r>
                      <a:r>
                        <a:rPr lang="en-US" baseline="0" dirty="0" err="1"/>
                        <a:t>kuartil</a:t>
                      </a:r>
                      <a:endParaRPr lang="en-US" dirty="0"/>
                    </a:p>
                  </a:txBody>
                  <a:tcPr/>
                </a:tc>
                <a:extLst>
                  <a:ext uri="{0D108BD9-81ED-4DB2-BD59-A6C34878D82A}">
                    <a16:rowId xmlns:a16="http://schemas.microsoft.com/office/drawing/2014/main" val="10002"/>
                  </a:ext>
                </a:extLst>
              </a:tr>
              <a:tr h="370840">
                <a:tc>
                  <a:txBody>
                    <a:bodyPr/>
                    <a:lstStyle/>
                    <a:p>
                      <a:r>
                        <a:rPr lang="en-US" dirty="0" err="1"/>
                        <a:t>frekuensi</a:t>
                      </a:r>
                      <a:endParaRPr lang="en-US" dirty="0"/>
                    </a:p>
                  </a:txBody>
                  <a:tcPr/>
                </a:tc>
                <a:tc>
                  <a:txBody>
                    <a:bodyPr/>
                    <a:lstStyle/>
                    <a:p>
                      <a:r>
                        <a:rPr lang="en-US" dirty="0" err="1"/>
                        <a:t>Angka</a:t>
                      </a:r>
                      <a:r>
                        <a:rPr lang="en-US" dirty="0"/>
                        <a:t> </a:t>
                      </a:r>
                      <a:r>
                        <a:rPr lang="en-US" dirty="0" err="1"/>
                        <a:t>persen</a:t>
                      </a:r>
                      <a:endParaRPr lang="en-US" dirty="0"/>
                    </a:p>
                    <a:p>
                      <a:r>
                        <a:rPr lang="en-US" dirty="0" err="1"/>
                        <a:t>Angka</a:t>
                      </a:r>
                      <a:r>
                        <a:rPr lang="en-US" baseline="0" dirty="0"/>
                        <a:t> </a:t>
                      </a:r>
                      <a:r>
                        <a:rPr lang="en-US" baseline="0" dirty="0" err="1"/>
                        <a:t>mutlak</a:t>
                      </a:r>
                      <a:endParaRPr lang="en-US" dirty="0"/>
                    </a:p>
                  </a:txBody>
                  <a:tcPr/>
                </a:tc>
                <a:tc>
                  <a:txBody>
                    <a:bodyPr/>
                    <a:lstStyle/>
                    <a:p>
                      <a:r>
                        <a:rPr lang="en-US" dirty="0" err="1"/>
                        <a:t>Angka</a:t>
                      </a:r>
                      <a:r>
                        <a:rPr lang="en-US" dirty="0"/>
                        <a:t> </a:t>
                      </a:r>
                      <a:r>
                        <a:rPr lang="en-US" dirty="0" err="1"/>
                        <a:t>persen</a:t>
                      </a:r>
                      <a:endParaRPr lang="en-US" dirty="0"/>
                    </a:p>
                    <a:p>
                      <a:r>
                        <a:rPr lang="en-US" dirty="0" err="1"/>
                        <a:t>Angka</a:t>
                      </a:r>
                      <a:r>
                        <a:rPr lang="en-US" dirty="0"/>
                        <a:t> </a:t>
                      </a:r>
                      <a:r>
                        <a:rPr lang="en-US" dirty="0" err="1"/>
                        <a:t>mutlak</a:t>
                      </a:r>
                      <a:endParaRPr lang="en-US" dirty="0"/>
                    </a:p>
                  </a:txBody>
                  <a:tcPr/>
                </a:tc>
                <a:tc>
                  <a:txBody>
                    <a:bodyPr/>
                    <a:lstStyle/>
                    <a:p>
                      <a:r>
                        <a:rPr lang="en-US" dirty="0" err="1"/>
                        <a:t>Angka</a:t>
                      </a:r>
                      <a:r>
                        <a:rPr lang="en-US" dirty="0"/>
                        <a:t> </a:t>
                      </a:r>
                      <a:r>
                        <a:rPr lang="en-US" dirty="0" err="1"/>
                        <a:t>persen</a:t>
                      </a:r>
                      <a:endParaRPr lang="en-US" dirty="0"/>
                    </a:p>
                    <a:p>
                      <a:r>
                        <a:rPr lang="en-US" dirty="0" err="1"/>
                        <a:t>Angka</a:t>
                      </a:r>
                      <a:r>
                        <a:rPr lang="en-US" baseline="0" dirty="0"/>
                        <a:t> </a:t>
                      </a:r>
                      <a:r>
                        <a:rPr lang="en-US" baseline="0" dirty="0" err="1"/>
                        <a:t>mutlak</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Penyajian</a:t>
            </a:r>
            <a:r>
              <a:rPr lang="en-US" dirty="0"/>
              <a:t> Data</a:t>
            </a:r>
          </a:p>
        </p:txBody>
      </p:sp>
      <p:sp>
        <p:nvSpPr>
          <p:cNvPr id="3" name="Content Placeholder 2"/>
          <p:cNvSpPr>
            <a:spLocks noGrp="1"/>
          </p:cNvSpPr>
          <p:nvPr>
            <p:ph idx="1"/>
          </p:nvPr>
        </p:nvSpPr>
        <p:spPr>
          <a:xfrm>
            <a:off x="457200" y="1600201"/>
            <a:ext cx="6934200" cy="4724399"/>
          </a:xfrm>
        </p:spPr>
        <p:txBody>
          <a:bodyPr/>
          <a:lstStyle/>
          <a:p>
            <a:pPr marL="533400" indent="-533400">
              <a:lnSpc>
                <a:spcPct val="90000"/>
              </a:lnSpc>
            </a:pPr>
            <a:r>
              <a:rPr lang="en-US" dirty="0" err="1"/>
              <a:t>Penyajian</a:t>
            </a:r>
            <a:r>
              <a:rPr lang="en-US" dirty="0"/>
              <a:t> data </a:t>
            </a:r>
            <a:r>
              <a:rPr lang="en-US" dirty="0" err="1"/>
              <a:t>dalam</a:t>
            </a:r>
            <a:r>
              <a:rPr lang="en-US" dirty="0"/>
              <a:t> </a:t>
            </a:r>
            <a:r>
              <a:rPr lang="en-US" dirty="0" err="1"/>
              <a:t>bentuk</a:t>
            </a:r>
            <a:r>
              <a:rPr lang="en-US" dirty="0"/>
              <a:t> </a:t>
            </a:r>
            <a:r>
              <a:rPr lang="en-US" dirty="0" err="1"/>
              <a:t>gambar</a:t>
            </a:r>
            <a:r>
              <a:rPr lang="en-US" dirty="0"/>
              <a:t>, </a:t>
            </a:r>
            <a:r>
              <a:rPr lang="en-US" dirty="0" err="1"/>
              <a:t>grafik</a:t>
            </a:r>
            <a:r>
              <a:rPr lang="en-US" dirty="0"/>
              <a:t>/</a:t>
            </a:r>
            <a:r>
              <a:rPr lang="en-US" dirty="0" err="1"/>
              <a:t>bagan</a:t>
            </a:r>
            <a:r>
              <a:rPr lang="en-US" dirty="0"/>
              <a:t>:</a:t>
            </a:r>
          </a:p>
          <a:p>
            <a:pPr marL="933450" lvl="1" indent="-533400">
              <a:lnSpc>
                <a:spcPct val="90000"/>
              </a:lnSpc>
            </a:pPr>
            <a:r>
              <a:rPr lang="en-US" dirty="0">
                <a:sym typeface="Wingdings" pitchFamily="2" charset="2"/>
              </a:rPr>
              <a:t> </a:t>
            </a:r>
            <a:r>
              <a:rPr lang="en-US" dirty="0" err="1">
                <a:sym typeface="Wingdings" pitchFamily="2" charset="2"/>
              </a:rPr>
              <a:t>peneliti</a:t>
            </a:r>
            <a:r>
              <a:rPr lang="en-US" dirty="0">
                <a:sym typeface="Wingdings" pitchFamily="2" charset="2"/>
              </a:rPr>
              <a:t> </a:t>
            </a:r>
            <a:r>
              <a:rPr lang="en-US" dirty="0" err="1">
                <a:sym typeface="Wingdings" pitchFamily="2" charset="2"/>
              </a:rPr>
              <a:t>dapat</a:t>
            </a:r>
            <a:r>
              <a:rPr lang="en-US" dirty="0">
                <a:sym typeface="Wingdings" pitchFamily="2" charset="2"/>
              </a:rPr>
              <a:t> </a:t>
            </a:r>
            <a:r>
              <a:rPr lang="en-US" dirty="0" err="1">
                <a:sym typeface="Wingdings" pitchFamily="2" charset="2"/>
              </a:rPr>
              <a:t>mempersiapkan</a:t>
            </a:r>
            <a:r>
              <a:rPr lang="en-US" dirty="0">
                <a:sym typeface="Wingdings" pitchFamily="2" charset="2"/>
              </a:rPr>
              <a:t> </a:t>
            </a:r>
            <a:r>
              <a:rPr lang="en-US" dirty="0" err="1">
                <a:sym typeface="Wingdings" pitchFamily="2" charset="2"/>
              </a:rPr>
              <a:t>grafik</a:t>
            </a:r>
            <a:r>
              <a:rPr lang="en-US" dirty="0">
                <a:sym typeface="Wingdings" pitchFamily="2" charset="2"/>
              </a:rPr>
              <a:t> yang </a:t>
            </a:r>
            <a:r>
              <a:rPr lang="en-US" dirty="0" err="1">
                <a:sym typeface="Wingdings" pitchFamily="2" charset="2"/>
              </a:rPr>
              <a:t>akan</a:t>
            </a:r>
            <a:r>
              <a:rPr lang="en-US" dirty="0">
                <a:sym typeface="Wingdings" pitchFamily="2" charset="2"/>
              </a:rPr>
              <a:t> </a:t>
            </a:r>
            <a:r>
              <a:rPr lang="en-US" dirty="0" err="1">
                <a:sym typeface="Wingdings" pitchFamily="2" charset="2"/>
              </a:rPr>
              <a:t>ditampilkan</a:t>
            </a:r>
            <a:r>
              <a:rPr lang="en-US" dirty="0">
                <a:sym typeface="Wingdings" pitchFamily="2" charset="2"/>
              </a:rPr>
              <a:t>, </a:t>
            </a:r>
            <a:r>
              <a:rPr lang="en-US" dirty="0" err="1">
                <a:sym typeface="Wingdings" pitchFamily="2" charset="2"/>
              </a:rPr>
              <a:t>misalnya</a:t>
            </a:r>
            <a:r>
              <a:rPr lang="en-US" dirty="0">
                <a:sym typeface="Wingdings" pitchFamily="2" charset="2"/>
              </a:rPr>
              <a:t> </a:t>
            </a:r>
            <a:r>
              <a:rPr lang="en-US" dirty="0" err="1">
                <a:sym typeface="Wingdings" pitchFamily="2" charset="2"/>
              </a:rPr>
              <a:t>dalam</a:t>
            </a:r>
            <a:r>
              <a:rPr lang="en-US" dirty="0">
                <a:sym typeface="Wingdings" pitchFamily="2" charset="2"/>
              </a:rPr>
              <a:t> </a:t>
            </a:r>
            <a:r>
              <a:rPr lang="en-US" dirty="0" err="1">
                <a:sym typeface="Wingdings" pitchFamily="2" charset="2"/>
              </a:rPr>
              <a:t>bentuk</a:t>
            </a:r>
            <a:r>
              <a:rPr lang="en-US" dirty="0">
                <a:sym typeface="Wingdings" pitchFamily="2" charset="2"/>
              </a:rPr>
              <a:t> pie diagram, diagram </a:t>
            </a:r>
            <a:r>
              <a:rPr lang="en-US" dirty="0" err="1">
                <a:sym typeface="Wingdings" pitchFamily="2" charset="2"/>
              </a:rPr>
              <a:t>grafik</a:t>
            </a:r>
            <a:r>
              <a:rPr lang="en-US" dirty="0">
                <a:sym typeface="Wingdings" pitchFamily="2" charset="2"/>
              </a:rPr>
              <a:t> </a:t>
            </a:r>
            <a:r>
              <a:rPr lang="en-US" dirty="0" err="1">
                <a:sym typeface="Wingdings" pitchFamily="2" charset="2"/>
              </a:rPr>
              <a:t>balon</a:t>
            </a:r>
            <a:r>
              <a:rPr lang="en-US" dirty="0">
                <a:sym typeface="Wingdings" pitchFamily="2" charset="2"/>
              </a:rPr>
              <a:t>, </a:t>
            </a:r>
            <a:endParaRPr lang="en-US" dirty="0"/>
          </a:p>
          <a:p>
            <a:pPr marL="533400" indent="-533400">
              <a:lnSpc>
                <a:spcPct val="90000"/>
              </a:lnSpc>
            </a:pPr>
            <a:r>
              <a:rPr lang="en-US" dirty="0" err="1"/>
              <a:t>Penyajian</a:t>
            </a:r>
            <a:r>
              <a:rPr lang="en-US" dirty="0"/>
              <a:t> data </a:t>
            </a:r>
            <a:r>
              <a:rPr lang="en-US" dirty="0" err="1"/>
              <a:t>dalam</a:t>
            </a:r>
            <a:r>
              <a:rPr lang="en-US" dirty="0"/>
              <a:t> </a:t>
            </a:r>
            <a:r>
              <a:rPr lang="en-US" dirty="0" err="1"/>
              <a:t>bentuk</a:t>
            </a:r>
            <a:r>
              <a:rPr lang="en-US" dirty="0"/>
              <a:t> </a:t>
            </a:r>
            <a:r>
              <a:rPr lang="en-US" dirty="0" err="1"/>
              <a:t>tabel</a:t>
            </a:r>
            <a:r>
              <a:rPr lang="en-US" dirty="0"/>
              <a:t> </a:t>
            </a:r>
            <a:r>
              <a:rPr lang="en-US" dirty="0" err="1"/>
              <a:t>frekuensi</a:t>
            </a:r>
            <a:endParaRPr lang="en-US" dirty="0"/>
          </a:p>
          <a:p>
            <a:pPr marL="533400" indent="-533400">
              <a:lnSpc>
                <a:spcPct val="90000"/>
              </a:lnSpc>
            </a:pPr>
            <a:r>
              <a:rPr lang="en-US" dirty="0" err="1"/>
              <a:t>Penyajian</a:t>
            </a:r>
            <a:r>
              <a:rPr lang="en-US" dirty="0"/>
              <a:t> data </a:t>
            </a:r>
            <a:r>
              <a:rPr lang="en-US" dirty="0" err="1"/>
              <a:t>dengan</a:t>
            </a:r>
            <a:r>
              <a:rPr lang="en-US" dirty="0"/>
              <a:t> </a:t>
            </a:r>
            <a:r>
              <a:rPr lang="en-US" dirty="0" err="1"/>
              <a:t>angka</a:t>
            </a:r>
            <a:r>
              <a:rPr lang="en-US" dirty="0"/>
              <a:t> </a:t>
            </a:r>
            <a:r>
              <a:rPr lang="en-US" dirty="0" err="1"/>
              <a:t>mutlak</a:t>
            </a:r>
            <a:r>
              <a:rPr lang="en-US" dirty="0"/>
              <a:t> </a:t>
            </a:r>
            <a:r>
              <a:rPr lang="en-US" dirty="0" err="1"/>
              <a:t>dan</a:t>
            </a:r>
            <a:r>
              <a:rPr lang="en-US" dirty="0"/>
              <a:t> </a:t>
            </a:r>
            <a:r>
              <a:rPr lang="en-US" dirty="0" err="1"/>
              <a:t>persen</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2A2A-262B-4367-87A4-F53D9AFB19D2}"/>
              </a:ext>
            </a:extLst>
          </p:cNvPr>
          <p:cNvSpPr>
            <a:spLocks noGrp="1"/>
          </p:cNvSpPr>
          <p:nvPr>
            <p:ph type="title"/>
          </p:nvPr>
        </p:nvSpPr>
        <p:spPr/>
        <p:txBody>
          <a:bodyPr/>
          <a:lstStyle/>
          <a:p>
            <a:r>
              <a:rPr lang="en-US" dirty="0" err="1"/>
              <a:t>Contoh</a:t>
            </a:r>
            <a:r>
              <a:rPr lang="en-US" dirty="0"/>
              <a:t> </a:t>
            </a:r>
            <a:r>
              <a:rPr lang="en-US" dirty="0" err="1"/>
              <a:t>Penyajian</a:t>
            </a:r>
            <a:r>
              <a:rPr lang="en-US" dirty="0"/>
              <a:t> Data </a:t>
            </a:r>
            <a:r>
              <a:rPr lang="en-US" dirty="0" err="1"/>
              <a:t>dalam</a:t>
            </a:r>
            <a:r>
              <a:rPr lang="en-US" dirty="0"/>
              <a:t> </a:t>
            </a:r>
            <a:r>
              <a:rPr lang="en-US" dirty="0" err="1"/>
              <a:t>Bentuk</a:t>
            </a:r>
            <a:r>
              <a:rPr lang="en-US" dirty="0"/>
              <a:t> </a:t>
            </a:r>
            <a:r>
              <a:rPr lang="en-US" dirty="0" err="1"/>
              <a:t>Tabel</a:t>
            </a:r>
            <a:r>
              <a:rPr lang="en-US" dirty="0"/>
              <a:t> </a:t>
            </a:r>
            <a:r>
              <a:rPr lang="en-US" dirty="0" err="1"/>
              <a:t>Frekuensi</a:t>
            </a:r>
            <a:endParaRPr lang="en-US" dirty="0"/>
          </a:p>
        </p:txBody>
      </p:sp>
      <p:sp>
        <p:nvSpPr>
          <p:cNvPr id="3" name="Content Placeholder 2">
            <a:extLst>
              <a:ext uri="{FF2B5EF4-FFF2-40B4-BE49-F238E27FC236}">
                <a16:creationId xmlns:a16="http://schemas.microsoft.com/office/drawing/2014/main" id="{9E32A7E2-85E1-4B29-82B5-AAD5D06D378B}"/>
              </a:ext>
            </a:extLst>
          </p:cNvPr>
          <p:cNvSpPr>
            <a:spLocks noGrp="1"/>
          </p:cNvSpPr>
          <p:nvPr>
            <p:ph idx="1"/>
          </p:nvPr>
        </p:nvSpPr>
        <p:spPr/>
        <p:txBody>
          <a:bodyPr/>
          <a:lstStyle/>
          <a:p>
            <a:endParaRPr lang="en-US" dirty="0"/>
          </a:p>
        </p:txBody>
      </p:sp>
      <p:pic>
        <p:nvPicPr>
          <p:cNvPr id="1026" name="Picture 2" descr="Image result for contoh penyajian data dalam bentuk tabel">
            <a:extLst>
              <a:ext uri="{FF2B5EF4-FFF2-40B4-BE49-F238E27FC236}">
                <a16:creationId xmlns:a16="http://schemas.microsoft.com/office/drawing/2014/main" id="{B0C685F3-EA1C-4454-9437-A4BB6B381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3058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52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4F2F-318B-436E-A9C5-97E386CD381C}"/>
              </a:ext>
            </a:extLst>
          </p:cNvPr>
          <p:cNvSpPr>
            <a:spLocks noGrp="1"/>
          </p:cNvSpPr>
          <p:nvPr>
            <p:ph type="title"/>
          </p:nvPr>
        </p:nvSpPr>
        <p:spPr/>
        <p:txBody>
          <a:bodyPr/>
          <a:lstStyle/>
          <a:p>
            <a:r>
              <a:rPr lang="en-US" dirty="0" err="1"/>
              <a:t>Contoh</a:t>
            </a:r>
            <a:r>
              <a:rPr lang="en-US" dirty="0"/>
              <a:t> </a:t>
            </a:r>
            <a:r>
              <a:rPr lang="en-US" dirty="0" err="1"/>
              <a:t>Penyajian</a:t>
            </a:r>
            <a:r>
              <a:rPr lang="en-US" dirty="0"/>
              <a:t> Data </a:t>
            </a:r>
            <a:r>
              <a:rPr lang="en-US" dirty="0" err="1"/>
              <a:t>dalam</a:t>
            </a:r>
            <a:r>
              <a:rPr lang="en-US" dirty="0"/>
              <a:t> </a:t>
            </a:r>
            <a:r>
              <a:rPr lang="en-US" dirty="0" err="1"/>
              <a:t>Bentuk</a:t>
            </a:r>
            <a:r>
              <a:rPr lang="en-US" dirty="0"/>
              <a:t> Diagram Pie</a:t>
            </a:r>
          </a:p>
        </p:txBody>
      </p:sp>
      <p:pic>
        <p:nvPicPr>
          <p:cNvPr id="2050" name="Picture 2" descr="gambar 7">
            <a:extLst>
              <a:ext uri="{FF2B5EF4-FFF2-40B4-BE49-F238E27FC236}">
                <a16:creationId xmlns:a16="http://schemas.microsoft.com/office/drawing/2014/main" id="{E5F9FC44-8F19-42B9-A058-5999F5C81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458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55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92162"/>
          </a:xfrm>
        </p:spPr>
        <p:txBody>
          <a:bodyPr/>
          <a:lstStyle/>
          <a:p>
            <a:r>
              <a:rPr lang="id-ID" sz="3600" b="1" dirty="0"/>
              <a:t>Pengolahan Data</a:t>
            </a:r>
          </a:p>
        </p:txBody>
      </p:sp>
      <p:sp>
        <p:nvSpPr>
          <p:cNvPr id="3" name="Content Placeholder 2"/>
          <p:cNvSpPr>
            <a:spLocks noGrp="1"/>
          </p:cNvSpPr>
          <p:nvPr>
            <p:ph idx="1"/>
          </p:nvPr>
        </p:nvSpPr>
        <p:spPr>
          <a:xfrm>
            <a:off x="381000" y="1219201"/>
            <a:ext cx="7239000" cy="4648199"/>
          </a:xfrm>
        </p:spPr>
        <p:txBody>
          <a:bodyPr>
            <a:normAutofit fontScale="77500" lnSpcReduction="20000"/>
          </a:bodyPr>
          <a:lstStyle/>
          <a:p>
            <a:pPr>
              <a:buFontTx/>
              <a:buNone/>
            </a:pPr>
            <a:r>
              <a:rPr lang="en-US" b="1" dirty="0"/>
              <a:t>LANGKAH-LANGKAH PENGOLAHAN DATA:</a:t>
            </a:r>
          </a:p>
          <a:p>
            <a:pPr>
              <a:buFontTx/>
              <a:buNone/>
            </a:pPr>
            <a:r>
              <a:rPr lang="en-US" b="1" dirty="0"/>
              <a:t>1. </a:t>
            </a:r>
            <a:r>
              <a:rPr lang="id-ID" b="1" dirty="0"/>
              <a:t>Pemeriksaan Data (Editing): </a:t>
            </a:r>
          </a:p>
          <a:p>
            <a:r>
              <a:rPr lang="id-ID" b="1" dirty="0"/>
              <a:t>Kelengkapan pengisian</a:t>
            </a:r>
            <a:r>
              <a:rPr lang="en-US" b="1" dirty="0"/>
              <a:t> data</a:t>
            </a:r>
            <a:r>
              <a:rPr lang="id-ID" dirty="0"/>
              <a:t>:</a:t>
            </a:r>
            <a:endParaRPr lang="id-ID" dirty="0">
              <a:sym typeface="Wingdings" pitchFamily="2" charset="2"/>
            </a:endParaRPr>
          </a:p>
          <a:p>
            <a:pPr lvl="1"/>
            <a:r>
              <a:rPr lang="id-ID" dirty="0">
                <a:sym typeface="Wingdings" pitchFamily="2" charset="2"/>
              </a:rPr>
              <a:t> untuk kuesioner terstruktur, tidak ada jawaban yang kosong mungkin pewawancara lupa menanyakan, atau lupa menuliskan jawaban.</a:t>
            </a:r>
            <a:endParaRPr lang="id-ID" dirty="0"/>
          </a:p>
          <a:p>
            <a:r>
              <a:rPr lang="id-ID" b="1" dirty="0"/>
              <a:t>Kejelasan tulisan</a:t>
            </a:r>
            <a:r>
              <a:rPr lang="id-ID" dirty="0"/>
              <a:t>:</a:t>
            </a:r>
          </a:p>
          <a:p>
            <a:pPr lvl="1"/>
            <a:r>
              <a:rPr lang="id-ID" dirty="0"/>
              <a:t>Untuk kuesioner dengan pertanyaan terbuka, tulisan harus jelas dan terbaca</a:t>
            </a:r>
          </a:p>
          <a:p>
            <a:r>
              <a:rPr lang="id-ID" b="1" dirty="0"/>
              <a:t>Kejelasan makna:</a:t>
            </a:r>
          </a:p>
          <a:p>
            <a:pPr lvl="1"/>
            <a:r>
              <a:rPr lang="id-ID" dirty="0"/>
              <a:t>tulisan yang “kacau” atau penggunaan bahasa yang tidak baku, terkadang menyulitkan editor kuesioner ketika harus mengedit data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id-ID" b="1" dirty="0"/>
              <a:t>Konsistensi/keajegan dan kesesuaian antarjawaban:</a:t>
            </a:r>
          </a:p>
          <a:p>
            <a:pPr lvl="1"/>
            <a:r>
              <a:rPr lang="id-ID" dirty="0"/>
              <a:t>Terkadang antara pertanyaan sebelumnya berhubungan dengan pertanyaan berikutnya</a:t>
            </a:r>
            <a:r>
              <a:rPr lang="id-ID" dirty="0">
                <a:sym typeface="Wingdings" pitchFamily="2" charset="2"/>
              </a:rPr>
              <a:t> jika jawaban tidak konsisten mungkin pewawancara kurang teliti untuk mencek hubungan antar pertanyaan.</a:t>
            </a:r>
            <a:endParaRPr lang="id-ID" dirty="0"/>
          </a:p>
          <a:p>
            <a:r>
              <a:rPr lang="id-ID" b="1" dirty="0"/>
              <a:t>Relevansi jawaban</a:t>
            </a:r>
            <a:r>
              <a:rPr lang="id-ID" dirty="0"/>
              <a:t>:</a:t>
            </a:r>
          </a:p>
          <a:p>
            <a:pPr lvl="1"/>
            <a:r>
              <a:rPr lang="id-ID" dirty="0"/>
              <a:t>Terkadang pewawancara tidak mampu menjelaskan pertanyaan kepada responden sehingga jawaban responden tidak konsisten dengan maksud pertanyaan.</a:t>
            </a:r>
          </a:p>
          <a:p>
            <a:r>
              <a:rPr lang="id-ID" b="1" dirty="0"/>
              <a:t>Keseragaman kesatuan data:</a:t>
            </a:r>
          </a:p>
          <a:p>
            <a:pPr lvl="1"/>
            <a:r>
              <a:rPr lang="id-ID" dirty="0"/>
              <a:t>Terutama untuk pertanyaan yang menggunakan satuan ukuran tertentu (misalnya: jarak</a:t>
            </a:r>
            <a:r>
              <a:rPr lang="id-ID" dirty="0">
                <a:sym typeface="Wingdings" pitchFamily="2" charset="2"/>
              </a:rPr>
              <a:t> konsisten meter, atau kilometer, atau upah mingguan atau bulanan)</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id-ID" dirty="0"/>
              <a:t>Pembuatan Kode (Coding)</a:t>
            </a:r>
          </a:p>
        </p:txBody>
      </p:sp>
      <p:sp>
        <p:nvSpPr>
          <p:cNvPr id="3" name="Content Placeholder 2"/>
          <p:cNvSpPr>
            <a:spLocks noGrp="1"/>
          </p:cNvSpPr>
          <p:nvPr>
            <p:ph idx="1"/>
          </p:nvPr>
        </p:nvSpPr>
        <p:spPr>
          <a:xfrm>
            <a:off x="457200" y="1600201"/>
            <a:ext cx="7391400" cy="4114800"/>
          </a:xfrm>
        </p:spPr>
        <p:txBody>
          <a:bodyPr>
            <a:normAutofit fontScale="92500" lnSpcReduction="20000"/>
          </a:bodyPr>
          <a:lstStyle/>
          <a:p>
            <a:r>
              <a:rPr lang="id-ID" dirty="0"/>
              <a:t>Tujuan: </a:t>
            </a:r>
          </a:p>
          <a:p>
            <a:pPr lvl="1"/>
            <a:r>
              <a:rPr lang="id-ID" dirty="0"/>
              <a:t>Digunakan untuk menyederhanakan data</a:t>
            </a:r>
            <a:r>
              <a:rPr lang="id-ID" dirty="0">
                <a:sym typeface="Wingdings" pitchFamily="2" charset="2"/>
              </a:rPr>
              <a:t> memberi simbol angka atau kode tertentu pada tiap-tiap jawaban</a:t>
            </a:r>
          </a:p>
          <a:p>
            <a:pPr lvl="1"/>
            <a:r>
              <a:rPr lang="id-ID" dirty="0">
                <a:sym typeface="Wingdings" pitchFamily="2" charset="2"/>
              </a:rPr>
              <a:t>Pengorganisasian data mentah secara sistematis ke dalam format yang dapat dibaca bahasa mesin (computer)</a:t>
            </a:r>
            <a:endParaRPr lang="id-ID" dirty="0"/>
          </a:p>
          <a:p>
            <a:r>
              <a:rPr lang="id-ID" dirty="0"/>
              <a:t>Manfaat:</a:t>
            </a:r>
          </a:p>
          <a:p>
            <a:pPr lvl="1"/>
            <a:r>
              <a:rPr lang="id-ID" dirty="0"/>
              <a:t>Mempermudah dan mempercepat analisis</a:t>
            </a:r>
          </a:p>
          <a:p>
            <a:pPr lvl="1"/>
            <a:r>
              <a:rPr lang="id-ID" dirty="0"/>
              <a:t>Mempermudah penyimpanan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 pengkodean berdasarkan pada jenis pertanyaan:</a:t>
            </a:r>
          </a:p>
        </p:txBody>
      </p:sp>
      <p:sp>
        <p:nvSpPr>
          <p:cNvPr id="3" name="Content Placeholder 2"/>
          <p:cNvSpPr>
            <a:spLocks noGrp="1"/>
          </p:cNvSpPr>
          <p:nvPr>
            <p:ph idx="1"/>
          </p:nvPr>
        </p:nvSpPr>
        <p:spPr>
          <a:xfrm>
            <a:off x="457200" y="1600201"/>
            <a:ext cx="7391400" cy="3962400"/>
          </a:xfrm>
        </p:spPr>
        <p:txBody>
          <a:bodyPr>
            <a:normAutofit fontScale="62500" lnSpcReduction="20000"/>
          </a:bodyPr>
          <a:lstStyle/>
          <a:p>
            <a:pPr marL="533400" indent="-533400">
              <a:buFontTx/>
              <a:buAutoNum type="arabicPeriod"/>
            </a:pPr>
            <a:r>
              <a:rPr lang="id-ID" b="1" dirty="0"/>
              <a:t>Pertanyaan yang jawabannya berupa angka</a:t>
            </a:r>
            <a:r>
              <a:rPr lang="id-ID" b="1" dirty="0">
                <a:sym typeface="Wingdings" pitchFamily="2" charset="2"/>
              </a:rPr>
              <a:t>:</a:t>
            </a:r>
          </a:p>
          <a:p>
            <a:pPr marL="933450" lvl="1" indent="-533400">
              <a:buFont typeface="Wingdings" pitchFamily="2" charset="2"/>
              <a:buChar char="q"/>
            </a:pPr>
            <a:r>
              <a:rPr lang="id-ID" dirty="0">
                <a:sym typeface="Wingdings" pitchFamily="2" charset="2"/>
              </a:rPr>
              <a:t> bisa dibiarkan sesuai nominal angka yang ada, atau melakukan kategori atas rentang angka tersebut.</a:t>
            </a:r>
            <a:endParaRPr lang="id-ID" dirty="0"/>
          </a:p>
          <a:p>
            <a:pPr marL="533400" indent="-533400">
              <a:buFontTx/>
              <a:buAutoNum type="arabicPeriod"/>
            </a:pPr>
            <a:r>
              <a:rPr lang="id-ID" b="1" dirty="0"/>
              <a:t>Pertanyaan tertutup</a:t>
            </a:r>
            <a:r>
              <a:rPr lang="id-ID" dirty="0"/>
              <a:t>: </a:t>
            </a:r>
          </a:p>
          <a:p>
            <a:pPr marL="933450" lvl="1" indent="-533400">
              <a:buFont typeface="Wingdings" pitchFamily="2" charset="2"/>
              <a:buChar char="q"/>
            </a:pPr>
            <a:r>
              <a:rPr lang="id-ID" dirty="0"/>
              <a:t>Kode sudah bisa ditetapkan sejak pertanyaan dan jawaban disusun. </a:t>
            </a:r>
          </a:p>
          <a:p>
            <a:pPr marL="533400" indent="-533400">
              <a:buFontTx/>
              <a:buAutoNum type="arabicPeriod"/>
            </a:pPr>
            <a:r>
              <a:rPr lang="id-ID" b="1" dirty="0"/>
              <a:t>Pertanyaan setengah terbuka</a:t>
            </a:r>
            <a:r>
              <a:rPr lang="id-ID" dirty="0"/>
              <a:t>:</a:t>
            </a:r>
          </a:p>
          <a:p>
            <a:pPr marL="933450" lvl="1" indent="-533400">
              <a:buFont typeface="Wingdings" pitchFamily="2" charset="2"/>
              <a:buChar char="q"/>
            </a:pPr>
            <a:r>
              <a:rPr lang="id-ID" dirty="0"/>
              <a:t>Harus membuat kategori baru atas jawaban yang masuk</a:t>
            </a:r>
          </a:p>
          <a:p>
            <a:pPr marL="533400" indent="-533400">
              <a:buFontTx/>
              <a:buAutoNum type="arabicPeriod"/>
            </a:pPr>
            <a:r>
              <a:rPr lang="id-ID" b="1" dirty="0"/>
              <a:t>Pertanyaan  terbuka:</a:t>
            </a:r>
          </a:p>
          <a:p>
            <a:pPr marL="933450" lvl="1" indent="-533400">
              <a:buFont typeface="Wingdings" pitchFamily="2" charset="2"/>
              <a:buChar char="q"/>
            </a:pPr>
            <a:r>
              <a:rPr lang="id-ID" dirty="0"/>
              <a:t>Peneliti harus membuat kategori-kategori baru untuk jawaban responden yang bermacam-macam.</a:t>
            </a:r>
          </a:p>
          <a:p>
            <a:pPr marL="533400" indent="-533400">
              <a:buFontTx/>
              <a:buAutoNum type="arabicPeriod"/>
            </a:pPr>
            <a:r>
              <a:rPr lang="id-ID" b="1" dirty="0"/>
              <a:t>Pertanyaan tertutup yang jawabannya bisa dipilih lebih dari satu</a:t>
            </a:r>
          </a:p>
          <a:p>
            <a:pPr marL="933450" lvl="1" indent="-533400">
              <a:buFont typeface="Wingdings" pitchFamily="2" charset="2"/>
              <a:buChar char="q"/>
            </a:pPr>
            <a:r>
              <a:rPr lang="id-ID" dirty="0"/>
              <a:t>Kode harus meliputi semua jenis jawaban responden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10199"/>
                  </a:outerShdw>
                </a:effectLst>
              </a:rPr>
              <a:t>3. </a:t>
            </a:r>
            <a:r>
              <a:rPr lang="id-ID" dirty="0">
                <a:effectLst>
                  <a:outerShdw blurRad="38100" dist="38100" dir="2700000" algn="tl">
                    <a:srgbClr val="010199"/>
                  </a:outerShdw>
                </a:effectLst>
              </a:rPr>
              <a:t>Penyederhanaan</a:t>
            </a:r>
            <a:r>
              <a:rPr lang="en-US" dirty="0">
                <a:effectLst>
                  <a:outerShdw blurRad="38100" dist="38100" dir="2700000" algn="tl">
                    <a:srgbClr val="010199"/>
                  </a:outerShdw>
                </a:effectLst>
              </a:rPr>
              <a:t> Data</a:t>
            </a:r>
            <a:endParaRPr lang="en-US" dirty="0"/>
          </a:p>
        </p:txBody>
      </p:sp>
      <p:sp>
        <p:nvSpPr>
          <p:cNvPr id="3" name="Content Placeholder 2"/>
          <p:cNvSpPr>
            <a:spLocks noGrp="1"/>
          </p:cNvSpPr>
          <p:nvPr>
            <p:ph idx="1"/>
          </p:nvPr>
        </p:nvSpPr>
        <p:spPr/>
        <p:txBody>
          <a:bodyPr/>
          <a:lstStyle/>
          <a:p>
            <a:r>
              <a:rPr lang="id-ID" dirty="0"/>
              <a:t>Dilakukan dengan membuat klasifikasi, yaitu:</a:t>
            </a:r>
          </a:p>
          <a:p>
            <a:pPr lvl="1"/>
            <a:r>
              <a:rPr lang="id-ID" dirty="0"/>
              <a:t>Menggolongkan/mengkategorikan  data dari ratusan/puluhan  jawaban</a:t>
            </a:r>
            <a:r>
              <a:rPr lang="id-ID" dirty="0">
                <a:sym typeface="Wingdings" pitchFamily="2" charset="2"/>
              </a:rPr>
              <a:t> dan setelah itu memberi kode/simbol pada masing-masing kategori jawaban. </a:t>
            </a:r>
          </a:p>
          <a:p>
            <a:pPr lvl="1"/>
            <a:r>
              <a:rPr lang="id-ID" dirty="0">
                <a:sym typeface="Wingdings" pitchFamily="2" charset="2"/>
              </a:rPr>
              <a:t>Peneliti tidak diperbolehkan mengubah isi data </a:t>
            </a:r>
            <a:endParaRPr lang="id-ID"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ANALISIS DATA: </a:t>
            </a:r>
            <a:br>
              <a:rPr lang="en-US" dirty="0"/>
            </a:br>
            <a:r>
              <a:rPr lang="en-US" dirty="0" err="1"/>
              <a:t>Langkah-langkah</a:t>
            </a:r>
            <a:r>
              <a:rPr lang="en-US" dirty="0"/>
              <a:t> </a:t>
            </a:r>
          </a:p>
        </p:txBody>
      </p:sp>
      <p:sp>
        <p:nvSpPr>
          <p:cNvPr id="3" name="Content Placeholder 2"/>
          <p:cNvSpPr>
            <a:spLocks noGrp="1"/>
          </p:cNvSpPr>
          <p:nvPr>
            <p:ph idx="1"/>
          </p:nvPr>
        </p:nvSpPr>
        <p:spPr>
          <a:xfrm>
            <a:off x="457200" y="1600201"/>
            <a:ext cx="7696200" cy="4191000"/>
          </a:xfrm>
        </p:spPr>
        <p:txBody>
          <a:bodyPr/>
          <a:lstStyle/>
          <a:p>
            <a:pPr marL="533400" indent="-533400">
              <a:buFontTx/>
              <a:buNone/>
            </a:pPr>
            <a:r>
              <a:rPr lang="en-US" sz="3600" b="1" dirty="0" err="1"/>
              <a:t>Rencana</a:t>
            </a:r>
            <a:r>
              <a:rPr lang="en-US" sz="3600" b="1" dirty="0"/>
              <a:t> </a:t>
            </a:r>
            <a:r>
              <a:rPr lang="en-US" sz="3600" b="1" dirty="0" err="1"/>
              <a:t>analisis</a:t>
            </a:r>
            <a:endParaRPr lang="en-US" sz="3600" b="1" dirty="0"/>
          </a:p>
          <a:p>
            <a:pPr marL="533400" indent="-533400"/>
            <a:r>
              <a:rPr lang="en-US" sz="2800" b="1" i="1" dirty="0" err="1"/>
              <a:t>Mengapa</a:t>
            </a:r>
            <a:r>
              <a:rPr lang="en-US" sz="2800" b="1" i="1" dirty="0"/>
              <a:t> </a:t>
            </a:r>
            <a:r>
              <a:rPr lang="en-US" sz="2800" b="1" i="1" dirty="0" err="1"/>
              <a:t>diperlukan</a:t>
            </a:r>
            <a:r>
              <a:rPr lang="en-US" sz="2800" b="1" i="1" dirty="0"/>
              <a:t> </a:t>
            </a:r>
            <a:r>
              <a:rPr lang="en-US" sz="2800" b="1" i="1" dirty="0" err="1"/>
              <a:t>Rencana</a:t>
            </a:r>
            <a:r>
              <a:rPr lang="en-US" sz="2800" b="1" i="1" dirty="0"/>
              <a:t> </a:t>
            </a:r>
            <a:r>
              <a:rPr lang="en-US" sz="2800" b="1" i="1" dirty="0" err="1"/>
              <a:t>Analisis</a:t>
            </a:r>
            <a:r>
              <a:rPr lang="en-US" sz="2800" b="1" i="1" dirty="0"/>
              <a:t>?</a:t>
            </a:r>
            <a:endParaRPr lang="en-US" sz="2800" b="1" dirty="0"/>
          </a:p>
          <a:p>
            <a:pPr marL="914400" lvl="1" indent="-457200"/>
            <a:r>
              <a:rPr lang="en-US" sz="2400" b="1" dirty="0"/>
              <a:t>Data yang </a:t>
            </a:r>
            <a:r>
              <a:rPr lang="en-US" sz="2400" b="1" dirty="0" err="1"/>
              <a:t>dikumpulkan</a:t>
            </a:r>
            <a:r>
              <a:rPr lang="en-US" sz="2400" b="1" dirty="0"/>
              <a:t> </a:t>
            </a:r>
            <a:r>
              <a:rPr lang="en-US" sz="2400" b="1" dirty="0" err="1"/>
              <a:t>pada</a:t>
            </a:r>
            <a:r>
              <a:rPr lang="en-US" sz="2400" b="1" dirty="0"/>
              <a:t> </a:t>
            </a:r>
            <a:r>
              <a:rPr lang="en-US" sz="2400" b="1" dirty="0" err="1"/>
              <a:t>kenyataannya</a:t>
            </a:r>
            <a:r>
              <a:rPr lang="en-US" sz="2400" b="1" dirty="0"/>
              <a:t> </a:t>
            </a:r>
            <a:r>
              <a:rPr lang="en-US" sz="2400" b="1" dirty="0" err="1"/>
              <a:t>tidak</a:t>
            </a:r>
            <a:r>
              <a:rPr lang="en-US" sz="2400" b="1" dirty="0"/>
              <a:t> </a:t>
            </a:r>
            <a:r>
              <a:rPr lang="en-US" sz="2400" b="1" dirty="0" err="1"/>
              <a:t>selalu</a:t>
            </a:r>
            <a:r>
              <a:rPr lang="en-US" sz="2400" b="1" dirty="0"/>
              <a:t> </a:t>
            </a:r>
            <a:r>
              <a:rPr lang="en-US" sz="2400" b="1" dirty="0" err="1"/>
              <a:t>sama</a:t>
            </a:r>
            <a:r>
              <a:rPr lang="en-US" sz="2400" b="1" dirty="0"/>
              <a:t> </a:t>
            </a:r>
            <a:r>
              <a:rPr lang="en-US" sz="2400" b="1" dirty="0" err="1"/>
              <a:t>dengan</a:t>
            </a:r>
            <a:r>
              <a:rPr lang="en-US" sz="2400" b="1" dirty="0"/>
              <a:t> yang </a:t>
            </a:r>
            <a:r>
              <a:rPr lang="en-US" sz="2400" b="1" dirty="0" err="1"/>
              <a:t>ditemukan</a:t>
            </a:r>
            <a:r>
              <a:rPr lang="en-US" sz="2400" b="1" dirty="0">
                <a:sym typeface="Wingdings" pitchFamily="2" charset="2"/>
              </a:rPr>
              <a:t> </a:t>
            </a:r>
            <a:r>
              <a:rPr lang="en-US" sz="2400" b="1" dirty="0" err="1">
                <a:sym typeface="Wingdings" pitchFamily="2" charset="2"/>
              </a:rPr>
              <a:t>umumnya</a:t>
            </a:r>
            <a:r>
              <a:rPr lang="en-US" sz="2400" b="1" dirty="0">
                <a:sym typeface="Wingdings" pitchFamily="2" charset="2"/>
              </a:rPr>
              <a:t> data yang </a:t>
            </a:r>
            <a:r>
              <a:rPr lang="en-US" sz="2400" b="1" dirty="0" err="1">
                <a:sym typeface="Wingdings" pitchFamily="2" charset="2"/>
              </a:rPr>
              <a:t>ditemukan</a:t>
            </a:r>
            <a:r>
              <a:rPr lang="en-US" sz="2400" b="1" dirty="0">
                <a:sym typeface="Wingdings" pitchFamily="2" charset="2"/>
              </a:rPr>
              <a:t> </a:t>
            </a:r>
            <a:r>
              <a:rPr lang="en-US" sz="2400" b="1" dirty="0" err="1">
                <a:sym typeface="Wingdings" pitchFamily="2" charset="2"/>
              </a:rPr>
              <a:t>berlimpah</a:t>
            </a:r>
            <a:r>
              <a:rPr lang="en-US" sz="2400" b="1" dirty="0">
                <a:sym typeface="Wingdings" pitchFamily="2" charset="2"/>
              </a:rPr>
              <a:t> </a:t>
            </a:r>
            <a:r>
              <a:rPr lang="en-US" sz="2400" b="1" dirty="0" err="1">
                <a:sym typeface="Wingdings" pitchFamily="2" charset="2"/>
              </a:rPr>
              <a:t>dan</a:t>
            </a:r>
            <a:r>
              <a:rPr lang="en-US" sz="2400" b="1" dirty="0">
                <a:sym typeface="Wingdings" pitchFamily="2" charset="2"/>
              </a:rPr>
              <a:t> </a:t>
            </a:r>
            <a:r>
              <a:rPr lang="en-US" sz="2400" b="1" dirty="0" err="1">
                <a:sym typeface="Wingdings" pitchFamily="2" charset="2"/>
              </a:rPr>
              <a:t>tidak</a:t>
            </a:r>
            <a:r>
              <a:rPr lang="en-US" sz="2400" b="1" dirty="0">
                <a:sym typeface="Wingdings" pitchFamily="2" charset="2"/>
              </a:rPr>
              <a:t> </a:t>
            </a:r>
            <a:r>
              <a:rPr lang="en-US" sz="2400" b="1" dirty="0" err="1">
                <a:sym typeface="Wingdings" pitchFamily="2" charset="2"/>
              </a:rPr>
              <a:t>dibutuhkan</a:t>
            </a:r>
            <a:r>
              <a:rPr lang="en-US" sz="2400" b="1" dirty="0">
                <a:sym typeface="Wingdings" pitchFamily="2" charset="2"/>
              </a:rPr>
              <a:t> </a:t>
            </a:r>
            <a:r>
              <a:rPr lang="en-US" sz="2400" b="1" dirty="0" err="1">
                <a:sym typeface="Wingdings" pitchFamily="2" charset="2"/>
              </a:rPr>
              <a:t>semua</a:t>
            </a:r>
            <a:r>
              <a:rPr lang="en-US" sz="2400" b="1" dirty="0">
                <a:sym typeface="Wingdings" pitchFamily="2" charset="2"/>
              </a:rPr>
              <a:t> </a:t>
            </a:r>
            <a:r>
              <a:rPr lang="en-US" sz="2400" b="1" dirty="0" err="1">
                <a:sym typeface="Wingdings" pitchFamily="2" charset="2"/>
              </a:rPr>
              <a:t>disesuaikan</a:t>
            </a:r>
            <a:r>
              <a:rPr lang="en-US" sz="2400" b="1" dirty="0">
                <a:sym typeface="Wingdings" pitchFamily="2" charset="2"/>
              </a:rPr>
              <a:t> </a:t>
            </a:r>
            <a:r>
              <a:rPr lang="en-US" sz="2400" b="1" dirty="0" err="1">
                <a:sym typeface="Wingdings" pitchFamily="2" charset="2"/>
              </a:rPr>
              <a:t>dengan</a:t>
            </a:r>
            <a:r>
              <a:rPr lang="en-US" sz="2400" b="1" dirty="0">
                <a:sym typeface="Wingdings" pitchFamily="2" charset="2"/>
              </a:rPr>
              <a:t> </a:t>
            </a:r>
            <a:r>
              <a:rPr lang="en-US" sz="2400" b="1" dirty="0" err="1">
                <a:sym typeface="Wingdings" pitchFamily="2" charset="2"/>
              </a:rPr>
              <a:t>kebutuhan</a:t>
            </a:r>
            <a:r>
              <a:rPr lang="en-US" sz="2400" b="1" dirty="0">
                <a:sym typeface="Wingdings" pitchFamily="2" charset="2"/>
              </a:rPr>
              <a:t> </a:t>
            </a:r>
            <a:r>
              <a:rPr lang="en-US" sz="2400" b="1" dirty="0" err="1">
                <a:sym typeface="Wingdings" pitchFamily="2" charset="2"/>
              </a:rPr>
              <a:t>peneliti</a:t>
            </a:r>
            <a:endParaRPr lang="en-US" sz="2400" b="1" dirty="0"/>
          </a:p>
          <a:p>
            <a:pPr marL="914400" lvl="1" indent="-457200"/>
            <a:r>
              <a:rPr lang="en-US" sz="2400" b="1" dirty="0" err="1"/>
              <a:t>Kebutuhan</a:t>
            </a:r>
            <a:r>
              <a:rPr lang="en-US" sz="2400" b="1" dirty="0"/>
              <a:t> </a:t>
            </a:r>
            <a:r>
              <a:rPr lang="en-US" sz="2400" b="1" dirty="0" err="1"/>
              <a:t>analisis</a:t>
            </a:r>
            <a:r>
              <a:rPr lang="en-US" sz="2400" b="1" dirty="0"/>
              <a:t> </a:t>
            </a:r>
            <a:r>
              <a:rPr lang="en-US" sz="2400" b="1" dirty="0" err="1"/>
              <a:t>dapat</a:t>
            </a:r>
            <a:r>
              <a:rPr lang="en-US" sz="2400" b="1" dirty="0"/>
              <a:t> </a:t>
            </a:r>
            <a:r>
              <a:rPr lang="en-US" sz="2400" b="1" dirty="0" err="1"/>
              <a:t>diperinci</a:t>
            </a:r>
            <a:r>
              <a:rPr lang="en-US" sz="2400" b="1" dirty="0"/>
              <a:t>  </a:t>
            </a:r>
            <a:r>
              <a:rPr lang="en-US" sz="2400" b="1" dirty="0" err="1"/>
              <a:t>lebih</a:t>
            </a:r>
            <a:r>
              <a:rPr lang="en-US" sz="2400" b="1" dirty="0"/>
              <a:t> </a:t>
            </a:r>
            <a:r>
              <a:rPr lang="en-US" sz="2400" b="1" dirty="0" err="1"/>
              <a:t>dulu</a:t>
            </a:r>
            <a:r>
              <a:rPr lang="en-US" sz="2400" b="1" dirty="0"/>
              <a:t> </a:t>
            </a:r>
            <a:r>
              <a:rPr lang="en-US" sz="2400" b="1" dirty="0" err="1"/>
              <a:t>dan</a:t>
            </a:r>
            <a:r>
              <a:rPr lang="en-US" sz="2400" b="1" dirty="0"/>
              <a:t> </a:t>
            </a:r>
            <a:r>
              <a:rPr lang="en-US" sz="2400" b="1" dirty="0" err="1"/>
              <a:t>disesuaikan</a:t>
            </a:r>
            <a:r>
              <a:rPr lang="en-US" sz="2400" b="1" dirty="0"/>
              <a:t> </a:t>
            </a:r>
            <a:r>
              <a:rPr lang="en-US" sz="2400" b="1" dirty="0" err="1"/>
              <a:t>dengan</a:t>
            </a:r>
            <a:r>
              <a:rPr lang="en-US" sz="2400" b="1" dirty="0"/>
              <a:t> data yang </a:t>
            </a:r>
            <a:r>
              <a:rPr lang="en-US" sz="2400" b="1" dirty="0" err="1"/>
              <a:t>terkumpul</a:t>
            </a:r>
            <a:endParaRPr lang="en-US" sz="2400" b="1"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err="1"/>
              <a:t>Beberapa</a:t>
            </a:r>
            <a:r>
              <a:rPr lang="en-US" sz="3200" dirty="0"/>
              <a:t> </a:t>
            </a:r>
            <a:r>
              <a:rPr lang="en-US" sz="3200" dirty="0" err="1"/>
              <a:t>Kondisi</a:t>
            </a:r>
            <a:r>
              <a:rPr lang="en-US" sz="3200" dirty="0"/>
              <a:t> data </a:t>
            </a:r>
            <a:r>
              <a:rPr lang="en-US" sz="3200" dirty="0" err="1"/>
              <a:t>penelitian</a:t>
            </a:r>
            <a:r>
              <a:rPr lang="en-US" sz="3200" dirty="0"/>
              <a:t> yang </a:t>
            </a:r>
            <a:r>
              <a:rPr lang="en-US" sz="3200" dirty="0" err="1"/>
              <a:t>terkumpul</a:t>
            </a:r>
            <a:r>
              <a:rPr lang="en-US" sz="3200" dirty="0"/>
              <a:t>:</a:t>
            </a:r>
          </a:p>
        </p:txBody>
      </p:sp>
      <p:sp>
        <p:nvSpPr>
          <p:cNvPr id="3" name="Content Placeholder 2"/>
          <p:cNvSpPr>
            <a:spLocks noGrp="1"/>
          </p:cNvSpPr>
          <p:nvPr>
            <p:ph idx="1"/>
          </p:nvPr>
        </p:nvSpPr>
        <p:spPr>
          <a:xfrm>
            <a:off x="457200" y="1143000"/>
            <a:ext cx="8229600" cy="5059363"/>
          </a:xfrm>
        </p:spPr>
        <p:txBody>
          <a:bodyPr/>
          <a:lstStyle/>
          <a:p>
            <a:pPr>
              <a:buNone/>
            </a:pPr>
            <a:r>
              <a:rPr lang="en-US" sz="1400" dirty="0" err="1"/>
              <a:t>Gambar</a:t>
            </a:r>
            <a:r>
              <a:rPr lang="en-US" sz="1400" dirty="0"/>
              <a:t> 1                                                          </a:t>
            </a:r>
            <a:r>
              <a:rPr lang="en-US" sz="1400" dirty="0" err="1"/>
              <a:t>Gambar</a:t>
            </a:r>
            <a:r>
              <a:rPr lang="en-US" sz="1400" dirty="0"/>
              <a:t> 2   </a:t>
            </a:r>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endParaRPr lang="en-US" sz="1400" dirty="0"/>
          </a:p>
          <a:p>
            <a:pPr>
              <a:buNone/>
            </a:pPr>
            <a:r>
              <a:rPr lang="en-US" sz="1400" dirty="0" err="1"/>
              <a:t>Gambar</a:t>
            </a:r>
            <a:r>
              <a:rPr lang="en-US" sz="1400" dirty="0"/>
              <a:t> 3:                                                                                       </a:t>
            </a:r>
            <a:r>
              <a:rPr lang="en-US" sz="1400" dirty="0" err="1"/>
              <a:t>Gambar</a:t>
            </a:r>
            <a:r>
              <a:rPr lang="en-US" sz="1400" dirty="0"/>
              <a:t> 4:</a:t>
            </a:r>
          </a:p>
          <a:p>
            <a:pPr>
              <a:buNone/>
            </a:pPr>
            <a:endParaRPr lang="en-US" sz="1400" dirty="0"/>
          </a:p>
          <a:p>
            <a:pPr>
              <a:buNone/>
            </a:pPr>
            <a:endParaRPr lang="en-US" sz="1400" dirty="0"/>
          </a:p>
          <a:p>
            <a:pPr>
              <a:buNone/>
            </a:pPr>
            <a:endParaRPr lang="en-US" sz="1400" dirty="0"/>
          </a:p>
        </p:txBody>
      </p:sp>
      <p:sp>
        <p:nvSpPr>
          <p:cNvPr id="5" name="Rectangle 4"/>
          <p:cNvSpPr/>
          <p:nvPr/>
        </p:nvSpPr>
        <p:spPr>
          <a:xfrm>
            <a:off x="533400" y="1676400"/>
            <a:ext cx="2895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Data yang </a:t>
            </a:r>
            <a:r>
              <a:rPr lang="en-US" dirty="0" err="1">
                <a:solidFill>
                  <a:schemeClr val="tx1"/>
                </a:solidFill>
              </a:rPr>
              <a:t>direncanakan</a:t>
            </a:r>
            <a:endParaRPr lang="en-US" dirty="0">
              <a:solidFill>
                <a:schemeClr val="tx1"/>
              </a:solidFill>
            </a:endParaRPr>
          </a:p>
        </p:txBody>
      </p:sp>
      <p:sp>
        <p:nvSpPr>
          <p:cNvPr id="6" name="Oval 5"/>
          <p:cNvSpPr/>
          <p:nvPr/>
        </p:nvSpPr>
        <p:spPr>
          <a:xfrm>
            <a:off x="990600" y="1828800"/>
            <a:ext cx="1905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yang </a:t>
            </a:r>
            <a:r>
              <a:rPr lang="en-US" dirty="0" err="1"/>
              <a:t>diperoleh</a:t>
            </a:r>
            <a:r>
              <a:rPr lang="en-US" dirty="0"/>
              <a:t> </a:t>
            </a:r>
          </a:p>
        </p:txBody>
      </p:sp>
      <p:sp>
        <p:nvSpPr>
          <p:cNvPr id="7" name="Rectangle 6"/>
          <p:cNvSpPr/>
          <p:nvPr/>
        </p:nvSpPr>
        <p:spPr>
          <a:xfrm>
            <a:off x="4114800" y="1447800"/>
            <a:ext cx="28956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Data yang </a:t>
            </a:r>
            <a:r>
              <a:rPr lang="en-US" dirty="0" err="1"/>
              <a:t>diperoleh</a:t>
            </a:r>
            <a:endParaRPr lang="en-US" dirty="0"/>
          </a:p>
        </p:txBody>
      </p:sp>
      <p:sp>
        <p:nvSpPr>
          <p:cNvPr id="8" name="Oval 7"/>
          <p:cNvSpPr/>
          <p:nvPr/>
        </p:nvSpPr>
        <p:spPr>
          <a:xfrm>
            <a:off x="4572000" y="1600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yang </a:t>
            </a:r>
            <a:r>
              <a:rPr lang="en-US" sz="1400" dirty="0" err="1">
                <a:solidFill>
                  <a:schemeClr val="tx1"/>
                </a:solidFill>
              </a:rPr>
              <a:t>direncanakan</a:t>
            </a:r>
            <a:endParaRPr lang="en-US" sz="1400" dirty="0">
              <a:solidFill>
                <a:schemeClr val="tx1"/>
              </a:solidFill>
            </a:endParaRPr>
          </a:p>
        </p:txBody>
      </p:sp>
      <p:sp>
        <p:nvSpPr>
          <p:cNvPr id="9" name="Rectangle 8"/>
          <p:cNvSpPr/>
          <p:nvPr/>
        </p:nvSpPr>
        <p:spPr>
          <a:xfrm>
            <a:off x="381000" y="3810000"/>
            <a:ext cx="22098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yang </a:t>
            </a:r>
            <a:r>
              <a:rPr lang="en-US" dirty="0" err="1"/>
              <a:t>diperoleh</a:t>
            </a:r>
            <a:r>
              <a:rPr lang="en-US" dirty="0"/>
              <a:t> </a:t>
            </a:r>
          </a:p>
        </p:txBody>
      </p:sp>
      <p:sp>
        <p:nvSpPr>
          <p:cNvPr id="10" name="Rectangle 9"/>
          <p:cNvSpPr/>
          <p:nvPr/>
        </p:nvSpPr>
        <p:spPr>
          <a:xfrm>
            <a:off x="2743200" y="3810000"/>
            <a:ext cx="2514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yang </a:t>
            </a:r>
            <a:r>
              <a:rPr lang="en-US" dirty="0" err="1">
                <a:solidFill>
                  <a:schemeClr val="tx1"/>
                </a:solidFill>
              </a:rPr>
              <a:t>direncanakan</a:t>
            </a:r>
            <a:endParaRPr lang="en-US" dirty="0">
              <a:solidFill>
                <a:schemeClr val="tx1"/>
              </a:solidFill>
            </a:endParaRPr>
          </a:p>
        </p:txBody>
      </p:sp>
      <p:sp>
        <p:nvSpPr>
          <p:cNvPr id="11" name="Rectangle 10"/>
          <p:cNvSpPr/>
          <p:nvPr/>
        </p:nvSpPr>
        <p:spPr>
          <a:xfrm>
            <a:off x="6858000" y="4648200"/>
            <a:ext cx="22098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a:p>
            <a:pPr algn="ctr"/>
            <a:r>
              <a:rPr lang="en-US" dirty="0"/>
              <a:t>Data yang </a:t>
            </a:r>
            <a:r>
              <a:rPr lang="en-US" dirty="0" err="1"/>
              <a:t>diperoleh</a:t>
            </a:r>
            <a:r>
              <a:rPr lang="en-US" dirty="0"/>
              <a:t> </a:t>
            </a:r>
          </a:p>
        </p:txBody>
      </p:sp>
      <p:sp>
        <p:nvSpPr>
          <p:cNvPr id="12" name="Rectangle 11"/>
          <p:cNvSpPr/>
          <p:nvPr/>
        </p:nvSpPr>
        <p:spPr>
          <a:xfrm>
            <a:off x="5670468" y="38862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yang </a:t>
            </a:r>
            <a:r>
              <a:rPr lang="en-US" dirty="0" err="1">
                <a:solidFill>
                  <a:schemeClr val="tx1"/>
                </a:solidFill>
              </a:rPr>
              <a:t>direncanakan</a:t>
            </a:r>
            <a:r>
              <a:rPr lang="en-US" dirty="0">
                <a:solidFill>
                  <a:schemeClr val="tx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lstStyle/>
          <a:p>
            <a:r>
              <a:rPr lang="en-US" sz="2800" noProof="1"/>
              <a:t>Keterangan:</a:t>
            </a:r>
          </a:p>
        </p:txBody>
      </p:sp>
      <p:sp>
        <p:nvSpPr>
          <p:cNvPr id="3" name="Content Placeholder 2"/>
          <p:cNvSpPr>
            <a:spLocks noGrp="1"/>
          </p:cNvSpPr>
          <p:nvPr>
            <p:ph idx="1"/>
          </p:nvPr>
        </p:nvSpPr>
        <p:spPr>
          <a:xfrm>
            <a:off x="457200" y="990601"/>
            <a:ext cx="7391400" cy="4724400"/>
          </a:xfrm>
        </p:spPr>
        <p:txBody>
          <a:bodyPr>
            <a:normAutofit fontScale="62500" lnSpcReduction="20000"/>
          </a:bodyPr>
          <a:lstStyle/>
          <a:p>
            <a:r>
              <a:rPr lang="en-US" noProof="1"/>
              <a:t>Gambar 1: </a:t>
            </a:r>
          </a:p>
          <a:p>
            <a:pPr lvl="1"/>
            <a:r>
              <a:rPr lang="en-US" noProof="1"/>
              <a:t>Sesungguhnya banyak hal yang bisa digali di lapangan seperti yang direncanakan dalam penelitian. Tetapi adanya keterbatasan peneliti (kemampuan pewawancara, instrumen penelitian, waktu, dan sebagainya) maka tidak semua data yang direncanakan dapat diperoleh.</a:t>
            </a:r>
          </a:p>
          <a:p>
            <a:r>
              <a:rPr lang="en-US" noProof="1"/>
              <a:t>Gambar 2:</a:t>
            </a:r>
          </a:p>
          <a:p>
            <a:pPr lvl="1"/>
            <a:r>
              <a:rPr lang="en-US" noProof="1"/>
              <a:t>Data yang diperoleh tidak hanya terbatas pada apa yang sudah direncanakan, tetapi juga meliputi data lain yang dianggap penting.</a:t>
            </a:r>
          </a:p>
          <a:p>
            <a:r>
              <a:rPr lang="en-US" noProof="1"/>
              <a:t>Gambar 3:</a:t>
            </a:r>
          </a:p>
          <a:p>
            <a:pPr lvl="1"/>
            <a:r>
              <a:rPr lang="en-US" noProof="1"/>
              <a:t>Data yang dikumpulkan tidak ditemukan di lapangan dan tidak sesuai dengan data yang direncanakan, hal itu mungkin disebabkan oleh kesalahan penentuan sampel.</a:t>
            </a:r>
          </a:p>
          <a:p>
            <a:r>
              <a:rPr lang="en-US" noProof="1"/>
              <a:t>Gambar 4:</a:t>
            </a:r>
          </a:p>
          <a:p>
            <a:pPr lvl="1"/>
            <a:r>
              <a:rPr lang="en-US" noProof="1"/>
              <a:t>Data yang direncanakan hanya beberapa bagian saja yang diperoleh</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1250-like a circle mirror</Template>
  <TotalTime>509</TotalTime>
  <Words>1052</Words>
  <Application>Microsoft Office PowerPoint</Application>
  <PresentationFormat>On-screen Show (4:3)</PresentationFormat>
  <Paragraphs>196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Tahoma</vt:lpstr>
      <vt:lpstr>Times New Roman</vt:lpstr>
      <vt:lpstr>Wingdings</vt:lpstr>
      <vt:lpstr>Diseño predeterminado</vt:lpstr>
      <vt:lpstr>PENGOLAHAN  DAN  ANALISIS DATA KUANTITATIF</vt:lpstr>
      <vt:lpstr>Pengolahan Data</vt:lpstr>
      <vt:lpstr>PowerPoint Presentation</vt:lpstr>
      <vt:lpstr>2. Pembuatan Kode (Coding)</vt:lpstr>
      <vt:lpstr>Sistem pengkodean berdasarkan pada jenis pertanyaan:</vt:lpstr>
      <vt:lpstr>3. Penyederhanaan Data</vt:lpstr>
      <vt:lpstr>ANALISIS DATA:  Langkah-langkah </vt:lpstr>
      <vt:lpstr>Beberapa Kondisi data penelitian yang terkumpul:</vt:lpstr>
      <vt:lpstr>Keterangan:</vt:lpstr>
      <vt:lpstr>Apa isi Rencana Analisis? (Tahap-tahap dalam menyusun rencana analisis)</vt:lpstr>
      <vt:lpstr>PowerPoint Presentation</vt:lpstr>
      <vt:lpstr>2. Analisis Data</vt:lpstr>
      <vt:lpstr>Contoh tabel frekuensi:</vt:lpstr>
      <vt:lpstr>Contoh Tabel Silang (cross table)</vt:lpstr>
      <vt:lpstr>CONTOH STATISTIK  </vt:lpstr>
      <vt:lpstr>Kaidah penggunaan data</vt:lpstr>
      <vt:lpstr>3. Penyajian Data</vt:lpstr>
      <vt:lpstr>Contoh Penyajian Data dalam Bentuk Tabel Frekuensi</vt:lpstr>
      <vt:lpstr>Contoh Penyajian Data dalam Bentuk Diagram Pie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PENGOLAHAN  DAN  ANALISIS DATA</dc:title>
  <dc:creator>lenovo206</dc:creator>
  <cp:lastModifiedBy>tuti budirahayu</cp:lastModifiedBy>
  <cp:revision>45</cp:revision>
  <dcterms:created xsi:type="dcterms:W3CDTF">2013-05-19T08:52:08Z</dcterms:created>
  <dcterms:modified xsi:type="dcterms:W3CDTF">2019-11-11T14:04:29Z</dcterms:modified>
</cp:coreProperties>
</file>