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OPERATOR-HOME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81240" y="129540"/>
            <a:ext cx="4745990" cy="1228090"/>
          </a:xfrm>
          <a:noFill/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d BT" panose="020B0602020204020303" charset="0"/>
                <a:cs typeface="Futura Md BT" panose="020B0602020204020303" charset="0"/>
              </a:rPr>
              <a:t>RUANGKU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93700" y="3596005"/>
            <a:ext cx="40043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d BT" panose="020B0602020204020303" charset="0"/>
                <a:cs typeface="Futura Md BT" panose="020B0602020204020303" charset="0"/>
              </a:rPr>
              <a:t>PRESENTASI MIBD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393700" y="4173220"/>
            <a:ext cx="4984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dCn BT" panose="020B0506020204030203" charset="0"/>
                <a:cs typeface="Futura MdCn BT" panose="020B0506020204030203" charset="0"/>
              </a:rPr>
              <a:t>Giovanni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dCn BT" panose="020B0506020204030203" charset="0"/>
                <a:cs typeface="Futura MdCn BT" panose="020B0506020204030203" charset="0"/>
              </a:rPr>
              <a:t>Anggasta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dCn BT" panose="020B0506020204030203" charset="0"/>
                <a:cs typeface="Futura MdCn BT" panose="020B0506020204030203" charset="0"/>
              </a:rPr>
              <a:t> 	(2016730049)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58470" y="5004217"/>
            <a:ext cx="4984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dCn BT" panose="020B0506020204030203" charset="0"/>
                <a:cs typeface="Futura MdCn BT" panose="020B0506020204030203" charset="0"/>
              </a:rPr>
              <a:t>Shafira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dCn BT" panose="020B0506020204030203" charset="0"/>
                <a:cs typeface="Futura MdCn BT" panose="020B0506020204030203" charset="0"/>
              </a:rPr>
              <a:t>Aulya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dCn BT" panose="020B0506020204030203" charset="0"/>
                <a:cs typeface="Futura MdCn BT" panose="020B0506020204030203" charset="0"/>
              </a:rPr>
              <a:t> Putri		(2016730062)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393700" y="5783853"/>
            <a:ext cx="4984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dCn BT" panose="020B0506020204030203" charset="0"/>
                <a:cs typeface="Futura MdCn BT" panose="020B0506020204030203" charset="0"/>
              </a:rPr>
              <a:t>M.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dCn BT" panose="020B0506020204030203" charset="0"/>
                <a:cs typeface="Futura MdCn BT" panose="020B0506020204030203" charset="0"/>
              </a:rPr>
              <a:t>Alif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dCn BT" panose="020B0506020204030203" charset="0"/>
                <a:cs typeface="Futura MdCn BT" panose="020B0506020204030203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dCn BT" panose="020B0506020204030203" charset="0"/>
                <a:cs typeface="Futura MdCn BT" panose="020B0506020204030203" charset="0"/>
              </a:rPr>
              <a:t>Khadaffa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dCn BT" panose="020B0506020204030203" charset="0"/>
                <a:cs typeface="Futura MdCn BT" panose="020B0506020204030203" charset="0"/>
              </a:rPr>
              <a:t>		(2016730074)</a:t>
            </a:r>
          </a:p>
        </p:txBody>
      </p:sp>
      <p:sp>
        <p:nvSpPr>
          <p:cNvPr id="9" name="Rectangle 8"/>
          <p:cNvSpPr/>
          <p:nvPr/>
        </p:nvSpPr>
        <p:spPr>
          <a:xfrm>
            <a:off x="501015" y="3220720"/>
            <a:ext cx="1052830" cy="76200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393700" y="2631512"/>
            <a:ext cx="5127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d BT" panose="020B0602020204020303" charset="0"/>
                <a:cs typeface="Futura Md BT" panose="020B0602020204020303" charset="0"/>
              </a:rPr>
              <a:t>Topik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d BT" panose="020B0602020204020303" charset="0"/>
                <a:cs typeface="Futura Md BT" panose="020B0602020204020303" charset="0"/>
              </a:rPr>
              <a:t> : PL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d BT" panose="020B0602020204020303" charset="0"/>
                <a:cs typeface="Futura Md BT" panose="020B0602020204020303" charset="0"/>
              </a:rPr>
              <a:t>Sewa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d BT" panose="020B0602020204020303" charset="0"/>
                <a:cs typeface="Futura Md BT" panose="020B0602020204020303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d BT" panose="020B0602020204020303" charset="0"/>
                <a:cs typeface="Futura Md BT" panose="020B0602020204020303" charset="0"/>
              </a:rPr>
              <a:t>Ruang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d BT" panose="020B0602020204020303" charset="0"/>
                <a:cs typeface="Futura Md BT" panose="020B0602020204020303" charset="0"/>
              </a:rPr>
              <a:t> Meeting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ERD Revisi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265" y="11430"/>
            <a:ext cx="10744835" cy="681101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635" y="520700"/>
            <a:ext cx="944245" cy="1670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mpd="sng">
            <a:noFill/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4290"/>
            <a:ext cx="1885315" cy="1219200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Futura MdCn BT" panose="020B0506020204030203" charset="0"/>
                <a:cs typeface="Futura MdCn BT" panose="020B0506020204030203" charset="0"/>
              </a:rPr>
              <a:t>ERD</a:t>
            </a:r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2700" y="520700"/>
            <a:ext cx="944245" cy="1670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mpd="sng">
            <a:noFill/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828675" y="150495"/>
            <a:ext cx="3152140" cy="907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Futura MdCn BT" panose="020B0506020204030203" charset="0"/>
                <a:cs typeface="Futura MdCn BT" panose="020B0506020204030203" charset="0"/>
              </a:rPr>
              <a:t>SKEMA RELASIONAL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118F5-D438-4780-BD29-EF28CD7E95A1}"/>
              </a:ext>
            </a:extLst>
          </p:cNvPr>
          <p:cNvSpPr txBox="1"/>
          <p:nvPr/>
        </p:nvSpPr>
        <p:spPr>
          <a:xfrm>
            <a:off x="673606" y="1720840"/>
            <a:ext cx="115183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Pelanggan</a:t>
            </a:r>
            <a:r>
              <a:rPr lang="en-US" sz="2400" dirty="0"/>
              <a:t> (</a:t>
            </a:r>
            <a:r>
              <a:rPr lang="en-US" sz="2400" u="sng" dirty="0" err="1">
                <a:solidFill>
                  <a:srgbClr val="FF0000"/>
                </a:solidFill>
              </a:rPr>
              <a:t>idPelanggan</a:t>
            </a:r>
            <a:r>
              <a:rPr lang="en-US" sz="2400" u="sng" dirty="0">
                <a:solidFill>
                  <a:srgbClr val="FF0000"/>
                </a:solidFill>
              </a:rPr>
              <a:t>(PK),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nama</a:t>
            </a:r>
            <a:r>
              <a:rPr lang="en-US" sz="2400" dirty="0"/>
              <a:t>, </a:t>
            </a:r>
            <a:r>
              <a:rPr lang="en-US" sz="2400" dirty="0" err="1"/>
              <a:t>alamat</a:t>
            </a:r>
            <a:r>
              <a:rPr lang="en-US" sz="2400" dirty="0"/>
              <a:t>, email, </a:t>
            </a:r>
            <a:r>
              <a:rPr lang="en-US" sz="2400" dirty="0" err="1"/>
              <a:t>no_hp</a:t>
            </a:r>
            <a:r>
              <a:rPr lang="en-US" sz="2400" dirty="0"/>
              <a:t> )</a:t>
            </a:r>
          </a:p>
          <a:p>
            <a:r>
              <a:rPr lang="en-US" sz="2400" dirty="0" err="1"/>
              <a:t>Transaksi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u="sng" dirty="0" err="1">
                <a:solidFill>
                  <a:srgbClr val="FF0000"/>
                </a:solidFill>
              </a:rPr>
              <a:t>idTransaksi</a:t>
            </a:r>
            <a:r>
              <a:rPr lang="en-US" sz="2400" u="sng" dirty="0">
                <a:solidFill>
                  <a:srgbClr val="FF0000"/>
                </a:solidFill>
              </a:rPr>
              <a:t>(PK)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/>
              <a:t>durasi_sewa</a:t>
            </a:r>
            <a:r>
              <a:rPr lang="en-US" sz="2400" dirty="0"/>
              <a:t>, </a:t>
            </a:r>
            <a:r>
              <a:rPr lang="en-US" sz="2400" dirty="0" err="1"/>
              <a:t>waktu_awal</a:t>
            </a:r>
            <a:r>
              <a:rPr lang="en-US" sz="2400" dirty="0"/>
              <a:t>, </a:t>
            </a:r>
            <a:r>
              <a:rPr lang="en-US" sz="2400" dirty="0" err="1"/>
              <a:t>waktu_akhir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Melakukan</a:t>
            </a:r>
            <a:r>
              <a:rPr lang="en-US" sz="2400" dirty="0"/>
              <a:t> (</a:t>
            </a:r>
            <a:r>
              <a:rPr lang="en-US" sz="2400" dirty="0" err="1">
                <a:solidFill>
                  <a:srgbClr val="00B0F0"/>
                </a:solidFill>
              </a:rPr>
              <a:t>idPelanggan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(FK </a:t>
            </a:r>
            <a:r>
              <a:rPr lang="en-US" sz="2400" dirty="0" err="1">
                <a:solidFill>
                  <a:srgbClr val="00B0F0"/>
                </a:solidFill>
              </a:rPr>
              <a:t>ke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Pelanggan</a:t>
            </a:r>
            <a:r>
              <a:rPr lang="en-US" sz="2400" dirty="0">
                <a:solidFill>
                  <a:srgbClr val="00B0F0"/>
                </a:solidFill>
              </a:rPr>
              <a:t>), </a:t>
            </a:r>
            <a:r>
              <a:rPr lang="en-US" sz="2400" dirty="0" err="1">
                <a:solidFill>
                  <a:srgbClr val="00B0F0"/>
                </a:solidFill>
              </a:rPr>
              <a:t>idTransaksi</a:t>
            </a:r>
            <a:r>
              <a:rPr lang="en-US" sz="2400" dirty="0">
                <a:solidFill>
                  <a:srgbClr val="00B0F0"/>
                </a:solidFill>
              </a:rPr>
              <a:t> (FK </a:t>
            </a:r>
            <a:r>
              <a:rPr lang="en-US" sz="2400" dirty="0" err="1">
                <a:solidFill>
                  <a:srgbClr val="00B0F0"/>
                </a:solidFill>
              </a:rPr>
              <a:t>ke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Transaksi</a:t>
            </a:r>
            <a:r>
              <a:rPr lang="en-US" sz="2400" dirty="0">
                <a:solidFill>
                  <a:srgbClr val="00B0F0"/>
                </a:solidFill>
              </a:rPr>
              <a:t>)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Ruang</a:t>
            </a:r>
            <a:r>
              <a:rPr lang="en-US" sz="2400" dirty="0"/>
              <a:t> (</a:t>
            </a:r>
            <a:r>
              <a:rPr lang="en-US" sz="2400" u="sng" dirty="0" err="1">
                <a:solidFill>
                  <a:srgbClr val="FF0000"/>
                </a:solidFill>
              </a:rPr>
              <a:t>idRuang</a:t>
            </a:r>
            <a:r>
              <a:rPr lang="en-US" sz="2400" u="sng" dirty="0">
                <a:solidFill>
                  <a:srgbClr val="FF0000"/>
                </a:solidFill>
              </a:rPr>
              <a:t>(PK), </a:t>
            </a:r>
            <a:r>
              <a:rPr lang="en-US" sz="2400" dirty="0" err="1"/>
              <a:t>kapasitas</a:t>
            </a:r>
            <a:r>
              <a:rPr lang="en-US" sz="2400" dirty="0"/>
              <a:t>, </a:t>
            </a:r>
            <a:r>
              <a:rPr lang="en-US" sz="2400" dirty="0" err="1"/>
              <a:t>no_ruang</a:t>
            </a:r>
            <a:r>
              <a:rPr lang="en-US" sz="2400" dirty="0"/>
              <a:t>, </a:t>
            </a:r>
            <a:r>
              <a:rPr lang="en-US" sz="2400" dirty="0" err="1"/>
              <a:t>tarif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SewaRuang</a:t>
            </a:r>
            <a:r>
              <a:rPr lang="en-US" sz="2400" dirty="0"/>
              <a:t> (</a:t>
            </a:r>
            <a:r>
              <a:rPr lang="en-US" sz="2400" dirty="0" err="1">
                <a:solidFill>
                  <a:srgbClr val="00B0F0"/>
                </a:solidFill>
              </a:rPr>
              <a:t>idTransaksi</a:t>
            </a:r>
            <a:r>
              <a:rPr lang="en-US" sz="2400" dirty="0">
                <a:solidFill>
                  <a:srgbClr val="00B0F0"/>
                </a:solidFill>
              </a:rPr>
              <a:t>(FK </a:t>
            </a:r>
            <a:r>
              <a:rPr lang="en-US" sz="2400" dirty="0" err="1">
                <a:solidFill>
                  <a:srgbClr val="00B0F0"/>
                </a:solidFill>
              </a:rPr>
              <a:t>ke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Transaksi</a:t>
            </a:r>
            <a:r>
              <a:rPr lang="en-US" sz="2400" dirty="0">
                <a:solidFill>
                  <a:srgbClr val="00B0F0"/>
                </a:solidFill>
              </a:rPr>
              <a:t>), </a:t>
            </a:r>
            <a:r>
              <a:rPr lang="en-US" sz="2400" dirty="0" err="1">
                <a:solidFill>
                  <a:srgbClr val="00B0F0"/>
                </a:solidFill>
              </a:rPr>
              <a:t>idRuang</a:t>
            </a:r>
            <a:r>
              <a:rPr lang="en-US" sz="2400" dirty="0">
                <a:solidFill>
                  <a:srgbClr val="00B0F0"/>
                </a:solidFill>
              </a:rPr>
              <a:t>(FK </a:t>
            </a:r>
            <a:r>
              <a:rPr lang="en-US" sz="2400" dirty="0" err="1">
                <a:solidFill>
                  <a:srgbClr val="00B0F0"/>
                </a:solidFill>
              </a:rPr>
              <a:t>ke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Ruang</a:t>
            </a:r>
            <a:r>
              <a:rPr lang="en-US" sz="2400" dirty="0">
                <a:solidFill>
                  <a:srgbClr val="00B0F0"/>
                </a:solidFill>
              </a:rPr>
              <a:t>)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Alat</a:t>
            </a:r>
            <a:r>
              <a:rPr lang="en-US" sz="2400" dirty="0"/>
              <a:t> (</a:t>
            </a:r>
            <a:r>
              <a:rPr lang="en-US" sz="2400" u="sng" dirty="0" err="1">
                <a:solidFill>
                  <a:srgbClr val="FF0000"/>
                </a:solidFill>
              </a:rPr>
              <a:t>idAlat</a:t>
            </a:r>
            <a:r>
              <a:rPr lang="en-US" sz="2400" u="sng" dirty="0">
                <a:solidFill>
                  <a:srgbClr val="FF0000"/>
                </a:solidFill>
              </a:rPr>
              <a:t>(PK), </a:t>
            </a:r>
            <a:r>
              <a:rPr lang="en-US" sz="2400" dirty="0" err="1"/>
              <a:t>namaAlat</a:t>
            </a:r>
            <a:r>
              <a:rPr lang="en-US" sz="2400" dirty="0"/>
              <a:t>, </a:t>
            </a:r>
            <a:r>
              <a:rPr lang="en-US" sz="2400" dirty="0" err="1"/>
              <a:t>tarif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SewaAlat</a:t>
            </a:r>
            <a:r>
              <a:rPr lang="en-US" sz="2400" dirty="0"/>
              <a:t> (</a:t>
            </a:r>
            <a:r>
              <a:rPr lang="en-US" sz="2400" dirty="0" err="1">
                <a:solidFill>
                  <a:srgbClr val="00B0F0"/>
                </a:solidFill>
              </a:rPr>
              <a:t>idTransaksi</a:t>
            </a:r>
            <a:r>
              <a:rPr lang="en-US" sz="2400" dirty="0">
                <a:solidFill>
                  <a:srgbClr val="00B0F0"/>
                </a:solidFill>
              </a:rPr>
              <a:t>(FK </a:t>
            </a:r>
            <a:r>
              <a:rPr lang="en-US" sz="2400" dirty="0" err="1">
                <a:solidFill>
                  <a:srgbClr val="00B0F0"/>
                </a:solidFill>
              </a:rPr>
              <a:t>ke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Transaksi</a:t>
            </a:r>
            <a:r>
              <a:rPr lang="en-US" sz="2400" dirty="0">
                <a:solidFill>
                  <a:srgbClr val="00B0F0"/>
                </a:solidFill>
              </a:rPr>
              <a:t>),</a:t>
            </a:r>
            <a:r>
              <a:rPr lang="en-US" sz="2400" dirty="0" err="1">
                <a:solidFill>
                  <a:srgbClr val="00B0F0"/>
                </a:solidFill>
              </a:rPr>
              <a:t>idAlat</a:t>
            </a:r>
            <a:r>
              <a:rPr lang="en-US" sz="2400" dirty="0">
                <a:solidFill>
                  <a:srgbClr val="00B0F0"/>
                </a:solidFill>
              </a:rPr>
              <a:t>(FK </a:t>
            </a:r>
            <a:r>
              <a:rPr lang="en-US" sz="2400" dirty="0" err="1">
                <a:solidFill>
                  <a:srgbClr val="00B0F0"/>
                </a:solidFill>
              </a:rPr>
              <a:t>ke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Alat</a:t>
            </a:r>
            <a:r>
              <a:rPr lang="en-US" sz="2400" dirty="0">
                <a:solidFill>
                  <a:srgbClr val="00B0F0"/>
                </a:solidFill>
              </a:rPr>
              <a:t>)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Pegawai</a:t>
            </a:r>
            <a:r>
              <a:rPr lang="en-US" sz="2400" dirty="0"/>
              <a:t>(</a:t>
            </a:r>
            <a:r>
              <a:rPr lang="en-US" sz="2400" u="sng" dirty="0" err="1">
                <a:solidFill>
                  <a:srgbClr val="FF0000"/>
                </a:solidFill>
              </a:rPr>
              <a:t>idPegawai</a:t>
            </a:r>
            <a:r>
              <a:rPr lang="en-US" sz="2400" u="sng" dirty="0">
                <a:solidFill>
                  <a:srgbClr val="FF0000"/>
                </a:solidFill>
              </a:rPr>
              <a:t>(PK), </a:t>
            </a:r>
            <a:r>
              <a:rPr lang="en-US" sz="2400" dirty="0" err="1"/>
              <a:t>nama</a:t>
            </a:r>
            <a:r>
              <a:rPr lang="en-US" sz="2400" dirty="0"/>
              <a:t>, </a:t>
            </a:r>
            <a:r>
              <a:rPr lang="en-US" sz="2400" dirty="0" err="1"/>
              <a:t>no_hp</a:t>
            </a:r>
            <a:r>
              <a:rPr lang="en-US" sz="2400" dirty="0"/>
              <a:t>, email, </a:t>
            </a:r>
            <a:r>
              <a:rPr lang="en-US" sz="2400" dirty="0" err="1"/>
              <a:t>jabatan</a:t>
            </a:r>
            <a:r>
              <a:rPr lang="en-US" sz="2400" dirty="0"/>
              <a:t>, password)</a:t>
            </a:r>
          </a:p>
          <a:p>
            <a:r>
              <a:rPr lang="en-US" sz="2400" dirty="0" err="1"/>
              <a:t>Dikelola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00B0F0"/>
                </a:solidFill>
              </a:rPr>
              <a:t>idPegawai</a:t>
            </a:r>
            <a:r>
              <a:rPr lang="en-US" sz="2400" dirty="0">
                <a:solidFill>
                  <a:srgbClr val="00B0F0"/>
                </a:solidFill>
              </a:rPr>
              <a:t>(FK </a:t>
            </a:r>
            <a:r>
              <a:rPr lang="en-US" sz="2400" dirty="0" err="1">
                <a:solidFill>
                  <a:srgbClr val="00B0F0"/>
                </a:solidFill>
              </a:rPr>
              <a:t>ke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Pegawai</a:t>
            </a:r>
            <a:r>
              <a:rPr lang="en-US" sz="2400" dirty="0">
                <a:solidFill>
                  <a:srgbClr val="00B0F0"/>
                </a:solidFill>
              </a:rPr>
              <a:t>), </a:t>
            </a:r>
            <a:r>
              <a:rPr lang="en-US" sz="2400" dirty="0" err="1">
                <a:solidFill>
                  <a:srgbClr val="00B0F0"/>
                </a:solidFill>
              </a:rPr>
              <a:t>idTransaksi</a:t>
            </a:r>
            <a:r>
              <a:rPr lang="en-US" sz="2400" dirty="0">
                <a:solidFill>
                  <a:srgbClr val="00B0F0"/>
                </a:solidFill>
              </a:rPr>
              <a:t>(FK </a:t>
            </a:r>
            <a:r>
              <a:rPr lang="en-US" sz="2400" dirty="0" err="1">
                <a:solidFill>
                  <a:srgbClr val="00B0F0"/>
                </a:solidFill>
              </a:rPr>
              <a:t>ke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Transaksi</a:t>
            </a:r>
            <a:r>
              <a:rPr lang="en-US" sz="2400" dirty="0">
                <a:solidFill>
                  <a:srgbClr val="00B0F0"/>
                </a:solidFill>
              </a:rPr>
              <a:t>)</a:t>
            </a:r>
            <a:r>
              <a:rPr lang="en-US" sz="2400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A3E196-9268-4310-B526-6228331147B1}"/>
              </a:ext>
            </a:extLst>
          </p:cNvPr>
          <p:cNvSpPr/>
          <p:nvPr/>
        </p:nvSpPr>
        <p:spPr>
          <a:xfrm>
            <a:off x="1754659" y="5634681"/>
            <a:ext cx="1013255" cy="7415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6CE798-0980-4D11-ABA1-410EEF61BDED}"/>
              </a:ext>
            </a:extLst>
          </p:cNvPr>
          <p:cNvSpPr/>
          <p:nvPr/>
        </p:nvSpPr>
        <p:spPr>
          <a:xfrm>
            <a:off x="6432803" y="5634681"/>
            <a:ext cx="1013255" cy="7415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8CF30A-FDC4-434D-B5C0-70F5B23DCC11}"/>
              </a:ext>
            </a:extLst>
          </p:cNvPr>
          <p:cNvSpPr/>
          <p:nvPr/>
        </p:nvSpPr>
        <p:spPr>
          <a:xfrm>
            <a:off x="2767914" y="5713073"/>
            <a:ext cx="29433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 Key (PK)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F773A8-72A0-41BC-BCAC-90B3BF382F88}"/>
              </a:ext>
            </a:extLst>
          </p:cNvPr>
          <p:cNvSpPr/>
          <p:nvPr/>
        </p:nvSpPr>
        <p:spPr>
          <a:xfrm>
            <a:off x="7523723" y="5713073"/>
            <a:ext cx="28838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Foreign Key (FK)</a:t>
            </a:r>
          </a:p>
        </p:txBody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2700" y="520700"/>
            <a:ext cx="944245" cy="1670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mpd="sng">
            <a:noFill/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896995" y="2459990"/>
            <a:ext cx="43986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Futura Hv BT" panose="020B0702020204020204" charset="0"/>
                <a:cs typeface="Futura Hv BT" panose="020B0702020204020204" charset="0"/>
              </a:rPr>
              <a:t>RANCANGAN</a:t>
            </a:r>
          </a:p>
          <a:p>
            <a:pPr algn="ctr"/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Futura Hv BT" panose="020B0702020204020204" charset="0"/>
                <a:cs typeface="Futura Hv BT" panose="020B0702020204020204" charset="0"/>
              </a:rPr>
              <a:t>USER INTERFACE	</a:t>
            </a:r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49A7D-D5CE-4087-90DC-8A95A308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7483EF-83B2-4F5F-A99B-7E6514980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80" y="365125"/>
            <a:ext cx="8772038" cy="435133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6B315CC-1AAB-4A37-AAAF-F365245A907B}"/>
              </a:ext>
            </a:extLst>
          </p:cNvPr>
          <p:cNvSpPr/>
          <p:nvPr/>
        </p:nvSpPr>
        <p:spPr>
          <a:xfrm>
            <a:off x="3949493" y="5470723"/>
            <a:ext cx="42930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n/>
                <a:solidFill>
                  <a:schemeClr val="accent4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UI RUANGKU</a:t>
            </a:r>
            <a:endParaRPr lang="en-US" sz="36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8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2700" y="520700"/>
            <a:ext cx="944245" cy="1670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mpd="sng">
            <a:noFill/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896995" y="3075305"/>
            <a:ext cx="43986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Futura Hv BT" panose="020B0702020204020204" charset="0"/>
                <a:cs typeface="Futura Hv BT" panose="020B0702020204020204" charset="0"/>
              </a:rPr>
              <a:t>TERIMA KASIH</a:t>
            </a:r>
          </a:p>
        </p:txBody>
      </p: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171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Futura Hv BT</vt:lpstr>
      <vt:lpstr>Futura Md BT</vt:lpstr>
      <vt:lpstr>Futura MdCn BT</vt:lpstr>
      <vt:lpstr>Office Theme</vt:lpstr>
      <vt:lpstr>RUANGKU</vt:lpstr>
      <vt:lpstr>ERD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RUANGKU</dc:title>
  <dc:creator>x</dc:creator>
  <cp:lastModifiedBy>Shafira Nurfahardi</cp:lastModifiedBy>
  <cp:revision>10</cp:revision>
  <dcterms:created xsi:type="dcterms:W3CDTF">2019-04-23T13:36:43Z</dcterms:created>
  <dcterms:modified xsi:type="dcterms:W3CDTF">2019-04-23T19:40:58Z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