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5" r:id="rId10"/>
  </p:sldIdLst>
  <p:sldSz cx="14630400" cy="8229600"/>
  <p:notesSz cx="8229600" cy="14630400"/>
  <p:embeddedFontLst>
    <p:embeddedFont>
      <p:font typeface="Consolas" panose="020B0609020204030204" pitchFamily="49" charset="0"/>
      <p:regular r:id="rId12"/>
      <p:bold r:id="rId13"/>
      <p:italic r:id="rId14"/>
      <p:boldItalic r:id="rId15"/>
    </p:embeddedFont>
    <p:embeddedFont>
      <p:font typeface="Overpass Light"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7" d="100"/>
          <a:sy n="57" d="100"/>
        </p:scale>
        <p:origin x="80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fi uzzaman" userId="b58d54d27cf4cadd" providerId="LiveId" clId="{9DB58862-F4CC-46B4-B797-732731873B46}"/>
    <pc:docChg chg="delSld modSld">
      <pc:chgData name="shafi uzzaman" userId="b58d54d27cf4cadd" providerId="LiveId" clId="{9DB58862-F4CC-46B4-B797-732731873B46}" dt="2025-09-03T05:56:20.757" v="42" actId="2696"/>
      <pc:docMkLst>
        <pc:docMk/>
      </pc:docMkLst>
      <pc:sldChg chg="modSp mod">
        <pc:chgData name="shafi uzzaman" userId="b58d54d27cf4cadd" providerId="LiveId" clId="{9DB58862-F4CC-46B4-B797-732731873B46}" dt="2025-09-02T13:10:23.917" v="0" actId="20577"/>
        <pc:sldMkLst>
          <pc:docMk/>
          <pc:sldMk cId="0" sldId="260"/>
        </pc:sldMkLst>
        <pc:spChg chg="mod">
          <ac:chgData name="shafi uzzaman" userId="b58d54d27cf4cadd" providerId="LiveId" clId="{9DB58862-F4CC-46B4-B797-732731873B46}" dt="2025-09-02T13:10:23.917" v="0" actId="20577"/>
          <ac:spMkLst>
            <pc:docMk/>
            <pc:sldMk cId="0" sldId="260"/>
            <ac:spMk id="11" creationId="{00000000-0000-0000-0000-000000000000}"/>
          </ac:spMkLst>
        </pc:spChg>
      </pc:sldChg>
      <pc:sldChg chg="del">
        <pc:chgData name="shafi uzzaman" userId="b58d54d27cf4cadd" providerId="LiveId" clId="{9DB58862-F4CC-46B4-B797-732731873B46}" dt="2025-09-03T05:56:20.757" v="42" actId="2696"/>
        <pc:sldMkLst>
          <pc:docMk/>
          <pc:sldMk cId="0" sldId="264"/>
        </pc:sldMkLst>
      </pc:sldChg>
      <pc:sldChg chg="modSp mod">
        <pc:chgData name="shafi uzzaman" userId="b58d54d27cf4cadd" providerId="LiveId" clId="{9DB58862-F4CC-46B4-B797-732731873B46}" dt="2025-09-03T05:56:01.775" v="41" actId="20577"/>
        <pc:sldMkLst>
          <pc:docMk/>
          <pc:sldMk cId="0" sldId="265"/>
        </pc:sldMkLst>
        <pc:spChg chg="mod">
          <ac:chgData name="shafi uzzaman" userId="b58d54d27cf4cadd" providerId="LiveId" clId="{9DB58862-F4CC-46B4-B797-732731873B46}" dt="2025-09-03T05:56:01.775" v="41" actId="20577"/>
          <ac:spMkLst>
            <pc:docMk/>
            <pc:sldMk cId="0" sldId="265"/>
            <ac:spMk id="2" creationId="{00000000-0000-0000-0000-000000000000}"/>
          </ac:spMkLst>
        </pc:spChg>
        <pc:spChg chg="mod">
          <ac:chgData name="shafi uzzaman" userId="b58d54d27cf4cadd" providerId="LiveId" clId="{9DB58862-F4CC-46B4-B797-732731873B46}" dt="2025-09-03T05:55:54.576" v="40" actId="20577"/>
          <ac:spMkLst>
            <pc:docMk/>
            <pc:sldMk cId="0" sldId="265"/>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3373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2691527"/>
            <a:ext cx="13042821" cy="1417558"/>
          </a:xfrm>
          <a:prstGeom prst="rect">
            <a:avLst/>
          </a:prstGeom>
          <a:noFill/>
          <a:ln/>
        </p:spPr>
        <p:txBody>
          <a:bodyPr wrap="square" lIns="0" tIns="0" rIns="0" bIns="0" rtlCol="0" anchor="t"/>
          <a:lstStyle/>
          <a:p>
            <a:pPr marL="0" indent="0" algn="l">
              <a:lnSpc>
                <a:spcPts val="5550"/>
              </a:lnSpc>
              <a:buNone/>
            </a:pPr>
            <a:r>
              <a:rPr lang="en-US" sz="4450" b="1" dirty="0">
                <a:solidFill>
                  <a:srgbClr val="233939"/>
                </a:solidFill>
                <a:latin typeface="Syne Bold" pitchFamily="34" charset="0"/>
                <a:ea typeface="Syne Bold" pitchFamily="34" charset="-122"/>
                <a:cs typeface="Syne Bold" pitchFamily="34" charset="-120"/>
              </a:rPr>
              <a:t>Introduction to Search Algorithms in Artificial Intelligence with Python</a:t>
            </a:r>
            <a:endParaRPr lang="en-US" sz="4450" dirty="0"/>
          </a:p>
        </p:txBody>
      </p:sp>
      <p:sp>
        <p:nvSpPr>
          <p:cNvPr id="3" name="Text 1"/>
          <p:cNvSpPr/>
          <p:nvPr/>
        </p:nvSpPr>
        <p:spPr>
          <a:xfrm>
            <a:off x="793790" y="4449247"/>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3B4E4E"/>
                </a:solidFill>
                <a:latin typeface="Overpass Light" pitchFamily="34" charset="0"/>
                <a:ea typeface="Overpass Light" pitchFamily="34" charset="-122"/>
                <a:cs typeface="Overpass Light" pitchFamily="34" charset="-120"/>
              </a:rPr>
              <a:t>Welcome to our exploration of search algorithms, a fundamental component of Artificial Intelligence. In this presentation, we'll uncover how these powerful techniques enable intelligent systems to solve complex problems by efficiently navigating vast possibilities. We'll specifically focus on their application within Python programming.</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957507"/>
            <a:ext cx="10344507" cy="708779"/>
          </a:xfrm>
          <a:prstGeom prst="rect">
            <a:avLst/>
          </a:prstGeom>
          <a:noFill/>
          <a:ln/>
        </p:spPr>
        <p:txBody>
          <a:bodyPr wrap="none" lIns="0" tIns="0" rIns="0" bIns="0" rtlCol="0" anchor="t"/>
          <a:lstStyle/>
          <a:p>
            <a:pPr marL="0" indent="0" algn="l">
              <a:lnSpc>
                <a:spcPts val="5550"/>
              </a:lnSpc>
              <a:buNone/>
            </a:pPr>
            <a:r>
              <a:rPr lang="en-US" sz="4450" b="1" dirty="0">
                <a:solidFill>
                  <a:srgbClr val="233939"/>
                </a:solidFill>
                <a:latin typeface="Syne Bold" pitchFamily="34" charset="0"/>
                <a:ea typeface="Syne Bold" pitchFamily="34" charset="-122"/>
                <a:cs typeface="Syne Bold" pitchFamily="34" charset="-120"/>
              </a:rPr>
              <a:t>What is Artificial Intelligence (AI)?</a:t>
            </a:r>
            <a:endParaRPr lang="en-US" sz="4450" dirty="0"/>
          </a:p>
        </p:txBody>
      </p:sp>
      <p:sp>
        <p:nvSpPr>
          <p:cNvPr id="3" name="Text 1"/>
          <p:cNvSpPr/>
          <p:nvPr/>
        </p:nvSpPr>
        <p:spPr>
          <a:xfrm>
            <a:off x="793790" y="3210520"/>
            <a:ext cx="6244709" cy="1088708"/>
          </a:xfrm>
          <a:prstGeom prst="rect">
            <a:avLst/>
          </a:prstGeom>
          <a:noFill/>
          <a:ln/>
        </p:spPr>
        <p:txBody>
          <a:bodyPr wrap="square" lIns="0" tIns="0" rIns="0" bIns="0" rtlCol="0" anchor="t"/>
          <a:lstStyle/>
          <a:p>
            <a:pPr marL="0" indent="0" algn="l">
              <a:lnSpc>
                <a:spcPts val="2850"/>
              </a:lnSpc>
              <a:buNone/>
            </a:pPr>
            <a:r>
              <a:rPr lang="en-US" sz="1750" dirty="0">
                <a:solidFill>
                  <a:srgbClr val="3B4E4E"/>
                </a:solidFill>
                <a:latin typeface="Overpass Light" pitchFamily="34" charset="0"/>
                <a:ea typeface="Overpass Light" pitchFamily="34" charset="-122"/>
                <a:cs typeface="Overpass Light" pitchFamily="34" charset="-120"/>
              </a:rPr>
              <a:t>AI is a broad field dedicated to enabling computers to perform tasks that typically require human intelligence. This includes diverse applications such as:</a:t>
            </a:r>
            <a:endParaRPr lang="en-US" sz="1750" dirty="0"/>
          </a:p>
        </p:txBody>
      </p:sp>
      <p:sp>
        <p:nvSpPr>
          <p:cNvPr id="4" name="Text 2"/>
          <p:cNvSpPr/>
          <p:nvPr/>
        </p:nvSpPr>
        <p:spPr>
          <a:xfrm>
            <a:off x="793790" y="450330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B4E4E"/>
                </a:solidFill>
                <a:latin typeface="Overpass Light" pitchFamily="34" charset="0"/>
                <a:ea typeface="Overpass Light" pitchFamily="34" charset="-122"/>
                <a:cs typeface="Overpass Light" pitchFamily="34" charset="-120"/>
              </a:rPr>
              <a:t>Image and speech recognition</a:t>
            </a:r>
            <a:endParaRPr lang="en-US" sz="1750" dirty="0"/>
          </a:p>
        </p:txBody>
      </p:sp>
      <p:sp>
        <p:nvSpPr>
          <p:cNvPr id="5" name="Text 3"/>
          <p:cNvSpPr/>
          <p:nvPr/>
        </p:nvSpPr>
        <p:spPr>
          <a:xfrm>
            <a:off x="793790" y="494549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B4E4E"/>
                </a:solidFill>
                <a:latin typeface="Overpass Light" pitchFamily="34" charset="0"/>
                <a:ea typeface="Overpass Light" pitchFamily="34" charset="-122"/>
                <a:cs typeface="Overpass Light" pitchFamily="34" charset="-120"/>
              </a:rPr>
              <a:t>Strategic game playing</a:t>
            </a:r>
            <a:endParaRPr lang="en-US" sz="1750" dirty="0"/>
          </a:p>
        </p:txBody>
      </p:sp>
      <p:sp>
        <p:nvSpPr>
          <p:cNvPr id="6" name="Text 4"/>
          <p:cNvSpPr/>
          <p:nvPr/>
        </p:nvSpPr>
        <p:spPr>
          <a:xfrm>
            <a:off x="793790" y="5387697"/>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B4E4E"/>
                </a:solidFill>
                <a:latin typeface="Overpass Light" pitchFamily="34" charset="0"/>
                <a:ea typeface="Overpass Light" pitchFamily="34" charset="-122"/>
                <a:cs typeface="Overpass Light" pitchFamily="34" charset="-120"/>
              </a:rPr>
              <a:t>Natural language understanding and generation</a:t>
            </a:r>
            <a:endParaRPr lang="en-US" sz="1750" dirty="0"/>
          </a:p>
        </p:txBody>
      </p:sp>
      <p:sp>
        <p:nvSpPr>
          <p:cNvPr id="7" name="Text 5"/>
          <p:cNvSpPr/>
          <p:nvPr/>
        </p:nvSpPr>
        <p:spPr>
          <a:xfrm>
            <a:off x="793790" y="5829895"/>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B4E4E"/>
                </a:solidFill>
                <a:latin typeface="Overpass Light" pitchFamily="34" charset="0"/>
                <a:ea typeface="Overpass Light" pitchFamily="34" charset="-122"/>
                <a:cs typeface="Overpass Light" pitchFamily="34" charset="-120"/>
              </a:rPr>
              <a:t>Decision-making in complex environments</a:t>
            </a:r>
            <a:endParaRPr lang="en-US" sz="1750" dirty="0"/>
          </a:p>
        </p:txBody>
      </p:sp>
      <p:sp>
        <p:nvSpPr>
          <p:cNvPr id="8" name="Text 6"/>
          <p:cNvSpPr/>
          <p:nvPr/>
        </p:nvSpPr>
        <p:spPr>
          <a:xfrm>
            <a:off x="7599521" y="3210520"/>
            <a:ext cx="6244709" cy="1814513"/>
          </a:xfrm>
          <a:prstGeom prst="rect">
            <a:avLst/>
          </a:prstGeom>
          <a:noFill/>
          <a:ln/>
        </p:spPr>
        <p:txBody>
          <a:bodyPr wrap="square" lIns="0" tIns="0" rIns="0" bIns="0" rtlCol="0" anchor="t"/>
          <a:lstStyle/>
          <a:p>
            <a:pPr marL="0" indent="0" algn="l">
              <a:lnSpc>
                <a:spcPts val="2850"/>
              </a:lnSpc>
              <a:buNone/>
            </a:pPr>
            <a:r>
              <a:rPr lang="en-US" sz="1750" dirty="0">
                <a:solidFill>
                  <a:srgbClr val="3B4E4E"/>
                </a:solidFill>
                <a:latin typeface="Overpass Light" pitchFamily="34" charset="0"/>
                <a:ea typeface="Overpass Light" pitchFamily="34" charset="-122"/>
                <a:cs typeface="Overpass Light" pitchFamily="34" charset="-120"/>
              </a:rPr>
              <a:t>At its core, AI often relies on efficient problem-solving. This is where search algorithms become indispensable, guiding intelligent agents to find optimal or satisfactory paths from an initial state to a desired goal state within a given problem space.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537805" y="422910"/>
            <a:ext cx="9303187" cy="480179"/>
          </a:xfrm>
          <a:prstGeom prst="rect">
            <a:avLst/>
          </a:prstGeom>
          <a:noFill/>
          <a:ln/>
        </p:spPr>
        <p:txBody>
          <a:bodyPr wrap="none" lIns="0" tIns="0" rIns="0" bIns="0" rtlCol="0" anchor="t"/>
          <a:lstStyle/>
          <a:p>
            <a:pPr marL="0" indent="0" algn="l">
              <a:lnSpc>
                <a:spcPts val="3750"/>
              </a:lnSpc>
              <a:buNone/>
            </a:pPr>
            <a:r>
              <a:rPr lang="en-US" sz="3000" b="1" dirty="0">
                <a:solidFill>
                  <a:srgbClr val="233939"/>
                </a:solidFill>
                <a:latin typeface="Syne Bold" pitchFamily="34" charset="0"/>
                <a:ea typeface="Syne Bold" pitchFamily="34" charset="-122"/>
                <a:cs typeface="Syne Bold" pitchFamily="34" charset="-120"/>
              </a:rPr>
              <a:t>Core Concepts: Search Problem Framework</a:t>
            </a:r>
            <a:endParaRPr lang="en-US" sz="3000" dirty="0"/>
          </a:p>
        </p:txBody>
      </p:sp>
      <p:sp>
        <p:nvSpPr>
          <p:cNvPr id="3" name="Text 1"/>
          <p:cNvSpPr/>
          <p:nvPr/>
        </p:nvSpPr>
        <p:spPr>
          <a:xfrm>
            <a:off x="537805" y="1210389"/>
            <a:ext cx="13554789" cy="245864"/>
          </a:xfrm>
          <a:prstGeom prst="rect">
            <a:avLst/>
          </a:prstGeom>
          <a:noFill/>
          <a:ln/>
        </p:spPr>
        <p:txBody>
          <a:bodyPr wrap="none" lIns="0" tIns="0" rIns="0" bIns="0" rtlCol="0" anchor="t"/>
          <a:lstStyle/>
          <a:p>
            <a:pPr marL="0" indent="0" algn="l">
              <a:lnSpc>
                <a:spcPts val="1900"/>
              </a:lnSpc>
              <a:buNone/>
            </a:pPr>
            <a:r>
              <a:rPr lang="en-US" sz="1200" dirty="0">
                <a:solidFill>
                  <a:srgbClr val="3B4E4E"/>
                </a:solidFill>
                <a:latin typeface="Overpass Light" pitchFamily="34" charset="0"/>
                <a:ea typeface="Overpass Light" pitchFamily="34" charset="-122"/>
                <a:cs typeface="Overpass Light" pitchFamily="34" charset="-120"/>
              </a:rPr>
              <a:t>To frame a problem for AI search, we define several key components:</a:t>
            </a:r>
            <a:endParaRPr lang="en-US" sz="1200" dirty="0"/>
          </a:p>
        </p:txBody>
      </p:sp>
      <p:sp>
        <p:nvSpPr>
          <p:cNvPr id="4" name="Shape 2"/>
          <p:cNvSpPr/>
          <p:nvPr/>
        </p:nvSpPr>
        <p:spPr>
          <a:xfrm>
            <a:off x="7303770" y="1629013"/>
            <a:ext cx="22860" cy="6177677"/>
          </a:xfrm>
          <a:prstGeom prst="roundRect">
            <a:avLst>
              <a:gd name="adj" fmla="val 282327"/>
            </a:avLst>
          </a:prstGeom>
          <a:solidFill>
            <a:srgbClr val="C3D4CC"/>
          </a:solidFill>
          <a:ln/>
        </p:spPr>
        <p:txBody>
          <a:bodyPr/>
          <a:lstStyle/>
          <a:p>
            <a:endParaRPr lang="en-US"/>
          </a:p>
        </p:txBody>
      </p:sp>
      <p:sp>
        <p:nvSpPr>
          <p:cNvPr id="5" name="Shape 3"/>
          <p:cNvSpPr/>
          <p:nvPr/>
        </p:nvSpPr>
        <p:spPr>
          <a:xfrm>
            <a:off x="6704350" y="1790343"/>
            <a:ext cx="460891" cy="22860"/>
          </a:xfrm>
          <a:prstGeom prst="roundRect">
            <a:avLst>
              <a:gd name="adj" fmla="val 282327"/>
            </a:avLst>
          </a:prstGeom>
          <a:solidFill>
            <a:srgbClr val="C3D4CC"/>
          </a:solidFill>
          <a:ln/>
        </p:spPr>
        <p:txBody>
          <a:bodyPr/>
          <a:lstStyle/>
          <a:p>
            <a:endParaRPr lang="en-US"/>
          </a:p>
        </p:txBody>
      </p:sp>
      <p:sp>
        <p:nvSpPr>
          <p:cNvPr id="6" name="Shape 4"/>
          <p:cNvSpPr/>
          <p:nvPr/>
        </p:nvSpPr>
        <p:spPr>
          <a:xfrm>
            <a:off x="7142381" y="1629013"/>
            <a:ext cx="345638" cy="345638"/>
          </a:xfrm>
          <a:prstGeom prst="roundRect">
            <a:avLst>
              <a:gd name="adj" fmla="val 18673"/>
            </a:avLst>
          </a:prstGeom>
          <a:solidFill>
            <a:srgbClr val="DDEEE6"/>
          </a:solidFill>
          <a:ln w="7620">
            <a:solidFill>
              <a:srgbClr val="C3D4CC"/>
            </a:solidFill>
            <a:prstDash val="solid"/>
          </a:ln>
        </p:spPr>
        <p:txBody>
          <a:bodyPr/>
          <a:lstStyle/>
          <a:p>
            <a:endParaRPr lang="en-US"/>
          </a:p>
        </p:txBody>
      </p:sp>
      <p:sp>
        <p:nvSpPr>
          <p:cNvPr id="7" name="Text 5"/>
          <p:cNvSpPr/>
          <p:nvPr/>
        </p:nvSpPr>
        <p:spPr>
          <a:xfrm>
            <a:off x="7199948" y="1657767"/>
            <a:ext cx="230386" cy="288012"/>
          </a:xfrm>
          <a:prstGeom prst="rect">
            <a:avLst/>
          </a:prstGeom>
          <a:noFill/>
          <a:ln/>
        </p:spPr>
        <p:txBody>
          <a:bodyPr wrap="none" lIns="0" tIns="0" rIns="0" bIns="0" rtlCol="0" anchor="t"/>
          <a:lstStyle/>
          <a:p>
            <a:pPr marL="0" indent="0" algn="ctr">
              <a:lnSpc>
                <a:spcPts val="1800"/>
              </a:lnSpc>
              <a:buNone/>
            </a:pPr>
            <a:r>
              <a:rPr lang="en-US" sz="1800" b="1" dirty="0">
                <a:solidFill>
                  <a:srgbClr val="3B4E4E"/>
                </a:solidFill>
                <a:latin typeface="Syne Bold" pitchFamily="34" charset="0"/>
                <a:ea typeface="Syne Bold" pitchFamily="34" charset="-122"/>
                <a:cs typeface="Syne Bold" pitchFamily="34" charset="-120"/>
              </a:rPr>
              <a:t>1</a:t>
            </a:r>
            <a:endParaRPr lang="en-US" sz="1800" dirty="0"/>
          </a:p>
        </p:txBody>
      </p:sp>
      <p:sp>
        <p:nvSpPr>
          <p:cNvPr id="8" name="Text 6"/>
          <p:cNvSpPr/>
          <p:nvPr/>
        </p:nvSpPr>
        <p:spPr>
          <a:xfrm>
            <a:off x="4626173" y="1681758"/>
            <a:ext cx="1920716" cy="240030"/>
          </a:xfrm>
          <a:prstGeom prst="rect">
            <a:avLst/>
          </a:prstGeom>
          <a:noFill/>
          <a:ln/>
        </p:spPr>
        <p:txBody>
          <a:bodyPr wrap="none" lIns="0" tIns="0" rIns="0" bIns="0" rtlCol="0" anchor="t"/>
          <a:lstStyle/>
          <a:p>
            <a:pPr marL="0" indent="0" algn="r">
              <a:lnSpc>
                <a:spcPts val="1850"/>
              </a:lnSpc>
              <a:buNone/>
            </a:pPr>
            <a:r>
              <a:rPr lang="en-US" sz="1500" b="1" dirty="0">
                <a:solidFill>
                  <a:srgbClr val="3B4E4E"/>
                </a:solidFill>
                <a:latin typeface="Syne Bold" pitchFamily="34" charset="0"/>
                <a:ea typeface="Syne Bold" pitchFamily="34" charset="-122"/>
                <a:cs typeface="Syne Bold" pitchFamily="34" charset="-120"/>
              </a:rPr>
              <a:t>Agent</a:t>
            </a:r>
            <a:endParaRPr lang="en-US" sz="1500" dirty="0"/>
          </a:p>
        </p:txBody>
      </p:sp>
      <p:sp>
        <p:nvSpPr>
          <p:cNvPr id="9" name="Text 7"/>
          <p:cNvSpPr/>
          <p:nvPr/>
        </p:nvSpPr>
        <p:spPr>
          <a:xfrm>
            <a:off x="537805" y="2013942"/>
            <a:ext cx="6009084" cy="491728"/>
          </a:xfrm>
          <a:prstGeom prst="rect">
            <a:avLst/>
          </a:prstGeom>
          <a:noFill/>
          <a:ln/>
        </p:spPr>
        <p:txBody>
          <a:bodyPr wrap="square" lIns="0" tIns="0" rIns="0" bIns="0" rtlCol="0" anchor="t"/>
          <a:lstStyle/>
          <a:p>
            <a:pPr marL="0" indent="0" algn="r">
              <a:lnSpc>
                <a:spcPts val="1900"/>
              </a:lnSpc>
              <a:buNone/>
            </a:pPr>
            <a:r>
              <a:rPr lang="en-US" sz="1200" dirty="0">
                <a:solidFill>
                  <a:srgbClr val="3B4E4E"/>
                </a:solidFill>
                <a:latin typeface="Overpass Light" pitchFamily="34" charset="0"/>
                <a:ea typeface="Overpass Light" pitchFamily="34" charset="-122"/>
                <a:cs typeface="Overpass Light" pitchFamily="34" charset="-120"/>
              </a:rPr>
              <a:t>The intelligent entity (e.g., robot, software program) that perceives the environment and performs actions to achieve a goal.</a:t>
            </a:r>
            <a:endParaRPr lang="en-US" sz="1200" dirty="0"/>
          </a:p>
        </p:txBody>
      </p:sp>
      <p:sp>
        <p:nvSpPr>
          <p:cNvPr id="10" name="Shape 8"/>
          <p:cNvSpPr/>
          <p:nvPr/>
        </p:nvSpPr>
        <p:spPr>
          <a:xfrm>
            <a:off x="7465159" y="2712244"/>
            <a:ext cx="460891" cy="22860"/>
          </a:xfrm>
          <a:prstGeom prst="roundRect">
            <a:avLst>
              <a:gd name="adj" fmla="val 282327"/>
            </a:avLst>
          </a:prstGeom>
          <a:solidFill>
            <a:srgbClr val="C3D4CC"/>
          </a:solidFill>
          <a:ln/>
        </p:spPr>
        <p:txBody>
          <a:bodyPr/>
          <a:lstStyle/>
          <a:p>
            <a:endParaRPr lang="en-US"/>
          </a:p>
        </p:txBody>
      </p:sp>
      <p:sp>
        <p:nvSpPr>
          <p:cNvPr id="11" name="Shape 9"/>
          <p:cNvSpPr/>
          <p:nvPr/>
        </p:nvSpPr>
        <p:spPr>
          <a:xfrm>
            <a:off x="7142381" y="2550914"/>
            <a:ext cx="345638" cy="345638"/>
          </a:xfrm>
          <a:prstGeom prst="roundRect">
            <a:avLst>
              <a:gd name="adj" fmla="val 18673"/>
            </a:avLst>
          </a:prstGeom>
          <a:solidFill>
            <a:srgbClr val="DDEEE6"/>
          </a:solidFill>
          <a:ln w="7620">
            <a:solidFill>
              <a:srgbClr val="C3D4CC"/>
            </a:solidFill>
            <a:prstDash val="solid"/>
          </a:ln>
        </p:spPr>
        <p:txBody>
          <a:bodyPr/>
          <a:lstStyle/>
          <a:p>
            <a:endParaRPr lang="en-US"/>
          </a:p>
        </p:txBody>
      </p:sp>
      <p:sp>
        <p:nvSpPr>
          <p:cNvPr id="12" name="Text 10"/>
          <p:cNvSpPr/>
          <p:nvPr/>
        </p:nvSpPr>
        <p:spPr>
          <a:xfrm>
            <a:off x="7199948" y="2579668"/>
            <a:ext cx="230386" cy="288012"/>
          </a:xfrm>
          <a:prstGeom prst="rect">
            <a:avLst/>
          </a:prstGeom>
          <a:noFill/>
          <a:ln/>
        </p:spPr>
        <p:txBody>
          <a:bodyPr wrap="none" lIns="0" tIns="0" rIns="0" bIns="0" rtlCol="0" anchor="t"/>
          <a:lstStyle/>
          <a:p>
            <a:pPr marL="0" indent="0" algn="ctr">
              <a:lnSpc>
                <a:spcPts val="1800"/>
              </a:lnSpc>
              <a:buNone/>
            </a:pPr>
            <a:r>
              <a:rPr lang="en-US" sz="1800" b="1" dirty="0">
                <a:solidFill>
                  <a:srgbClr val="3B4E4E"/>
                </a:solidFill>
                <a:latin typeface="Syne Bold" pitchFamily="34" charset="0"/>
                <a:ea typeface="Syne Bold" pitchFamily="34" charset="-122"/>
                <a:cs typeface="Syne Bold" pitchFamily="34" charset="-120"/>
              </a:rPr>
              <a:t>2</a:t>
            </a:r>
            <a:endParaRPr lang="en-US" sz="1800" dirty="0"/>
          </a:p>
        </p:txBody>
      </p:sp>
      <p:sp>
        <p:nvSpPr>
          <p:cNvPr id="13" name="Text 11"/>
          <p:cNvSpPr/>
          <p:nvPr/>
        </p:nvSpPr>
        <p:spPr>
          <a:xfrm>
            <a:off x="8083510" y="2603659"/>
            <a:ext cx="1920716" cy="240030"/>
          </a:xfrm>
          <a:prstGeom prst="rect">
            <a:avLst/>
          </a:prstGeom>
          <a:noFill/>
          <a:ln/>
        </p:spPr>
        <p:txBody>
          <a:bodyPr wrap="none" lIns="0" tIns="0" rIns="0" bIns="0" rtlCol="0" anchor="t"/>
          <a:lstStyle/>
          <a:p>
            <a:pPr marL="0" indent="0" algn="l">
              <a:lnSpc>
                <a:spcPts val="1850"/>
              </a:lnSpc>
              <a:buNone/>
            </a:pPr>
            <a:r>
              <a:rPr lang="en-US" sz="1500" b="1" dirty="0">
                <a:solidFill>
                  <a:srgbClr val="3B4E4E"/>
                </a:solidFill>
                <a:latin typeface="Syne Bold" pitchFamily="34" charset="0"/>
                <a:ea typeface="Syne Bold" pitchFamily="34" charset="-122"/>
                <a:cs typeface="Syne Bold" pitchFamily="34" charset="-120"/>
              </a:rPr>
              <a:t>State</a:t>
            </a:r>
            <a:endParaRPr lang="en-US" sz="1500" dirty="0"/>
          </a:p>
        </p:txBody>
      </p:sp>
      <p:sp>
        <p:nvSpPr>
          <p:cNvPr id="14" name="Text 12"/>
          <p:cNvSpPr/>
          <p:nvPr/>
        </p:nvSpPr>
        <p:spPr>
          <a:xfrm>
            <a:off x="8083510" y="2935843"/>
            <a:ext cx="6009084" cy="491728"/>
          </a:xfrm>
          <a:prstGeom prst="rect">
            <a:avLst/>
          </a:prstGeom>
          <a:noFill/>
          <a:ln/>
        </p:spPr>
        <p:txBody>
          <a:bodyPr wrap="square" lIns="0" tIns="0" rIns="0" bIns="0" rtlCol="0" anchor="t"/>
          <a:lstStyle/>
          <a:p>
            <a:pPr marL="0" indent="0" algn="l">
              <a:lnSpc>
                <a:spcPts val="1900"/>
              </a:lnSpc>
              <a:buNone/>
            </a:pPr>
            <a:r>
              <a:rPr lang="en-US" sz="1200" dirty="0">
                <a:solidFill>
                  <a:srgbClr val="3B4E4E"/>
                </a:solidFill>
                <a:latin typeface="Overpass Light" pitchFamily="34" charset="0"/>
                <a:ea typeface="Overpass Light" pitchFamily="34" charset="-122"/>
                <a:cs typeface="Overpass Light" pitchFamily="34" charset="-120"/>
              </a:rPr>
              <a:t>A precise configuration of the agent and its environment at any given moment. Think of it as a snapshot of the problem's current situation (e.g., a puzzle board arrangement).</a:t>
            </a:r>
            <a:endParaRPr lang="en-US" sz="1200" dirty="0"/>
          </a:p>
        </p:txBody>
      </p:sp>
      <p:sp>
        <p:nvSpPr>
          <p:cNvPr id="15" name="Shape 13"/>
          <p:cNvSpPr/>
          <p:nvPr/>
        </p:nvSpPr>
        <p:spPr>
          <a:xfrm>
            <a:off x="6704350" y="3506867"/>
            <a:ext cx="460891" cy="22860"/>
          </a:xfrm>
          <a:prstGeom prst="roundRect">
            <a:avLst>
              <a:gd name="adj" fmla="val 282327"/>
            </a:avLst>
          </a:prstGeom>
          <a:solidFill>
            <a:srgbClr val="C3D4CC"/>
          </a:solidFill>
          <a:ln/>
        </p:spPr>
        <p:txBody>
          <a:bodyPr/>
          <a:lstStyle/>
          <a:p>
            <a:endParaRPr lang="en-US"/>
          </a:p>
        </p:txBody>
      </p:sp>
      <p:sp>
        <p:nvSpPr>
          <p:cNvPr id="16" name="Shape 14"/>
          <p:cNvSpPr/>
          <p:nvPr/>
        </p:nvSpPr>
        <p:spPr>
          <a:xfrm>
            <a:off x="7142381" y="3345537"/>
            <a:ext cx="345638" cy="345638"/>
          </a:xfrm>
          <a:prstGeom prst="roundRect">
            <a:avLst>
              <a:gd name="adj" fmla="val 18673"/>
            </a:avLst>
          </a:prstGeom>
          <a:solidFill>
            <a:srgbClr val="DDEEE6"/>
          </a:solidFill>
          <a:ln w="7620">
            <a:solidFill>
              <a:srgbClr val="C3D4CC"/>
            </a:solidFill>
            <a:prstDash val="solid"/>
          </a:ln>
        </p:spPr>
        <p:txBody>
          <a:bodyPr/>
          <a:lstStyle/>
          <a:p>
            <a:endParaRPr lang="en-US"/>
          </a:p>
        </p:txBody>
      </p:sp>
      <p:sp>
        <p:nvSpPr>
          <p:cNvPr id="17" name="Text 15"/>
          <p:cNvSpPr/>
          <p:nvPr/>
        </p:nvSpPr>
        <p:spPr>
          <a:xfrm>
            <a:off x="7199948" y="3374291"/>
            <a:ext cx="230386" cy="288012"/>
          </a:xfrm>
          <a:prstGeom prst="rect">
            <a:avLst/>
          </a:prstGeom>
          <a:noFill/>
          <a:ln/>
        </p:spPr>
        <p:txBody>
          <a:bodyPr wrap="none" lIns="0" tIns="0" rIns="0" bIns="0" rtlCol="0" anchor="t"/>
          <a:lstStyle/>
          <a:p>
            <a:pPr marL="0" indent="0" algn="ctr">
              <a:lnSpc>
                <a:spcPts val="1800"/>
              </a:lnSpc>
              <a:buNone/>
            </a:pPr>
            <a:r>
              <a:rPr lang="en-US" sz="1800" b="1" dirty="0">
                <a:solidFill>
                  <a:srgbClr val="3B4E4E"/>
                </a:solidFill>
                <a:latin typeface="Syne Bold" pitchFamily="34" charset="0"/>
                <a:ea typeface="Syne Bold" pitchFamily="34" charset="-122"/>
                <a:cs typeface="Syne Bold" pitchFamily="34" charset="-120"/>
              </a:rPr>
              <a:t>3</a:t>
            </a:r>
            <a:endParaRPr lang="en-US" sz="1800" dirty="0"/>
          </a:p>
        </p:txBody>
      </p:sp>
      <p:sp>
        <p:nvSpPr>
          <p:cNvPr id="18" name="Text 16"/>
          <p:cNvSpPr/>
          <p:nvPr/>
        </p:nvSpPr>
        <p:spPr>
          <a:xfrm>
            <a:off x="4626173" y="3398282"/>
            <a:ext cx="1920716" cy="240030"/>
          </a:xfrm>
          <a:prstGeom prst="rect">
            <a:avLst/>
          </a:prstGeom>
          <a:noFill/>
          <a:ln/>
        </p:spPr>
        <p:txBody>
          <a:bodyPr wrap="none" lIns="0" tIns="0" rIns="0" bIns="0" rtlCol="0" anchor="t"/>
          <a:lstStyle/>
          <a:p>
            <a:pPr marL="0" indent="0" algn="r">
              <a:lnSpc>
                <a:spcPts val="1850"/>
              </a:lnSpc>
              <a:buNone/>
            </a:pPr>
            <a:r>
              <a:rPr lang="en-US" sz="1500" b="1" dirty="0">
                <a:solidFill>
                  <a:srgbClr val="3B4E4E"/>
                </a:solidFill>
                <a:latin typeface="Syne Bold" pitchFamily="34" charset="0"/>
                <a:ea typeface="Syne Bold" pitchFamily="34" charset="-122"/>
                <a:cs typeface="Syne Bold" pitchFamily="34" charset="-120"/>
              </a:rPr>
              <a:t>Initial State</a:t>
            </a:r>
            <a:endParaRPr lang="en-US" sz="1500" dirty="0"/>
          </a:p>
        </p:txBody>
      </p:sp>
      <p:sp>
        <p:nvSpPr>
          <p:cNvPr id="19" name="Text 17"/>
          <p:cNvSpPr/>
          <p:nvPr/>
        </p:nvSpPr>
        <p:spPr>
          <a:xfrm>
            <a:off x="537805" y="3730466"/>
            <a:ext cx="6009084" cy="245864"/>
          </a:xfrm>
          <a:prstGeom prst="rect">
            <a:avLst/>
          </a:prstGeom>
          <a:noFill/>
          <a:ln/>
        </p:spPr>
        <p:txBody>
          <a:bodyPr wrap="none" lIns="0" tIns="0" rIns="0" bIns="0" rtlCol="0" anchor="t"/>
          <a:lstStyle/>
          <a:p>
            <a:pPr marL="0" indent="0" algn="r">
              <a:lnSpc>
                <a:spcPts val="1900"/>
              </a:lnSpc>
              <a:buNone/>
            </a:pPr>
            <a:r>
              <a:rPr lang="en-US" sz="1200" dirty="0">
                <a:solidFill>
                  <a:srgbClr val="3B4E4E"/>
                </a:solidFill>
                <a:latin typeface="Overpass Light" pitchFamily="34" charset="0"/>
                <a:ea typeface="Overpass Light" pitchFamily="34" charset="-122"/>
                <a:cs typeface="Overpass Light" pitchFamily="34" charset="-120"/>
              </a:rPr>
              <a:t>The specific starting configuration from which the search begins.</a:t>
            </a:r>
            <a:endParaRPr lang="en-US" sz="1200" dirty="0"/>
          </a:p>
        </p:txBody>
      </p:sp>
      <p:sp>
        <p:nvSpPr>
          <p:cNvPr id="20" name="Shape 18"/>
          <p:cNvSpPr/>
          <p:nvPr/>
        </p:nvSpPr>
        <p:spPr>
          <a:xfrm>
            <a:off x="7465159" y="4301609"/>
            <a:ext cx="460891" cy="22860"/>
          </a:xfrm>
          <a:prstGeom prst="roundRect">
            <a:avLst>
              <a:gd name="adj" fmla="val 282327"/>
            </a:avLst>
          </a:prstGeom>
          <a:solidFill>
            <a:srgbClr val="C3D4CC"/>
          </a:solidFill>
          <a:ln/>
        </p:spPr>
        <p:txBody>
          <a:bodyPr/>
          <a:lstStyle/>
          <a:p>
            <a:endParaRPr lang="en-US"/>
          </a:p>
        </p:txBody>
      </p:sp>
      <p:sp>
        <p:nvSpPr>
          <p:cNvPr id="21" name="Shape 19"/>
          <p:cNvSpPr/>
          <p:nvPr/>
        </p:nvSpPr>
        <p:spPr>
          <a:xfrm>
            <a:off x="7142381" y="4140279"/>
            <a:ext cx="345638" cy="345638"/>
          </a:xfrm>
          <a:prstGeom prst="roundRect">
            <a:avLst>
              <a:gd name="adj" fmla="val 18673"/>
            </a:avLst>
          </a:prstGeom>
          <a:solidFill>
            <a:srgbClr val="DDEEE6"/>
          </a:solidFill>
          <a:ln w="7620">
            <a:solidFill>
              <a:srgbClr val="C3D4CC"/>
            </a:solidFill>
            <a:prstDash val="solid"/>
          </a:ln>
        </p:spPr>
        <p:txBody>
          <a:bodyPr/>
          <a:lstStyle/>
          <a:p>
            <a:endParaRPr lang="en-US"/>
          </a:p>
        </p:txBody>
      </p:sp>
      <p:sp>
        <p:nvSpPr>
          <p:cNvPr id="22" name="Text 20"/>
          <p:cNvSpPr/>
          <p:nvPr/>
        </p:nvSpPr>
        <p:spPr>
          <a:xfrm>
            <a:off x="7199948" y="4169033"/>
            <a:ext cx="230386" cy="288012"/>
          </a:xfrm>
          <a:prstGeom prst="rect">
            <a:avLst/>
          </a:prstGeom>
          <a:noFill/>
          <a:ln/>
        </p:spPr>
        <p:txBody>
          <a:bodyPr wrap="none" lIns="0" tIns="0" rIns="0" bIns="0" rtlCol="0" anchor="t"/>
          <a:lstStyle/>
          <a:p>
            <a:pPr marL="0" indent="0" algn="ctr">
              <a:lnSpc>
                <a:spcPts val="1800"/>
              </a:lnSpc>
              <a:buNone/>
            </a:pPr>
            <a:r>
              <a:rPr lang="en-US" sz="1800" b="1" dirty="0">
                <a:solidFill>
                  <a:srgbClr val="3B4E4E"/>
                </a:solidFill>
                <a:latin typeface="Syne Bold" pitchFamily="34" charset="0"/>
                <a:ea typeface="Syne Bold" pitchFamily="34" charset="-122"/>
                <a:cs typeface="Syne Bold" pitchFamily="34" charset="-120"/>
              </a:rPr>
              <a:t>4</a:t>
            </a:r>
            <a:endParaRPr lang="en-US" sz="1800" dirty="0"/>
          </a:p>
        </p:txBody>
      </p:sp>
      <p:sp>
        <p:nvSpPr>
          <p:cNvPr id="23" name="Text 21"/>
          <p:cNvSpPr/>
          <p:nvPr/>
        </p:nvSpPr>
        <p:spPr>
          <a:xfrm>
            <a:off x="8083510" y="4193024"/>
            <a:ext cx="1920716" cy="240030"/>
          </a:xfrm>
          <a:prstGeom prst="rect">
            <a:avLst/>
          </a:prstGeom>
          <a:noFill/>
          <a:ln/>
        </p:spPr>
        <p:txBody>
          <a:bodyPr wrap="none" lIns="0" tIns="0" rIns="0" bIns="0" rtlCol="0" anchor="t"/>
          <a:lstStyle/>
          <a:p>
            <a:pPr marL="0" indent="0" algn="l">
              <a:lnSpc>
                <a:spcPts val="1850"/>
              </a:lnSpc>
              <a:buNone/>
            </a:pPr>
            <a:r>
              <a:rPr lang="en-US" sz="1500" b="1" dirty="0">
                <a:solidFill>
                  <a:srgbClr val="3B4E4E"/>
                </a:solidFill>
                <a:latin typeface="Syne Bold" pitchFamily="34" charset="0"/>
                <a:ea typeface="Syne Bold" pitchFamily="34" charset="-122"/>
                <a:cs typeface="Syne Bold" pitchFamily="34" charset="-120"/>
              </a:rPr>
              <a:t>Actions</a:t>
            </a:r>
            <a:endParaRPr lang="en-US" sz="1500" dirty="0"/>
          </a:p>
        </p:txBody>
      </p:sp>
      <p:sp>
        <p:nvSpPr>
          <p:cNvPr id="24" name="Text 22"/>
          <p:cNvSpPr/>
          <p:nvPr/>
        </p:nvSpPr>
        <p:spPr>
          <a:xfrm>
            <a:off x="8083510" y="4525208"/>
            <a:ext cx="6009084" cy="245864"/>
          </a:xfrm>
          <a:prstGeom prst="rect">
            <a:avLst/>
          </a:prstGeom>
          <a:noFill/>
          <a:ln/>
        </p:spPr>
        <p:txBody>
          <a:bodyPr wrap="none" lIns="0" tIns="0" rIns="0" bIns="0" rtlCol="0" anchor="t"/>
          <a:lstStyle/>
          <a:p>
            <a:pPr marL="0" indent="0" algn="l">
              <a:lnSpc>
                <a:spcPts val="1900"/>
              </a:lnSpc>
              <a:buNone/>
            </a:pPr>
            <a:r>
              <a:rPr lang="en-US" sz="1200" dirty="0">
                <a:solidFill>
                  <a:srgbClr val="3B4E4E"/>
                </a:solidFill>
                <a:latin typeface="Overpass Light" pitchFamily="34" charset="0"/>
                <a:ea typeface="Overpass Light" pitchFamily="34" charset="-122"/>
                <a:cs typeface="Overpass Light" pitchFamily="34" charset="-120"/>
              </a:rPr>
              <a:t>The set of all possible moves or operations an agent can perform from any given state.</a:t>
            </a:r>
            <a:endParaRPr lang="en-US" sz="1200" dirty="0"/>
          </a:p>
        </p:txBody>
      </p:sp>
      <p:sp>
        <p:nvSpPr>
          <p:cNvPr id="25" name="Shape 23"/>
          <p:cNvSpPr/>
          <p:nvPr/>
        </p:nvSpPr>
        <p:spPr>
          <a:xfrm>
            <a:off x="6704350" y="5096351"/>
            <a:ext cx="460891" cy="22860"/>
          </a:xfrm>
          <a:prstGeom prst="roundRect">
            <a:avLst>
              <a:gd name="adj" fmla="val 282327"/>
            </a:avLst>
          </a:prstGeom>
          <a:solidFill>
            <a:srgbClr val="C3D4CC"/>
          </a:solidFill>
          <a:ln/>
        </p:spPr>
        <p:txBody>
          <a:bodyPr/>
          <a:lstStyle/>
          <a:p>
            <a:endParaRPr lang="en-US"/>
          </a:p>
        </p:txBody>
      </p:sp>
      <p:sp>
        <p:nvSpPr>
          <p:cNvPr id="26" name="Shape 24"/>
          <p:cNvSpPr/>
          <p:nvPr/>
        </p:nvSpPr>
        <p:spPr>
          <a:xfrm>
            <a:off x="7142381" y="4935022"/>
            <a:ext cx="345638" cy="345638"/>
          </a:xfrm>
          <a:prstGeom prst="roundRect">
            <a:avLst>
              <a:gd name="adj" fmla="val 18673"/>
            </a:avLst>
          </a:prstGeom>
          <a:solidFill>
            <a:srgbClr val="DDEEE6"/>
          </a:solidFill>
          <a:ln w="7620">
            <a:solidFill>
              <a:srgbClr val="C3D4CC"/>
            </a:solidFill>
            <a:prstDash val="solid"/>
          </a:ln>
        </p:spPr>
        <p:txBody>
          <a:bodyPr/>
          <a:lstStyle/>
          <a:p>
            <a:endParaRPr lang="en-US"/>
          </a:p>
        </p:txBody>
      </p:sp>
      <p:sp>
        <p:nvSpPr>
          <p:cNvPr id="27" name="Text 25"/>
          <p:cNvSpPr/>
          <p:nvPr/>
        </p:nvSpPr>
        <p:spPr>
          <a:xfrm>
            <a:off x="7199948" y="4963775"/>
            <a:ext cx="230386" cy="288012"/>
          </a:xfrm>
          <a:prstGeom prst="rect">
            <a:avLst/>
          </a:prstGeom>
          <a:noFill/>
          <a:ln/>
        </p:spPr>
        <p:txBody>
          <a:bodyPr wrap="none" lIns="0" tIns="0" rIns="0" bIns="0" rtlCol="0" anchor="t"/>
          <a:lstStyle/>
          <a:p>
            <a:pPr marL="0" indent="0" algn="ctr">
              <a:lnSpc>
                <a:spcPts val="1800"/>
              </a:lnSpc>
              <a:buNone/>
            </a:pPr>
            <a:r>
              <a:rPr lang="en-US" sz="1800" b="1" dirty="0">
                <a:solidFill>
                  <a:srgbClr val="3B4E4E"/>
                </a:solidFill>
                <a:latin typeface="Syne Bold" pitchFamily="34" charset="0"/>
                <a:ea typeface="Syne Bold" pitchFamily="34" charset="-122"/>
                <a:cs typeface="Syne Bold" pitchFamily="34" charset="-120"/>
              </a:rPr>
              <a:t>5</a:t>
            </a:r>
            <a:endParaRPr lang="en-US" sz="1800" dirty="0"/>
          </a:p>
        </p:txBody>
      </p:sp>
      <p:sp>
        <p:nvSpPr>
          <p:cNvPr id="28" name="Text 26"/>
          <p:cNvSpPr/>
          <p:nvPr/>
        </p:nvSpPr>
        <p:spPr>
          <a:xfrm>
            <a:off x="4626173" y="4987766"/>
            <a:ext cx="1920716" cy="240030"/>
          </a:xfrm>
          <a:prstGeom prst="rect">
            <a:avLst/>
          </a:prstGeom>
          <a:noFill/>
          <a:ln/>
        </p:spPr>
        <p:txBody>
          <a:bodyPr wrap="none" lIns="0" tIns="0" rIns="0" bIns="0" rtlCol="0" anchor="t"/>
          <a:lstStyle/>
          <a:p>
            <a:pPr marL="0" indent="0" algn="r">
              <a:lnSpc>
                <a:spcPts val="1850"/>
              </a:lnSpc>
              <a:buNone/>
            </a:pPr>
            <a:r>
              <a:rPr lang="en-US" sz="1500" b="1" dirty="0">
                <a:solidFill>
                  <a:srgbClr val="3B4E4E"/>
                </a:solidFill>
                <a:latin typeface="Syne Bold" pitchFamily="34" charset="0"/>
                <a:ea typeface="Syne Bold" pitchFamily="34" charset="-122"/>
                <a:cs typeface="Syne Bold" pitchFamily="34" charset="-120"/>
              </a:rPr>
              <a:t>Transition Model</a:t>
            </a:r>
            <a:endParaRPr lang="en-US" sz="1500" dirty="0"/>
          </a:p>
        </p:txBody>
      </p:sp>
      <p:sp>
        <p:nvSpPr>
          <p:cNvPr id="29" name="Text 27"/>
          <p:cNvSpPr/>
          <p:nvPr/>
        </p:nvSpPr>
        <p:spPr>
          <a:xfrm>
            <a:off x="537805" y="5319951"/>
            <a:ext cx="6009084" cy="491728"/>
          </a:xfrm>
          <a:prstGeom prst="rect">
            <a:avLst/>
          </a:prstGeom>
          <a:noFill/>
          <a:ln/>
        </p:spPr>
        <p:txBody>
          <a:bodyPr wrap="square" lIns="0" tIns="0" rIns="0" bIns="0" rtlCol="0" anchor="t"/>
          <a:lstStyle/>
          <a:p>
            <a:pPr marL="0" indent="0" algn="r">
              <a:lnSpc>
                <a:spcPts val="1900"/>
              </a:lnSpc>
              <a:buNone/>
            </a:pPr>
            <a:r>
              <a:rPr lang="en-US" sz="1200" dirty="0">
                <a:solidFill>
                  <a:srgbClr val="3B4E4E"/>
                </a:solidFill>
                <a:latin typeface="Overpass Light" pitchFamily="34" charset="0"/>
                <a:ea typeface="Overpass Light" pitchFamily="34" charset="-122"/>
                <a:cs typeface="Overpass Light" pitchFamily="34" charset="-120"/>
              </a:rPr>
              <a:t>A function that describes the resulting state after an agent performs a specific action from a given state.</a:t>
            </a:r>
            <a:endParaRPr lang="en-US" sz="1200" dirty="0"/>
          </a:p>
        </p:txBody>
      </p:sp>
      <p:sp>
        <p:nvSpPr>
          <p:cNvPr id="30" name="Shape 28"/>
          <p:cNvSpPr/>
          <p:nvPr/>
        </p:nvSpPr>
        <p:spPr>
          <a:xfrm>
            <a:off x="7465159" y="5891093"/>
            <a:ext cx="460891" cy="22860"/>
          </a:xfrm>
          <a:prstGeom prst="roundRect">
            <a:avLst>
              <a:gd name="adj" fmla="val 282327"/>
            </a:avLst>
          </a:prstGeom>
          <a:solidFill>
            <a:srgbClr val="C3D4CC"/>
          </a:solidFill>
          <a:ln/>
        </p:spPr>
        <p:txBody>
          <a:bodyPr/>
          <a:lstStyle/>
          <a:p>
            <a:endParaRPr lang="en-US"/>
          </a:p>
        </p:txBody>
      </p:sp>
      <p:sp>
        <p:nvSpPr>
          <p:cNvPr id="31" name="Shape 29"/>
          <p:cNvSpPr/>
          <p:nvPr/>
        </p:nvSpPr>
        <p:spPr>
          <a:xfrm>
            <a:off x="7142381" y="5729764"/>
            <a:ext cx="345638" cy="345638"/>
          </a:xfrm>
          <a:prstGeom prst="roundRect">
            <a:avLst>
              <a:gd name="adj" fmla="val 18673"/>
            </a:avLst>
          </a:prstGeom>
          <a:solidFill>
            <a:srgbClr val="DDEEE6"/>
          </a:solidFill>
          <a:ln w="7620">
            <a:solidFill>
              <a:srgbClr val="C3D4CC"/>
            </a:solidFill>
            <a:prstDash val="solid"/>
          </a:ln>
        </p:spPr>
        <p:txBody>
          <a:bodyPr/>
          <a:lstStyle/>
          <a:p>
            <a:endParaRPr lang="en-US"/>
          </a:p>
        </p:txBody>
      </p:sp>
      <p:sp>
        <p:nvSpPr>
          <p:cNvPr id="32" name="Text 30"/>
          <p:cNvSpPr/>
          <p:nvPr/>
        </p:nvSpPr>
        <p:spPr>
          <a:xfrm>
            <a:off x="7199948" y="5758517"/>
            <a:ext cx="230386" cy="288012"/>
          </a:xfrm>
          <a:prstGeom prst="rect">
            <a:avLst/>
          </a:prstGeom>
          <a:noFill/>
          <a:ln/>
        </p:spPr>
        <p:txBody>
          <a:bodyPr wrap="none" lIns="0" tIns="0" rIns="0" bIns="0" rtlCol="0" anchor="t"/>
          <a:lstStyle/>
          <a:p>
            <a:pPr marL="0" indent="0" algn="ctr">
              <a:lnSpc>
                <a:spcPts val="1800"/>
              </a:lnSpc>
              <a:buNone/>
            </a:pPr>
            <a:r>
              <a:rPr lang="en-US" sz="1800" b="1" dirty="0">
                <a:solidFill>
                  <a:srgbClr val="3B4E4E"/>
                </a:solidFill>
                <a:latin typeface="Syne Bold" pitchFamily="34" charset="0"/>
                <a:ea typeface="Syne Bold" pitchFamily="34" charset="-122"/>
                <a:cs typeface="Syne Bold" pitchFamily="34" charset="-120"/>
              </a:rPr>
              <a:t>6</a:t>
            </a:r>
            <a:endParaRPr lang="en-US" sz="1800" dirty="0"/>
          </a:p>
        </p:txBody>
      </p:sp>
      <p:sp>
        <p:nvSpPr>
          <p:cNvPr id="33" name="Text 31"/>
          <p:cNvSpPr/>
          <p:nvPr/>
        </p:nvSpPr>
        <p:spPr>
          <a:xfrm>
            <a:off x="8083510" y="5782508"/>
            <a:ext cx="1920716" cy="240030"/>
          </a:xfrm>
          <a:prstGeom prst="rect">
            <a:avLst/>
          </a:prstGeom>
          <a:noFill/>
          <a:ln/>
        </p:spPr>
        <p:txBody>
          <a:bodyPr wrap="none" lIns="0" tIns="0" rIns="0" bIns="0" rtlCol="0" anchor="t"/>
          <a:lstStyle/>
          <a:p>
            <a:pPr marL="0" indent="0" algn="l">
              <a:lnSpc>
                <a:spcPts val="1850"/>
              </a:lnSpc>
              <a:buNone/>
            </a:pPr>
            <a:r>
              <a:rPr lang="en-US" sz="1500" b="1" dirty="0">
                <a:solidFill>
                  <a:srgbClr val="3B4E4E"/>
                </a:solidFill>
                <a:latin typeface="Syne Bold" pitchFamily="34" charset="0"/>
                <a:ea typeface="Syne Bold" pitchFamily="34" charset="-122"/>
                <a:cs typeface="Syne Bold" pitchFamily="34" charset="-120"/>
              </a:rPr>
              <a:t>Goal Test</a:t>
            </a:r>
            <a:endParaRPr lang="en-US" sz="1500" dirty="0"/>
          </a:p>
        </p:txBody>
      </p:sp>
      <p:sp>
        <p:nvSpPr>
          <p:cNvPr id="34" name="Text 32"/>
          <p:cNvSpPr/>
          <p:nvPr/>
        </p:nvSpPr>
        <p:spPr>
          <a:xfrm>
            <a:off x="8083510" y="6114693"/>
            <a:ext cx="6009084" cy="245864"/>
          </a:xfrm>
          <a:prstGeom prst="rect">
            <a:avLst/>
          </a:prstGeom>
          <a:noFill/>
          <a:ln/>
        </p:spPr>
        <p:txBody>
          <a:bodyPr wrap="none" lIns="0" tIns="0" rIns="0" bIns="0" rtlCol="0" anchor="t"/>
          <a:lstStyle/>
          <a:p>
            <a:pPr marL="0" indent="0" algn="l">
              <a:lnSpc>
                <a:spcPts val="1900"/>
              </a:lnSpc>
              <a:buNone/>
            </a:pPr>
            <a:r>
              <a:rPr lang="en-US" sz="1200" dirty="0">
                <a:solidFill>
                  <a:srgbClr val="3B4E4E"/>
                </a:solidFill>
                <a:latin typeface="Overpass Light" pitchFamily="34" charset="0"/>
                <a:ea typeface="Overpass Light" pitchFamily="34" charset="-122"/>
                <a:cs typeface="Overpass Light" pitchFamily="34" charset="-120"/>
              </a:rPr>
              <a:t>A condition or function that determines whether a given state is the desired goal state.</a:t>
            </a:r>
            <a:endParaRPr lang="en-US" sz="1200" dirty="0"/>
          </a:p>
        </p:txBody>
      </p:sp>
      <p:sp>
        <p:nvSpPr>
          <p:cNvPr id="35" name="Shape 33"/>
          <p:cNvSpPr/>
          <p:nvPr/>
        </p:nvSpPr>
        <p:spPr>
          <a:xfrm>
            <a:off x="6704350" y="6685836"/>
            <a:ext cx="460891" cy="22860"/>
          </a:xfrm>
          <a:prstGeom prst="roundRect">
            <a:avLst>
              <a:gd name="adj" fmla="val 282327"/>
            </a:avLst>
          </a:prstGeom>
          <a:solidFill>
            <a:srgbClr val="C3D4CC"/>
          </a:solidFill>
          <a:ln/>
        </p:spPr>
        <p:txBody>
          <a:bodyPr/>
          <a:lstStyle/>
          <a:p>
            <a:endParaRPr lang="en-US"/>
          </a:p>
        </p:txBody>
      </p:sp>
      <p:sp>
        <p:nvSpPr>
          <p:cNvPr id="36" name="Shape 34"/>
          <p:cNvSpPr/>
          <p:nvPr/>
        </p:nvSpPr>
        <p:spPr>
          <a:xfrm>
            <a:off x="7142381" y="6524506"/>
            <a:ext cx="345638" cy="345638"/>
          </a:xfrm>
          <a:prstGeom prst="roundRect">
            <a:avLst>
              <a:gd name="adj" fmla="val 18673"/>
            </a:avLst>
          </a:prstGeom>
          <a:solidFill>
            <a:srgbClr val="DDEEE6"/>
          </a:solidFill>
          <a:ln w="7620">
            <a:solidFill>
              <a:srgbClr val="C3D4CC"/>
            </a:solidFill>
            <a:prstDash val="solid"/>
          </a:ln>
        </p:spPr>
        <p:txBody>
          <a:bodyPr/>
          <a:lstStyle/>
          <a:p>
            <a:endParaRPr lang="en-US"/>
          </a:p>
        </p:txBody>
      </p:sp>
      <p:sp>
        <p:nvSpPr>
          <p:cNvPr id="37" name="Text 35"/>
          <p:cNvSpPr/>
          <p:nvPr/>
        </p:nvSpPr>
        <p:spPr>
          <a:xfrm>
            <a:off x="7199948" y="6553260"/>
            <a:ext cx="230386" cy="288012"/>
          </a:xfrm>
          <a:prstGeom prst="rect">
            <a:avLst/>
          </a:prstGeom>
          <a:noFill/>
          <a:ln/>
        </p:spPr>
        <p:txBody>
          <a:bodyPr wrap="none" lIns="0" tIns="0" rIns="0" bIns="0" rtlCol="0" anchor="t"/>
          <a:lstStyle/>
          <a:p>
            <a:pPr marL="0" indent="0" algn="ctr">
              <a:lnSpc>
                <a:spcPts val="1800"/>
              </a:lnSpc>
              <a:buNone/>
            </a:pPr>
            <a:r>
              <a:rPr lang="en-US" sz="1800" b="1" dirty="0">
                <a:solidFill>
                  <a:srgbClr val="3B4E4E"/>
                </a:solidFill>
                <a:latin typeface="Syne Bold" pitchFamily="34" charset="0"/>
                <a:ea typeface="Syne Bold" pitchFamily="34" charset="-122"/>
                <a:cs typeface="Syne Bold" pitchFamily="34" charset="-120"/>
              </a:rPr>
              <a:t>7</a:t>
            </a:r>
            <a:endParaRPr lang="en-US" sz="1800" dirty="0"/>
          </a:p>
        </p:txBody>
      </p:sp>
      <p:sp>
        <p:nvSpPr>
          <p:cNvPr id="38" name="Text 36"/>
          <p:cNvSpPr/>
          <p:nvPr/>
        </p:nvSpPr>
        <p:spPr>
          <a:xfrm>
            <a:off x="4626173" y="6577251"/>
            <a:ext cx="1920716" cy="240030"/>
          </a:xfrm>
          <a:prstGeom prst="rect">
            <a:avLst/>
          </a:prstGeom>
          <a:noFill/>
          <a:ln/>
        </p:spPr>
        <p:txBody>
          <a:bodyPr wrap="none" lIns="0" tIns="0" rIns="0" bIns="0" rtlCol="0" anchor="t"/>
          <a:lstStyle/>
          <a:p>
            <a:pPr marL="0" indent="0" algn="r">
              <a:lnSpc>
                <a:spcPts val="1850"/>
              </a:lnSpc>
              <a:buNone/>
            </a:pPr>
            <a:r>
              <a:rPr lang="en-US" sz="1500" b="1" dirty="0">
                <a:solidFill>
                  <a:srgbClr val="3B4E4E"/>
                </a:solidFill>
                <a:latin typeface="Syne Bold" pitchFamily="34" charset="0"/>
                <a:ea typeface="Syne Bold" pitchFamily="34" charset="-122"/>
                <a:cs typeface="Syne Bold" pitchFamily="34" charset="-120"/>
              </a:rPr>
              <a:t>Path Cost</a:t>
            </a:r>
            <a:endParaRPr lang="en-US" sz="1500" dirty="0"/>
          </a:p>
        </p:txBody>
      </p:sp>
      <p:sp>
        <p:nvSpPr>
          <p:cNvPr id="39" name="Text 37"/>
          <p:cNvSpPr/>
          <p:nvPr/>
        </p:nvSpPr>
        <p:spPr>
          <a:xfrm>
            <a:off x="537805" y="6909435"/>
            <a:ext cx="6009084" cy="491728"/>
          </a:xfrm>
          <a:prstGeom prst="rect">
            <a:avLst/>
          </a:prstGeom>
          <a:noFill/>
          <a:ln/>
        </p:spPr>
        <p:txBody>
          <a:bodyPr wrap="square" lIns="0" tIns="0" rIns="0" bIns="0" rtlCol="0" anchor="t"/>
          <a:lstStyle/>
          <a:p>
            <a:pPr marL="0" indent="0" algn="r">
              <a:lnSpc>
                <a:spcPts val="1900"/>
              </a:lnSpc>
              <a:buNone/>
            </a:pPr>
            <a:r>
              <a:rPr lang="en-US" sz="1200" dirty="0">
                <a:solidFill>
                  <a:srgbClr val="3B4E4E"/>
                </a:solidFill>
                <a:latin typeface="Overpass Light" pitchFamily="34" charset="0"/>
                <a:ea typeface="Overpass Light" pitchFamily="34" charset="-122"/>
                <a:cs typeface="Overpass Light" pitchFamily="34" charset="-120"/>
              </a:rPr>
              <a:t>A numerical value assigned to a sequence of actions, representing the cumulative cost (e.g., time, distance, resources) of reaching a state from the initial state.</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752475"/>
            <a:ext cx="13042821" cy="1417558"/>
          </a:xfrm>
          <a:prstGeom prst="rect">
            <a:avLst/>
          </a:prstGeom>
          <a:noFill/>
          <a:ln/>
        </p:spPr>
        <p:txBody>
          <a:bodyPr wrap="square" lIns="0" tIns="0" rIns="0" bIns="0" rtlCol="0" anchor="t"/>
          <a:lstStyle/>
          <a:p>
            <a:pPr marL="0" indent="0" algn="l">
              <a:lnSpc>
                <a:spcPts val="5550"/>
              </a:lnSpc>
              <a:buNone/>
            </a:pPr>
            <a:r>
              <a:rPr lang="en-US" sz="4450" b="1" dirty="0">
                <a:solidFill>
                  <a:srgbClr val="233939"/>
                </a:solidFill>
                <a:latin typeface="Syne Bold" pitchFamily="34" charset="0"/>
                <a:ea typeface="Syne Bold" pitchFamily="34" charset="-122"/>
                <a:cs typeface="Syne Bold" pitchFamily="34" charset="-120"/>
              </a:rPr>
              <a:t>Visualizing Search: State Space &amp; Search Tree</a:t>
            </a:r>
            <a:endParaRPr lang="en-US" sz="4450" dirty="0"/>
          </a:p>
        </p:txBody>
      </p:sp>
      <p:sp>
        <p:nvSpPr>
          <p:cNvPr id="3" name="Text 1"/>
          <p:cNvSpPr/>
          <p:nvPr/>
        </p:nvSpPr>
        <p:spPr>
          <a:xfrm>
            <a:off x="793790" y="2714268"/>
            <a:ext cx="7604284" cy="1088708"/>
          </a:xfrm>
          <a:prstGeom prst="rect">
            <a:avLst/>
          </a:prstGeom>
          <a:noFill/>
          <a:ln/>
        </p:spPr>
        <p:txBody>
          <a:bodyPr wrap="square" lIns="0" tIns="0" rIns="0" bIns="0" rtlCol="0" anchor="t"/>
          <a:lstStyle/>
          <a:p>
            <a:pPr marL="0" indent="0" algn="l">
              <a:lnSpc>
                <a:spcPts val="2850"/>
              </a:lnSpc>
              <a:buNone/>
            </a:pPr>
            <a:r>
              <a:rPr lang="en-US" sz="1750" dirty="0">
                <a:solidFill>
                  <a:srgbClr val="3B4E4E"/>
                </a:solidFill>
                <a:latin typeface="Overpass Light" pitchFamily="34" charset="0"/>
                <a:ea typeface="Overpass Light" pitchFamily="34" charset="-122"/>
                <a:cs typeface="Overpass Light" pitchFamily="34" charset="-120"/>
              </a:rPr>
              <a:t>The </a:t>
            </a:r>
            <a:r>
              <a:rPr lang="en-US" sz="1750" b="1" dirty="0">
                <a:solidFill>
                  <a:srgbClr val="3B4E4E"/>
                </a:solidFill>
                <a:latin typeface="Overpass Light" pitchFamily="34" charset="0"/>
                <a:ea typeface="Overpass Light" pitchFamily="34" charset="-122"/>
                <a:cs typeface="Overpass Light" pitchFamily="34" charset="-120"/>
              </a:rPr>
              <a:t>state space</a:t>
            </a:r>
            <a:r>
              <a:rPr lang="en-US" sz="1750" dirty="0">
                <a:solidFill>
                  <a:srgbClr val="3B4E4E"/>
                </a:solidFill>
                <a:latin typeface="Overpass Light" pitchFamily="34" charset="0"/>
                <a:ea typeface="Overpass Light" pitchFamily="34" charset="-122"/>
                <a:cs typeface="Overpass Light" pitchFamily="34" charset="-120"/>
              </a:rPr>
              <a:t> encompasses all possible reachable states from the initial state, often conceptualized as a vast graph where states are nodes and actions are edges. To navigate this, search algorithms build a </a:t>
            </a:r>
            <a:r>
              <a:rPr lang="en-US" sz="1750" b="1" dirty="0">
                <a:solidFill>
                  <a:srgbClr val="3B4E4E"/>
                </a:solidFill>
                <a:latin typeface="Overpass Light" pitchFamily="34" charset="0"/>
                <a:ea typeface="Overpass Light" pitchFamily="34" charset="-122"/>
                <a:cs typeface="Overpass Light" pitchFamily="34" charset="-120"/>
              </a:rPr>
              <a:t>search tree</a:t>
            </a:r>
            <a:r>
              <a:rPr lang="en-US" sz="1750" dirty="0">
                <a:solidFill>
                  <a:srgbClr val="3B4E4E"/>
                </a:solidFill>
                <a:latin typeface="Overpass Light" pitchFamily="34" charset="0"/>
                <a:ea typeface="Overpass Light" pitchFamily="34" charset="-122"/>
                <a:cs typeface="Overpass Light" pitchFamily="34" charset="-120"/>
              </a:rPr>
              <a:t>.</a:t>
            </a:r>
            <a:endParaRPr lang="en-US" sz="1750" dirty="0"/>
          </a:p>
        </p:txBody>
      </p:sp>
      <p:sp>
        <p:nvSpPr>
          <p:cNvPr id="4" name="Text 2"/>
          <p:cNvSpPr/>
          <p:nvPr/>
        </p:nvSpPr>
        <p:spPr>
          <a:xfrm>
            <a:off x="793790" y="4007048"/>
            <a:ext cx="7604284"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B4E4E"/>
                </a:solidFill>
                <a:latin typeface="Overpass Light" pitchFamily="34" charset="0"/>
                <a:ea typeface="Overpass Light" pitchFamily="34" charset="-122"/>
                <a:cs typeface="Overpass Light" pitchFamily="34" charset="-120"/>
              </a:rPr>
              <a:t>Each </a:t>
            </a:r>
            <a:r>
              <a:rPr lang="en-US" sz="1750" b="1" dirty="0">
                <a:solidFill>
                  <a:srgbClr val="3B4E4E"/>
                </a:solidFill>
                <a:latin typeface="Overpass Light" pitchFamily="34" charset="0"/>
                <a:ea typeface="Overpass Light" pitchFamily="34" charset="-122"/>
                <a:cs typeface="Overpass Light" pitchFamily="34" charset="-120"/>
              </a:rPr>
              <a:t>node</a:t>
            </a:r>
            <a:r>
              <a:rPr lang="en-US" sz="1750" dirty="0">
                <a:solidFill>
                  <a:srgbClr val="3B4E4E"/>
                </a:solidFill>
                <a:latin typeface="Overpass Light" pitchFamily="34" charset="0"/>
                <a:ea typeface="Overpass Light" pitchFamily="34" charset="-122"/>
                <a:cs typeface="Overpass Light" pitchFamily="34" charset="-120"/>
              </a:rPr>
              <a:t> in the search tree represents a specific state in the problem.</a:t>
            </a:r>
            <a:endParaRPr lang="en-US" sz="1750" dirty="0"/>
          </a:p>
        </p:txBody>
      </p:sp>
      <p:sp>
        <p:nvSpPr>
          <p:cNvPr id="5" name="Text 3"/>
          <p:cNvSpPr/>
          <p:nvPr/>
        </p:nvSpPr>
        <p:spPr>
          <a:xfrm>
            <a:off x="793790" y="4449247"/>
            <a:ext cx="7604284"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3B4E4E"/>
                </a:solidFill>
                <a:latin typeface="Overpass Light" pitchFamily="34" charset="0"/>
                <a:ea typeface="Overpass Light" pitchFamily="34" charset="-122"/>
                <a:cs typeface="Overpass Light" pitchFamily="34" charset="-120"/>
              </a:rPr>
              <a:t>Each </a:t>
            </a:r>
            <a:r>
              <a:rPr lang="en-US" sz="1750" b="1" dirty="0">
                <a:solidFill>
                  <a:srgbClr val="3B4E4E"/>
                </a:solidFill>
                <a:latin typeface="Overpass Light" pitchFamily="34" charset="0"/>
                <a:ea typeface="Overpass Light" pitchFamily="34" charset="-122"/>
                <a:cs typeface="Overpass Light" pitchFamily="34" charset="-120"/>
              </a:rPr>
              <a:t>edge</a:t>
            </a:r>
            <a:r>
              <a:rPr lang="en-US" sz="1750" dirty="0">
                <a:solidFill>
                  <a:srgbClr val="3B4E4E"/>
                </a:solidFill>
                <a:latin typeface="Overpass Light" pitchFamily="34" charset="0"/>
                <a:ea typeface="Overpass Light" pitchFamily="34" charset="-122"/>
                <a:cs typeface="Overpass Light" pitchFamily="34" charset="-120"/>
              </a:rPr>
              <a:t> represents an action taken to transition from one state to another.</a:t>
            </a:r>
            <a:endParaRPr lang="en-US" sz="1750" dirty="0"/>
          </a:p>
        </p:txBody>
      </p:sp>
      <p:sp>
        <p:nvSpPr>
          <p:cNvPr id="6" name="Text 4"/>
          <p:cNvSpPr/>
          <p:nvPr/>
        </p:nvSpPr>
        <p:spPr>
          <a:xfrm>
            <a:off x="793790" y="5254347"/>
            <a:ext cx="7604284"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3B4E4E"/>
                </a:solidFill>
                <a:latin typeface="Overpass Light" pitchFamily="34" charset="0"/>
                <a:ea typeface="Overpass Light" pitchFamily="34" charset="-122"/>
                <a:cs typeface="Overpass Light" pitchFamily="34" charset="-120"/>
              </a:rPr>
              <a:t>Consider navigating a map from your current city to a destination. Each city is a state, and roads are actions.</a:t>
            </a:r>
            <a:endParaRPr lang="en-US" sz="1750" dirty="0"/>
          </a:p>
        </p:txBody>
      </p:sp>
      <p:sp>
        <p:nvSpPr>
          <p:cNvPr id="7" name="Text 5"/>
          <p:cNvSpPr/>
          <p:nvPr/>
        </p:nvSpPr>
        <p:spPr>
          <a:xfrm>
            <a:off x="793790" y="6184225"/>
            <a:ext cx="7604284" cy="1088708"/>
          </a:xfrm>
          <a:prstGeom prst="rect">
            <a:avLst/>
          </a:prstGeom>
          <a:noFill/>
          <a:ln/>
        </p:spPr>
        <p:txBody>
          <a:bodyPr wrap="square" lIns="0" tIns="0" rIns="0" bIns="0" rtlCol="0" anchor="t"/>
          <a:lstStyle/>
          <a:p>
            <a:pPr marL="0" indent="0" algn="l">
              <a:lnSpc>
                <a:spcPts val="2850"/>
              </a:lnSpc>
              <a:buNone/>
            </a:pPr>
            <a:r>
              <a:rPr lang="en-US" sz="1750" dirty="0">
                <a:solidFill>
                  <a:srgbClr val="3B4E4E"/>
                </a:solidFill>
                <a:latin typeface="Overpass Light" pitchFamily="34" charset="0"/>
                <a:ea typeface="Overpass Light" pitchFamily="34" charset="-122"/>
                <a:cs typeface="Overpass Light" pitchFamily="34" charset="-120"/>
              </a:rPr>
              <a:t>A significant challenge is the potential for </a:t>
            </a:r>
            <a:r>
              <a:rPr lang="en-US" sz="1750" b="1" dirty="0">
                <a:solidFill>
                  <a:srgbClr val="3B4E4E"/>
                </a:solidFill>
                <a:latin typeface="Overpass Light" pitchFamily="34" charset="0"/>
                <a:ea typeface="Overpass Light" pitchFamily="34" charset="-122"/>
                <a:cs typeface="Overpass Light" pitchFamily="34" charset="-120"/>
              </a:rPr>
              <a:t>exponential growth</a:t>
            </a:r>
            <a:r>
              <a:rPr lang="en-US" sz="1750" dirty="0">
                <a:solidFill>
                  <a:srgbClr val="3B4E4E"/>
                </a:solidFill>
                <a:latin typeface="Overpass Light" pitchFamily="34" charset="0"/>
                <a:ea typeface="Overpass Light" pitchFamily="34" charset="-122"/>
                <a:cs typeface="Overpass Light" pitchFamily="34" charset="-120"/>
              </a:rPr>
              <a:t> in the number of nodes, especially with a high </a:t>
            </a:r>
            <a:r>
              <a:rPr lang="en-US" sz="1750" i="1" dirty="0">
                <a:solidFill>
                  <a:srgbClr val="3B4E4E"/>
                </a:solidFill>
                <a:latin typeface="Overpass Light" pitchFamily="34" charset="0"/>
                <a:ea typeface="Overpass Light" pitchFamily="34" charset="-122"/>
                <a:cs typeface="Overpass Light" pitchFamily="34" charset="-120"/>
              </a:rPr>
              <a:t>branching factor (b)</a:t>
            </a:r>
            <a:r>
              <a:rPr lang="en-US" sz="1750" dirty="0">
                <a:solidFill>
                  <a:srgbClr val="3B4E4E"/>
                </a:solidFill>
                <a:latin typeface="Overpass Light" pitchFamily="34" charset="0"/>
                <a:ea typeface="Overpass Light" pitchFamily="34" charset="-122"/>
                <a:cs typeface="Overpass Light" pitchFamily="34" charset="-120"/>
              </a:rPr>
              <a:t> – the number of possible actions from each state.</a:t>
            </a:r>
            <a:endParaRPr lang="en-US" sz="1750" dirty="0"/>
          </a:p>
        </p:txBody>
      </p:sp>
      <p:sp>
        <p:nvSpPr>
          <p:cNvPr id="8" name="Text 6"/>
          <p:cNvSpPr/>
          <p:nvPr/>
        </p:nvSpPr>
        <p:spPr>
          <a:xfrm>
            <a:off x="8959096" y="2714268"/>
            <a:ext cx="4885015" cy="362903"/>
          </a:xfrm>
          <a:prstGeom prst="rect">
            <a:avLst/>
          </a:prstGeom>
          <a:noFill/>
          <a:ln/>
        </p:spPr>
        <p:txBody>
          <a:bodyPr wrap="none" lIns="0" tIns="0" rIns="0" bIns="0" rtlCol="0" anchor="t"/>
          <a:lstStyle/>
          <a:p>
            <a:pPr marL="0" indent="0" algn="l">
              <a:lnSpc>
                <a:spcPts val="2850"/>
              </a:lnSpc>
              <a:buNone/>
            </a:pP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841653"/>
            <a:ext cx="13042821" cy="1417558"/>
          </a:xfrm>
          <a:prstGeom prst="rect">
            <a:avLst/>
          </a:prstGeom>
          <a:noFill/>
          <a:ln/>
        </p:spPr>
        <p:txBody>
          <a:bodyPr wrap="square" lIns="0" tIns="0" rIns="0" bIns="0" rtlCol="0" anchor="t"/>
          <a:lstStyle/>
          <a:p>
            <a:pPr marL="0" indent="0" algn="l">
              <a:lnSpc>
                <a:spcPts val="5550"/>
              </a:lnSpc>
              <a:buNone/>
            </a:pPr>
            <a:r>
              <a:rPr lang="en-US" sz="4450" b="1" dirty="0">
                <a:solidFill>
                  <a:srgbClr val="233939"/>
                </a:solidFill>
                <a:latin typeface="Syne Bold" pitchFamily="34" charset="0"/>
                <a:ea typeface="Syne Bold" pitchFamily="34" charset="-122"/>
                <a:cs typeface="Syne Bold" pitchFamily="34" charset="-120"/>
              </a:rPr>
              <a:t>Uninformed Search Algorithms: DFS &amp; BFS</a:t>
            </a:r>
            <a:endParaRPr lang="en-US" sz="4450" dirty="0"/>
          </a:p>
        </p:txBody>
      </p:sp>
      <p:sp>
        <p:nvSpPr>
          <p:cNvPr id="3" name="Text 1"/>
          <p:cNvSpPr/>
          <p:nvPr/>
        </p:nvSpPr>
        <p:spPr>
          <a:xfrm>
            <a:off x="793790" y="2712839"/>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3B4E4E"/>
                </a:solidFill>
                <a:latin typeface="Overpass Light" pitchFamily="34" charset="0"/>
                <a:ea typeface="Overpass Light" pitchFamily="34" charset="-122"/>
                <a:cs typeface="Overpass Light" pitchFamily="34" charset="-120"/>
              </a:rPr>
              <a:t>Uninformed search algorithms operate without any knowledge about the goal's location, exploring the state space systematically.</a:t>
            </a:r>
            <a:endParaRPr lang="en-US" sz="1750" dirty="0"/>
          </a:p>
        </p:txBody>
      </p:sp>
      <p:sp>
        <p:nvSpPr>
          <p:cNvPr id="4" name="Shape 2"/>
          <p:cNvSpPr/>
          <p:nvPr/>
        </p:nvSpPr>
        <p:spPr>
          <a:xfrm>
            <a:off x="793790" y="3330893"/>
            <a:ext cx="6407944" cy="680442"/>
          </a:xfrm>
          <a:prstGeom prst="roundRect">
            <a:avLst>
              <a:gd name="adj" fmla="val 480029"/>
            </a:avLst>
          </a:prstGeom>
          <a:solidFill>
            <a:srgbClr val="DDEEE6"/>
          </a:solidFill>
          <a:ln w="7620">
            <a:solidFill>
              <a:srgbClr val="C3D4CC"/>
            </a:solidFill>
            <a:prstDash val="solid"/>
          </a:ln>
        </p:spPr>
        <p:txBody>
          <a:bodyPr/>
          <a:lstStyle/>
          <a:p>
            <a:endParaRPr lang="en-US"/>
          </a:p>
        </p:txBody>
      </p:sp>
      <p:pic>
        <p:nvPicPr>
          <p:cNvPr id="5" name="Image 0" descr="preencoded.png"/>
          <p:cNvPicPr>
            <a:picLocks noChangeAspect="1"/>
          </p:cNvPicPr>
          <p:nvPr/>
        </p:nvPicPr>
        <p:blipFill>
          <a:blip r:embed="rId3"/>
          <a:stretch>
            <a:fillRect/>
          </a:stretch>
        </p:blipFill>
        <p:spPr>
          <a:xfrm>
            <a:off x="3827621" y="3458408"/>
            <a:ext cx="340162" cy="425291"/>
          </a:xfrm>
          <a:prstGeom prst="rect">
            <a:avLst/>
          </a:prstGeom>
        </p:spPr>
      </p:pic>
      <p:sp>
        <p:nvSpPr>
          <p:cNvPr id="6" name="Text 3"/>
          <p:cNvSpPr/>
          <p:nvPr/>
        </p:nvSpPr>
        <p:spPr>
          <a:xfrm>
            <a:off x="1020604" y="4238149"/>
            <a:ext cx="3874056" cy="354330"/>
          </a:xfrm>
          <a:prstGeom prst="rect">
            <a:avLst/>
          </a:prstGeom>
          <a:noFill/>
          <a:ln/>
        </p:spPr>
        <p:txBody>
          <a:bodyPr wrap="none" lIns="0" tIns="0" rIns="0" bIns="0" rtlCol="0" anchor="t"/>
          <a:lstStyle/>
          <a:p>
            <a:pPr marL="0" indent="0" algn="l">
              <a:lnSpc>
                <a:spcPts val="2750"/>
              </a:lnSpc>
              <a:buNone/>
            </a:pPr>
            <a:r>
              <a:rPr lang="en-US" sz="2200" b="1" dirty="0">
                <a:solidFill>
                  <a:srgbClr val="3B4E4E"/>
                </a:solidFill>
                <a:latin typeface="Syne Bold" pitchFamily="34" charset="0"/>
                <a:ea typeface="Syne Bold" pitchFamily="34" charset="-122"/>
                <a:cs typeface="Syne Bold" pitchFamily="34" charset="-120"/>
              </a:rPr>
              <a:t>Depth-First Search (DFS)</a:t>
            </a:r>
            <a:endParaRPr lang="en-US" sz="2200" dirty="0"/>
          </a:p>
        </p:txBody>
      </p:sp>
      <p:sp>
        <p:nvSpPr>
          <p:cNvPr id="7" name="Text 4"/>
          <p:cNvSpPr/>
          <p:nvPr/>
        </p:nvSpPr>
        <p:spPr>
          <a:xfrm>
            <a:off x="1020604" y="4728567"/>
            <a:ext cx="5954316" cy="1088708"/>
          </a:xfrm>
          <a:prstGeom prst="rect">
            <a:avLst/>
          </a:prstGeom>
          <a:noFill/>
          <a:ln/>
        </p:spPr>
        <p:txBody>
          <a:bodyPr wrap="square" lIns="0" tIns="0" rIns="0" bIns="0" rtlCol="0" anchor="t"/>
          <a:lstStyle/>
          <a:p>
            <a:pPr marL="0" indent="0" algn="l">
              <a:lnSpc>
                <a:spcPts val="2850"/>
              </a:lnSpc>
              <a:buNone/>
            </a:pPr>
            <a:r>
              <a:rPr lang="en-US" sz="1750" dirty="0">
                <a:solidFill>
                  <a:srgbClr val="3B4E4E"/>
                </a:solidFill>
                <a:latin typeface="Overpass Light" pitchFamily="34" charset="0"/>
                <a:ea typeface="Overpass Light" pitchFamily="34" charset="-122"/>
                <a:cs typeface="Overpass Light" pitchFamily="34" charset="-120"/>
              </a:rPr>
              <a:t>Explores as far as possible along each branch before backtracking. It's memory-efficient but can get trapped in infinite paths if not properly managed with cycle checks.</a:t>
            </a:r>
            <a:endParaRPr lang="en-US" sz="1750" dirty="0"/>
          </a:p>
        </p:txBody>
      </p:sp>
      <p:sp>
        <p:nvSpPr>
          <p:cNvPr id="8" name="Shape 5"/>
          <p:cNvSpPr/>
          <p:nvPr/>
        </p:nvSpPr>
        <p:spPr>
          <a:xfrm>
            <a:off x="7428548" y="3330893"/>
            <a:ext cx="6408063" cy="680442"/>
          </a:xfrm>
          <a:prstGeom prst="roundRect">
            <a:avLst>
              <a:gd name="adj" fmla="val 480029"/>
            </a:avLst>
          </a:prstGeom>
          <a:solidFill>
            <a:srgbClr val="DDEEE6"/>
          </a:solidFill>
          <a:ln w="7620">
            <a:solidFill>
              <a:srgbClr val="C3D4CC"/>
            </a:solidFill>
            <a:prstDash val="solid"/>
          </a:ln>
        </p:spPr>
        <p:txBody>
          <a:bodyPr/>
          <a:lstStyle/>
          <a:p>
            <a:endParaRPr lang="en-US"/>
          </a:p>
        </p:txBody>
      </p:sp>
      <p:pic>
        <p:nvPicPr>
          <p:cNvPr id="9" name="Image 1" descr="preencoded.png"/>
          <p:cNvPicPr>
            <a:picLocks noChangeAspect="1"/>
          </p:cNvPicPr>
          <p:nvPr/>
        </p:nvPicPr>
        <p:blipFill>
          <a:blip r:embed="rId4"/>
          <a:stretch>
            <a:fillRect/>
          </a:stretch>
        </p:blipFill>
        <p:spPr>
          <a:xfrm>
            <a:off x="10462498" y="3458408"/>
            <a:ext cx="340162" cy="425291"/>
          </a:xfrm>
          <a:prstGeom prst="rect">
            <a:avLst/>
          </a:prstGeom>
        </p:spPr>
      </p:pic>
      <p:sp>
        <p:nvSpPr>
          <p:cNvPr id="10" name="Text 6"/>
          <p:cNvSpPr/>
          <p:nvPr/>
        </p:nvSpPr>
        <p:spPr>
          <a:xfrm>
            <a:off x="7655362" y="4238149"/>
            <a:ext cx="4142303" cy="354330"/>
          </a:xfrm>
          <a:prstGeom prst="rect">
            <a:avLst/>
          </a:prstGeom>
          <a:noFill/>
          <a:ln/>
        </p:spPr>
        <p:txBody>
          <a:bodyPr wrap="none" lIns="0" tIns="0" rIns="0" bIns="0" rtlCol="0" anchor="t"/>
          <a:lstStyle/>
          <a:p>
            <a:pPr marL="0" indent="0" algn="l">
              <a:lnSpc>
                <a:spcPts val="2750"/>
              </a:lnSpc>
              <a:buNone/>
            </a:pPr>
            <a:r>
              <a:rPr lang="en-US" sz="2200" b="1" dirty="0">
                <a:solidFill>
                  <a:srgbClr val="3B4E4E"/>
                </a:solidFill>
                <a:latin typeface="Syne Bold" pitchFamily="34" charset="0"/>
                <a:ea typeface="Syne Bold" pitchFamily="34" charset="-122"/>
                <a:cs typeface="Syne Bold" pitchFamily="34" charset="-120"/>
              </a:rPr>
              <a:t>Breadth-First Search (BFS)</a:t>
            </a:r>
            <a:endParaRPr lang="en-US" sz="2200" dirty="0"/>
          </a:p>
        </p:txBody>
      </p:sp>
      <p:sp>
        <p:nvSpPr>
          <p:cNvPr id="11" name="Text 7"/>
          <p:cNvSpPr/>
          <p:nvPr/>
        </p:nvSpPr>
        <p:spPr>
          <a:xfrm>
            <a:off x="7655362" y="4728567"/>
            <a:ext cx="5954435" cy="1451610"/>
          </a:xfrm>
          <a:prstGeom prst="rect">
            <a:avLst/>
          </a:prstGeom>
          <a:noFill/>
          <a:ln/>
        </p:spPr>
        <p:txBody>
          <a:bodyPr wrap="square" lIns="0" tIns="0" rIns="0" bIns="0" rtlCol="0" anchor="t"/>
          <a:lstStyle/>
          <a:p>
            <a:pPr marL="0" indent="0" algn="l">
              <a:lnSpc>
                <a:spcPts val="2850"/>
              </a:lnSpc>
              <a:buNone/>
            </a:pPr>
            <a:r>
              <a:rPr lang="en-US" sz="1750" dirty="0">
                <a:solidFill>
                  <a:srgbClr val="3B4E4E"/>
                </a:solidFill>
                <a:latin typeface="Overpass Light" pitchFamily="34" charset="0"/>
                <a:ea typeface="Overpass Light" pitchFamily="34" charset="-122"/>
                <a:cs typeface="Overpass Light" pitchFamily="34" charset="-120"/>
              </a:rPr>
              <a:t>Explores all nodes at the current depth level before moving to the next level. Guarantees finding the shortest path in terms of number </a:t>
            </a:r>
            <a:r>
              <a:rPr lang="en-US" sz="1750">
                <a:solidFill>
                  <a:srgbClr val="3B4E4E"/>
                </a:solidFill>
                <a:latin typeface="Overpass Light" pitchFamily="34" charset="0"/>
                <a:ea typeface="Overpass Light" pitchFamily="34" charset="-122"/>
                <a:cs typeface="Overpass Light" pitchFamily="34" charset="-120"/>
              </a:rPr>
              <a:t>of steps </a:t>
            </a:r>
            <a:r>
              <a:rPr lang="en-US" sz="1750" dirty="0">
                <a:solidFill>
                  <a:srgbClr val="3B4E4E"/>
                </a:solidFill>
                <a:latin typeface="Overpass Light" pitchFamily="34" charset="0"/>
                <a:ea typeface="Overpass Light" pitchFamily="34" charset="-122"/>
                <a:cs typeface="Overpass Light" pitchFamily="34" charset="-120"/>
              </a:rPr>
              <a:t>but can consume significant memory for large graphs.</a:t>
            </a:r>
            <a:endParaRPr lang="en-US" sz="1750" dirty="0"/>
          </a:p>
        </p:txBody>
      </p:sp>
      <p:sp>
        <p:nvSpPr>
          <p:cNvPr id="12" name="Text 8"/>
          <p:cNvSpPr/>
          <p:nvPr/>
        </p:nvSpPr>
        <p:spPr>
          <a:xfrm>
            <a:off x="793790" y="6662142"/>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3B4E4E"/>
                </a:solidFill>
                <a:latin typeface="Overpass Light" pitchFamily="34" charset="0"/>
                <a:ea typeface="Overpass Light" pitchFamily="34" charset="-122"/>
                <a:cs typeface="Overpass Light" pitchFamily="34" charset="-120"/>
              </a:rPr>
              <a:t>Use </a:t>
            </a:r>
            <a:r>
              <a:rPr lang="en-US" sz="1750" dirty="0">
                <a:solidFill>
                  <a:srgbClr val="224435"/>
                </a:solidFill>
                <a:latin typeface="Overpass Light" pitchFamily="34" charset="0"/>
                <a:ea typeface="Overpass Light" pitchFamily="34" charset="-122"/>
                <a:cs typeface="Overpass Light" pitchFamily="34" charset="-120"/>
              </a:rPr>
              <a:t>DFS</a:t>
            </a:r>
            <a:r>
              <a:rPr lang="en-US" sz="1750" dirty="0">
                <a:solidFill>
                  <a:srgbClr val="3B4E4E"/>
                </a:solidFill>
                <a:latin typeface="Overpass Light" pitchFamily="34" charset="0"/>
                <a:ea typeface="Overpass Light" pitchFamily="34" charset="-122"/>
                <a:cs typeface="Overpass Light" pitchFamily="34" charset="-120"/>
              </a:rPr>
              <a:t> for problems where solutions might be deep within the search tree (e.g., certain maze puzzles), and </a:t>
            </a:r>
            <a:r>
              <a:rPr lang="en-US" sz="1750" dirty="0">
                <a:solidFill>
                  <a:srgbClr val="224435"/>
                </a:solidFill>
                <a:latin typeface="Overpass Light" pitchFamily="34" charset="0"/>
                <a:ea typeface="Overpass Light" pitchFamily="34" charset="-122"/>
                <a:cs typeface="Overpass Light" pitchFamily="34" charset="-120"/>
              </a:rPr>
              <a:t>BFS</a:t>
            </a:r>
            <a:r>
              <a:rPr lang="en-US" sz="1750" dirty="0">
                <a:solidFill>
                  <a:srgbClr val="3B4E4E"/>
                </a:solidFill>
                <a:latin typeface="Overpass Light" pitchFamily="34" charset="0"/>
                <a:ea typeface="Overpass Light" pitchFamily="34" charset="-122"/>
                <a:cs typeface="Overpass Light" pitchFamily="34" charset="-120"/>
              </a:rPr>
              <a:t> when you need the shortest path solution in terms of edges (e.g., finding the fewest moves in a simple game).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64143" y="600313"/>
            <a:ext cx="13102114" cy="1364694"/>
          </a:xfrm>
          <a:prstGeom prst="rect">
            <a:avLst/>
          </a:prstGeom>
          <a:noFill/>
          <a:ln/>
        </p:spPr>
        <p:txBody>
          <a:bodyPr wrap="square" lIns="0" tIns="0" rIns="0" bIns="0" rtlCol="0" anchor="t"/>
          <a:lstStyle/>
          <a:p>
            <a:pPr marL="0" indent="0" algn="l">
              <a:lnSpc>
                <a:spcPts val="5350"/>
              </a:lnSpc>
              <a:buNone/>
            </a:pPr>
            <a:r>
              <a:rPr lang="en-US" sz="4250" b="1" dirty="0">
                <a:solidFill>
                  <a:srgbClr val="233939"/>
                </a:solidFill>
                <a:latin typeface="Syne Bold" pitchFamily="34" charset="0"/>
                <a:ea typeface="Syne Bold" pitchFamily="34" charset="-122"/>
                <a:cs typeface="Syne Bold" pitchFamily="34" charset="-120"/>
              </a:rPr>
              <a:t>Informed Search: Greedy Best-First &amp; A* Search</a:t>
            </a:r>
            <a:endParaRPr lang="en-US" sz="4250" dirty="0"/>
          </a:p>
        </p:txBody>
      </p:sp>
      <p:sp>
        <p:nvSpPr>
          <p:cNvPr id="3" name="Text 1"/>
          <p:cNvSpPr/>
          <p:nvPr/>
        </p:nvSpPr>
        <p:spPr>
          <a:xfrm>
            <a:off x="764143" y="2401610"/>
            <a:ext cx="13102114" cy="698659"/>
          </a:xfrm>
          <a:prstGeom prst="rect">
            <a:avLst/>
          </a:prstGeom>
          <a:noFill/>
          <a:ln/>
        </p:spPr>
        <p:txBody>
          <a:bodyPr wrap="square" lIns="0" tIns="0" rIns="0" bIns="0" rtlCol="0" anchor="t"/>
          <a:lstStyle/>
          <a:p>
            <a:pPr marL="0" indent="0" algn="l">
              <a:lnSpc>
                <a:spcPts val="2750"/>
              </a:lnSpc>
              <a:buNone/>
            </a:pPr>
            <a:r>
              <a:rPr lang="en-US" sz="1700" dirty="0">
                <a:solidFill>
                  <a:srgbClr val="3B4E4E"/>
                </a:solidFill>
                <a:latin typeface="Overpass Light" pitchFamily="34" charset="0"/>
                <a:ea typeface="Overpass Light" pitchFamily="34" charset="-122"/>
                <a:cs typeface="Overpass Light" pitchFamily="34" charset="-120"/>
              </a:rPr>
              <a:t>Informed search algorithms use a </a:t>
            </a:r>
            <a:r>
              <a:rPr lang="en-US" sz="1700" b="1" dirty="0">
                <a:solidFill>
                  <a:srgbClr val="3B4E4E"/>
                </a:solidFill>
                <a:latin typeface="Overpass Light" pitchFamily="34" charset="0"/>
                <a:ea typeface="Overpass Light" pitchFamily="34" charset="-122"/>
                <a:cs typeface="Overpass Light" pitchFamily="34" charset="-120"/>
              </a:rPr>
              <a:t>heuristic function (h(n))</a:t>
            </a:r>
            <a:r>
              <a:rPr lang="en-US" sz="1700" dirty="0">
                <a:solidFill>
                  <a:srgbClr val="3B4E4E"/>
                </a:solidFill>
                <a:latin typeface="Overpass Light" pitchFamily="34" charset="0"/>
                <a:ea typeface="Overpass Light" pitchFamily="34" charset="-122"/>
                <a:cs typeface="Overpass Light" pitchFamily="34" charset="-120"/>
              </a:rPr>
              <a:t> to estimate the cost from the current node to the goal, guiding the search more efficiently.</a:t>
            </a:r>
            <a:endParaRPr lang="en-US" sz="1700" dirty="0"/>
          </a:p>
        </p:txBody>
      </p:sp>
      <p:sp>
        <p:nvSpPr>
          <p:cNvPr id="4" name="Shape 2"/>
          <p:cNvSpPr/>
          <p:nvPr/>
        </p:nvSpPr>
        <p:spPr>
          <a:xfrm>
            <a:off x="764143" y="3673316"/>
            <a:ext cx="6441877" cy="3362563"/>
          </a:xfrm>
          <a:prstGeom prst="roundRect">
            <a:avLst>
              <a:gd name="adj" fmla="val 4351"/>
            </a:avLst>
          </a:prstGeom>
          <a:solidFill>
            <a:srgbClr val="FFFDE6"/>
          </a:solidFill>
          <a:ln/>
        </p:spPr>
        <p:txBody>
          <a:bodyPr/>
          <a:lstStyle/>
          <a:p>
            <a:endParaRPr lang="en-US"/>
          </a:p>
        </p:txBody>
      </p:sp>
      <p:sp>
        <p:nvSpPr>
          <p:cNvPr id="5" name="Shape 3"/>
          <p:cNvSpPr/>
          <p:nvPr/>
        </p:nvSpPr>
        <p:spPr>
          <a:xfrm>
            <a:off x="764143" y="3642836"/>
            <a:ext cx="6441877" cy="121920"/>
          </a:xfrm>
          <a:prstGeom prst="roundRect">
            <a:avLst>
              <a:gd name="adj" fmla="val 75215"/>
            </a:avLst>
          </a:prstGeom>
          <a:solidFill>
            <a:srgbClr val="224435"/>
          </a:solidFill>
          <a:ln/>
        </p:spPr>
        <p:txBody>
          <a:bodyPr/>
          <a:lstStyle/>
          <a:p>
            <a:endParaRPr lang="en-US"/>
          </a:p>
        </p:txBody>
      </p:sp>
      <p:sp>
        <p:nvSpPr>
          <p:cNvPr id="6" name="Shape 4"/>
          <p:cNvSpPr/>
          <p:nvPr/>
        </p:nvSpPr>
        <p:spPr>
          <a:xfrm>
            <a:off x="3657540" y="3345894"/>
            <a:ext cx="654963" cy="654963"/>
          </a:xfrm>
          <a:prstGeom prst="roundRect">
            <a:avLst>
              <a:gd name="adj" fmla="val 139611"/>
            </a:avLst>
          </a:prstGeom>
          <a:solidFill>
            <a:srgbClr val="224435"/>
          </a:solidFill>
          <a:ln/>
        </p:spPr>
        <p:txBody>
          <a:bodyPr/>
          <a:lstStyle/>
          <a:p>
            <a:endParaRPr lang="en-US"/>
          </a:p>
        </p:txBody>
      </p:sp>
      <p:pic>
        <p:nvPicPr>
          <p:cNvPr id="7" name="Image 0" descr="preencoded.png"/>
          <p:cNvPicPr>
            <a:picLocks noChangeAspect="1"/>
          </p:cNvPicPr>
          <p:nvPr/>
        </p:nvPicPr>
        <p:blipFill>
          <a:blip r:embed="rId3"/>
          <a:stretch>
            <a:fillRect/>
          </a:stretch>
        </p:blipFill>
        <p:spPr>
          <a:xfrm>
            <a:off x="3853994" y="3509605"/>
            <a:ext cx="261937" cy="327422"/>
          </a:xfrm>
          <a:prstGeom prst="rect">
            <a:avLst/>
          </a:prstGeom>
        </p:spPr>
      </p:pic>
      <p:sp>
        <p:nvSpPr>
          <p:cNvPr id="8" name="Text 5"/>
          <p:cNvSpPr/>
          <p:nvPr/>
        </p:nvSpPr>
        <p:spPr>
          <a:xfrm>
            <a:off x="1012865" y="4219099"/>
            <a:ext cx="3752850" cy="341114"/>
          </a:xfrm>
          <a:prstGeom prst="rect">
            <a:avLst/>
          </a:prstGeom>
          <a:noFill/>
          <a:ln/>
        </p:spPr>
        <p:txBody>
          <a:bodyPr wrap="none" lIns="0" tIns="0" rIns="0" bIns="0" rtlCol="0" anchor="t"/>
          <a:lstStyle/>
          <a:p>
            <a:pPr marL="0" indent="0" algn="l">
              <a:lnSpc>
                <a:spcPts val="2650"/>
              </a:lnSpc>
              <a:buNone/>
            </a:pPr>
            <a:r>
              <a:rPr lang="en-US" sz="2100" b="1" dirty="0">
                <a:solidFill>
                  <a:srgbClr val="3B4E4E"/>
                </a:solidFill>
                <a:latin typeface="Syne Bold" pitchFamily="34" charset="0"/>
                <a:ea typeface="Syne Bold" pitchFamily="34" charset="-122"/>
                <a:cs typeface="Syne Bold" pitchFamily="34" charset="-120"/>
              </a:rPr>
              <a:t>Greedy Best-First Search</a:t>
            </a:r>
            <a:endParaRPr lang="en-US" sz="2100" dirty="0"/>
          </a:p>
        </p:txBody>
      </p:sp>
      <p:sp>
        <p:nvSpPr>
          <p:cNvPr id="9" name="Text 6"/>
          <p:cNvSpPr/>
          <p:nvPr/>
        </p:nvSpPr>
        <p:spPr>
          <a:xfrm>
            <a:off x="1012865" y="4691182"/>
            <a:ext cx="5944433" cy="1397318"/>
          </a:xfrm>
          <a:prstGeom prst="rect">
            <a:avLst/>
          </a:prstGeom>
          <a:noFill/>
          <a:ln/>
        </p:spPr>
        <p:txBody>
          <a:bodyPr wrap="square" lIns="0" tIns="0" rIns="0" bIns="0" rtlCol="0" anchor="t"/>
          <a:lstStyle/>
          <a:p>
            <a:pPr marL="0" indent="0" algn="l">
              <a:lnSpc>
                <a:spcPts val="2750"/>
              </a:lnSpc>
              <a:buNone/>
            </a:pPr>
            <a:r>
              <a:rPr lang="en-US" sz="1700" dirty="0">
                <a:solidFill>
                  <a:srgbClr val="3B4E4E"/>
                </a:solidFill>
                <a:latin typeface="Overpass Light" pitchFamily="34" charset="0"/>
                <a:ea typeface="Overpass Light" pitchFamily="34" charset="-122"/>
                <a:cs typeface="Overpass Light" pitchFamily="34" charset="-120"/>
              </a:rPr>
              <a:t>Expands the node that appears closest to the goal based solely on the heuristic function. It's often very fast in practice, but does not guarantee an optimal solution (the shortest path).</a:t>
            </a:r>
            <a:endParaRPr lang="en-US" sz="1700" dirty="0"/>
          </a:p>
        </p:txBody>
      </p:sp>
      <p:sp>
        <p:nvSpPr>
          <p:cNvPr id="10" name="Shape 7"/>
          <p:cNvSpPr/>
          <p:nvPr/>
        </p:nvSpPr>
        <p:spPr>
          <a:xfrm>
            <a:off x="7424261" y="3673316"/>
            <a:ext cx="6441996" cy="3362563"/>
          </a:xfrm>
          <a:prstGeom prst="roundRect">
            <a:avLst>
              <a:gd name="adj" fmla="val 4351"/>
            </a:avLst>
          </a:prstGeom>
          <a:solidFill>
            <a:srgbClr val="FFFDE6"/>
          </a:solidFill>
          <a:ln/>
        </p:spPr>
        <p:txBody>
          <a:bodyPr/>
          <a:lstStyle/>
          <a:p>
            <a:endParaRPr lang="en-US"/>
          </a:p>
        </p:txBody>
      </p:sp>
      <p:sp>
        <p:nvSpPr>
          <p:cNvPr id="11" name="Shape 8"/>
          <p:cNvSpPr/>
          <p:nvPr/>
        </p:nvSpPr>
        <p:spPr>
          <a:xfrm>
            <a:off x="7424261" y="3642836"/>
            <a:ext cx="6441996" cy="121920"/>
          </a:xfrm>
          <a:prstGeom prst="roundRect">
            <a:avLst>
              <a:gd name="adj" fmla="val 75215"/>
            </a:avLst>
          </a:prstGeom>
          <a:solidFill>
            <a:srgbClr val="224435"/>
          </a:solidFill>
          <a:ln/>
        </p:spPr>
        <p:txBody>
          <a:bodyPr/>
          <a:lstStyle/>
          <a:p>
            <a:endParaRPr lang="en-US"/>
          </a:p>
        </p:txBody>
      </p:sp>
      <p:sp>
        <p:nvSpPr>
          <p:cNvPr id="12" name="Shape 9"/>
          <p:cNvSpPr/>
          <p:nvPr/>
        </p:nvSpPr>
        <p:spPr>
          <a:xfrm>
            <a:off x="10317778" y="3345894"/>
            <a:ext cx="654963" cy="654963"/>
          </a:xfrm>
          <a:prstGeom prst="roundRect">
            <a:avLst>
              <a:gd name="adj" fmla="val 139611"/>
            </a:avLst>
          </a:prstGeom>
          <a:solidFill>
            <a:srgbClr val="224435"/>
          </a:solidFill>
          <a:ln/>
        </p:spPr>
        <p:txBody>
          <a:bodyPr/>
          <a:lstStyle/>
          <a:p>
            <a:endParaRPr lang="en-US"/>
          </a:p>
        </p:txBody>
      </p:sp>
      <p:pic>
        <p:nvPicPr>
          <p:cNvPr id="13" name="Image 1" descr="preencoded.png"/>
          <p:cNvPicPr>
            <a:picLocks noChangeAspect="1"/>
          </p:cNvPicPr>
          <p:nvPr/>
        </p:nvPicPr>
        <p:blipFill>
          <a:blip r:embed="rId4"/>
          <a:stretch>
            <a:fillRect/>
          </a:stretch>
        </p:blipFill>
        <p:spPr>
          <a:xfrm>
            <a:off x="10514231" y="3509605"/>
            <a:ext cx="261937" cy="327422"/>
          </a:xfrm>
          <a:prstGeom prst="rect">
            <a:avLst/>
          </a:prstGeom>
        </p:spPr>
      </p:pic>
      <p:sp>
        <p:nvSpPr>
          <p:cNvPr id="14" name="Text 10"/>
          <p:cNvSpPr/>
          <p:nvPr/>
        </p:nvSpPr>
        <p:spPr>
          <a:xfrm>
            <a:off x="7672983" y="4219099"/>
            <a:ext cx="2729151" cy="341114"/>
          </a:xfrm>
          <a:prstGeom prst="rect">
            <a:avLst/>
          </a:prstGeom>
          <a:noFill/>
          <a:ln/>
        </p:spPr>
        <p:txBody>
          <a:bodyPr wrap="none" lIns="0" tIns="0" rIns="0" bIns="0" rtlCol="0" anchor="t"/>
          <a:lstStyle/>
          <a:p>
            <a:pPr marL="0" indent="0" algn="l">
              <a:lnSpc>
                <a:spcPts val="2650"/>
              </a:lnSpc>
              <a:buNone/>
            </a:pPr>
            <a:r>
              <a:rPr lang="en-US" sz="2100" b="1" dirty="0">
                <a:solidFill>
                  <a:srgbClr val="3B4E4E"/>
                </a:solidFill>
                <a:latin typeface="Syne Bold" pitchFamily="34" charset="0"/>
                <a:ea typeface="Syne Bold" pitchFamily="34" charset="-122"/>
                <a:cs typeface="Syne Bold" pitchFamily="34" charset="-120"/>
              </a:rPr>
              <a:t>A* Search</a:t>
            </a:r>
            <a:endParaRPr lang="en-US" sz="2100" dirty="0"/>
          </a:p>
        </p:txBody>
      </p:sp>
      <p:sp>
        <p:nvSpPr>
          <p:cNvPr id="15" name="Text 11"/>
          <p:cNvSpPr/>
          <p:nvPr/>
        </p:nvSpPr>
        <p:spPr>
          <a:xfrm>
            <a:off x="7672983" y="4691182"/>
            <a:ext cx="5944553" cy="2095976"/>
          </a:xfrm>
          <a:prstGeom prst="rect">
            <a:avLst/>
          </a:prstGeom>
          <a:noFill/>
          <a:ln/>
        </p:spPr>
        <p:txBody>
          <a:bodyPr wrap="square" lIns="0" tIns="0" rIns="0" bIns="0" rtlCol="0" anchor="t"/>
          <a:lstStyle/>
          <a:p>
            <a:pPr marL="0" indent="0" algn="l">
              <a:lnSpc>
                <a:spcPts val="2750"/>
              </a:lnSpc>
              <a:buNone/>
            </a:pPr>
            <a:r>
              <a:rPr lang="en-US" sz="1700" dirty="0">
                <a:solidFill>
                  <a:srgbClr val="3B4E4E"/>
                </a:solidFill>
                <a:latin typeface="Overpass Light" pitchFamily="34" charset="0"/>
                <a:ea typeface="Overpass Light" pitchFamily="34" charset="-122"/>
                <a:cs typeface="Overpass Light" pitchFamily="34" charset="-120"/>
              </a:rPr>
              <a:t>A highly popular and effective algorithm. It expands nodes based on </a:t>
            </a:r>
            <a:r>
              <a:rPr lang="en-US" sz="1700" b="1" dirty="0">
                <a:solidFill>
                  <a:srgbClr val="3B4E4E"/>
                </a:solidFill>
                <a:latin typeface="Overpass Light" pitchFamily="34" charset="0"/>
                <a:ea typeface="Overpass Light" pitchFamily="34" charset="-122"/>
                <a:cs typeface="Overpass Light" pitchFamily="34" charset="-120"/>
              </a:rPr>
              <a:t>f(n) = g(n) + h(n)</a:t>
            </a:r>
            <a:r>
              <a:rPr lang="en-US" sz="1700" dirty="0">
                <a:solidFill>
                  <a:srgbClr val="3B4E4E"/>
                </a:solidFill>
                <a:latin typeface="Overpass Light" pitchFamily="34" charset="0"/>
                <a:ea typeface="Overpass Light" pitchFamily="34" charset="-122"/>
                <a:cs typeface="Overpass Light" pitchFamily="34" charset="-120"/>
              </a:rPr>
              <a:t>, where </a:t>
            </a:r>
            <a:r>
              <a:rPr lang="en-US" sz="1700" b="1" dirty="0">
                <a:solidFill>
                  <a:srgbClr val="3B4E4E"/>
                </a:solidFill>
                <a:latin typeface="Overpass Light" pitchFamily="34" charset="0"/>
                <a:ea typeface="Overpass Light" pitchFamily="34" charset="-122"/>
                <a:cs typeface="Overpass Light" pitchFamily="34" charset="-120"/>
              </a:rPr>
              <a:t>g(n)</a:t>
            </a:r>
            <a:r>
              <a:rPr lang="en-US" sz="1700" dirty="0">
                <a:solidFill>
                  <a:srgbClr val="3B4E4E"/>
                </a:solidFill>
                <a:latin typeface="Overpass Light" pitchFamily="34" charset="0"/>
                <a:ea typeface="Overpass Light" pitchFamily="34" charset="-122"/>
                <a:cs typeface="Overpass Light" pitchFamily="34" charset="-120"/>
              </a:rPr>
              <a:t> is the actual cost from the initial state to the current node, and </a:t>
            </a:r>
            <a:r>
              <a:rPr lang="en-US" sz="1700" b="1" dirty="0">
                <a:solidFill>
                  <a:srgbClr val="3B4E4E"/>
                </a:solidFill>
                <a:latin typeface="Overpass Light" pitchFamily="34" charset="0"/>
                <a:ea typeface="Overpass Light" pitchFamily="34" charset="-122"/>
                <a:cs typeface="Overpass Light" pitchFamily="34" charset="-120"/>
              </a:rPr>
              <a:t>h(n)</a:t>
            </a:r>
            <a:r>
              <a:rPr lang="en-US" sz="1700" dirty="0">
                <a:solidFill>
                  <a:srgbClr val="3B4E4E"/>
                </a:solidFill>
                <a:latin typeface="Overpass Light" pitchFamily="34" charset="0"/>
                <a:ea typeface="Overpass Light" pitchFamily="34" charset="-122"/>
                <a:cs typeface="Overpass Light" pitchFamily="34" charset="-120"/>
              </a:rPr>
              <a:t> is the estimated cost from the current node to the goal. A* guarantees the optimal solution if the heuristic is </a:t>
            </a:r>
            <a:r>
              <a:rPr lang="en-US" sz="1700" i="1" dirty="0">
                <a:solidFill>
                  <a:srgbClr val="3B4E4E"/>
                </a:solidFill>
                <a:latin typeface="Overpass Light" pitchFamily="34" charset="0"/>
                <a:ea typeface="Overpass Light" pitchFamily="34" charset="-122"/>
                <a:cs typeface="Overpass Light" pitchFamily="34" charset="-120"/>
              </a:rPr>
              <a:t>admissible</a:t>
            </a:r>
            <a:r>
              <a:rPr lang="en-US" sz="1700" dirty="0">
                <a:solidFill>
                  <a:srgbClr val="3B4E4E"/>
                </a:solidFill>
                <a:latin typeface="Overpass Light" pitchFamily="34" charset="0"/>
                <a:ea typeface="Overpass Light" pitchFamily="34" charset="-122"/>
                <a:cs typeface="Overpass Light" pitchFamily="34" charset="-120"/>
              </a:rPr>
              <a:t> (never overestimates the true cost).</a:t>
            </a:r>
            <a:endParaRPr lang="en-US" sz="1700" dirty="0"/>
          </a:p>
        </p:txBody>
      </p:sp>
      <p:sp>
        <p:nvSpPr>
          <p:cNvPr id="16" name="Text 12"/>
          <p:cNvSpPr/>
          <p:nvPr/>
        </p:nvSpPr>
        <p:spPr>
          <a:xfrm>
            <a:off x="764143" y="7281505"/>
            <a:ext cx="13102114" cy="349329"/>
          </a:xfrm>
          <a:prstGeom prst="rect">
            <a:avLst/>
          </a:prstGeom>
          <a:noFill/>
          <a:ln/>
        </p:spPr>
        <p:txBody>
          <a:bodyPr wrap="none" lIns="0" tIns="0" rIns="0" bIns="0" rtlCol="0" anchor="t"/>
          <a:lstStyle/>
          <a:p>
            <a:pPr marL="0" indent="0" algn="l">
              <a:lnSpc>
                <a:spcPts val="2750"/>
              </a:lnSpc>
              <a:buNone/>
            </a:pPr>
            <a:r>
              <a:rPr lang="en-US" sz="1700" dirty="0">
                <a:solidFill>
                  <a:srgbClr val="224435"/>
                </a:solidFill>
                <a:latin typeface="Overpass Light" pitchFamily="34" charset="0"/>
                <a:ea typeface="Overpass Light" pitchFamily="34" charset="-122"/>
                <a:cs typeface="Overpass Light" pitchFamily="34" charset="-120"/>
              </a:rPr>
              <a:t>A* Search</a:t>
            </a:r>
            <a:r>
              <a:rPr lang="en-US" sz="1700" dirty="0">
                <a:solidFill>
                  <a:srgbClr val="3B4E4E"/>
                </a:solidFill>
                <a:latin typeface="Overpass Light" pitchFamily="34" charset="0"/>
                <a:ea typeface="Overpass Light" pitchFamily="34" charset="-122"/>
                <a:cs typeface="Overpass Light" pitchFamily="34" charset="-120"/>
              </a:rPr>
              <a:t> strikes an excellent balance between efficiency and optimality, making it a go-to choice for many pathfinding problems.</a:t>
            </a:r>
            <a:endParaRPr lang="en-US"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211699"/>
            <a:ext cx="13042821" cy="1417558"/>
          </a:xfrm>
          <a:prstGeom prst="rect">
            <a:avLst/>
          </a:prstGeom>
          <a:noFill/>
          <a:ln/>
        </p:spPr>
        <p:txBody>
          <a:bodyPr wrap="square" lIns="0" tIns="0" rIns="0" bIns="0" rtlCol="0" anchor="t"/>
          <a:lstStyle/>
          <a:p>
            <a:pPr marL="0" indent="0" algn="l">
              <a:lnSpc>
                <a:spcPts val="5550"/>
              </a:lnSpc>
              <a:buNone/>
            </a:pPr>
            <a:r>
              <a:rPr lang="en-US" sz="4450" b="1" dirty="0">
                <a:solidFill>
                  <a:srgbClr val="233939"/>
                </a:solidFill>
                <a:latin typeface="Syne Bold" pitchFamily="34" charset="0"/>
                <a:ea typeface="Syne Bold" pitchFamily="34" charset="-122"/>
                <a:cs typeface="Syne Bold" pitchFamily="34" charset="-120"/>
              </a:rPr>
              <a:t>Adversarial Search &amp; Game Playing: Minimax Algorithm</a:t>
            </a:r>
            <a:endParaRPr lang="en-US" sz="4450" dirty="0"/>
          </a:p>
        </p:txBody>
      </p:sp>
      <p:sp>
        <p:nvSpPr>
          <p:cNvPr id="3" name="Text 1"/>
          <p:cNvSpPr/>
          <p:nvPr/>
        </p:nvSpPr>
        <p:spPr>
          <a:xfrm>
            <a:off x="793790" y="3082885"/>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3B4E4E"/>
                </a:solidFill>
                <a:latin typeface="Overpass Light" pitchFamily="34" charset="0"/>
                <a:ea typeface="Overpass Light" pitchFamily="34" charset="-122"/>
                <a:cs typeface="Overpass Light" pitchFamily="34" charset="-120"/>
              </a:rPr>
              <a:t>When an AI faces an intelligent opponent, as in games like chess or tic-tac-toe, we enter the realm of </a:t>
            </a:r>
            <a:r>
              <a:rPr lang="en-US" sz="1750" b="1" dirty="0">
                <a:solidFill>
                  <a:srgbClr val="3B4E4E"/>
                </a:solidFill>
                <a:latin typeface="Overpass Light" pitchFamily="34" charset="0"/>
                <a:ea typeface="Overpass Light" pitchFamily="34" charset="-122"/>
                <a:cs typeface="Overpass Light" pitchFamily="34" charset="-120"/>
              </a:rPr>
              <a:t>adversarial search</a:t>
            </a:r>
            <a:r>
              <a:rPr lang="en-US" sz="1750" dirty="0">
                <a:solidFill>
                  <a:srgbClr val="3B4E4E"/>
                </a:solidFill>
                <a:latin typeface="Overpass Light" pitchFamily="34" charset="0"/>
                <a:ea typeface="Overpass Light" pitchFamily="34" charset="-122"/>
                <a:cs typeface="Overpass Light" pitchFamily="34" charset="-120"/>
              </a:rPr>
              <a:t>. The </a:t>
            </a:r>
            <a:r>
              <a:rPr lang="en-US" sz="1750" b="1" dirty="0">
                <a:solidFill>
                  <a:srgbClr val="3B4E4E"/>
                </a:solidFill>
                <a:latin typeface="Overpass Light" pitchFamily="34" charset="0"/>
                <a:ea typeface="Overpass Light" pitchFamily="34" charset="-122"/>
                <a:cs typeface="Overpass Light" pitchFamily="34" charset="-120"/>
              </a:rPr>
              <a:t>Minimax algorithm</a:t>
            </a:r>
            <a:r>
              <a:rPr lang="en-US" sz="1750" dirty="0">
                <a:solidFill>
                  <a:srgbClr val="3B4E4E"/>
                </a:solidFill>
                <a:latin typeface="Overpass Light" pitchFamily="34" charset="0"/>
                <a:ea typeface="Overpass Light" pitchFamily="34" charset="-122"/>
                <a:cs typeface="Overpass Light" pitchFamily="34" charset="-120"/>
              </a:rPr>
              <a:t> is a cornerstone here:</a:t>
            </a:r>
            <a:endParaRPr lang="en-US" sz="1750" dirty="0"/>
          </a:p>
        </p:txBody>
      </p:sp>
      <p:sp>
        <p:nvSpPr>
          <p:cNvPr id="4" name="Text 2"/>
          <p:cNvSpPr/>
          <p:nvPr/>
        </p:nvSpPr>
        <p:spPr>
          <a:xfrm>
            <a:off x="793790" y="4063841"/>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B4E4E"/>
                </a:solidFill>
                <a:latin typeface="Overpass Light" pitchFamily="34" charset="0"/>
                <a:ea typeface="Overpass Light" pitchFamily="34" charset="-122"/>
                <a:cs typeface="Overpass Light" pitchFamily="34" charset="-120"/>
              </a:rPr>
              <a:t>It aims to find the optimal move for a player, assuming the opponent also plays optimally.</a:t>
            </a:r>
            <a:endParaRPr lang="en-US" sz="1750" dirty="0"/>
          </a:p>
        </p:txBody>
      </p:sp>
      <p:sp>
        <p:nvSpPr>
          <p:cNvPr id="5" name="Text 3"/>
          <p:cNvSpPr/>
          <p:nvPr/>
        </p:nvSpPr>
        <p:spPr>
          <a:xfrm>
            <a:off x="793790" y="4506039"/>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B4E4E"/>
                </a:solidFill>
                <a:latin typeface="Overpass Light" pitchFamily="34" charset="0"/>
                <a:ea typeface="Overpass Light" pitchFamily="34" charset="-122"/>
                <a:cs typeface="Overpass Light" pitchFamily="34" charset="-120"/>
              </a:rPr>
              <a:t>The "Max" player tries to maximize their score, while the "Min" player tries to minimize the Max player's score.</a:t>
            </a:r>
            <a:endParaRPr lang="en-US" sz="1750" dirty="0"/>
          </a:p>
        </p:txBody>
      </p:sp>
      <p:sp>
        <p:nvSpPr>
          <p:cNvPr id="6" name="Text 4"/>
          <p:cNvSpPr/>
          <p:nvPr/>
        </p:nvSpPr>
        <p:spPr>
          <a:xfrm>
            <a:off x="793790" y="4948238"/>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3B4E4E"/>
                </a:solidFill>
                <a:latin typeface="Overpass Light" pitchFamily="34" charset="0"/>
                <a:ea typeface="Overpass Light" pitchFamily="34" charset="-122"/>
                <a:cs typeface="Overpass Light" pitchFamily="34" charset="-120"/>
              </a:rPr>
              <a:t>Minimax explores the game tree to determine the best move, assigning values to terminal states and propagating them up the tree.</a:t>
            </a:r>
            <a:endParaRPr lang="en-US" sz="1750" dirty="0"/>
          </a:p>
        </p:txBody>
      </p:sp>
      <p:sp>
        <p:nvSpPr>
          <p:cNvPr id="7" name="Text 5"/>
          <p:cNvSpPr/>
          <p:nvPr/>
        </p:nvSpPr>
        <p:spPr>
          <a:xfrm>
            <a:off x="793790" y="5929193"/>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3B4E4E"/>
                </a:solidFill>
                <a:latin typeface="Overpass Light" pitchFamily="34" charset="0"/>
                <a:ea typeface="Overpass Light" pitchFamily="34" charset="-122"/>
                <a:cs typeface="Overpass Light" pitchFamily="34" charset="-120"/>
              </a:rPr>
              <a:t>To improve efficiency, especially in games with large search spaces, </a:t>
            </a:r>
            <a:r>
              <a:rPr lang="en-US" sz="1750" b="1" dirty="0">
                <a:solidFill>
                  <a:srgbClr val="3B4E4E"/>
                </a:solidFill>
                <a:latin typeface="Overpass Light" pitchFamily="34" charset="0"/>
                <a:ea typeface="Overpass Light" pitchFamily="34" charset="-122"/>
                <a:cs typeface="Overpass Light" pitchFamily="34" charset="-120"/>
              </a:rPr>
              <a:t>Alpha-Beta Pruning</a:t>
            </a:r>
            <a:r>
              <a:rPr lang="en-US" sz="1750" dirty="0">
                <a:solidFill>
                  <a:srgbClr val="3B4E4E"/>
                </a:solidFill>
                <a:latin typeface="Overpass Light" pitchFamily="34" charset="0"/>
                <a:ea typeface="Overpass Light" pitchFamily="34" charset="-122"/>
                <a:cs typeface="Overpass Light" pitchFamily="34" charset="-120"/>
              </a:rPr>
              <a:t> is employed. It smartly prunes branches of the game tree that are guaranteed not to affect the final decision, significantly speeding up the search without sacrificing optimality.</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38426" y="1236583"/>
            <a:ext cx="12329160" cy="659368"/>
          </a:xfrm>
          <a:prstGeom prst="rect">
            <a:avLst/>
          </a:prstGeom>
          <a:noFill/>
          <a:ln/>
        </p:spPr>
        <p:txBody>
          <a:bodyPr wrap="none" lIns="0" tIns="0" rIns="0" bIns="0" rtlCol="0" anchor="t"/>
          <a:lstStyle/>
          <a:p>
            <a:pPr marL="0" indent="0" algn="l">
              <a:lnSpc>
                <a:spcPts val="5150"/>
              </a:lnSpc>
              <a:buNone/>
            </a:pPr>
            <a:r>
              <a:rPr lang="en-US" sz="4150" b="1" dirty="0">
                <a:solidFill>
                  <a:srgbClr val="233939"/>
                </a:solidFill>
                <a:latin typeface="Syne Bold" pitchFamily="34" charset="0"/>
                <a:ea typeface="Syne Bold" pitchFamily="34" charset="-122"/>
                <a:cs typeface="Syne Bold" pitchFamily="34" charset="-120"/>
              </a:rPr>
              <a:t>Implementing Search Algorithms in Python</a:t>
            </a:r>
            <a:endParaRPr lang="en-US" sz="4150" dirty="0"/>
          </a:p>
        </p:txBody>
      </p:sp>
      <p:sp>
        <p:nvSpPr>
          <p:cNvPr id="3" name="Text 1"/>
          <p:cNvSpPr/>
          <p:nvPr/>
        </p:nvSpPr>
        <p:spPr>
          <a:xfrm>
            <a:off x="738426" y="2317909"/>
            <a:ext cx="13153549" cy="337542"/>
          </a:xfrm>
          <a:prstGeom prst="rect">
            <a:avLst/>
          </a:prstGeom>
          <a:noFill/>
          <a:ln/>
        </p:spPr>
        <p:txBody>
          <a:bodyPr wrap="none" lIns="0" tIns="0" rIns="0" bIns="0" rtlCol="0" anchor="t"/>
          <a:lstStyle/>
          <a:p>
            <a:pPr marL="0" indent="0" algn="l">
              <a:lnSpc>
                <a:spcPts val="2650"/>
              </a:lnSpc>
              <a:buNone/>
            </a:pPr>
            <a:r>
              <a:rPr lang="en-US" sz="1650" dirty="0">
                <a:solidFill>
                  <a:srgbClr val="3B4E4E"/>
                </a:solidFill>
                <a:latin typeface="Overpass Light" pitchFamily="34" charset="0"/>
                <a:ea typeface="Overpass Light" pitchFamily="34" charset="-122"/>
                <a:cs typeface="Overpass Light" pitchFamily="34" charset="-120"/>
              </a:rPr>
              <a:t>Python's versatility and rich ecosystem make it an ideal language for implementing search algorithms. Key data structures facilitate this:</a:t>
            </a:r>
            <a:endParaRPr lang="en-US" sz="1650" dirty="0"/>
          </a:p>
        </p:txBody>
      </p:sp>
      <p:sp>
        <p:nvSpPr>
          <p:cNvPr id="4" name="Text 2"/>
          <p:cNvSpPr/>
          <p:nvPr/>
        </p:nvSpPr>
        <p:spPr>
          <a:xfrm>
            <a:off x="738426" y="3082528"/>
            <a:ext cx="6319361" cy="1050727"/>
          </a:xfrm>
          <a:prstGeom prst="rect">
            <a:avLst/>
          </a:prstGeom>
          <a:noFill/>
          <a:ln/>
        </p:spPr>
        <p:txBody>
          <a:bodyPr wrap="square" lIns="0" tIns="0" rIns="0" bIns="0" rtlCol="0" anchor="t"/>
          <a:lstStyle/>
          <a:p>
            <a:pPr marL="342900" indent="-342900" algn="l">
              <a:lnSpc>
                <a:spcPts val="2650"/>
              </a:lnSpc>
              <a:buSzPct val="100000"/>
              <a:buChar char="•"/>
            </a:pPr>
            <a:r>
              <a:rPr lang="en-US" sz="1650" b="1" dirty="0">
                <a:solidFill>
                  <a:srgbClr val="3B4E4E"/>
                </a:solidFill>
                <a:latin typeface="Overpass Light" pitchFamily="34" charset="0"/>
                <a:ea typeface="Overpass Light" pitchFamily="34" charset="-122"/>
                <a:cs typeface="Overpass Light" pitchFamily="34" charset="-120"/>
              </a:rPr>
              <a:t>Queues (</a:t>
            </a:r>
            <a:r>
              <a:rPr lang="en-US" sz="1650" dirty="0">
                <a:solidFill>
                  <a:srgbClr val="3B4E4E"/>
                </a:solidFill>
                <a:highlight>
                  <a:srgbClr val="F2F0D9"/>
                </a:highlight>
                <a:latin typeface="Consolas" pitchFamily="34" charset="0"/>
                <a:ea typeface="Consolas" pitchFamily="34" charset="-122"/>
                <a:cs typeface="Consolas" pitchFamily="34" charset="-120"/>
              </a:rPr>
              <a:t>collections.deque</a:t>
            </a:r>
            <a:r>
              <a:rPr lang="en-US" sz="1650" b="1" dirty="0">
                <a:solidFill>
                  <a:srgbClr val="3B4E4E"/>
                </a:solidFill>
                <a:latin typeface="Overpass Light" pitchFamily="34" charset="0"/>
                <a:ea typeface="Overpass Light" pitchFamily="34" charset="-122"/>
                <a:cs typeface="Overpass Light" pitchFamily="34" charset="-120"/>
              </a:rPr>
              <a:t>):</a:t>
            </a:r>
            <a:r>
              <a:rPr lang="en-US" sz="1650" dirty="0">
                <a:solidFill>
                  <a:srgbClr val="3B4E4E"/>
                </a:solidFill>
                <a:latin typeface="Overpass Light" pitchFamily="34" charset="0"/>
                <a:ea typeface="Overpass Light" pitchFamily="34" charset="-122"/>
                <a:cs typeface="Overpass Light" pitchFamily="34" charset="-120"/>
              </a:rPr>
              <a:t> Perfect for Breadth-First Search (BFS) to manage nodes to be explored in a FIFO (First-In, First-Out) manner.</a:t>
            </a:r>
            <a:endParaRPr lang="en-US" sz="1650" dirty="0"/>
          </a:p>
        </p:txBody>
      </p:sp>
      <p:sp>
        <p:nvSpPr>
          <p:cNvPr id="5" name="Text 3"/>
          <p:cNvSpPr/>
          <p:nvPr/>
        </p:nvSpPr>
        <p:spPr>
          <a:xfrm>
            <a:off x="738426" y="4207073"/>
            <a:ext cx="6319361" cy="675084"/>
          </a:xfrm>
          <a:prstGeom prst="rect">
            <a:avLst/>
          </a:prstGeom>
          <a:noFill/>
          <a:ln/>
        </p:spPr>
        <p:txBody>
          <a:bodyPr wrap="square" lIns="0" tIns="0" rIns="0" bIns="0" rtlCol="0" anchor="t"/>
          <a:lstStyle/>
          <a:p>
            <a:pPr marL="342900" indent="-342900" algn="l">
              <a:lnSpc>
                <a:spcPts val="2650"/>
              </a:lnSpc>
              <a:buSzPct val="100000"/>
              <a:buChar char="•"/>
            </a:pPr>
            <a:r>
              <a:rPr lang="en-US" sz="1650" b="1" dirty="0">
                <a:solidFill>
                  <a:srgbClr val="3B4E4E"/>
                </a:solidFill>
                <a:latin typeface="Overpass Light" pitchFamily="34" charset="0"/>
                <a:ea typeface="Overpass Light" pitchFamily="34" charset="-122"/>
                <a:cs typeface="Overpass Light" pitchFamily="34" charset="-120"/>
              </a:rPr>
              <a:t>Stacks (Python lists as stacks):</a:t>
            </a:r>
            <a:r>
              <a:rPr lang="en-US" sz="1650" dirty="0">
                <a:solidFill>
                  <a:srgbClr val="3B4E4E"/>
                </a:solidFill>
                <a:latin typeface="Overpass Light" pitchFamily="34" charset="0"/>
                <a:ea typeface="Overpass Light" pitchFamily="34" charset="-122"/>
                <a:cs typeface="Overpass Light" pitchFamily="34" charset="-120"/>
              </a:rPr>
              <a:t> Ideal for Depth-First Search (DFS), leveraging their LIFO (Last-In, First-Out) behavior.</a:t>
            </a:r>
            <a:endParaRPr lang="en-US" sz="1650" dirty="0"/>
          </a:p>
        </p:txBody>
      </p:sp>
      <p:sp>
        <p:nvSpPr>
          <p:cNvPr id="6" name="Text 4"/>
          <p:cNvSpPr/>
          <p:nvPr/>
        </p:nvSpPr>
        <p:spPr>
          <a:xfrm>
            <a:off x="738426" y="4955977"/>
            <a:ext cx="6319361" cy="1050727"/>
          </a:xfrm>
          <a:prstGeom prst="rect">
            <a:avLst/>
          </a:prstGeom>
          <a:noFill/>
          <a:ln/>
        </p:spPr>
        <p:txBody>
          <a:bodyPr wrap="square" lIns="0" tIns="0" rIns="0" bIns="0" rtlCol="0" anchor="t"/>
          <a:lstStyle/>
          <a:p>
            <a:pPr marL="342900" indent="-342900" algn="l">
              <a:lnSpc>
                <a:spcPts val="2650"/>
              </a:lnSpc>
              <a:buSzPct val="100000"/>
              <a:buChar char="•"/>
            </a:pPr>
            <a:r>
              <a:rPr lang="en-US" sz="1650" b="1" dirty="0">
                <a:solidFill>
                  <a:srgbClr val="3B4E4E"/>
                </a:solidFill>
                <a:latin typeface="Overpass Light" pitchFamily="34" charset="0"/>
                <a:ea typeface="Overpass Light" pitchFamily="34" charset="-122"/>
                <a:cs typeface="Overpass Light" pitchFamily="34" charset="-120"/>
              </a:rPr>
              <a:t>Priority Queues (</a:t>
            </a:r>
            <a:r>
              <a:rPr lang="en-US" sz="1650" dirty="0">
                <a:solidFill>
                  <a:srgbClr val="3B4E4E"/>
                </a:solidFill>
                <a:highlight>
                  <a:srgbClr val="F2F0D9"/>
                </a:highlight>
                <a:latin typeface="Consolas" pitchFamily="34" charset="0"/>
                <a:ea typeface="Consolas" pitchFamily="34" charset="-122"/>
                <a:cs typeface="Consolas" pitchFamily="34" charset="-120"/>
              </a:rPr>
              <a:t>heapq</a:t>
            </a:r>
            <a:r>
              <a:rPr lang="en-US" sz="1650" b="1" dirty="0">
                <a:solidFill>
                  <a:srgbClr val="3B4E4E"/>
                </a:solidFill>
                <a:latin typeface="Overpass Light" pitchFamily="34" charset="0"/>
                <a:ea typeface="Overpass Light" pitchFamily="34" charset="-122"/>
                <a:cs typeface="Overpass Light" pitchFamily="34" charset="-120"/>
              </a:rPr>
              <a:t> module):</a:t>
            </a:r>
            <a:r>
              <a:rPr lang="en-US" sz="1650" dirty="0">
                <a:solidFill>
                  <a:srgbClr val="3B4E4E"/>
                </a:solidFill>
                <a:latin typeface="Overpass Light" pitchFamily="34" charset="0"/>
                <a:ea typeface="Overpass Light" pitchFamily="34" charset="-122"/>
                <a:cs typeface="Overpass Light" pitchFamily="34" charset="-120"/>
              </a:rPr>
              <a:t> Essential for informed search algorithms like A* Search, allowing retrieval of the node with the lowest estimated cost first.</a:t>
            </a:r>
            <a:endParaRPr lang="en-US" sz="1650" dirty="0"/>
          </a:p>
        </p:txBody>
      </p:sp>
      <p:sp>
        <p:nvSpPr>
          <p:cNvPr id="7" name="Text 5"/>
          <p:cNvSpPr/>
          <p:nvPr/>
        </p:nvSpPr>
        <p:spPr>
          <a:xfrm>
            <a:off x="7580233" y="3082528"/>
            <a:ext cx="6319361" cy="337542"/>
          </a:xfrm>
          <a:prstGeom prst="rect">
            <a:avLst/>
          </a:prstGeom>
          <a:noFill/>
          <a:ln/>
        </p:spPr>
        <p:txBody>
          <a:bodyPr wrap="none" lIns="0" tIns="0" rIns="0" bIns="0" rtlCol="0" anchor="t"/>
          <a:lstStyle/>
          <a:p>
            <a:pPr marL="0" indent="0" algn="l">
              <a:lnSpc>
                <a:spcPts val="2650"/>
              </a:lnSpc>
              <a:buNone/>
            </a:pPr>
            <a:endParaRPr lang="en-US" sz="1650" dirty="0"/>
          </a:p>
        </p:txBody>
      </p:sp>
      <p:sp>
        <p:nvSpPr>
          <p:cNvPr id="8" name="Text 6"/>
          <p:cNvSpPr/>
          <p:nvPr/>
        </p:nvSpPr>
        <p:spPr>
          <a:xfrm>
            <a:off x="738426" y="6317813"/>
            <a:ext cx="13153549" cy="675084"/>
          </a:xfrm>
          <a:prstGeom prst="rect">
            <a:avLst/>
          </a:prstGeom>
          <a:noFill/>
          <a:ln/>
        </p:spPr>
        <p:txBody>
          <a:bodyPr wrap="square" lIns="0" tIns="0" rIns="0" bIns="0" rtlCol="0" anchor="t"/>
          <a:lstStyle/>
          <a:p>
            <a:pPr marL="0" indent="0" algn="l">
              <a:lnSpc>
                <a:spcPts val="2650"/>
              </a:lnSpc>
              <a:buNone/>
            </a:pPr>
            <a:r>
              <a:rPr lang="en-US" sz="1650" dirty="0">
                <a:solidFill>
                  <a:srgbClr val="3B4E4E"/>
                </a:solidFill>
                <a:latin typeface="Overpass Light" pitchFamily="34" charset="0"/>
                <a:ea typeface="Overpass Light" pitchFamily="34" charset="-122"/>
                <a:cs typeface="Overpass Light" pitchFamily="34" charset="-120"/>
              </a:rPr>
              <a:t>Hands-on projects like maze solvers, puzzle solvers, or simple game AI agents are excellent ways to practice and solidify your understanding of these implementations.</a:t>
            </a:r>
            <a:endParaRPr lang="en-US" sz="16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691039" y="702588"/>
            <a:ext cx="6238042" cy="616982"/>
          </a:xfrm>
          <a:prstGeom prst="rect">
            <a:avLst/>
          </a:prstGeom>
          <a:noFill/>
          <a:ln/>
        </p:spPr>
        <p:txBody>
          <a:bodyPr wrap="none" lIns="0" tIns="0" rIns="0" bIns="0" rtlCol="0" anchor="t"/>
          <a:lstStyle/>
          <a:p>
            <a:pPr marL="0" indent="0" algn="l">
              <a:lnSpc>
                <a:spcPts val="4850"/>
              </a:lnSpc>
              <a:buNone/>
            </a:pPr>
            <a:r>
              <a:rPr lang="en-US" sz="3850" b="1" dirty="0">
                <a:solidFill>
                  <a:srgbClr val="233939"/>
                </a:solidFill>
                <a:latin typeface="Syne Bold" pitchFamily="34" charset="0"/>
                <a:ea typeface="Syne Bold" pitchFamily="34" charset="-122"/>
                <a:cs typeface="Syne Bold" pitchFamily="34" charset="-120"/>
              </a:rPr>
              <a:t>Next Steps</a:t>
            </a:r>
            <a:endParaRPr lang="en-US" sz="3850" dirty="0"/>
          </a:p>
        </p:txBody>
      </p:sp>
      <p:sp>
        <p:nvSpPr>
          <p:cNvPr id="3" name="Text 1"/>
          <p:cNvSpPr/>
          <p:nvPr/>
        </p:nvSpPr>
        <p:spPr>
          <a:xfrm>
            <a:off x="987147" y="2010608"/>
            <a:ext cx="12952214" cy="987266"/>
          </a:xfrm>
          <a:prstGeom prst="rect">
            <a:avLst/>
          </a:prstGeom>
          <a:noFill/>
          <a:ln/>
        </p:spPr>
        <p:txBody>
          <a:bodyPr wrap="square" lIns="0" tIns="0" rIns="0" bIns="0" rtlCol="0" anchor="t"/>
          <a:lstStyle/>
          <a:p>
            <a:pPr marL="0" indent="0" algn="ctr">
              <a:lnSpc>
                <a:spcPts val="3850"/>
              </a:lnSpc>
              <a:buNone/>
            </a:pPr>
            <a:r>
              <a:rPr lang="en-US" sz="3100" b="1" dirty="0">
                <a:solidFill>
                  <a:srgbClr val="224435"/>
                </a:solidFill>
                <a:latin typeface="Syne Bold" pitchFamily="34" charset="0"/>
                <a:ea typeface="Syne Bold" pitchFamily="34" charset="-122"/>
                <a:cs typeface="Syne Bold" pitchFamily="34" charset="-120"/>
              </a:rPr>
              <a:t>Search algorithms are the scaffolding upon which much of AI problem-solving is built.</a:t>
            </a:r>
            <a:endParaRPr lang="en-US" sz="3100" dirty="0"/>
          </a:p>
        </p:txBody>
      </p:sp>
      <p:sp>
        <p:nvSpPr>
          <p:cNvPr id="4" name="Shape 2"/>
          <p:cNvSpPr/>
          <p:nvPr/>
        </p:nvSpPr>
        <p:spPr>
          <a:xfrm>
            <a:off x="691039" y="1714500"/>
            <a:ext cx="22860" cy="1579483"/>
          </a:xfrm>
          <a:prstGeom prst="rect">
            <a:avLst/>
          </a:prstGeom>
          <a:solidFill>
            <a:srgbClr val="224435"/>
          </a:solidFill>
          <a:ln/>
        </p:spPr>
        <p:txBody>
          <a:bodyPr/>
          <a:lstStyle/>
          <a:p>
            <a:endParaRPr lang="en-US"/>
          </a:p>
        </p:txBody>
      </p:sp>
      <p:sp>
        <p:nvSpPr>
          <p:cNvPr id="5" name="Text 3"/>
          <p:cNvSpPr/>
          <p:nvPr/>
        </p:nvSpPr>
        <p:spPr>
          <a:xfrm>
            <a:off x="691039" y="3516035"/>
            <a:ext cx="13248323" cy="631984"/>
          </a:xfrm>
          <a:prstGeom prst="rect">
            <a:avLst/>
          </a:prstGeom>
          <a:noFill/>
          <a:ln/>
        </p:spPr>
        <p:txBody>
          <a:bodyPr wrap="square" lIns="0" tIns="0" rIns="0" bIns="0" rtlCol="0" anchor="t"/>
          <a:lstStyle/>
          <a:p>
            <a:pPr marL="0" indent="0" algn="l">
              <a:lnSpc>
                <a:spcPts val="2450"/>
              </a:lnSpc>
              <a:buNone/>
            </a:pPr>
            <a:r>
              <a:rPr lang="en-US" sz="1550" dirty="0">
                <a:solidFill>
                  <a:srgbClr val="3B4E4E"/>
                </a:solidFill>
                <a:latin typeface="Overpass Light" pitchFamily="34" charset="0"/>
                <a:ea typeface="Overpass Light" pitchFamily="34" charset="-122"/>
                <a:cs typeface="Overpass Light" pitchFamily="34" charset="-120"/>
              </a:rPr>
              <a:t>By understanding how to formulate problems, select the right algorithm, and apply effective heuristics, you gain powerful tools for building intelligent systems.</a:t>
            </a:r>
            <a:endParaRPr lang="en-US" sz="1550" dirty="0"/>
          </a:p>
        </p:txBody>
      </p:sp>
      <p:sp>
        <p:nvSpPr>
          <p:cNvPr id="6" name="Shape 4"/>
          <p:cNvSpPr/>
          <p:nvPr/>
        </p:nvSpPr>
        <p:spPr>
          <a:xfrm>
            <a:off x="691039" y="4468730"/>
            <a:ext cx="13248323" cy="32266"/>
          </a:xfrm>
          <a:prstGeom prst="rect">
            <a:avLst/>
          </a:prstGeom>
          <a:solidFill>
            <a:srgbClr val="3B4E4E">
              <a:alpha val="50000"/>
            </a:srgbClr>
          </a:solidFill>
          <a:ln/>
        </p:spPr>
        <p:txBody>
          <a:bodyPr/>
          <a:lstStyle/>
          <a:p>
            <a:endParaRPr lang="en-US"/>
          </a:p>
        </p:txBody>
      </p:sp>
      <p:sp>
        <p:nvSpPr>
          <p:cNvPr id="7" name="Text 5"/>
          <p:cNvSpPr/>
          <p:nvPr/>
        </p:nvSpPr>
        <p:spPr>
          <a:xfrm>
            <a:off x="691039" y="4797028"/>
            <a:ext cx="5252204" cy="493633"/>
          </a:xfrm>
          <a:prstGeom prst="rect">
            <a:avLst/>
          </a:prstGeom>
          <a:noFill/>
          <a:ln/>
        </p:spPr>
        <p:txBody>
          <a:bodyPr wrap="none" lIns="0" tIns="0" rIns="0" bIns="0" rtlCol="0" anchor="t"/>
          <a:lstStyle/>
          <a:p>
            <a:pPr marL="0" indent="0" algn="l">
              <a:lnSpc>
                <a:spcPts val="3850"/>
              </a:lnSpc>
              <a:buNone/>
            </a:pPr>
            <a:r>
              <a:rPr lang="en-US" sz="3100" b="1" dirty="0">
                <a:solidFill>
                  <a:srgbClr val="233939"/>
                </a:solidFill>
                <a:latin typeface="Syne Bold" pitchFamily="34" charset="0"/>
                <a:ea typeface="Syne Bold" pitchFamily="34" charset="-122"/>
                <a:cs typeface="Syne Bold" pitchFamily="34" charset="-120"/>
              </a:rPr>
              <a:t>What can I do Next:</a:t>
            </a:r>
            <a:endParaRPr lang="en-US" sz="3100" dirty="0"/>
          </a:p>
        </p:txBody>
      </p:sp>
      <p:sp>
        <p:nvSpPr>
          <p:cNvPr id="8" name="Text 6"/>
          <p:cNvSpPr/>
          <p:nvPr/>
        </p:nvSpPr>
        <p:spPr>
          <a:xfrm>
            <a:off x="691039" y="5586770"/>
            <a:ext cx="13248323" cy="315992"/>
          </a:xfrm>
          <a:prstGeom prst="rect">
            <a:avLst/>
          </a:prstGeom>
          <a:noFill/>
          <a:ln/>
        </p:spPr>
        <p:txBody>
          <a:bodyPr wrap="none" lIns="0" tIns="0" rIns="0" bIns="0" rtlCol="0" anchor="t"/>
          <a:lstStyle/>
          <a:p>
            <a:pPr marL="342900" indent="-342900" algn="l">
              <a:lnSpc>
                <a:spcPts val="2450"/>
              </a:lnSpc>
              <a:buSzPct val="100000"/>
              <a:buChar char="•"/>
            </a:pPr>
            <a:r>
              <a:rPr lang="en-US" sz="1550" b="1" dirty="0">
                <a:solidFill>
                  <a:srgbClr val="3B4E4E"/>
                </a:solidFill>
                <a:latin typeface="Overpass Light" pitchFamily="34" charset="0"/>
                <a:ea typeface="Overpass Light" pitchFamily="34" charset="-122"/>
                <a:cs typeface="Overpass Light" pitchFamily="34" charset="-120"/>
              </a:rPr>
              <a:t>Practice Coding:</a:t>
            </a:r>
            <a:r>
              <a:rPr lang="en-US" sz="1550" dirty="0">
                <a:solidFill>
                  <a:srgbClr val="3B4E4E"/>
                </a:solidFill>
                <a:latin typeface="Overpass Light" pitchFamily="34" charset="0"/>
                <a:ea typeface="Overpass Light" pitchFamily="34" charset="-122"/>
                <a:cs typeface="Overpass Light" pitchFamily="34" charset="-120"/>
              </a:rPr>
              <a:t> Implement classic algorithms (BFS, DFS, A*) from scratch in Python.</a:t>
            </a:r>
            <a:endParaRPr lang="en-US" sz="1550" dirty="0"/>
          </a:p>
        </p:txBody>
      </p:sp>
      <p:sp>
        <p:nvSpPr>
          <p:cNvPr id="9" name="Text 7"/>
          <p:cNvSpPr/>
          <p:nvPr/>
        </p:nvSpPr>
        <p:spPr>
          <a:xfrm>
            <a:off x="691039" y="5971818"/>
            <a:ext cx="13248323" cy="315992"/>
          </a:xfrm>
          <a:prstGeom prst="rect">
            <a:avLst/>
          </a:prstGeom>
          <a:noFill/>
          <a:ln/>
        </p:spPr>
        <p:txBody>
          <a:bodyPr wrap="none" lIns="0" tIns="0" rIns="0" bIns="0" rtlCol="0" anchor="t"/>
          <a:lstStyle/>
          <a:p>
            <a:pPr marL="342900" indent="-342900" algn="l">
              <a:lnSpc>
                <a:spcPts val="2450"/>
              </a:lnSpc>
              <a:buSzPct val="100000"/>
              <a:buChar char="•"/>
            </a:pPr>
            <a:r>
              <a:rPr lang="en-US" sz="1550" b="1" dirty="0">
                <a:solidFill>
                  <a:srgbClr val="3B4E4E"/>
                </a:solidFill>
                <a:latin typeface="Overpass Light" pitchFamily="34" charset="0"/>
                <a:ea typeface="Overpass Light" pitchFamily="34" charset="-122"/>
                <a:cs typeface="Overpass Light" pitchFamily="34" charset="-120"/>
              </a:rPr>
              <a:t>Experiment with Heuristics:</a:t>
            </a:r>
            <a:r>
              <a:rPr lang="en-US" sz="1550" dirty="0">
                <a:solidFill>
                  <a:srgbClr val="3B4E4E"/>
                </a:solidFill>
                <a:latin typeface="Overpass Light" pitchFamily="34" charset="0"/>
                <a:ea typeface="Overpass Light" pitchFamily="34" charset="-122"/>
                <a:cs typeface="Overpass Light" pitchFamily="34" charset="-120"/>
              </a:rPr>
              <a:t> Explore how different heuristic functions impact the performance and optimality of informed search.</a:t>
            </a:r>
            <a:endParaRPr lang="en-US" sz="1550" dirty="0"/>
          </a:p>
        </p:txBody>
      </p:sp>
      <p:sp>
        <p:nvSpPr>
          <p:cNvPr id="10" name="Text 8"/>
          <p:cNvSpPr/>
          <p:nvPr/>
        </p:nvSpPr>
        <p:spPr>
          <a:xfrm>
            <a:off x="691039" y="6356866"/>
            <a:ext cx="13248323" cy="631984"/>
          </a:xfrm>
          <a:prstGeom prst="rect">
            <a:avLst/>
          </a:prstGeom>
          <a:noFill/>
          <a:ln/>
        </p:spPr>
        <p:txBody>
          <a:bodyPr wrap="square" lIns="0" tIns="0" rIns="0" bIns="0" rtlCol="0" anchor="t"/>
          <a:lstStyle/>
          <a:p>
            <a:pPr marL="342900" indent="-342900" algn="l">
              <a:lnSpc>
                <a:spcPts val="2450"/>
              </a:lnSpc>
              <a:buSzPct val="100000"/>
              <a:buChar char="•"/>
            </a:pPr>
            <a:r>
              <a:rPr lang="en-US" sz="1550" b="1" dirty="0">
                <a:solidFill>
                  <a:srgbClr val="3B4E4E"/>
                </a:solidFill>
                <a:latin typeface="Overpass Light" pitchFamily="34" charset="0"/>
                <a:ea typeface="Overpass Light" pitchFamily="34" charset="-122"/>
                <a:cs typeface="Overpass Light" pitchFamily="34" charset="-120"/>
              </a:rPr>
              <a:t>Dive Deeper:</a:t>
            </a:r>
            <a:r>
              <a:rPr lang="en-US" sz="1550" dirty="0">
                <a:solidFill>
                  <a:srgbClr val="3B4E4E"/>
                </a:solidFill>
                <a:latin typeface="Overpass Light" pitchFamily="34" charset="0"/>
                <a:ea typeface="Overpass Light" pitchFamily="34" charset="-122"/>
                <a:cs typeface="Overpass Light" pitchFamily="34" charset="-120"/>
              </a:rPr>
              <a:t> Research advanced topics like Monte Carlo Tree Search for complex games, or the integration of search with machine learning for hybrid AI systems.</a:t>
            </a:r>
            <a:endParaRPr lang="en-US" sz="1550" dirty="0"/>
          </a:p>
        </p:txBody>
      </p:sp>
      <p:sp>
        <p:nvSpPr>
          <p:cNvPr id="11" name="Text 9"/>
          <p:cNvSpPr/>
          <p:nvPr/>
        </p:nvSpPr>
        <p:spPr>
          <a:xfrm>
            <a:off x="691039" y="7210901"/>
            <a:ext cx="13248323" cy="315992"/>
          </a:xfrm>
          <a:prstGeom prst="rect">
            <a:avLst/>
          </a:prstGeom>
          <a:noFill/>
          <a:ln/>
        </p:spPr>
        <p:txBody>
          <a:bodyPr wrap="none" lIns="0" tIns="0" rIns="0" bIns="0" rtlCol="0" anchor="t"/>
          <a:lstStyle/>
          <a:p>
            <a:pPr marL="0" indent="0" algn="l">
              <a:lnSpc>
                <a:spcPts val="2450"/>
              </a:lnSpc>
              <a:buNone/>
            </a:pPr>
            <a:r>
              <a:rPr lang="en-US" sz="1550" dirty="0">
                <a:solidFill>
                  <a:srgbClr val="3B4E4E"/>
                </a:solidFill>
                <a:latin typeface="Overpass Light" pitchFamily="34" charset="0"/>
                <a:ea typeface="Overpass Light" pitchFamily="34" charset="-122"/>
                <a:cs typeface="Overpass Light" pitchFamily="34" charset="-120"/>
              </a:rPr>
              <a:t>Are you ready to use Python to build intelligent systems that can navigate and solve the world's most challenging problems? Let's continue to explore!</a:t>
            </a:r>
            <a:endParaRPr lang="en-US" sz="1550" dirty="0"/>
          </a:p>
        </p:txBody>
      </p:sp>
    </p:spTree>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131</TotalTime>
  <Words>1233</Words>
  <Application>Microsoft Office PowerPoint</Application>
  <PresentationFormat>Custom</PresentationFormat>
  <Paragraphs>81</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Syne Bold</vt:lpstr>
      <vt:lpstr>Consolas</vt:lpstr>
      <vt:lpstr>Overpass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shafi uzzaman</cp:lastModifiedBy>
  <cp:revision>2</cp:revision>
  <dcterms:created xsi:type="dcterms:W3CDTF">2025-09-01T05:50:42Z</dcterms:created>
  <dcterms:modified xsi:type="dcterms:W3CDTF">2025-09-03T05:56:31Z</dcterms:modified>
</cp:coreProperties>
</file>