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76" r:id="rId2"/>
    <p:sldId id="257" r:id="rId3"/>
    <p:sldId id="258" r:id="rId4"/>
    <p:sldId id="259" r:id="rId5"/>
    <p:sldId id="260" r:id="rId6"/>
    <p:sldId id="261" r:id="rId7"/>
    <p:sldId id="279" r:id="rId8"/>
    <p:sldId id="278" r:id="rId9"/>
    <p:sldId id="280" r:id="rId10"/>
    <p:sldId id="281" r:id="rId11"/>
    <p:sldId id="262" r:id="rId12"/>
    <p:sldId id="263" r:id="rId13"/>
    <p:sldId id="264" r:id="rId14"/>
    <p:sldId id="265" r:id="rId15"/>
    <p:sldId id="282" r:id="rId16"/>
    <p:sldId id="283" r:id="rId17"/>
    <p:sldId id="284" r:id="rId18"/>
    <p:sldId id="285" r:id="rId19"/>
    <p:sldId id="266" r:id="rId20"/>
    <p:sldId id="275" r:id="rId21"/>
    <p:sldId id="296" r:id="rId22"/>
    <p:sldId id="297" r:id="rId23"/>
    <p:sldId id="298" r:id="rId24"/>
    <p:sldId id="299" r:id="rId25"/>
    <p:sldId id="300" r:id="rId26"/>
    <p:sldId id="301" r:id="rId27"/>
    <p:sldId id="302" r:id="rId28"/>
    <p:sldId id="303" r:id="rId29"/>
    <p:sldId id="304" r:id="rId30"/>
    <p:sldId id="306" r:id="rId31"/>
    <p:sldId id="305" r:id="rId32"/>
    <p:sldId id="309" r:id="rId33"/>
    <p:sldId id="307" r:id="rId34"/>
    <p:sldId id="267" r:id="rId35"/>
    <p:sldId id="268" r:id="rId36"/>
    <p:sldId id="269" r:id="rId37"/>
    <p:sldId id="270" r:id="rId38"/>
    <p:sldId id="271" r:id="rId39"/>
    <p:sldId id="277" r:id="rId40"/>
    <p:sldId id="272" r:id="rId41"/>
    <p:sldId id="310" r:id="rId42"/>
    <p:sldId id="274" r:id="rId4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3399"/>
    <a:srgbClr val="99CCFF"/>
    <a:srgbClr val="0066CC"/>
    <a:srgbClr val="FFFFCC"/>
    <a:srgbClr val="6699FF"/>
    <a:srgbClr val="800000"/>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0" d="100"/>
          <a:sy n="70" d="100"/>
        </p:scale>
        <p:origin x="-193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8E86B3F-80F0-A908-C39C-BA1E4980895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22531" name="Rectangle 3">
            <a:extLst>
              <a:ext uri="{FF2B5EF4-FFF2-40B4-BE49-F238E27FC236}">
                <a16:creationId xmlns:a16="http://schemas.microsoft.com/office/drawing/2014/main" id="{0BB4CDD0-A876-876F-C58B-2A3CE93C6727}"/>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45060" name="Rectangle 4">
            <a:extLst>
              <a:ext uri="{FF2B5EF4-FFF2-40B4-BE49-F238E27FC236}">
                <a16:creationId xmlns:a16="http://schemas.microsoft.com/office/drawing/2014/main" id="{3AFB4658-DCF1-2B6E-4ED8-8BBF3F50C71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3" name="Rectangle 5">
            <a:extLst>
              <a:ext uri="{FF2B5EF4-FFF2-40B4-BE49-F238E27FC236}">
                <a16:creationId xmlns:a16="http://schemas.microsoft.com/office/drawing/2014/main" id="{D7E0288C-6BB5-70A3-55D9-34D962C8AFB1}"/>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534" name="Rectangle 6">
            <a:extLst>
              <a:ext uri="{FF2B5EF4-FFF2-40B4-BE49-F238E27FC236}">
                <a16:creationId xmlns:a16="http://schemas.microsoft.com/office/drawing/2014/main" id="{A2B6D61C-39FC-4745-279A-956750F15DAC}"/>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22535" name="Rectangle 7">
            <a:extLst>
              <a:ext uri="{FF2B5EF4-FFF2-40B4-BE49-F238E27FC236}">
                <a16:creationId xmlns:a16="http://schemas.microsoft.com/office/drawing/2014/main" id="{AF276757-75D4-4766-221E-9F32E237240C}"/>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7E7AB347-8057-4727-B409-9392D8A3D78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B2E99C2B-E3A7-FA0A-F8D8-E9407FCC6585}"/>
              </a:ext>
            </a:extLst>
          </p:cNvPr>
          <p:cNvSpPr>
            <a:spLocks noGrp="1" noChangeArrowheads="1"/>
          </p:cNvSpPr>
          <p:nvPr>
            <p:ph type="dt" sz="half" idx="10"/>
          </p:nvPr>
        </p:nvSpPr>
        <p:spPr>
          <a:ln/>
        </p:spPr>
        <p:txBody>
          <a:bodyPr/>
          <a:lstStyle>
            <a:lvl1pPr>
              <a:defRPr/>
            </a:lvl1pPr>
          </a:lstStyle>
          <a:p>
            <a:pPr>
              <a:defRPr/>
            </a:pPr>
            <a:fld id="{D27FB2D7-EE4E-4B9F-802D-2B40B73C18C0}" type="datetime1">
              <a:rPr lang="en-US"/>
              <a:pPr>
                <a:defRPr/>
              </a:pPr>
              <a:t>7/19/2023</a:t>
            </a:fld>
            <a:endParaRPr lang="en-US"/>
          </a:p>
        </p:txBody>
      </p:sp>
      <p:sp>
        <p:nvSpPr>
          <p:cNvPr id="5" name="Rectangle 5">
            <a:extLst>
              <a:ext uri="{FF2B5EF4-FFF2-40B4-BE49-F238E27FC236}">
                <a16:creationId xmlns:a16="http://schemas.microsoft.com/office/drawing/2014/main" id="{8078E599-D566-5162-37F4-D8DAEA012DB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A091F10-ABA0-D35F-B813-D5188C33BA30}"/>
              </a:ext>
            </a:extLst>
          </p:cNvPr>
          <p:cNvSpPr>
            <a:spLocks noGrp="1" noChangeArrowheads="1"/>
          </p:cNvSpPr>
          <p:nvPr>
            <p:ph type="sldNum" sz="quarter" idx="12"/>
          </p:nvPr>
        </p:nvSpPr>
        <p:spPr>
          <a:ln/>
        </p:spPr>
        <p:txBody>
          <a:bodyPr/>
          <a:lstStyle>
            <a:lvl1pPr>
              <a:defRPr/>
            </a:lvl1pPr>
          </a:lstStyle>
          <a:p>
            <a:fld id="{8024F49E-5C05-4FFD-92CF-3A0A290EDF0C}" type="slidenum">
              <a:rPr lang="en-US" altLang="en-US"/>
              <a:pPr/>
              <a:t>‹#›</a:t>
            </a:fld>
            <a:endParaRPr lang="en-US" altLang="en-US"/>
          </a:p>
        </p:txBody>
      </p:sp>
    </p:spTree>
    <p:extLst>
      <p:ext uri="{BB962C8B-B14F-4D97-AF65-F5344CB8AC3E}">
        <p14:creationId xmlns:p14="http://schemas.microsoft.com/office/powerpoint/2010/main" val="3219586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269C5B8-50DC-885B-C54F-71A826B3482C}"/>
              </a:ext>
            </a:extLst>
          </p:cNvPr>
          <p:cNvSpPr>
            <a:spLocks noGrp="1" noChangeArrowheads="1"/>
          </p:cNvSpPr>
          <p:nvPr>
            <p:ph type="dt" sz="half" idx="10"/>
          </p:nvPr>
        </p:nvSpPr>
        <p:spPr>
          <a:ln/>
        </p:spPr>
        <p:txBody>
          <a:bodyPr/>
          <a:lstStyle>
            <a:lvl1pPr>
              <a:defRPr/>
            </a:lvl1pPr>
          </a:lstStyle>
          <a:p>
            <a:pPr>
              <a:defRPr/>
            </a:pPr>
            <a:fld id="{65013FE8-2F2F-44F8-A819-DC8DB85CA2C8}" type="datetime1">
              <a:rPr lang="en-US"/>
              <a:pPr>
                <a:defRPr/>
              </a:pPr>
              <a:t>7/19/2023</a:t>
            </a:fld>
            <a:endParaRPr lang="en-US"/>
          </a:p>
        </p:txBody>
      </p:sp>
      <p:sp>
        <p:nvSpPr>
          <p:cNvPr id="5" name="Rectangle 5">
            <a:extLst>
              <a:ext uri="{FF2B5EF4-FFF2-40B4-BE49-F238E27FC236}">
                <a16:creationId xmlns:a16="http://schemas.microsoft.com/office/drawing/2014/main" id="{8F848D68-5A74-8F14-57D7-8D5C21807FA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09FE7F7-28A0-B47E-8BD8-644DFF337011}"/>
              </a:ext>
            </a:extLst>
          </p:cNvPr>
          <p:cNvSpPr>
            <a:spLocks noGrp="1" noChangeArrowheads="1"/>
          </p:cNvSpPr>
          <p:nvPr>
            <p:ph type="sldNum" sz="quarter" idx="12"/>
          </p:nvPr>
        </p:nvSpPr>
        <p:spPr>
          <a:ln/>
        </p:spPr>
        <p:txBody>
          <a:bodyPr/>
          <a:lstStyle>
            <a:lvl1pPr>
              <a:defRPr/>
            </a:lvl1pPr>
          </a:lstStyle>
          <a:p>
            <a:fld id="{414962A3-2F8E-494D-BC24-8BDA4F110D44}" type="slidenum">
              <a:rPr lang="en-US" altLang="en-US"/>
              <a:pPr/>
              <a:t>‹#›</a:t>
            </a:fld>
            <a:endParaRPr lang="en-US" altLang="en-US"/>
          </a:p>
        </p:txBody>
      </p:sp>
    </p:spTree>
    <p:extLst>
      <p:ext uri="{BB962C8B-B14F-4D97-AF65-F5344CB8AC3E}">
        <p14:creationId xmlns:p14="http://schemas.microsoft.com/office/powerpoint/2010/main" val="2035888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03A68D5-BFCA-D7E1-2411-178C276257D0}"/>
              </a:ext>
            </a:extLst>
          </p:cNvPr>
          <p:cNvSpPr>
            <a:spLocks noGrp="1" noChangeArrowheads="1"/>
          </p:cNvSpPr>
          <p:nvPr>
            <p:ph type="dt" sz="half" idx="10"/>
          </p:nvPr>
        </p:nvSpPr>
        <p:spPr>
          <a:ln/>
        </p:spPr>
        <p:txBody>
          <a:bodyPr/>
          <a:lstStyle>
            <a:lvl1pPr>
              <a:defRPr/>
            </a:lvl1pPr>
          </a:lstStyle>
          <a:p>
            <a:pPr>
              <a:defRPr/>
            </a:pPr>
            <a:fld id="{A8F9709C-7387-4C21-9A2A-D2B6C735FC82}" type="datetime1">
              <a:rPr lang="en-US"/>
              <a:pPr>
                <a:defRPr/>
              </a:pPr>
              <a:t>7/19/2023</a:t>
            </a:fld>
            <a:endParaRPr lang="en-US"/>
          </a:p>
        </p:txBody>
      </p:sp>
      <p:sp>
        <p:nvSpPr>
          <p:cNvPr id="5" name="Rectangle 5">
            <a:extLst>
              <a:ext uri="{FF2B5EF4-FFF2-40B4-BE49-F238E27FC236}">
                <a16:creationId xmlns:a16="http://schemas.microsoft.com/office/drawing/2014/main" id="{04F0439B-50D3-6693-F105-DD67F7EF76E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2F7FC85-5B74-93F2-1B9E-7DC513D33201}"/>
              </a:ext>
            </a:extLst>
          </p:cNvPr>
          <p:cNvSpPr>
            <a:spLocks noGrp="1" noChangeArrowheads="1"/>
          </p:cNvSpPr>
          <p:nvPr>
            <p:ph type="sldNum" sz="quarter" idx="12"/>
          </p:nvPr>
        </p:nvSpPr>
        <p:spPr>
          <a:ln/>
        </p:spPr>
        <p:txBody>
          <a:bodyPr/>
          <a:lstStyle>
            <a:lvl1pPr>
              <a:defRPr/>
            </a:lvl1pPr>
          </a:lstStyle>
          <a:p>
            <a:fld id="{D9BDFA93-2239-475A-81D1-0215175C2A97}" type="slidenum">
              <a:rPr lang="en-US" altLang="en-US"/>
              <a:pPr/>
              <a:t>‹#›</a:t>
            </a:fld>
            <a:endParaRPr lang="en-US" altLang="en-US"/>
          </a:p>
        </p:txBody>
      </p:sp>
    </p:spTree>
    <p:extLst>
      <p:ext uri="{BB962C8B-B14F-4D97-AF65-F5344CB8AC3E}">
        <p14:creationId xmlns:p14="http://schemas.microsoft.com/office/powerpoint/2010/main" val="3911829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4">
            <a:extLst>
              <a:ext uri="{FF2B5EF4-FFF2-40B4-BE49-F238E27FC236}">
                <a16:creationId xmlns:a16="http://schemas.microsoft.com/office/drawing/2014/main" id="{223AB581-7DEA-1E88-C256-2BA70888A57C}"/>
              </a:ext>
            </a:extLst>
          </p:cNvPr>
          <p:cNvSpPr>
            <a:spLocks noGrp="1" noChangeArrowheads="1"/>
          </p:cNvSpPr>
          <p:nvPr>
            <p:ph type="dt" sz="half" idx="10"/>
          </p:nvPr>
        </p:nvSpPr>
        <p:spPr>
          <a:ln/>
        </p:spPr>
        <p:txBody>
          <a:bodyPr/>
          <a:lstStyle>
            <a:lvl1pPr>
              <a:defRPr/>
            </a:lvl1pPr>
          </a:lstStyle>
          <a:p>
            <a:pPr>
              <a:defRPr/>
            </a:pPr>
            <a:fld id="{9BD7502C-AC4F-4358-9BFE-C58F22160C34}" type="datetime1">
              <a:rPr lang="en-US"/>
              <a:pPr>
                <a:defRPr/>
              </a:pPr>
              <a:t>7/19/2023</a:t>
            </a:fld>
            <a:endParaRPr lang="en-US"/>
          </a:p>
        </p:txBody>
      </p:sp>
      <p:sp>
        <p:nvSpPr>
          <p:cNvPr id="5" name="Rectangle 5">
            <a:extLst>
              <a:ext uri="{FF2B5EF4-FFF2-40B4-BE49-F238E27FC236}">
                <a16:creationId xmlns:a16="http://schemas.microsoft.com/office/drawing/2014/main" id="{5E086A3B-F29D-8282-7E2E-8A9F3063491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08DA68A-3396-0076-787E-22A4B8BA6FC3}"/>
              </a:ext>
            </a:extLst>
          </p:cNvPr>
          <p:cNvSpPr>
            <a:spLocks noGrp="1" noChangeArrowheads="1"/>
          </p:cNvSpPr>
          <p:nvPr>
            <p:ph type="sldNum" sz="quarter" idx="12"/>
          </p:nvPr>
        </p:nvSpPr>
        <p:spPr>
          <a:ln/>
        </p:spPr>
        <p:txBody>
          <a:bodyPr/>
          <a:lstStyle>
            <a:lvl1pPr>
              <a:defRPr/>
            </a:lvl1pPr>
          </a:lstStyle>
          <a:p>
            <a:fld id="{29EE4BE1-2A9D-4C0B-AB75-CA7A0A4EC572}" type="slidenum">
              <a:rPr lang="en-US" altLang="en-US"/>
              <a:pPr/>
              <a:t>‹#›</a:t>
            </a:fld>
            <a:endParaRPr lang="en-US" altLang="en-US"/>
          </a:p>
        </p:txBody>
      </p:sp>
    </p:spTree>
    <p:extLst>
      <p:ext uri="{BB962C8B-B14F-4D97-AF65-F5344CB8AC3E}">
        <p14:creationId xmlns:p14="http://schemas.microsoft.com/office/powerpoint/2010/main" val="884350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8FED478-CA82-AB97-63E9-177FCC366D6B}"/>
              </a:ext>
            </a:extLst>
          </p:cNvPr>
          <p:cNvSpPr>
            <a:spLocks noGrp="1" noChangeArrowheads="1"/>
          </p:cNvSpPr>
          <p:nvPr>
            <p:ph type="dt" sz="half" idx="10"/>
          </p:nvPr>
        </p:nvSpPr>
        <p:spPr>
          <a:ln/>
        </p:spPr>
        <p:txBody>
          <a:bodyPr/>
          <a:lstStyle>
            <a:lvl1pPr>
              <a:defRPr/>
            </a:lvl1pPr>
          </a:lstStyle>
          <a:p>
            <a:pPr>
              <a:defRPr/>
            </a:pPr>
            <a:fld id="{830B2DB9-7962-49BE-B397-308A79C232A2}" type="datetime1">
              <a:rPr lang="en-US"/>
              <a:pPr>
                <a:defRPr/>
              </a:pPr>
              <a:t>7/19/2023</a:t>
            </a:fld>
            <a:endParaRPr lang="en-US"/>
          </a:p>
        </p:txBody>
      </p:sp>
      <p:sp>
        <p:nvSpPr>
          <p:cNvPr id="5" name="Rectangle 5">
            <a:extLst>
              <a:ext uri="{FF2B5EF4-FFF2-40B4-BE49-F238E27FC236}">
                <a16:creationId xmlns:a16="http://schemas.microsoft.com/office/drawing/2014/main" id="{B9F48601-BB19-E9B5-4101-C87AEDD084C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38F79D1-C554-7F01-FC22-2CBE793798A6}"/>
              </a:ext>
            </a:extLst>
          </p:cNvPr>
          <p:cNvSpPr>
            <a:spLocks noGrp="1" noChangeArrowheads="1"/>
          </p:cNvSpPr>
          <p:nvPr>
            <p:ph type="sldNum" sz="quarter" idx="12"/>
          </p:nvPr>
        </p:nvSpPr>
        <p:spPr>
          <a:ln/>
        </p:spPr>
        <p:txBody>
          <a:bodyPr/>
          <a:lstStyle>
            <a:lvl1pPr>
              <a:defRPr/>
            </a:lvl1pPr>
          </a:lstStyle>
          <a:p>
            <a:fld id="{10607D39-C8CD-42B6-9675-CE27805D451E}" type="slidenum">
              <a:rPr lang="en-US" altLang="en-US"/>
              <a:pPr/>
              <a:t>‹#›</a:t>
            </a:fld>
            <a:endParaRPr lang="en-US" altLang="en-US"/>
          </a:p>
        </p:txBody>
      </p:sp>
    </p:spTree>
    <p:extLst>
      <p:ext uri="{BB962C8B-B14F-4D97-AF65-F5344CB8AC3E}">
        <p14:creationId xmlns:p14="http://schemas.microsoft.com/office/powerpoint/2010/main" val="521735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004AAE75-2F1A-7C72-D175-2CD3E318F3D9}"/>
              </a:ext>
            </a:extLst>
          </p:cNvPr>
          <p:cNvSpPr>
            <a:spLocks noGrp="1" noChangeArrowheads="1"/>
          </p:cNvSpPr>
          <p:nvPr>
            <p:ph type="dt" sz="half" idx="10"/>
          </p:nvPr>
        </p:nvSpPr>
        <p:spPr>
          <a:ln/>
        </p:spPr>
        <p:txBody>
          <a:bodyPr/>
          <a:lstStyle>
            <a:lvl1pPr>
              <a:defRPr/>
            </a:lvl1pPr>
          </a:lstStyle>
          <a:p>
            <a:pPr>
              <a:defRPr/>
            </a:pPr>
            <a:fld id="{CE909CF6-0786-4797-9314-FA8BC40B0C43}" type="datetime1">
              <a:rPr lang="en-US"/>
              <a:pPr>
                <a:defRPr/>
              </a:pPr>
              <a:t>7/19/2023</a:t>
            </a:fld>
            <a:endParaRPr lang="en-US"/>
          </a:p>
        </p:txBody>
      </p:sp>
      <p:sp>
        <p:nvSpPr>
          <p:cNvPr id="5" name="Rectangle 5">
            <a:extLst>
              <a:ext uri="{FF2B5EF4-FFF2-40B4-BE49-F238E27FC236}">
                <a16:creationId xmlns:a16="http://schemas.microsoft.com/office/drawing/2014/main" id="{8EC5E3BD-3290-7D60-F2DC-595126BDBB2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1B7E982-5CF1-2A30-511E-386BFA23C21C}"/>
              </a:ext>
            </a:extLst>
          </p:cNvPr>
          <p:cNvSpPr>
            <a:spLocks noGrp="1" noChangeArrowheads="1"/>
          </p:cNvSpPr>
          <p:nvPr>
            <p:ph type="sldNum" sz="quarter" idx="12"/>
          </p:nvPr>
        </p:nvSpPr>
        <p:spPr>
          <a:ln/>
        </p:spPr>
        <p:txBody>
          <a:bodyPr/>
          <a:lstStyle>
            <a:lvl1pPr>
              <a:defRPr/>
            </a:lvl1pPr>
          </a:lstStyle>
          <a:p>
            <a:fld id="{C6ECDB4C-7E3B-448D-A0DC-D479F0B3E72F}" type="slidenum">
              <a:rPr lang="en-US" altLang="en-US"/>
              <a:pPr/>
              <a:t>‹#›</a:t>
            </a:fld>
            <a:endParaRPr lang="en-US" altLang="en-US"/>
          </a:p>
        </p:txBody>
      </p:sp>
    </p:spTree>
    <p:extLst>
      <p:ext uri="{BB962C8B-B14F-4D97-AF65-F5344CB8AC3E}">
        <p14:creationId xmlns:p14="http://schemas.microsoft.com/office/powerpoint/2010/main" val="3234931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85D7E0C8-763D-88D6-FA04-4B7D60A7D32F}"/>
              </a:ext>
            </a:extLst>
          </p:cNvPr>
          <p:cNvSpPr>
            <a:spLocks noGrp="1" noChangeArrowheads="1"/>
          </p:cNvSpPr>
          <p:nvPr>
            <p:ph type="dt" sz="half" idx="10"/>
          </p:nvPr>
        </p:nvSpPr>
        <p:spPr>
          <a:ln/>
        </p:spPr>
        <p:txBody>
          <a:bodyPr/>
          <a:lstStyle>
            <a:lvl1pPr>
              <a:defRPr/>
            </a:lvl1pPr>
          </a:lstStyle>
          <a:p>
            <a:pPr>
              <a:defRPr/>
            </a:pPr>
            <a:fld id="{BA710C37-497C-4DBC-98CB-E7B7E84C9B58}" type="datetime1">
              <a:rPr lang="en-US"/>
              <a:pPr>
                <a:defRPr/>
              </a:pPr>
              <a:t>7/19/2023</a:t>
            </a:fld>
            <a:endParaRPr lang="en-US"/>
          </a:p>
        </p:txBody>
      </p:sp>
      <p:sp>
        <p:nvSpPr>
          <p:cNvPr id="6" name="Rectangle 5">
            <a:extLst>
              <a:ext uri="{FF2B5EF4-FFF2-40B4-BE49-F238E27FC236}">
                <a16:creationId xmlns:a16="http://schemas.microsoft.com/office/drawing/2014/main" id="{104AB6B4-7B1E-8A64-8446-D815E715B2D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E8A59A7-4E3E-33ED-A959-6F95267DCC5F}"/>
              </a:ext>
            </a:extLst>
          </p:cNvPr>
          <p:cNvSpPr>
            <a:spLocks noGrp="1" noChangeArrowheads="1"/>
          </p:cNvSpPr>
          <p:nvPr>
            <p:ph type="sldNum" sz="quarter" idx="12"/>
          </p:nvPr>
        </p:nvSpPr>
        <p:spPr>
          <a:ln/>
        </p:spPr>
        <p:txBody>
          <a:bodyPr/>
          <a:lstStyle>
            <a:lvl1pPr>
              <a:defRPr/>
            </a:lvl1pPr>
          </a:lstStyle>
          <a:p>
            <a:fld id="{34731B8B-F2D8-409A-928D-369EA8180D1D}" type="slidenum">
              <a:rPr lang="en-US" altLang="en-US"/>
              <a:pPr/>
              <a:t>‹#›</a:t>
            </a:fld>
            <a:endParaRPr lang="en-US" altLang="en-US"/>
          </a:p>
        </p:txBody>
      </p:sp>
    </p:spTree>
    <p:extLst>
      <p:ext uri="{BB962C8B-B14F-4D97-AF65-F5344CB8AC3E}">
        <p14:creationId xmlns:p14="http://schemas.microsoft.com/office/powerpoint/2010/main" val="1838151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2E1E3138-434F-7BE1-BAE6-7838D3F4631A}"/>
              </a:ext>
            </a:extLst>
          </p:cNvPr>
          <p:cNvSpPr>
            <a:spLocks noGrp="1" noChangeArrowheads="1"/>
          </p:cNvSpPr>
          <p:nvPr>
            <p:ph type="dt" sz="half" idx="10"/>
          </p:nvPr>
        </p:nvSpPr>
        <p:spPr>
          <a:ln/>
        </p:spPr>
        <p:txBody>
          <a:bodyPr/>
          <a:lstStyle>
            <a:lvl1pPr>
              <a:defRPr/>
            </a:lvl1pPr>
          </a:lstStyle>
          <a:p>
            <a:pPr>
              <a:defRPr/>
            </a:pPr>
            <a:fld id="{3E90B3C9-B152-470D-B3AE-FC2CF10F74D9}" type="datetime1">
              <a:rPr lang="en-US"/>
              <a:pPr>
                <a:defRPr/>
              </a:pPr>
              <a:t>7/19/2023</a:t>
            </a:fld>
            <a:endParaRPr lang="en-US"/>
          </a:p>
        </p:txBody>
      </p:sp>
      <p:sp>
        <p:nvSpPr>
          <p:cNvPr id="8" name="Rectangle 5">
            <a:extLst>
              <a:ext uri="{FF2B5EF4-FFF2-40B4-BE49-F238E27FC236}">
                <a16:creationId xmlns:a16="http://schemas.microsoft.com/office/drawing/2014/main" id="{09947255-E174-B755-CEB5-C1780C7B7B6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804F8446-F7DA-23A2-9A11-0591F6EE9657}"/>
              </a:ext>
            </a:extLst>
          </p:cNvPr>
          <p:cNvSpPr>
            <a:spLocks noGrp="1" noChangeArrowheads="1"/>
          </p:cNvSpPr>
          <p:nvPr>
            <p:ph type="sldNum" sz="quarter" idx="12"/>
          </p:nvPr>
        </p:nvSpPr>
        <p:spPr>
          <a:ln/>
        </p:spPr>
        <p:txBody>
          <a:bodyPr/>
          <a:lstStyle>
            <a:lvl1pPr>
              <a:defRPr/>
            </a:lvl1pPr>
          </a:lstStyle>
          <a:p>
            <a:fld id="{1A64A053-9EDD-4C4A-8FE5-DE149B97CBDB}" type="slidenum">
              <a:rPr lang="en-US" altLang="en-US"/>
              <a:pPr/>
              <a:t>‹#›</a:t>
            </a:fld>
            <a:endParaRPr lang="en-US" altLang="en-US"/>
          </a:p>
        </p:txBody>
      </p:sp>
    </p:spTree>
    <p:extLst>
      <p:ext uri="{BB962C8B-B14F-4D97-AF65-F5344CB8AC3E}">
        <p14:creationId xmlns:p14="http://schemas.microsoft.com/office/powerpoint/2010/main" val="863206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05AE1BA7-26DC-0B77-4B7C-02635E4B59C6}"/>
              </a:ext>
            </a:extLst>
          </p:cNvPr>
          <p:cNvSpPr>
            <a:spLocks noGrp="1" noChangeArrowheads="1"/>
          </p:cNvSpPr>
          <p:nvPr>
            <p:ph type="dt" sz="half" idx="10"/>
          </p:nvPr>
        </p:nvSpPr>
        <p:spPr>
          <a:ln/>
        </p:spPr>
        <p:txBody>
          <a:bodyPr/>
          <a:lstStyle>
            <a:lvl1pPr>
              <a:defRPr/>
            </a:lvl1pPr>
          </a:lstStyle>
          <a:p>
            <a:pPr>
              <a:defRPr/>
            </a:pPr>
            <a:fld id="{E4865B60-5EEE-44C9-BBC2-E783029E8794}" type="datetime1">
              <a:rPr lang="en-US"/>
              <a:pPr>
                <a:defRPr/>
              </a:pPr>
              <a:t>7/19/2023</a:t>
            </a:fld>
            <a:endParaRPr lang="en-US"/>
          </a:p>
        </p:txBody>
      </p:sp>
      <p:sp>
        <p:nvSpPr>
          <p:cNvPr id="4" name="Rectangle 5">
            <a:extLst>
              <a:ext uri="{FF2B5EF4-FFF2-40B4-BE49-F238E27FC236}">
                <a16:creationId xmlns:a16="http://schemas.microsoft.com/office/drawing/2014/main" id="{CA8E5AF2-7462-59C7-174B-B81F5D72C3E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48D7C6D-2845-6DB0-5049-1BA7250ECAC4}"/>
              </a:ext>
            </a:extLst>
          </p:cNvPr>
          <p:cNvSpPr>
            <a:spLocks noGrp="1" noChangeArrowheads="1"/>
          </p:cNvSpPr>
          <p:nvPr>
            <p:ph type="sldNum" sz="quarter" idx="12"/>
          </p:nvPr>
        </p:nvSpPr>
        <p:spPr>
          <a:ln/>
        </p:spPr>
        <p:txBody>
          <a:bodyPr/>
          <a:lstStyle>
            <a:lvl1pPr>
              <a:defRPr/>
            </a:lvl1pPr>
          </a:lstStyle>
          <a:p>
            <a:fld id="{C3DB4382-064F-447B-830D-199255DFB6D8}" type="slidenum">
              <a:rPr lang="en-US" altLang="en-US"/>
              <a:pPr/>
              <a:t>‹#›</a:t>
            </a:fld>
            <a:endParaRPr lang="en-US" altLang="en-US"/>
          </a:p>
        </p:txBody>
      </p:sp>
    </p:spTree>
    <p:extLst>
      <p:ext uri="{BB962C8B-B14F-4D97-AF65-F5344CB8AC3E}">
        <p14:creationId xmlns:p14="http://schemas.microsoft.com/office/powerpoint/2010/main" val="194927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3F6210F-B23A-4072-17AF-9CD70CBF238F}"/>
              </a:ext>
            </a:extLst>
          </p:cNvPr>
          <p:cNvSpPr>
            <a:spLocks noGrp="1" noChangeArrowheads="1"/>
          </p:cNvSpPr>
          <p:nvPr>
            <p:ph type="dt" sz="half" idx="10"/>
          </p:nvPr>
        </p:nvSpPr>
        <p:spPr>
          <a:ln/>
        </p:spPr>
        <p:txBody>
          <a:bodyPr/>
          <a:lstStyle>
            <a:lvl1pPr>
              <a:defRPr/>
            </a:lvl1pPr>
          </a:lstStyle>
          <a:p>
            <a:pPr>
              <a:defRPr/>
            </a:pPr>
            <a:fld id="{E2392A14-6B22-4B20-B85C-5EEB7087085C}" type="datetime1">
              <a:rPr lang="en-US"/>
              <a:pPr>
                <a:defRPr/>
              </a:pPr>
              <a:t>7/19/2023</a:t>
            </a:fld>
            <a:endParaRPr lang="en-US"/>
          </a:p>
        </p:txBody>
      </p:sp>
      <p:sp>
        <p:nvSpPr>
          <p:cNvPr id="3" name="Rectangle 5">
            <a:extLst>
              <a:ext uri="{FF2B5EF4-FFF2-40B4-BE49-F238E27FC236}">
                <a16:creationId xmlns:a16="http://schemas.microsoft.com/office/drawing/2014/main" id="{8943C738-F83A-A882-3588-AC3DB263C87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C7BE0E20-A0B7-B52B-767B-393751A63ADD}"/>
              </a:ext>
            </a:extLst>
          </p:cNvPr>
          <p:cNvSpPr>
            <a:spLocks noGrp="1" noChangeArrowheads="1"/>
          </p:cNvSpPr>
          <p:nvPr>
            <p:ph type="sldNum" sz="quarter" idx="12"/>
          </p:nvPr>
        </p:nvSpPr>
        <p:spPr>
          <a:ln/>
        </p:spPr>
        <p:txBody>
          <a:bodyPr/>
          <a:lstStyle>
            <a:lvl1pPr>
              <a:defRPr/>
            </a:lvl1pPr>
          </a:lstStyle>
          <a:p>
            <a:fld id="{EE9AD8C6-5024-41C1-9DBA-A76D3A00ED58}" type="slidenum">
              <a:rPr lang="en-US" altLang="en-US"/>
              <a:pPr/>
              <a:t>‹#›</a:t>
            </a:fld>
            <a:endParaRPr lang="en-US" altLang="en-US"/>
          </a:p>
        </p:txBody>
      </p:sp>
    </p:spTree>
    <p:extLst>
      <p:ext uri="{BB962C8B-B14F-4D97-AF65-F5344CB8AC3E}">
        <p14:creationId xmlns:p14="http://schemas.microsoft.com/office/powerpoint/2010/main" val="3519604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65C25E63-7B2C-50A6-49B4-0549658AA941}"/>
              </a:ext>
            </a:extLst>
          </p:cNvPr>
          <p:cNvSpPr>
            <a:spLocks noGrp="1" noChangeArrowheads="1"/>
          </p:cNvSpPr>
          <p:nvPr>
            <p:ph type="dt" sz="half" idx="10"/>
          </p:nvPr>
        </p:nvSpPr>
        <p:spPr>
          <a:ln/>
        </p:spPr>
        <p:txBody>
          <a:bodyPr/>
          <a:lstStyle>
            <a:lvl1pPr>
              <a:defRPr/>
            </a:lvl1pPr>
          </a:lstStyle>
          <a:p>
            <a:pPr>
              <a:defRPr/>
            </a:pPr>
            <a:fld id="{9244A6D9-6B4B-462A-97BB-AD07C1CC8B6A}" type="datetime1">
              <a:rPr lang="en-US"/>
              <a:pPr>
                <a:defRPr/>
              </a:pPr>
              <a:t>7/19/2023</a:t>
            </a:fld>
            <a:endParaRPr lang="en-US"/>
          </a:p>
        </p:txBody>
      </p:sp>
      <p:sp>
        <p:nvSpPr>
          <p:cNvPr id="6" name="Rectangle 5">
            <a:extLst>
              <a:ext uri="{FF2B5EF4-FFF2-40B4-BE49-F238E27FC236}">
                <a16:creationId xmlns:a16="http://schemas.microsoft.com/office/drawing/2014/main" id="{5766C805-A804-0871-8B94-F72D8980422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066800E-94C5-5E0A-EBCC-1B22787E61C9}"/>
              </a:ext>
            </a:extLst>
          </p:cNvPr>
          <p:cNvSpPr>
            <a:spLocks noGrp="1" noChangeArrowheads="1"/>
          </p:cNvSpPr>
          <p:nvPr>
            <p:ph type="sldNum" sz="quarter" idx="12"/>
          </p:nvPr>
        </p:nvSpPr>
        <p:spPr>
          <a:ln/>
        </p:spPr>
        <p:txBody>
          <a:bodyPr/>
          <a:lstStyle>
            <a:lvl1pPr>
              <a:defRPr/>
            </a:lvl1pPr>
          </a:lstStyle>
          <a:p>
            <a:fld id="{B3B162E4-9700-4FC4-99AF-113D131C2739}" type="slidenum">
              <a:rPr lang="en-US" altLang="en-US"/>
              <a:pPr/>
              <a:t>‹#›</a:t>
            </a:fld>
            <a:endParaRPr lang="en-US" altLang="en-US"/>
          </a:p>
        </p:txBody>
      </p:sp>
    </p:spTree>
    <p:extLst>
      <p:ext uri="{BB962C8B-B14F-4D97-AF65-F5344CB8AC3E}">
        <p14:creationId xmlns:p14="http://schemas.microsoft.com/office/powerpoint/2010/main" val="1894194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5B035CB-42CC-BAC1-81C7-2E41FE83CF0D}"/>
              </a:ext>
            </a:extLst>
          </p:cNvPr>
          <p:cNvSpPr>
            <a:spLocks noGrp="1" noChangeArrowheads="1"/>
          </p:cNvSpPr>
          <p:nvPr>
            <p:ph type="dt" sz="half" idx="10"/>
          </p:nvPr>
        </p:nvSpPr>
        <p:spPr>
          <a:ln/>
        </p:spPr>
        <p:txBody>
          <a:bodyPr/>
          <a:lstStyle>
            <a:lvl1pPr>
              <a:defRPr/>
            </a:lvl1pPr>
          </a:lstStyle>
          <a:p>
            <a:pPr>
              <a:defRPr/>
            </a:pPr>
            <a:fld id="{C8CDC383-88D0-4C86-A82E-ABB43982AAAE}" type="datetime1">
              <a:rPr lang="en-US"/>
              <a:pPr>
                <a:defRPr/>
              </a:pPr>
              <a:t>7/19/2023</a:t>
            </a:fld>
            <a:endParaRPr lang="en-US"/>
          </a:p>
        </p:txBody>
      </p:sp>
      <p:sp>
        <p:nvSpPr>
          <p:cNvPr id="6" name="Rectangle 5">
            <a:extLst>
              <a:ext uri="{FF2B5EF4-FFF2-40B4-BE49-F238E27FC236}">
                <a16:creationId xmlns:a16="http://schemas.microsoft.com/office/drawing/2014/main" id="{E0C4FFAB-7F8A-0893-745C-18008725D4A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21759F2-30B1-A246-FB6B-ACE3D1D3117D}"/>
              </a:ext>
            </a:extLst>
          </p:cNvPr>
          <p:cNvSpPr>
            <a:spLocks noGrp="1" noChangeArrowheads="1"/>
          </p:cNvSpPr>
          <p:nvPr>
            <p:ph type="sldNum" sz="quarter" idx="12"/>
          </p:nvPr>
        </p:nvSpPr>
        <p:spPr>
          <a:ln/>
        </p:spPr>
        <p:txBody>
          <a:bodyPr/>
          <a:lstStyle>
            <a:lvl1pPr>
              <a:defRPr/>
            </a:lvl1pPr>
          </a:lstStyle>
          <a:p>
            <a:fld id="{44B72711-B05E-44A5-AD11-F6DCDC2FB10B}" type="slidenum">
              <a:rPr lang="en-US" altLang="en-US"/>
              <a:pPr/>
              <a:t>‹#›</a:t>
            </a:fld>
            <a:endParaRPr lang="en-US" altLang="en-US"/>
          </a:p>
        </p:txBody>
      </p:sp>
    </p:spTree>
    <p:extLst>
      <p:ext uri="{BB962C8B-B14F-4D97-AF65-F5344CB8AC3E}">
        <p14:creationId xmlns:p14="http://schemas.microsoft.com/office/powerpoint/2010/main" val="438550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765E76"/>
            </a:gs>
            <a:gs pos="100000">
              <a:srgbClr val="FFCCFF"/>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CDE4D52-7FBA-BE91-29DA-656FA8AE85E9}"/>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94E19281-4A40-D0AB-D43F-4D37AB80D0F2}"/>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CBC0467-C79C-13AA-6C0F-59EA288AEEF2}"/>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fld id="{ADA44C09-EDAF-4FF2-B3B2-8613274A27E3}" type="datetime1">
              <a:rPr lang="en-US"/>
              <a:pPr>
                <a:defRPr/>
              </a:pPr>
              <a:t>7/19/2023</a:t>
            </a:fld>
            <a:endParaRPr lang="en-US"/>
          </a:p>
        </p:txBody>
      </p:sp>
      <p:sp>
        <p:nvSpPr>
          <p:cNvPr id="1029" name="Rectangle 5">
            <a:extLst>
              <a:ext uri="{FF2B5EF4-FFF2-40B4-BE49-F238E27FC236}">
                <a16:creationId xmlns:a16="http://schemas.microsoft.com/office/drawing/2014/main" id="{EEB53270-DFCC-7E72-E349-BF1CB8D46E32}"/>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a:extLst>
              <a:ext uri="{FF2B5EF4-FFF2-40B4-BE49-F238E27FC236}">
                <a16:creationId xmlns:a16="http://schemas.microsoft.com/office/drawing/2014/main" id="{35B43C2B-6299-5E5C-9918-E59773F38722}"/>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596115CE-5E79-4E7E-8989-CF0F695DC08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5">
            <a:extLst>
              <a:ext uri="{FF2B5EF4-FFF2-40B4-BE49-F238E27FC236}">
                <a16:creationId xmlns:a16="http://schemas.microsoft.com/office/drawing/2014/main" id="{EF73BB49-FD2C-E7D1-A7C6-6B8DDDF6D92C}"/>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256E93D-95E5-478D-8B3F-FFEF0B20E02D}" type="slidenum">
              <a:rPr lang="en-US" altLang="en-US"/>
              <a:pPr/>
              <a:t>1</a:t>
            </a:fld>
            <a:endParaRPr lang="en-US" altLang="en-US"/>
          </a:p>
        </p:txBody>
      </p:sp>
      <p:sp>
        <p:nvSpPr>
          <p:cNvPr id="2051" name="Rectangle 2">
            <a:extLst>
              <a:ext uri="{FF2B5EF4-FFF2-40B4-BE49-F238E27FC236}">
                <a16:creationId xmlns:a16="http://schemas.microsoft.com/office/drawing/2014/main" id="{C1BBA009-99AE-0AA8-755D-4DA8967F5D53}"/>
              </a:ext>
            </a:extLst>
          </p:cNvPr>
          <p:cNvSpPr>
            <a:spLocks noGrp="1" noChangeArrowheads="1"/>
          </p:cNvSpPr>
          <p:nvPr>
            <p:ph type="title"/>
          </p:nvPr>
        </p:nvSpPr>
        <p:spPr>
          <a:xfrm>
            <a:off x="457200" y="1143000"/>
            <a:ext cx="8229600" cy="1143000"/>
          </a:xfrm>
          <a:solidFill>
            <a:srgbClr val="FFFFCC"/>
          </a:solidFill>
        </p:spPr>
        <p:txBody>
          <a:bodyPr/>
          <a:lstStyle/>
          <a:p>
            <a:pPr eaLnBrk="1" hangingPunct="1"/>
            <a:r>
              <a:rPr lang="en-US" altLang="en-US" sz="4000" b="1">
                <a:solidFill>
                  <a:schemeClr val="accent2"/>
                </a:solidFill>
              </a:rPr>
              <a:t>Welcome to the Presentation on Public Procurement</a:t>
            </a:r>
          </a:p>
        </p:txBody>
      </p:sp>
      <p:sp>
        <p:nvSpPr>
          <p:cNvPr id="2052" name="Rectangle 3">
            <a:extLst>
              <a:ext uri="{FF2B5EF4-FFF2-40B4-BE49-F238E27FC236}">
                <a16:creationId xmlns:a16="http://schemas.microsoft.com/office/drawing/2014/main" id="{79FA560D-1A57-80E8-3799-5D0E917CB6B4}"/>
              </a:ext>
            </a:extLst>
          </p:cNvPr>
          <p:cNvSpPr>
            <a:spLocks noGrp="1" noChangeArrowheads="1"/>
          </p:cNvSpPr>
          <p:nvPr>
            <p:ph type="body" idx="1"/>
          </p:nvPr>
        </p:nvSpPr>
        <p:spPr>
          <a:xfrm>
            <a:off x="4648200" y="2971800"/>
            <a:ext cx="3962400" cy="2514600"/>
          </a:xfrm>
          <a:ln>
            <a:solidFill>
              <a:srgbClr val="FFFFCC"/>
            </a:solidFill>
            <a:miter lim="800000"/>
            <a:headEnd/>
            <a:tailEnd/>
          </a:ln>
        </p:spPr>
        <p:txBody>
          <a:bodyPr/>
          <a:lstStyle/>
          <a:p>
            <a:pPr eaLnBrk="1" hangingPunct="1">
              <a:buFontTx/>
              <a:buNone/>
            </a:pPr>
            <a:endParaRPr lang="en-US" altLang="en-US" sz="2400" i="1"/>
          </a:p>
          <a:p>
            <a:pPr eaLnBrk="1" hangingPunct="1">
              <a:buFontTx/>
              <a:buNone/>
            </a:pPr>
            <a:r>
              <a:rPr lang="en-US" altLang="en-US" sz="2800" u="sng"/>
              <a:t>Prepared by </a:t>
            </a:r>
            <a:br>
              <a:rPr lang="en-US" altLang="en-US" sz="2800"/>
            </a:br>
            <a:endParaRPr lang="en-US" altLang="en-US" sz="2800"/>
          </a:p>
          <a:p>
            <a:pPr eaLnBrk="1" hangingPunct="1">
              <a:buFontTx/>
              <a:buNone/>
            </a:pPr>
            <a:r>
              <a:rPr lang="en-US" altLang="en-US" sz="2800">
                <a:solidFill>
                  <a:srgbClr val="0099FF"/>
                </a:solidFill>
              </a:rPr>
              <a:t>Md. Habibur Rahman Joint Secretary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a:extLst>
              <a:ext uri="{FF2B5EF4-FFF2-40B4-BE49-F238E27FC236}">
                <a16:creationId xmlns:a16="http://schemas.microsoft.com/office/drawing/2014/main" id="{67C81164-D384-17C6-D23F-0B2B7DD625E3}"/>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2F2D894-31D6-47CF-BF99-9EDBF7C98D98}" type="slidenum">
              <a:rPr lang="en-US" altLang="en-US"/>
              <a:pPr/>
              <a:t>10</a:t>
            </a:fld>
            <a:endParaRPr lang="en-US" altLang="en-US"/>
          </a:p>
        </p:txBody>
      </p:sp>
      <p:sp>
        <p:nvSpPr>
          <p:cNvPr id="11267" name="Rectangle 2">
            <a:extLst>
              <a:ext uri="{FF2B5EF4-FFF2-40B4-BE49-F238E27FC236}">
                <a16:creationId xmlns:a16="http://schemas.microsoft.com/office/drawing/2014/main" id="{6A5467C4-ECC7-0498-76B1-5E3EADB99500}"/>
              </a:ext>
            </a:extLst>
          </p:cNvPr>
          <p:cNvSpPr>
            <a:spLocks noGrp="1" noChangeArrowheads="1"/>
          </p:cNvSpPr>
          <p:nvPr>
            <p:ph type="title"/>
          </p:nvPr>
        </p:nvSpPr>
        <p:spPr>
          <a:solidFill>
            <a:srgbClr val="FFFFCC"/>
          </a:solidFill>
          <a:ln>
            <a:solidFill>
              <a:srgbClr val="FFFFFF"/>
            </a:solidFill>
            <a:miter lim="800000"/>
            <a:headEnd/>
            <a:tailEnd/>
          </a:ln>
        </p:spPr>
        <p:txBody>
          <a:bodyPr/>
          <a:lstStyle/>
          <a:p>
            <a:pPr eaLnBrk="1" hangingPunct="1"/>
            <a:br>
              <a:rPr lang="en-US" altLang="en-US" sz="4000"/>
            </a:br>
            <a:r>
              <a:rPr lang="en-US" altLang="en-US" sz="3600"/>
              <a:t>Total Procurement Plan for Development Project/Programme</a:t>
            </a:r>
            <a:br>
              <a:rPr lang="en-US" altLang="en-US" sz="3600"/>
            </a:br>
            <a:endParaRPr lang="en-US" altLang="en-US" sz="3600"/>
          </a:p>
        </p:txBody>
      </p:sp>
      <p:sp>
        <p:nvSpPr>
          <p:cNvPr id="11268" name="Rectangle 3">
            <a:extLst>
              <a:ext uri="{FF2B5EF4-FFF2-40B4-BE49-F238E27FC236}">
                <a16:creationId xmlns:a16="http://schemas.microsoft.com/office/drawing/2014/main" id="{5ABA522F-9D87-1643-ED48-B3819CFB1583}"/>
              </a:ext>
            </a:extLst>
          </p:cNvPr>
          <p:cNvSpPr>
            <a:spLocks noGrp="1" noChangeArrowheads="1"/>
          </p:cNvSpPr>
          <p:nvPr>
            <p:ph type="body" idx="1"/>
          </p:nvPr>
        </p:nvSpPr>
        <p:spPr>
          <a:xfrm>
            <a:off x="457200" y="1722438"/>
            <a:ext cx="8229600" cy="4525962"/>
          </a:xfrm>
          <a:solidFill>
            <a:srgbClr val="FFE3EC"/>
          </a:solidFill>
          <a:ln>
            <a:solidFill>
              <a:srgbClr val="333300"/>
            </a:solidFill>
            <a:miter lim="800000"/>
            <a:headEnd/>
            <a:tailEnd/>
          </a:ln>
        </p:spPr>
        <p:txBody>
          <a:bodyPr/>
          <a:lstStyle/>
          <a:p>
            <a:pPr eaLnBrk="1" hangingPunct="1">
              <a:buFontTx/>
              <a:buNone/>
            </a:pPr>
            <a:r>
              <a:rPr lang="en-US" altLang="en-US">
                <a:solidFill>
                  <a:srgbClr val="990000"/>
                </a:solidFill>
              </a:rPr>
              <a:t>Identifies:</a:t>
            </a:r>
          </a:p>
          <a:p>
            <a:pPr eaLnBrk="1" hangingPunct="1"/>
            <a:r>
              <a:rPr lang="en-US" altLang="en-US" sz="2400" b="1"/>
              <a:t>The packages for goods, works and services that are required under the development project/programme.</a:t>
            </a:r>
          </a:p>
          <a:p>
            <a:pPr eaLnBrk="1" hangingPunct="1"/>
            <a:endParaRPr lang="en-US" altLang="en-US" sz="2400" b="1"/>
          </a:p>
          <a:p>
            <a:pPr eaLnBrk="1" hangingPunct="1"/>
            <a:r>
              <a:rPr lang="en-US" altLang="en-US" sz="2400" b="1"/>
              <a:t>Each procurement package, giving it a unique code and considers the expected cost of the package (as per the PP/TAPP), and </a:t>
            </a:r>
          </a:p>
          <a:p>
            <a:pPr eaLnBrk="1" hangingPunct="1"/>
            <a:endParaRPr lang="en-US" altLang="en-US" sz="2400" b="1"/>
          </a:p>
          <a:p>
            <a:pPr eaLnBrk="1" hangingPunct="1"/>
            <a:r>
              <a:rPr lang="en-US" altLang="en-US" sz="2400" b="1"/>
              <a:t>The anticipated dates when the procurement package will be supplied.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3AA8E6C0-CE48-4D60-6561-1D0A5E2D9C9D}"/>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8C673A5-C29B-4DA6-8E71-BD9D0DDE29E9}" type="slidenum">
              <a:rPr lang="en-US" altLang="en-US"/>
              <a:pPr/>
              <a:t>11</a:t>
            </a:fld>
            <a:endParaRPr lang="en-US" altLang="en-US"/>
          </a:p>
        </p:txBody>
      </p:sp>
      <p:sp>
        <p:nvSpPr>
          <p:cNvPr id="12291" name="Rectangle 2">
            <a:extLst>
              <a:ext uri="{FF2B5EF4-FFF2-40B4-BE49-F238E27FC236}">
                <a16:creationId xmlns:a16="http://schemas.microsoft.com/office/drawing/2014/main" id="{303CB667-515C-8406-D571-6D61EF55B41F}"/>
              </a:ext>
            </a:extLst>
          </p:cNvPr>
          <p:cNvSpPr>
            <a:spLocks noGrp="1" noChangeArrowheads="1"/>
          </p:cNvSpPr>
          <p:nvPr>
            <p:ph type="title"/>
          </p:nvPr>
        </p:nvSpPr>
        <p:spPr>
          <a:xfrm>
            <a:off x="457200" y="274638"/>
            <a:ext cx="8339138" cy="1143000"/>
          </a:xfrm>
          <a:solidFill>
            <a:srgbClr val="FFFFCC"/>
          </a:solidFill>
        </p:spPr>
        <p:txBody>
          <a:bodyPr/>
          <a:lstStyle/>
          <a:p>
            <a:pPr eaLnBrk="1" hangingPunct="1"/>
            <a:r>
              <a:rPr lang="en-US" altLang="en-US" sz="4800" b="1">
                <a:solidFill>
                  <a:srgbClr val="990000"/>
                </a:solidFill>
              </a:rPr>
              <a:t>Methods of Procurement</a:t>
            </a:r>
          </a:p>
        </p:txBody>
      </p:sp>
      <p:sp>
        <p:nvSpPr>
          <p:cNvPr id="12292" name="Rectangle 3">
            <a:extLst>
              <a:ext uri="{FF2B5EF4-FFF2-40B4-BE49-F238E27FC236}">
                <a16:creationId xmlns:a16="http://schemas.microsoft.com/office/drawing/2014/main" id="{124C5C6C-1E52-4A1F-6217-53DB04596382}"/>
              </a:ext>
            </a:extLst>
          </p:cNvPr>
          <p:cNvSpPr>
            <a:spLocks noGrp="1" noChangeArrowheads="1"/>
          </p:cNvSpPr>
          <p:nvPr>
            <p:ph type="body" idx="1"/>
          </p:nvPr>
        </p:nvSpPr>
        <p:spPr>
          <a:xfrm>
            <a:off x="457200" y="2057400"/>
            <a:ext cx="8305800" cy="3733800"/>
          </a:xfrm>
          <a:ln>
            <a:solidFill>
              <a:srgbClr val="FFFFCC"/>
            </a:solidFill>
            <a:miter lim="800000"/>
            <a:headEnd/>
            <a:tailEnd/>
          </a:ln>
        </p:spPr>
        <p:txBody>
          <a:bodyPr/>
          <a:lstStyle/>
          <a:p>
            <a:pPr eaLnBrk="1" hangingPunct="1">
              <a:lnSpc>
                <a:spcPct val="90000"/>
              </a:lnSpc>
              <a:buFontTx/>
              <a:buNone/>
            </a:pPr>
            <a:endParaRPr lang="en-US" altLang="en-US" sz="1600"/>
          </a:p>
          <a:p>
            <a:pPr eaLnBrk="1" hangingPunct="1">
              <a:lnSpc>
                <a:spcPct val="90000"/>
              </a:lnSpc>
              <a:buFontTx/>
              <a:buNone/>
            </a:pPr>
            <a:r>
              <a:rPr lang="en-US" altLang="en-US" sz="2400" b="1"/>
              <a:t>1. Direct Procurement Method (DPM) </a:t>
            </a:r>
            <a:r>
              <a:rPr lang="en-US" altLang="en-US" sz="2400" b="1">
                <a:solidFill>
                  <a:schemeClr val="accent2"/>
                </a:solidFill>
              </a:rPr>
              <a:t>(Rule 74-81)</a:t>
            </a:r>
          </a:p>
          <a:p>
            <a:pPr eaLnBrk="1" hangingPunct="1">
              <a:lnSpc>
                <a:spcPct val="90000"/>
              </a:lnSpc>
              <a:buFontTx/>
              <a:buNone/>
            </a:pPr>
            <a:r>
              <a:rPr lang="en-US" altLang="en-US" sz="2400" b="1"/>
              <a:t>2. Request for Quotation Method (RFQM) </a:t>
            </a:r>
            <a:r>
              <a:rPr lang="en-US" altLang="en-US" sz="2400" b="1">
                <a:solidFill>
                  <a:schemeClr val="accent2"/>
                </a:solidFill>
              </a:rPr>
              <a:t>(Rule 69-73)</a:t>
            </a:r>
          </a:p>
          <a:p>
            <a:pPr eaLnBrk="1" hangingPunct="1">
              <a:lnSpc>
                <a:spcPct val="90000"/>
              </a:lnSpc>
              <a:buFontTx/>
              <a:buNone/>
            </a:pPr>
            <a:r>
              <a:rPr lang="en-US" altLang="en-US" sz="2400" b="1"/>
              <a:t>3. Open tendering Method (OTM) (Most Favored Method) (</a:t>
            </a:r>
            <a:r>
              <a:rPr lang="en-US" altLang="en-US" sz="2400" b="1">
                <a:solidFill>
                  <a:schemeClr val="accent2"/>
                </a:solidFill>
              </a:rPr>
              <a:t>Rule 61-62)</a:t>
            </a:r>
          </a:p>
          <a:p>
            <a:pPr eaLnBrk="1" hangingPunct="1">
              <a:lnSpc>
                <a:spcPct val="90000"/>
              </a:lnSpc>
              <a:buFontTx/>
              <a:buNone/>
            </a:pPr>
            <a:r>
              <a:rPr lang="en-US" altLang="en-US" sz="2400" b="1"/>
              <a:t>4. Limited Tendering Method (LTM) </a:t>
            </a:r>
            <a:r>
              <a:rPr lang="en-US" altLang="en-US" sz="2400" b="1">
                <a:solidFill>
                  <a:schemeClr val="accent2"/>
                </a:solidFill>
              </a:rPr>
              <a:t>(Rule 63-64)</a:t>
            </a:r>
          </a:p>
          <a:p>
            <a:pPr eaLnBrk="1" hangingPunct="1">
              <a:lnSpc>
                <a:spcPct val="90000"/>
              </a:lnSpc>
              <a:buFontTx/>
              <a:buNone/>
            </a:pPr>
            <a:r>
              <a:rPr lang="en-US" altLang="en-US" sz="2400" b="1"/>
              <a:t>5. Two stage Tendering Method </a:t>
            </a:r>
            <a:r>
              <a:rPr lang="en-US" altLang="en-US" sz="2400" b="1">
                <a:solidFill>
                  <a:schemeClr val="accent2"/>
                </a:solidFill>
              </a:rPr>
              <a:t>(Rule 65-68)</a:t>
            </a:r>
          </a:p>
          <a:p>
            <a:pPr eaLnBrk="1" hangingPunct="1">
              <a:lnSpc>
                <a:spcPct val="90000"/>
              </a:lnSpc>
              <a:buFontTx/>
              <a:buNone/>
            </a:pPr>
            <a:r>
              <a:rPr lang="en-US" altLang="en-US" sz="2400" b="1"/>
              <a:t>6. International Purchase </a:t>
            </a:r>
            <a:r>
              <a:rPr lang="en-US" altLang="en-US" sz="2400" b="1">
                <a:solidFill>
                  <a:schemeClr val="accent2"/>
                </a:solidFill>
              </a:rPr>
              <a:t>(Rule 83-88)</a:t>
            </a:r>
          </a:p>
          <a:p>
            <a:pPr eaLnBrk="1" hangingPunct="1">
              <a:lnSpc>
                <a:spcPct val="90000"/>
              </a:lnSpc>
              <a:buFontTx/>
              <a:buNone/>
            </a:pPr>
            <a:r>
              <a:rPr lang="en-US" altLang="en-US" sz="2400" b="1"/>
              <a:t>7. Frame work Agreement </a:t>
            </a:r>
            <a:r>
              <a:rPr lang="en-US" altLang="en-US" sz="2400" b="1">
                <a:solidFill>
                  <a:schemeClr val="accent2"/>
                </a:solidFill>
              </a:rPr>
              <a:t>(Rule 89)</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a:extLst>
              <a:ext uri="{FF2B5EF4-FFF2-40B4-BE49-F238E27FC236}">
                <a16:creationId xmlns:a16="http://schemas.microsoft.com/office/drawing/2014/main" id="{88AF4239-052A-231D-1EB1-C50F029DC521}"/>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F621603-C9EA-4D7C-8D57-A5ABDADE2A4C}" type="slidenum">
              <a:rPr lang="en-US" altLang="en-US"/>
              <a:pPr/>
              <a:t>12</a:t>
            </a:fld>
            <a:endParaRPr lang="en-US" altLang="en-US"/>
          </a:p>
        </p:txBody>
      </p:sp>
      <p:sp>
        <p:nvSpPr>
          <p:cNvPr id="13315" name="Rectangle 2">
            <a:extLst>
              <a:ext uri="{FF2B5EF4-FFF2-40B4-BE49-F238E27FC236}">
                <a16:creationId xmlns:a16="http://schemas.microsoft.com/office/drawing/2014/main" id="{921BD4B5-01D2-80A2-93D2-91CE85A91AF7}"/>
              </a:ext>
            </a:extLst>
          </p:cNvPr>
          <p:cNvSpPr>
            <a:spLocks noGrp="1" noChangeArrowheads="1"/>
          </p:cNvSpPr>
          <p:nvPr>
            <p:ph type="title"/>
          </p:nvPr>
        </p:nvSpPr>
        <p:spPr>
          <a:solidFill>
            <a:srgbClr val="FFFFCC"/>
          </a:solidFill>
        </p:spPr>
        <p:txBody>
          <a:bodyPr/>
          <a:lstStyle/>
          <a:p>
            <a:pPr eaLnBrk="1" hangingPunct="1"/>
            <a:br>
              <a:rPr lang="en-US" altLang="en-US" sz="3600" b="1">
                <a:solidFill>
                  <a:schemeClr val="tx1"/>
                </a:solidFill>
              </a:rPr>
            </a:br>
            <a:r>
              <a:rPr lang="en-US" altLang="en-US" sz="3600" b="1">
                <a:solidFill>
                  <a:schemeClr val="tx1"/>
                </a:solidFill>
              </a:rPr>
              <a:t>Preparation of Tender Documents</a:t>
            </a:r>
            <a:br>
              <a:rPr lang="en-US" altLang="en-US" sz="3600" b="1">
                <a:solidFill>
                  <a:schemeClr val="tx1"/>
                </a:solidFill>
              </a:rPr>
            </a:br>
            <a:endParaRPr lang="en-US" altLang="en-US" sz="3600" b="1">
              <a:solidFill>
                <a:schemeClr val="tx1"/>
              </a:solidFill>
            </a:endParaRPr>
          </a:p>
        </p:txBody>
      </p:sp>
      <p:sp>
        <p:nvSpPr>
          <p:cNvPr id="13316" name="Rectangle 3">
            <a:extLst>
              <a:ext uri="{FF2B5EF4-FFF2-40B4-BE49-F238E27FC236}">
                <a16:creationId xmlns:a16="http://schemas.microsoft.com/office/drawing/2014/main" id="{C181AA6D-4966-4A67-5E48-016B81A1DF32}"/>
              </a:ext>
            </a:extLst>
          </p:cNvPr>
          <p:cNvSpPr>
            <a:spLocks noGrp="1" noChangeArrowheads="1"/>
          </p:cNvSpPr>
          <p:nvPr>
            <p:ph type="body" idx="1"/>
          </p:nvPr>
        </p:nvSpPr>
        <p:spPr>
          <a:xfrm>
            <a:off x="457200" y="1828800"/>
            <a:ext cx="8229600" cy="4297363"/>
          </a:xfrm>
          <a:ln>
            <a:solidFill>
              <a:schemeClr val="bg1"/>
            </a:solidFill>
            <a:miter lim="800000"/>
            <a:headEnd/>
            <a:tailEnd/>
          </a:ln>
        </p:spPr>
        <p:txBody>
          <a:bodyPr/>
          <a:lstStyle/>
          <a:p>
            <a:pPr eaLnBrk="1" hangingPunct="1">
              <a:lnSpc>
                <a:spcPct val="90000"/>
              </a:lnSpc>
            </a:pPr>
            <a:r>
              <a:rPr lang="en-US" altLang="en-US" sz="2400" b="1">
                <a:solidFill>
                  <a:srgbClr val="663300"/>
                </a:solidFill>
              </a:rPr>
              <a:t>Preparation of Schedule </a:t>
            </a:r>
            <a:r>
              <a:rPr lang="en-US" altLang="en-US" sz="2400" b="1">
                <a:solidFill>
                  <a:srgbClr val="0066CC"/>
                </a:solidFill>
              </a:rPr>
              <a:t>(rule 96) (Standard document Format) PG-1,Pw-1/PG-3,Pw-3</a:t>
            </a:r>
          </a:p>
          <a:p>
            <a:pPr eaLnBrk="1" hangingPunct="1">
              <a:lnSpc>
                <a:spcPct val="90000"/>
              </a:lnSpc>
            </a:pPr>
            <a:r>
              <a:rPr lang="en-US" altLang="en-US" sz="2400" b="1">
                <a:solidFill>
                  <a:srgbClr val="663300"/>
                </a:solidFill>
              </a:rPr>
              <a:t>Contents</a:t>
            </a:r>
          </a:p>
          <a:p>
            <a:pPr eaLnBrk="1" hangingPunct="1">
              <a:lnSpc>
                <a:spcPct val="90000"/>
              </a:lnSpc>
            </a:pPr>
            <a:r>
              <a:rPr lang="en-US" altLang="en-US" sz="2400" b="1">
                <a:solidFill>
                  <a:srgbClr val="663300"/>
                </a:solidFill>
              </a:rPr>
              <a:t>Estimate </a:t>
            </a:r>
            <a:r>
              <a:rPr lang="en-US" altLang="en-US" sz="2400" b="1">
                <a:solidFill>
                  <a:srgbClr val="0066CC"/>
                </a:solidFill>
              </a:rPr>
              <a:t>(rule-5)</a:t>
            </a:r>
          </a:p>
          <a:p>
            <a:pPr eaLnBrk="1" hangingPunct="1">
              <a:lnSpc>
                <a:spcPct val="90000"/>
              </a:lnSpc>
            </a:pPr>
            <a:r>
              <a:rPr lang="en-US" altLang="en-US" sz="2400" b="1">
                <a:solidFill>
                  <a:srgbClr val="663300"/>
                </a:solidFill>
              </a:rPr>
              <a:t>Sale of documents (Cost &amp; Pre-tender Meeting) </a:t>
            </a:r>
          </a:p>
          <a:p>
            <a:pPr eaLnBrk="1" hangingPunct="1">
              <a:lnSpc>
                <a:spcPct val="90000"/>
              </a:lnSpc>
              <a:buFontTx/>
              <a:buNone/>
            </a:pPr>
            <a:r>
              <a:rPr lang="en-US" altLang="en-US" sz="2400" b="1">
                <a:solidFill>
                  <a:srgbClr val="0066CC"/>
                </a:solidFill>
              </a:rPr>
              <a:t>	(rule-94) </a:t>
            </a:r>
          </a:p>
          <a:p>
            <a:pPr eaLnBrk="1" hangingPunct="1">
              <a:lnSpc>
                <a:spcPct val="90000"/>
              </a:lnSpc>
            </a:pPr>
            <a:r>
              <a:rPr lang="en-US" altLang="en-US" sz="2400" b="1">
                <a:solidFill>
                  <a:srgbClr val="663300"/>
                </a:solidFill>
              </a:rPr>
              <a:t>Correction (if needed) </a:t>
            </a:r>
            <a:r>
              <a:rPr lang="en-US" altLang="en-US" sz="2400" b="1">
                <a:solidFill>
                  <a:srgbClr val="0066CC"/>
                </a:solidFill>
              </a:rPr>
              <a:t>(rule-95)</a:t>
            </a:r>
          </a:p>
          <a:p>
            <a:pPr eaLnBrk="1" hangingPunct="1">
              <a:lnSpc>
                <a:spcPct val="90000"/>
              </a:lnSpc>
            </a:pPr>
            <a:r>
              <a:rPr lang="en-US" altLang="en-US" sz="2400" b="1">
                <a:solidFill>
                  <a:srgbClr val="663300"/>
                </a:solidFill>
              </a:rPr>
              <a:t>Submission of Tender </a:t>
            </a:r>
            <a:r>
              <a:rPr lang="en-US" altLang="en-US" sz="2400" b="1">
                <a:solidFill>
                  <a:srgbClr val="0066CC"/>
                </a:solidFill>
              </a:rPr>
              <a:t>(rule 96)</a:t>
            </a:r>
          </a:p>
          <a:p>
            <a:pPr eaLnBrk="1" hangingPunct="1">
              <a:lnSpc>
                <a:spcPct val="90000"/>
              </a:lnSpc>
            </a:pPr>
            <a:r>
              <a:rPr lang="en-US" altLang="en-US" sz="2400" b="1">
                <a:solidFill>
                  <a:srgbClr val="663300"/>
                </a:solidFill>
              </a:rPr>
              <a:t>Qualification of the tenderers and relevant papers </a:t>
            </a:r>
            <a:r>
              <a:rPr lang="en-US" altLang="en-US" sz="2400" b="1">
                <a:solidFill>
                  <a:srgbClr val="0066CC"/>
                </a:solidFill>
              </a:rPr>
              <a:t>(rule 47-48)</a:t>
            </a:r>
          </a:p>
          <a:p>
            <a:pPr eaLnBrk="1" hangingPunct="1">
              <a:lnSpc>
                <a:spcPct val="90000"/>
              </a:lnSpc>
            </a:pPr>
            <a:r>
              <a:rPr lang="en-US" altLang="en-US" sz="2400" b="1">
                <a:solidFill>
                  <a:srgbClr val="663300"/>
                </a:solidFill>
              </a:rPr>
              <a:t>Technical specification </a:t>
            </a:r>
            <a:r>
              <a:rPr lang="en-US" altLang="en-US" sz="2400" b="1">
                <a:solidFill>
                  <a:srgbClr val="0066CC"/>
                </a:solidFill>
              </a:rPr>
              <a:t>(rule 29)</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812A5363-D90A-2AB6-E81A-05783F9B9F37}"/>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35EF63C-06C7-4491-A34F-AB06A94C369A}" type="slidenum">
              <a:rPr lang="en-US" altLang="en-US"/>
              <a:pPr/>
              <a:t>13</a:t>
            </a:fld>
            <a:endParaRPr lang="en-US" altLang="en-US"/>
          </a:p>
        </p:txBody>
      </p:sp>
      <p:sp>
        <p:nvSpPr>
          <p:cNvPr id="14339" name="Rectangle 2">
            <a:extLst>
              <a:ext uri="{FF2B5EF4-FFF2-40B4-BE49-F238E27FC236}">
                <a16:creationId xmlns:a16="http://schemas.microsoft.com/office/drawing/2014/main" id="{65EB1EAE-65D4-57D8-5021-8945D9F2557C}"/>
              </a:ext>
            </a:extLst>
          </p:cNvPr>
          <p:cNvSpPr>
            <a:spLocks noGrp="1" noChangeArrowheads="1"/>
          </p:cNvSpPr>
          <p:nvPr>
            <p:ph type="title"/>
          </p:nvPr>
        </p:nvSpPr>
        <p:spPr>
          <a:xfrm>
            <a:off x="762000" y="228600"/>
            <a:ext cx="7772400" cy="1143000"/>
          </a:xfrm>
          <a:solidFill>
            <a:srgbClr val="FFFFCC"/>
          </a:solidFill>
        </p:spPr>
        <p:txBody>
          <a:bodyPr/>
          <a:lstStyle/>
          <a:p>
            <a:pPr eaLnBrk="1" hangingPunct="1"/>
            <a:br>
              <a:rPr lang="en-US" altLang="en-US" sz="4000" b="1">
                <a:solidFill>
                  <a:srgbClr val="CC3300"/>
                </a:solidFill>
              </a:rPr>
            </a:br>
            <a:r>
              <a:rPr lang="en-US" altLang="en-US" sz="4000" b="1">
                <a:solidFill>
                  <a:srgbClr val="CC3300"/>
                </a:solidFill>
              </a:rPr>
              <a:t>Invitation for Tenders (rule 90)</a:t>
            </a:r>
            <a:br>
              <a:rPr lang="en-US" altLang="en-US" sz="4000" b="1"/>
            </a:br>
            <a:endParaRPr lang="en-US" altLang="en-US" sz="4000" b="1"/>
          </a:p>
        </p:txBody>
      </p:sp>
      <p:sp>
        <p:nvSpPr>
          <p:cNvPr id="14340" name="Rectangle 3">
            <a:extLst>
              <a:ext uri="{FF2B5EF4-FFF2-40B4-BE49-F238E27FC236}">
                <a16:creationId xmlns:a16="http://schemas.microsoft.com/office/drawing/2014/main" id="{AB2D86B2-AEB2-4A50-08DD-B99506FA1335}"/>
              </a:ext>
            </a:extLst>
          </p:cNvPr>
          <p:cNvSpPr>
            <a:spLocks noGrp="1" noChangeArrowheads="1"/>
          </p:cNvSpPr>
          <p:nvPr>
            <p:ph type="body" idx="1"/>
          </p:nvPr>
        </p:nvSpPr>
        <p:spPr>
          <a:xfrm>
            <a:off x="762000" y="1981200"/>
            <a:ext cx="7772400" cy="4267200"/>
          </a:xfrm>
          <a:ln>
            <a:solidFill>
              <a:schemeClr val="bg1"/>
            </a:solidFill>
            <a:miter lim="800000"/>
            <a:headEnd/>
            <a:tailEnd/>
          </a:ln>
        </p:spPr>
        <p:txBody>
          <a:bodyPr/>
          <a:lstStyle/>
          <a:p>
            <a:pPr eaLnBrk="1" hangingPunct="1">
              <a:lnSpc>
                <a:spcPct val="80000"/>
              </a:lnSpc>
            </a:pPr>
            <a:r>
              <a:rPr lang="en-US" altLang="en-US" sz="2600"/>
              <a:t>At least, 1 Bangla &amp; 1 Eng. Paper.</a:t>
            </a:r>
          </a:p>
          <a:p>
            <a:pPr eaLnBrk="1" hangingPunct="1">
              <a:lnSpc>
                <a:spcPct val="80000"/>
              </a:lnSpc>
              <a:buFontTx/>
              <a:buNone/>
            </a:pPr>
            <a:endParaRPr lang="en-US" altLang="en-US" sz="900"/>
          </a:p>
          <a:p>
            <a:pPr eaLnBrk="1" hangingPunct="1">
              <a:lnSpc>
                <a:spcPct val="80000"/>
              </a:lnSpc>
            </a:pPr>
            <a:r>
              <a:rPr lang="en-US" altLang="en-US" sz="2600"/>
              <a:t>Website</a:t>
            </a:r>
          </a:p>
          <a:p>
            <a:pPr eaLnBrk="1" hangingPunct="1">
              <a:lnSpc>
                <a:spcPct val="80000"/>
              </a:lnSpc>
              <a:buFontTx/>
              <a:buNone/>
            </a:pPr>
            <a:endParaRPr lang="en-US" altLang="en-US" sz="1200"/>
          </a:p>
          <a:p>
            <a:pPr eaLnBrk="1" hangingPunct="1">
              <a:lnSpc>
                <a:spcPct val="80000"/>
              </a:lnSpc>
            </a:pPr>
            <a:r>
              <a:rPr lang="en-US" altLang="en-US" sz="2600"/>
              <a:t>CPTU (if applicable) </a:t>
            </a:r>
          </a:p>
          <a:p>
            <a:pPr eaLnBrk="1" hangingPunct="1">
              <a:lnSpc>
                <a:spcPct val="80000"/>
              </a:lnSpc>
              <a:buFontTx/>
              <a:buNone/>
            </a:pPr>
            <a:r>
              <a:rPr lang="en-US" altLang="en-US" sz="2600"/>
              <a:t>    </a:t>
            </a:r>
            <a:r>
              <a:rPr lang="en-US" altLang="en-US" sz="2600">
                <a:solidFill>
                  <a:srgbClr val="0066CC"/>
                </a:solidFill>
              </a:rPr>
              <a:t>(1 core – goods,   50 lacs- service)</a:t>
            </a:r>
            <a:r>
              <a:rPr lang="en-US" altLang="en-US" sz="2600"/>
              <a:t> </a:t>
            </a:r>
          </a:p>
          <a:p>
            <a:pPr eaLnBrk="1" hangingPunct="1">
              <a:lnSpc>
                <a:spcPct val="80000"/>
              </a:lnSpc>
              <a:buFontTx/>
              <a:buNone/>
            </a:pPr>
            <a:endParaRPr lang="en-US" altLang="en-US" sz="1200"/>
          </a:p>
          <a:p>
            <a:pPr eaLnBrk="1" hangingPunct="1">
              <a:lnSpc>
                <a:spcPct val="80000"/>
              </a:lnSpc>
            </a:pPr>
            <a:r>
              <a:rPr lang="en-US" altLang="en-US" sz="2600"/>
              <a:t>International Tender – UN/Foreign Mission</a:t>
            </a:r>
          </a:p>
          <a:p>
            <a:pPr eaLnBrk="1" hangingPunct="1">
              <a:lnSpc>
                <a:spcPct val="80000"/>
              </a:lnSpc>
              <a:buFontTx/>
              <a:buNone/>
            </a:pPr>
            <a:endParaRPr lang="en-US" altLang="en-US" sz="1400"/>
          </a:p>
          <a:p>
            <a:pPr eaLnBrk="1" hangingPunct="1">
              <a:lnSpc>
                <a:spcPct val="80000"/>
              </a:lnSpc>
            </a:pPr>
            <a:r>
              <a:rPr lang="en-US" altLang="en-US" sz="2600"/>
              <a:t>Below 5 lacs </a:t>
            </a:r>
            <a:r>
              <a:rPr lang="en-US" altLang="en-US" sz="2600">
                <a:solidFill>
                  <a:srgbClr val="0066CC"/>
                </a:solidFill>
              </a:rPr>
              <a:t>(2 local Daily)</a:t>
            </a:r>
          </a:p>
          <a:p>
            <a:pPr eaLnBrk="1" hangingPunct="1">
              <a:lnSpc>
                <a:spcPct val="80000"/>
              </a:lnSpc>
              <a:buFontTx/>
              <a:buNone/>
            </a:pPr>
            <a:endParaRPr lang="en-US" altLang="en-US" sz="1400">
              <a:solidFill>
                <a:srgbClr val="0066CC"/>
              </a:solidFill>
            </a:endParaRPr>
          </a:p>
          <a:p>
            <a:pPr eaLnBrk="1" hangingPunct="1">
              <a:lnSpc>
                <a:spcPct val="80000"/>
              </a:lnSpc>
            </a:pPr>
            <a:r>
              <a:rPr lang="en-US" altLang="en-US" sz="2600"/>
              <a:t>Time of tender submission (International) </a:t>
            </a:r>
          </a:p>
          <a:p>
            <a:pPr eaLnBrk="1" hangingPunct="1">
              <a:lnSpc>
                <a:spcPct val="80000"/>
              </a:lnSpc>
              <a:buFontTx/>
              <a:buNone/>
            </a:pPr>
            <a:r>
              <a:rPr lang="en-US" altLang="en-US" sz="2600">
                <a:solidFill>
                  <a:srgbClr val="0066CC"/>
                </a:solidFill>
              </a:rPr>
              <a:t>	rule 61(4), 61(5), 66(5), 67(5), 68(3),74(4), 83(1)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F7C2A1C6-B7AF-4D1A-00BB-BB6AFA88E726}"/>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D6D2EC5-D446-4AB5-8463-C94B169C554D}" type="slidenum">
              <a:rPr lang="en-US" altLang="en-US"/>
              <a:pPr/>
              <a:t>14</a:t>
            </a:fld>
            <a:endParaRPr lang="en-US" altLang="en-US"/>
          </a:p>
        </p:txBody>
      </p:sp>
      <p:sp>
        <p:nvSpPr>
          <p:cNvPr id="15363" name="Rectangle 2">
            <a:extLst>
              <a:ext uri="{FF2B5EF4-FFF2-40B4-BE49-F238E27FC236}">
                <a16:creationId xmlns:a16="http://schemas.microsoft.com/office/drawing/2014/main" id="{6CAD3D4A-CE94-60F5-B110-9AB09891F0F3}"/>
              </a:ext>
            </a:extLst>
          </p:cNvPr>
          <p:cNvSpPr>
            <a:spLocks noGrp="1" noChangeArrowheads="1"/>
          </p:cNvSpPr>
          <p:nvPr>
            <p:ph type="title"/>
          </p:nvPr>
        </p:nvSpPr>
        <p:spPr>
          <a:xfrm>
            <a:off x="914400" y="381000"/>
            <a:ext cx="7162800" cy="1143000"/>
          </a:xfrm>
          <a:solidFill>
            <a:srgbClr val="FFFFCC"/>
          </a:solidFill>
          <a:ln>
            <a:solidFill>
              <a:srgbClr val="FFFFFF"/>
            </a:solidFill>
            <a:miter lim="800000"/>
            <a:headEnd/>
            <a:tailEnd/>
          </a:ln>
        </p:spPr>
        <p:txBody>
          <a:bodyPr/>
          <a:lstStyle/>
          <a:p>
            <a:pPr eaLnBrk="1" hangingPunct="1"/>
            <a:br>
              <a:rPr lang="en-US" altLang="en-US" sz="3200" b="1"/>
            </a:br>
            <a:r>
              <a:rPr lang="en-US" altLang="en-US" sz="3600" b="1"/>
              <a:t>Tender Validity  period &amp; Tender Securities</a:t>
            </a:r>
            <a:br>
              <a:rPr lang="en-US" altLang="en-US" sz="3200" b="1"/>
            </a:br>
            <a:endParaRPr lang="en-US" altLang="en-US" sz="3200" b="1"/>
          </a:p>
        </p:txBody>
      </p:sp>
      <p:sp>
        <p:nvSpPr>
          <p:cNvPr id="15364" name="Rectangle 3">
            <a:extLst>
              <a:ext uri="{FF2B5EF4-FFF2-40B4-BE49-F238E27FC236}">
                <a16:creationId xmlns:a16="http://schemas.microsoft.com/office/drawing/2014/main" id="{2B3301C6-76C0-ECE4-D2F1-B5D1E231C37F}"/>
              </a:ext>
            </a:extLst>
          </p:cNvPr>
          <p:cNvSpPr>
            <a:spLocks noGrp="1" noChangeArrowheads="1"/>
          </p:cNvSpPr>
          <p:nvPr>
            <p:ph type="body" idx="1"/>
          </p:nvPr>
        </p:nvSpPr>
        <p:spPr>
          <a:xfrm>
            <a:off x="914400" y="1905000"/>
            <a:ext cx="7162800" cy="4267200"/>
          </a:xfrm>
          <a:ln>
            <a:solidFill>
              <a:srgbClr val="FFFFFF"/>
            </a:solidFill>
            <a:miter lim="800000"/>
            <a:headEnd/>
            <a:tailEnd/>
          </a:ln>
        </p:spPr>
        <p:txBody>
          <a:bodyPr/>
          <a:lstStyle/>
          <a:p>
            <a:pPr eaLnBrk="1" hangingPunct="1">
              <a:lnSpc>
                <a:spcPct val="90000"/>
              </a:lnSpc>
            </a:pPr>
            <a:r>
              <a:rPr lang="en-US" altLang="en-US" sz="2800">
                <a:solidFill>
                  <a:srgbClr val="0066CC"/>
                </a:solidFill>
              </a:rPr>
              <a:t>Tender Validity period (60-120 days)   </a:t>
            </a:r>
            <a:r>
              <a:rPr lang="en-US" altLang="en-US" sz="2400" b="1">
                <a:solidFill>
                  <a:srgbClr val="990000"/>
                </a:solidFill>
              </a:rPr>
              <a:t>(rule 19-21)</a:t>
            </a:r>
            <a:r>
              <a:rPr lang="en-US" altLang="en-US" sz="2800">
                <a:solidFill>
                  <a:srgbClr val="0066CC"/>
                </a:solidFill>
              </a:rPr>
              <a:t> </a:t>
            </a:r>
            <a:r>
              <a:rPr lang="en-US" altLang="en-US" sz="2400">
                <a:solidFill>
                  <a:srgbClr val="800000"/>
                </a:solidFill>
              </a:rPr>
              <a:t>(Attempts10 days before end the validity period for extension)</a:t>
            </a:r>
          </a:p>
          <a:p>
            <a:pPr eaLnBrk="1" hangingPunct="1">
              <a:lnSpc>
                <a:spcPct val="90000"/>
              </a:lnSpc>
              <a:buFontTx/>
              <a:buNone/>
            </a:pPr>
            <a:endParaRPr lang="en-US" altLang="en-US" sz="2400">
              <a:solidFill>
                <a:srgbClr val="800000"/>
              </a:solidFill>
            </a:endParaRPr>
          </a:p>
          <a:p>
            <a:pPr eaLnBrk="1" hangingPunct="1">
              <a:lnSpc>
                <a:spcPct val="90000"/>
              </a:lnSpc>
            </a:pPr>
            <a:r>
              <a:rPr lang="en-US" altLang="en-US" sz="2800">
                <a:solidFill>
                  <a:srgbClr val="0066CC"/>
                </a:solidFill>
              </a:rPr>
              <a:t>Tender Security </a:t>
            </a:r>
            <a:r>
              <a:rPr lang="en-US" altLang="en-US" sz="2800">
                <a:solidFill>
                  <a:srgbClr val="990000"/>
                </a:solidFill>
              </a:rPr>
              <a:t>(rule 22-26)</a:t>
            </a:r>
            <a:r>
              <a:rPr lang="en-US" altLang="en-US" sz="2800">
                <a:solidFill>
                  <a:srgbClr val="0066CC"/>
                </a:solidFill>
              </a:rPr>
              <a:t> (1-3)% fixed.</a:t>
            </a:r>
          </a:p>
          <a:p>
            <a:pPr eaLnBrk="1" hangingPunct="1">
              <a:lnSpc>
                <a:spcPct val="90000"/>
              </a:lnSpc>
              <a:buFontTx/>
              <a:buNone/>
            </a:pPr>
            <a:endParaRPr lang="en-US" altLang="en-US" sz="2800">
              <a:solidFill>
                <a:srgbClr val="0066CC"/>
              </a:solidFill>
            </a:endParaRPr>
          </a:p>
          <a:p>
            <a:pPr eaLnBrk="1" hangingPunct="1">
              <a:lnSpc>
                <a:spcPct val="90000"/>
              </a:lnSpc>
            </a:pPr>
            <a:r>
              <a:rPr lang="en-US" altLang="en-US" sz="2800">
                <a:solidFill>
                  <a:srgbClr val="0066CC"/>
                </a:solidFill>
              </a:rPr>
              <a:t>Performance Security </a:t>
            </a:r>
            <a:r>
              <a:rPr lang="en-US" altLang="en-US" sz="2800">
                <a:solidFill>
                  <a:srgbClr val="990000"/>
                </a:solidFill>
              </a:rPr>
              <a:t>(rule 27)</a:t>
            </a:r>
          </a:p>
          <a:p>
            <a:pPr eaLnBrk="1" hangingPunct="1">
              <a:lnSpc>
                <a:spcPct val="90000"/>
              </a:lnSpc>
              <a:buFontTx/>
              <a:buNone/>
            </a:pPr>
            <a:endParaRPr lang="en-US" altLang="en-US" sz="2800">
              <a:solidFill>
                <a:srgbClr val="990000"/>
              </a:solidFill>
            </a:endParaRPr>
          </a:p>
          <a:p>
            <a:pPr eaLnBrk="1" hangingPunct="1">
              <a:lnSpc>
                <a:spcPct val="90000"/>
              </a:lnSpc>
            </a:pPr>
            <a:r>
              <a:rPr lang="en-US" altLang="en-US" sz="2800">
                <a:solidFill>
                  <a:srgbClr val="0066CC"/>
                </a:solidFill>
              </a:rPr>
              <a:t>Retention Money </a:t>
            </a:r>
            <a:r>
              <a:rPr lang="en-US" altLang="en-US" sz="2800">
                <a:solidFill>
                  <a:srgbClr val="990000"/>
                </a:solidFill>
              </a:rPr>
              <a:t>(rule 28)</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a:extLst>
              <a:ext uri="{FF2B5EF4-FFF2-40B4-BE49-F238E27FC236}">
                <a16:creationId xmlns:a16="http://schemas.microsoft.com/office/drawing/2014/main" id="{C49310D0-8C69-3A6B-4F1F-1FD642723CC0}"/>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72E311A-F318-4AD6-AFC2-07F7448DB8DF}" type="slidenum">
              <a:rPr lang="en-US" altLang="en-US"/>
              <a:pPr/>
              <a:t>15</a:t>
            </a:fld>
            <a:endParaRPr lang="en-US" altLang="en-US"/>
          </a:p>
        </p:txBody>
      </p:sp>
      <p:sp>
        <p:nvSpPr>
          <p:cNvPr id="16387" name="Rectangle 2">
            <a:extLst>
              <a:ext uri="{FF2B5EF4-FFF2-40B4-BE49-F238E27FC236}">
                <a16:creationId xmlns:a16="http://schemas.microsoft.com/office/drawing/2014/main" id="{3550FFDB-E2B3-6972-62F5-35F444E50CC6}"/>
              </a:ext>
            </a:extLst>
          </p:cNvPr>
          <p:cNvSpPr>
            <a:spLocks noGrp="1" noChangeArrowheads="1"/>
          </p:cNvSpPr>
          <p:nvPr>
            <p:ph type="title"/>
          </p:nvPr>
        </p:nvSpPr>
        <p:spPr>
          <a:xfrm>
            <a:off x="1066800" y="274638"/>
            <a:ext cx="6477000" cy="1143000"/>
          </a:xfrm>
          <a:solidFill>
            <a:srgbClr val="FFFFCC"/>
          </a:solidFill>
        </p:spPr>
        <p:txBody>
          <a:bodyPr/>
          <a:lstStyle/>
          <a:p>
            <a:pPr eaLnBrk="1" hangingPunct="1"/>
            <a:r>
              <a:rPr lang="en-US" altLang="en-US" b="1"/>
              <a:t>What is a security?</a:t>
            </a:r>
          </a:p>
        </p:txBody>
      </p:sp>
      <p:sp>
        <p:nvSpPr>
          <p:cNvPr id="16388" name="Rectangle 3">
            <a:extLst>
              <a:ext uri="{FF2B5EF4-FFF2-40B4-BE49-F238E27FC236}">
                <a16:creationId xmlns:a16="http://schemas.microsoft.com/office/drawing/2014/main" id="{BEC2B56A-6684-57A4-5168-17B0161A4B2F}"/>
              </a:ext>
            </a:extLst>
          </p:cNvPr>
          <p:cNvSpPr>
            <a:spLocks noGrp="1" noChangeArrowheads="1"/>
          </p:cNvSpPr>
          <p:nvPr>
            <p:ph type="body" idx="1"/>
          </p:nvPr>
        </p:nvSpPr>
        <p:spPr>
          <a:xfrm>
            <a:off x="1066800" y="1905000"/>
            <a:ext cx="6477000" cy="3992563"/>
          </a:xfrm>
          <a:ln>
            <a:solidFill>
              <a:schemeClr val="bg1"/>
            </a:solidFill>
            <a:miter lim="800000"/>
            <a:headEnd/>
            <a:tailEnd/>
          </a:ln>
        </p:spPr>
        <p:txBody>
          <a:bodyPr/>
          <a:lstStyle/>
          <a:p>
            <a:pPr eaLnBrk="1" hangingPunct="1"/>
            <a:endParaRPr lang="en-US" altLang="en-US"/>
          </a:p>
          <a:p>
            <a:pPr eaLnBrk="1" hangingPunct="1">
              <a:buFontTx/>
              <a:buNone/>
            </a:pPr>
            <a:r>
              <a:rPr lang="en-US" altLang="en-US">
                <a:solidFill>
                  <a:srgbClr val="800000"/>
                </a:solidFill>
              </a:rPr>
              <a:t>   The obligation of a third party to the recipient to by a sum of money in the event of non-performance of certain obligations by the supplying party.</a:t>
            </a:r>
          </a:p>
          <a:p>
            <a:pPr eaLnBrk="1" hangingPunct="1">
              <a:buFontTx/>
              <a:buNone/>
            </a:pPr>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15AEF0BE-34A7-BB3C-1EC1-DC32D83488FC}"/>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11014EF-1260-4E85-8992-B4E7D31C51EF}" type="slidenum">
              <a:rPr lang="en-US" altLang="en-US"/>
              <a:pPr/>
              <a:t>16</a:t>
            </a:fld>
            <a:endParaRPr lang="en-US" altLang="en-US"/>
          </a:p>
        </p:txBody>
      </p:sp>
      <p:sp>
        <p:nvSpPr>
          <p:cNvPr id="17411" name="Rectangle 2">
            <a:extLst>
              <a:ext uri="{FF2B5EF4-FFF2-40B4-BE49-F238E27FC236}">
                <a16:creationId xmlns:a16="http://schemas.microsoft.com/office/drawing/2014/main" id="{DC4A1BA6-F55C-91FF-A351-4D21BE8A9581}"/>
              </a:ext>
            </a:extLst>
          </p:cNvPr>
          <p:cNvSpPr>
            <a:spLocks noGrp="1" noChangeArrowheads="1"/>
          </p:cNvSpPr>
          <p:nvPr>
            <p:ph type="title"/>
          </p:nvPr>
        </p:nvSpPr>
        <p:spPr>
          <a:xfrm>
            <a:off x="1143000" y="274638"/>
            <a:ext cx="7086600" cy="1143000"/>
          </a:xfrm>
          <a:solidFill>
            <a:srgbClr val="FFFFCC"/>
          </a:solidFill>
          <a:ln>
            <a:solidFill>
              <a:schemeClr val="bg1"/>
            </a:solidFill>
            <a:miter lim="800000"/>
            <a:headEnd/>
            <a:tailEnd/>
          </a:ln>
        </p:spPr>
        <p:txBody>
          <a:bodyPr/>
          <a:lstStyle/>
          <a:p>
            <a:pPr eaLnBrk="1" hangingPunct="1"/>
            <a:br>
              <a:rPr lang="en-US" altLang="en-US" sz="4000">
                <a:solidFill>
                  <a:srgbClr val="0066CC"/>
                </a:solidFill>
              </a:rPr>
            </a:br>
            <a:r>
              <a:rPr lang="en-US" altLang="en-US" sz="4000" b="1">
                <a:solidFill>
                  <a:srgbClr val="0066CC"/>
                </a:solidFill>
              </a:rPr>
              <a:t>What is a Bank Security?</a:t>
            </a:r>
            <a:br>
              <a:rPr lang="en-US" altLang="en-US" sz="4000" b="1">
                <a:solidFill>
                  <a:srgbClr val="0066CC"/>
                </a:solidFill>
              </a:rPr>
            </a:br>
            <a:endParaRPr lang="en-US" altLang="en-US" sz="4000" b="1">
              <a:solidFill>
                <a:srgbClr val="0066CC"/>
              </a:solidFill>
            </a:endParaRPr>
          </a:p>
        </p:txBody>
      </p:sp>
      <p:sp>
        <p:nvSpPr>
          <p:cNvPr id="17412" name="Rectangle 3">
            <a:extLst>
              <a:ext uri="{FF2B5EF4-FFF2-40B4-BE49-F238E27FC236}">
                <a16:creationId xmlns:a16="http://schemas.microsoft.com/office/drawing/2014/main" id="{3396E60B-E3E7-9B1A-4DBF-5B565BA8D52F}"/>
              </a:ext>
            </a:extLst>
          </p:cNvPr>
          <p:cNvSpPr>
            <a:spLocks noGrp="1" noChangeArrowheads="1"/>
          </p:cNvSpPr>
          <p:nvPr>
            <p:ph type="body" idx="1"/>
          </p:nvPr>
        </p:nvSpPr>
        <p:spPr>
          <a:xfrm>
            <a:off x="1143000" y="2209800"/>
            <a:ext cx="7086600" cy="3810000"/>
          </a:xfrm>
          <a:ln>
            <a:solidFill>
              <a:schemeClr val="bg1"/>
            </a:solidFill>
            <a:miter lim="800000"/>
            <a:headEnd/>
            <a:tailEnd/>
          </a:ln>
        </p:spPr>
        <p:txBody>
          <a:bodyPr/>
          <a:lstStyle/>
          <a:p>
            <a:pPr eaLnBrk="1" hangingPunct="1">
              <a:buFontTx/>
              <a:buNone/>
            </a:pPr>
            <a:r>
              <a:rPr lang="en-US" altLang="en-US" sz="2800">
                <a:solidFill>
                  <a:srgbClr val="FFFFCC"/>
                </a:solidFill>
              </a:rPr>
              <a:t>Usually Irrevocable, </a:t>
            </a:r>
          </a:p>
          <a:p>
            <a:pPr eaLnBrk="1" hangingPunct="1">
              <a:buFontTx/>
              <a:buNone/>
            </a:pPr>
            <a:r>
              <a:rPr lang="en-US" altLang="en-US" sz="2800">
                <a:solidFill>
                  <a:srgbClr val="FFFFCC"/>
                </a:solidFill>
              </a:rPr>
              <a:t>Unconditional and </a:t>
            </a:r>
          </a:p>
          <a:p>
            <a:pPr eaLnBrk="1" hangingPunct="1">
              <a:buFontTx/>
              <a:buNone/>
            </a:pPr>
            <a:r>
              <a:rPr lang="en-US" altLang="en-US" sz="2800">
                <a:solidFill>
                  <a:srgbClr val="FFFFCC"/>
                </a:solidFill>
              </a:rPr>
              <a:t>Payable on First Demand</a:t>
            </a:r>
            <a:r>
              <a:rPr lang="en-US" altLang="en-US">
                <a:solidFill>
                  <a:srgbClr val="0066CC"/>
                </a:solidFill>
              </a:rPr>
              <a:t> 	</a:t>
            </a:r>
          </a:p>
          <a:p>
            <a:pPr eaLnBrk="1" hangingPunct="1">
              <a:buFontTx/>
              <a:buNone/>
            </a:pPr>
            <a:endParaRPr lang="en-US" altLang="en-US"/>
          </a:p>
          <a:p>
            <a:pPr algn="ctr" eaLnBrk="1" hangingPunct="1">
              <a:buFontTx/>
              <a:buNone/>
            </a:pPr>
            <a:r>
              <a:rPr lang="en-US" altLang="en-US" sz="2800">
                <a:solidFill>
                  <a:srgbClr val="666633"/>
                </a:solidFill>
              </a:rPr>
              <a:t>   SECURITIES ARE, AS A RULE, SUBJECT TO THE LAWS OF </a:t>
            </a:r>
          </a:p>
          <a:p>
            <a:pPr algn="ctr" eaLnBrk="1" hangingPunct="1">
              <a:buFontTx/>
              <a:buNone/>
            </a:pPr>
            <a:r>
              <a:rPr lang="en-US" altLang="en-US" sz="2800">
                <a:solidFill>
                  <a:srgbClr val="666633"/>
                </a:solidFill>
              </a:rPr>
              <a:t>THE COUNTRY OF THE ISSUING BANK</a:t>
            </a:r>
          </a:p>
          <a:p>
            <a:pPr algn="ctr" eaLnBrk="1" hangingPunct="1"/>
            <a:endParaRPr lang="en-US" altLang="en-US" sz="2800">
              <a:solidFill>
                <a:srgbClr val="66663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797BB723-D349-BD3B-7781-B56667566EF4}"/>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CAE3343-7A03-4624-9EB3-6AAFD010A0A6}" type="slidenum">
              <a:rPr lang="en-US" altLang="en-US"/>
              <a:pPr/>
              <a:t>17</a:t>
            </a:fld>
            <a:endParaRPr lang="en-US" altLang="en-US"/>
          </a:p>
        </p:txBody>
      </p:sp>
      <p:sp>
        <p:nvSpPr>
          <p:cNvPr id="18435" name="Rectangle 2">
            <a:extLst>
              <a:ext uri="{FF2B5EF4-FFF2-40B4-BE49-F238E27FC236}">
                <a16:creationId xmlns:a16="http://schemas.microsoft.com/office/drawing/2014/main" id="{64BEEA5B-4929-1FB8-7E1E-E3009AF38122}"/>
              </a:ext>
            </a:extLst>
          </p:cNvPr>
          <p:cNvSpPr>
            <a:spLocks noGrp="1" noChangeArrowheads="1"/>
          </p:cNvSpPr>
          <p:nvPr>
            <p:ph type="title"/>
          </p:nvPr>
        </p:nvSpPr>
        <p:spPr>
          <a:xfrm>
            <a:off x="1371600" y="274638"/>
            <a:ext cx="6553200" cy="1143000"/>
          </a:xfrm>
          <a:solidFill>
            <a:srgbClr val="FFFFCC"/>
          </a:solidFill>
          <a:ln>
            <a:solidFill>
              <a:schemeClr val="bg1"/>
            </a:solidFill>
            <a:miter lim="800000"/>
            <a:headEnd/>
            <a:tailEnd/>
          </a:ln>
        </p:spPr>
        <p:txBody>
          <a:bodyPr/>
          <a:lstStyle/>
          <a:p>
            <a:pPr eaLnBrk="1" hangingPunct="1"/>
            <a:br>
              <a:rPr lang="en-US" altLang="en-US" sz="4000"/>
            </a:br>
            <a:r>
              <a:rPr lang="en-US" altLang="en-US" sz="4000" b="1"/>
              <a:t>Tender Security</a:t>
            </a:r>
            <a:br>
              <a:rPr lang="en-US" altLang="en-US" sz="4000" b="1"/>
            </a:br>
            <a:endParaRPr lang="en-US" altLang="en-US" sz="4000" b="1"/>
          </a:p>
        </p:txBody>
      </p:sp>
      <p:sp>
        <p:nvSpPr>
          <p:cNvPr id="18436" name="Rectangle 3">
            <a:extLst>
              <a:ext uri="{FF2B5EF4-FFF2-40B4-BE49-F238E27FC236}">
                <a16:creationId xmlns:a16="http://schemas.microsoft.com/office/drawing/2014/main" id="{8C0F0347-751A-9E97-4844-CB798AFB3CEF}"/>
              </a:ext>
            </a:extLst>
          </p:cNvPr>
          <p:cNvSpPr>
            <a:spLocks noGrp="1" noChangeArrowheads="1"/>
          </p:cNvSpPr>
          <p:nvPr>
            <p:ph type="body" idx="1"/>
          </p:nvPr>
        </p:nvSpPr>
        <p:spPr>
          <a:xfrm>
            <a:off x="1371600" y="1798638"/>
            <a:ext cx="6629400" cy="4525962"/>
          </a:xfrm>
          <a:solidFill>
            <a:schemeClr val="accent1"/>
          </a:solidFill>
          <a:ln>
            <a:solidFill>
              <a:schemeClr val="bg1"/>
            </a:solidFill>
            <a:miter lim="800000"/>
            <a:headEnd/>
            <a:tailEnd/>
          </a:ln>
        </p:spPr>
        <p:txBody>
          <a:bodyPr/>
          <a:lstStyle/>
          <a:p>
            <a:pPr eaLnBrk="1" hangingPunct="1"/>
            <a:r>
              <a:rPr lang="en-US" altLang="en-US" sz="2400">
                <a:solidFill>
                  <a:srgbClr val="800000"/>
                </a:solidFill>
              </a:rPr>
              <a:t>To ensure purchasers protection against risk of tenders refused to sign contract</a:t>
            </a:r>
          </a:p>
          <a:p>
            <a:pPr eaLnBrk="1" hangingPunct="1"/>
            <a:endParaRPr lang="en-US" altLang="en-US" sz="2400">
              <a:solidFill>
                <a:srgbClr val="800000"/>
              </a:solidFill>
            </a:endParaRPr>
          </a:p>
          <a:p>
            <a:pPr eaLnBrk="1" hangingPunct="1"/>
            <a:r>
              <a:rPr lang="en-US" altLang="en-US" sz="2400">
                <a:solidFill>
                  <a:srgbClr val="800000"/>
                </a:solidFill>
              </a:rPr>
              <a:t>When required should:</a:t>
            </a:r>
          </a:p>
          <a:p>
            <a:pPr eaLnBrk="1" hangingPunct="1">
              <a:buFontTx/>
              <a:buNone/>
            </a:pPr>
            <a:endParaRPr lang="en-US" altLang="en-US" sz="2400">
              <a:solidFill>
                <a:srgbClr val="800000"/>
              </a:solidFill>
            </a:endParaRPr>
          </a:p>
          <a:p>
            <a:pPr eaLnBrk="1" hangingPunct="1"/>
            <a:r>
              <a:rPr lang="en-US" altLang="en-US" sz="2400">
                <a:solidFill>
                  <a:srgbClr val="800000"/>
                </a:solidFill>
              </a:rPr>
              <a:t>Not exceed 3% of the estimated contract value</a:t>
            </a:r>
          </a:p>
          <a:p>
            <a:pPr eaLnBrk="1" hangingPunct="1">
              <a:buFontTx/>
              <a:buNone/>
            </a:pPr>
            <a:endParaRPr lang="en-US" altLang="en-US" sz="2400">
              <a:solidFill>
                <a:srgbClr val="800000"/>
              </a:solidFill>
            </a:endParaRPr>
          </a:p>
          <a:p>
            <a:pPr eaLnBrk="1" hangingPunct="1"/>
            <a:r>
              <a:rPr lang="en-US" altLang="en-US" sz="2400">
                <a:solidFill>
                  <a:srgbClr val="800000"/>
                </a:solidFill>
              </a:rPr>
              <a:t>Be a fixed amount, not a percentage to be stated in the ITT document</a:t>
            </a:r>
          </a:p>
          <a:p>
            <a:pPr eaLnBrk="1" hangingPunct="1"/>
            <a:endParaRPr lang="en-US" altLang="en-US" sz="2400">
              <a:solidFill>
                <a:srgbClr val="8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DF6E550A-9752-3E80-48A1-E4F5EAF63614}"/>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F979FCF-3623-4050-8FEF-2D65F45F7ED4}" type="slidenum">
              <a:rPr lang="en-US" altLang="en-US"/>
              <a:pPr/>
              <a:t>18</a:t>
            </a:fld>
            <a:endParaRPr lang="en-US" altLang="en-US"/>
          </a:p>
        </p:txBody>
      </p:sp>
      <p:sp>
        <p:nvSpPr>
          <p:cNvPr id="19459" name="Rectangle 2">
            <a:extLst>
              <a:ext uri="{FF2B5EF4-FFF2-40B4-BE49-F238E27FC236}">
                <a16:creationId xmlns:a16="http://schemas.microsoft.com/office/drawing/2014/main" id="{0D4BC8AA-56F2-2E35-D86A-D7B3CA7C9F10}"/>
              </a:ext>
            </a:extLst>
          </p:cNvPr>
          <p:cNvSpPr>
            <a:spLocks noGrp="1" noChangeArrowheads="1"/>
          </p:cNvSpPr>
          <p:nvPr>
            <p:ph type="title"/>
          </p:nvPr>
        </p:nvSpPr>
        <p:spPr>
          <a:solidFill>
            <a:schemeClr val="accent1"/>
          </a:solidFill>
          <a:ln>
            <a:solidFill>
              <a:schemeClr val="bg1"/>
            </a:solidFill>
            <a:miter lim="800000"/>
            <a:headEnd/>
            <a:tailEnd/>
          </a:ln>
        </p:spPr>
        <p:txBody>
          <a:bodyPr/>
          <a:lstStyle/>
          <a:p>
            <a:pPr eaLnBrk="1" hangingPunct="1"/>
            <a:br>
              <a:rPr lang="en-US" altLang="en-US" sz="4000"/>
            </a:br>
            <a:r>
              <a:rPr lang="en-US" altLang="en-US" sz="4000" b="1"/>
              <a:t>Performance Security</a:t>
            </a:r>
            <a:br>
              <a:rPr lang="en-US" altLang="en-US" sz="4000" b="1"/>
            </a:br>
            <a:endParaRPr lang="en-US" altLang="en-US" sz="4000" b="1"/>
          </a:p>
        </p:txBody>
      </p:sp>
      <p:sp>
        <p:nvSpPr>
          <p:cNvPr id="19460" name="Rectangle 3">
            <a:extLst>
              <a:ext uri="{FF2B5EF4-FFF2-40B4-BE49-F238E27FC236}">
                <a16:creationId xmlns:a16="http://schemas.microsoft.com/office/drawing/2014/main" id="{456EE313-2A71-BF3E-9763-1CEE126B9F4B}"/>
              </a:ext>
            </a:extLst>
          </p:cNvPr>
          <p:cNvSpPr>
            <a:spLocks noGrp="1" noChangeArrowheads="1"/>
          </p:cNvSpPr>
          <p:nvPr>
            <p:ph type="body" idx="1"/>
          </p:nvPr>
        </p:nvSpPr>
        <p:spPr>
          <a:xfrm>
            <a:off x="457200" y="1951038"/>
            <a:ext cx="8229600" cy="4525962"/>
          </a:xfrm>
          <a:solidFill>
            <a:srgbClr val="FFFFCC"/>
          </a:solidFill>
        </p:spPr>
        <p:txBody>
          <a:bodyPr/>
          <a:lstStyle/>
          <a:p>
            <a:pPr eaLnBrk="1" hangingPunct="1">
              <a:buFontTx/>
              <a:buNone/>
            </a:pPr>
            <a:r>
              <a:rPr lang="en-US" altLang="en-US" sz="2800">
                <a:solidFill>
                  <a:srgbClr val="0066CC"/>
                </a:solidFill>
              </a:rPr>
              <a:t>To ensure that the beneficiary:-</a:t>
            </a:r>
          </a:p>
          <a:p>
            <a:pPr eaLnBrk="1" hangingPunct="1">
              <a:buFontTx/>
              <a:buNone/>
            </a:pPr>
            <a:endParaRPr lang="en-US" altLang="en-US" sz="1600">
              <a:solidFill>
                <a:srgbClr val="0066CC"/>
              </a:solidFill>
            </a:endParaRPr>
          </a:p>
          <a:p>
            <a:pPr eaLnBrk="1" hangingPunct="1"/>
            <a:r>
              <a:rPr lang="en-US" altLang="en-US" sz="2800">
                <a:solidFill>
                  <a:srgbClr val="800000"/>
                </a:solidFill>
              </a:rPr>
              <a:t>Receives goods and services, including materials as contracted for </a:t>
            </a:r>
          </a:p>
          <a:p>
            <a:pPr eaLnBrk="1" hangingPunct="1">
              <a:buFontTx/>
              <a:buNone/>
            </a:pPr>
            <a:endParaRPr lang="en-US" altLang="en-US" sz="1400">
              <a:solidFill>
                <a:srgbClr val="800000"/>
              </a:solidFill>
            </a:endParaRPr>
          </a:p>
          <a:p>
            <a:pPr eaLnBrk="1" hangingPunct="1"/>
            <a:r>
              <a:rPr lang="en-US" altLang="en-US" sz="2800">
                <a:solidFill>
                  <a:srgbClr val="800000"/>
                </a:solidFill>
              </a:rPr>
              <a:t>Receives them within the time frame and quality specifications stipulated in the contract </a:t>
            </a:r>
          </a:p>
          <a:p>
            <a:pPr eaLnBrk="1" hangingPunct="1">
              <a:buFontTx/>
              <a:buNone/>
            </a:pPr>
            <a:endParaRPr lang="en-US" altLang="en-US" sz="2800">
              <a:solidFill>
                <a:srgbClr val="800000"/>
              </a:solidFill>
            </a:endParaRPr>
          </a:p>
          <a:p>
            <a:pPr algn="ctr" eaLnBrk="1" hangingPunct="1">
              <a:buFontTx/>
              <a:buNone/>
            </a:pPr>
            <a:r>
              <a:rPr lang="en-US" altLang="en-US" sz="2800">
                <a:solidFill>
                  <a:schemeClr val="tx2"/>
                </a:solidFill>
              </a:rPr>
              <a:t>THE AMOUNT SHALL BE 10% FOR </a:t>
            </a:r>
          </a:p>
          <a:p>
            <a:pPr algn="ctr" eaLnBrk="1" hangingPunct="1">
              <a:buFontTx/>
              <a:buNone/>
            </a:pPr>
            <a:r>
              <a:rPr lang="en-US" altLang="en-US" sz="2800">
                <a:solidFill>
                  <a:schemeClr val="tx2"/>
                </a:solidFill>
              </a:rPr>
              <a:t>GOODS CONTRACTS</a:t>
            </a:r>
          </a:p>
          <a:p>
            <a:pPr eaLnBrk="1" hangingPunct="1"/>
            <a:endParaRPr lang="en-US" altLang="en-US" sz="2800">
              <a:solidFill>
                <a:schemeClr val="tx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A857E5DF-EC2B-9FFB-CD6B-16878A446250}"/>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ACA1C57-9E40-4C37-94DC-76B49909B893}" type="slidenum">
              <a:rPr lang="en-US" altLang="en-US"/>
              <a:pPr/>
              <a:t>19</a:t>
            </a:fld>
            <a:endParaRPr lang="en-US" altLang="en-US"/>
          </a:p>
        </p:txBody>
      </p:sp>
      <p:sp>
        <p:nvSpPr>
          <p:cNvPr id="20483" name="Rectangle 2">
            <a:extLst>
              <a:ext uri="{FF2B5EF4-FFF2-40B4-BE49-F238E27FC236}">
                <a16:creationId xmlns:a16="http://schemas.microsoft.com/office/drawing/2014/main" id="{FDA65682-4328-EE4E-AEA6-3E34701349A3}"/>
              </a:ext>
            </a:extLst>
          </p:cNvPr>
          <p:cNvSpPr>
            <a:spLocks noGrp="1" noChangeArrowheads="1"/>
          </p:cNvSpPr>
          <p:nvPr>
            <p:ph type="title"/>
          </p:nvPr>
        </p:nvSpPr>
        <p:spPr>
          <a:xfrm>
            <a:off x="685800" y="274638"/>
            <a:ext cx="7772400" cy="1143000"/>
          </a:xfrm>
          <a:solidFill>
            <a:srgbClr val="FFFFCC"/>
          </a:solidFill>
          <a:ln>
            <a:solidFill>
              <a:srgbClr val="FFFFFF"/>
            </a:solidFill>
            <a:miter lim="800000"/>
            <a:headEnd/>
            <a:tailEnd/>
          </a:ln>
        </p:spPr>
        <p:txBody>
          <a:bodyPr/>
          <a:lstStyle/>
          <a:p>
            <a:pPr eaLnBrk="1" hangingPunct="1"/>
            <a:br>
              <a:rPr lang="en-US" altLang="en-US" b="1"/>
            </a:br>
            <a:r>
              <a:rPr lang="en-US" altLang="en-US" b="1">
                <a:solidFill>
                  <a:srgbClr val="990000"/>
                </a:solidFill>
              </a:rPr>
              <a:t>Tender Opening Process</a:t>
            </a:r>
            <a:br>
              <a:rPr lang="en-US" altLang="en-US" sz="4000">
                <a:solidFill>
                  <a:srgbClr val="990000"/>
                </a:solidFill>
              </a:rPr>
            </a:br>
            <a:endParaRPr lang="en-US" altLang="en-US" sz="4000">
              <a:solidFill>
                <a:srgbClr val="990000"/>
              </a:solidFill>
            </a:endParaRPr>
          </a:p>
        </p:txBody>
      </p:sp>
      <p:sp>
        <p:nvSpPr>
          <p:cNvPr id="20484" name="Rectangle 3">
            <a:extLst>
              <a:ext uri="{FF2B5EF4-FFF2-40B4-BE49-F238E27FC236}">
                <a16:creationId xmlns:a16="http://schemas.microsoft.com/office/drawing/2014/main" id="{831E195C-8F4D-B6EF-E70E-C4C8C65A8B55}"/>
              </a:ext>
            </a:extLst>
          </p:cNvPr>
          <p:cNvSpPr>
            <a:spLocks noGrp="1" noChangeArrowheads="1"/>
          </p:cNvSpPr>
          <p:nvPr>
            <p:ph type="body" idx="1"/>
          </p:nvPr>
        </p:nvSpPr>
        <p:spPr>
          <a:xfrm>
            <a:off x="609600" y="2438400"/>
            <a:ext cx="7848600" cy="2819400"/>
          </a:xfrm>
          <a:ln>
            <a:solidFill>
              <a:srgbClr val="FFFFFF"/>
            </a:solidFill>
            <a:miter lim="800000"/>
            <a:headEnd/>
            <a:tailEnd/>
          </a:ln>
        </p:spPr>
        <p:txBody>
          <a:bodyPr/>
          <a:lstStyle/>
          <a:p>
            <a:pPr eaLnBrk="1" hangingPunct="1"/>
            <a:r>
              <a:rPr lang="en-US" altLang="en-US"/>
              <a:t>Rule 97 &amp; Page 700</a:t>
            </a:r>
          </a:p>
          <a:p>
            <a:pPr eaLnBrk="1" hangingPunct="1">
              <a:buFontTx/>
              <a:buNone/>
            </a:pPr>
            <a:endParaRPr lang="en-US" altLang="en-US"/>
          </a:p>
          <a:p>
            <a:pPr eaLnBrk="1" hangingPunct="1"/>
            <a:r>
              <a:rPr lang="en-US" altLang="en-US"/>
              <a:t>Opening Sheet (model) (Annexure-…..)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a:extLst>
              <a:ext uri="{FF2B5EF4-FFF2-40B4-BE49-F238E27FC236}">
                <a16:creationId xmlns:a16="http://schemas.microsoft.com/office/drawing/2014/main" id="{4C6AADDC-0844-997C-CD30-33EC8CBD0E98}"/>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E98AC4C-6F0A-4AF8-97FD-4804462023CB}" type="slidenum">
              <a:rPr lang="en-US" altLang="en-US"/>
              <a:pPr/>
              <a:t>2</a:t>
            </a:fld>
            <a:endParaRPr lang="en-US" altLang="en-US"/>
          </a:p>
        </p:txBody>
      </p:sp>
      <p:sp>
        <p:nvSpPr>
          <p:cNvPr id="3075" name="Rectangle 2">
            <a:extLst>
              <a:ext uri="{FF2B5EF4-FFF2-40B4-BE49-F238E27FC236}">
                <a16:creationId xmlns:a16="http://schemas.microsoft.com/office/drawing/2014/main" id="{27103079-67E8-FFCC-8C0E-FE1CBB043380}"/>
              </a:ext>
            </a:extLst>
          </p:cNvPr>
          <p:cNvSpPr>
            <a:spLocks noGrp="1" noChangeArrowheads="1"/>
          </p:cNvSpPr>
          <p:nvPr>
            <p:ph type="title"/>
          </p:nvPr>
        </p:nvSpPr>
        <p:spPr>
          <a:xfrm>
            <a:off x="914400" y="228600"/>
            <a:ext cx="7772400" cy="1371600"/>
          </a:xfrm>
          <a:solidFill>
            <a:srgbClr val="FFFFCC"/>
          </a:solidFill>
        </p:spPr>
        <p:txBody>
          <a:bodyPr/>
          <a:lstStyle/>
          <a:p>
            <a:pPr eaLnBrk="1" hangingPunct="1"/>
            <a:br>
              <a:rPr lang="en-US" altLang="en-US" sz="4000"/>
            </a:br>
            <a:r>
              <a:rPr lang="en-US" altLang="en-US" sz="3600" b="1"/>
              <a:t>2. Public Procurement Act,2006 </a:t>
            </a:r>
            <a:br>
              <a:rPr lang="en-US" altLang="en-US" sz="3600" b="1"/>
            </a:br>
            <a:r>
              <a:rPr lang="en-US" altLang="en-US" sz="3600" b="1"/>
              <a:t>&amp; P.P. Rules-2008</a:t>
            </a:r>
            <a:br>
              <a:rPr lang="en-US" altLang="en-US" sz="4000"/>
            </a:br>
            <a:endParaRPr lang="en-US" altLang="en-US" sz="4000"/>
          </a:p>
        </p:txBody>
      </p:sp>
      <p:sp>
        <p:nvSpPr>
          <p:cNvPr id="3076" name="Rectangle 3">
            <a:extLst>
              <a:ext uri="{FF2B5EF4-FFF2-40B4-BE49-F238E27FC236}">
                <a16:creationId xmlns:a16="http://schemas.microsoft.com/office/drawing/2014/main" id="{57B5D77A-21AA-7B17-1A0F-2833D3A822CF}"/>
              </a:ext>
            </a:extLst>
          </p:cNvPr>
          <p:cNvSpPr>
            <a:spLocks noGrp="1" noChangeArrowheads="1"/>
          </p:cNvSpPr>
          <p:nvPr>
            <p:ph type="body" idx="1"/>
          </p:nvPr>
        </p:nvSpPr>
        <p:spPr>
          <a:xfrm>
            <a:off x="990600" y="2057400"/>
            <a:ext cx="7696200" cy="4068763"/>
          </a:xfrm>
          <a:ln>
            <a:solidFill>
              <a:schemeClr val="bg1"/>
            </a:solidFill>
            <a:miter lim="800000"/>
            <a:headEnd/>
            <a:tailEnd/>
          </a:ln>
        </p:spPr>
        <p:txBody>
          <a:bodyPr/>
          <a:lstStyle/>
          <a:p>
            <a:pPr marL="609600" indent="-609600" eaLnBrk="1" hangingPunct="1">
              <a:lnSpc>
                <a:spcPct val="90000"/>
              </a:lnSpc>
            </a:pPr>
            <a:r>
              <a:rPr lang="en-US" altLang="en-US">
                <a:solidFill>
                  <a:srgbClr val="6600FF"/>
                </a:solidFill>
              </a:rPr>
              <a:t>Purpose:</a:t>
            </a:r>
          </a:p>
          <a:p>
            <a:pPr marL="990600" lvl="1" indent="-533400" eaLnBrk="1" hangingPunct="1">
              <a:lnSpc>
                <a:spcPct val="90000"/>
              </a:lnSpc>
              <a:buFontTx/>
              <a:buAutoNum type="arabicPeriod"/>
            </a:pPr>
            <a:r>
              <a:rPr lang="en-US" altLang="en-US">
                <a:solidFill>
                  <a:srgbClr val="008000"/>
                </a:solidFill>
              </a:rPr>
              <a:t>Uniform rule/law for all public offices.</a:t>
            </a:r>
          </a:p>
          <a:p>
            <a:pPr marL="990600" lvl="1" indent="-533400" eaLnBrk="1" hangingPunct="1">
              <a:lnSpc>
                <a:spcPct val="90000"/>
              </a:lnSpc>
              <a:buFontTx/>
              <a:buNone/>
            </a:pPr>
            <a:endParaRPr lang="en-US" altLang="en-US" sz="1600">
              <a:solidFill>
                <a:srgbClr val="008000"/>
              </a:solidFill>
            </a:endParaRPr>
          </a:p>
          <a:p>
            <a:pPr marL="990600" lvl="1" indent="-533400" eaLnBrk="1" hangingPunct="1">
              <a:lnSpc>
                <a:spcPct val="90000"/>
              </a:lnSpc>
              <a:buFontTx/>
              <a:buNone/>
            </a:pPr>
            <a:r>
              <a:rPr lang="en-US" altLang="en-US">
                <a:solidFill>
                  <a:srgbClr val="008000"/>
                </a:solidFill>
              </a:rPr>
              <a:t>2. Transparent Public Procurement </a:t>
            </a:r>
          </a:p>
          <a:p>
            <a:pPr marL="990600" lvl="1" indent="-533400" eaLnBrk="1" hangingPunct="1">
              <a:lnSpc>
                <a:spcPct val="90000"/>
              </a:lnSpc>
              <a:buFontTx/>
              <a:buNone/>
            </a:pPr>
            <a:endParaRPr lang="en-US" altLang="en-US" sz="1600">
              <a:solidFill>
                <a:srgbClr val="008000"/>
              </a:solidFill>
            </a:endParaRPr>
          </a:p>
          <a:p>
            <a:pPr marL="990600" lvl="1" indent="-533400" eaLnBrk="1" hangingPunct="1">
              <a:lnSpc>
                <a:spcPct val="90000"/>
              </a:lnSpc>
              <a:buFontTx/>
              <a:buNone/>
            </a:pPr>
            <a:r>
              <a:rPr lang="en-US" altLang="en-US">
                <a:solidFill>
                  <a:srgbClr val="008000"/>
                </a:solidFill>
              </a:rPr>
              <a:t>3. Value for public money</a:t>
            </a:r>
          </a:p>
          <a:p>
            <a:pPr marL="990600" lvl="1" indent="-533400" eaLnBrk="1" hangingPunct="1">
              <a:lnSpc>
                <a:spcPct val="90000"/>
              </a:lnSpc>
              <a:buFontTx/>
              <a:buNone/>
            </a:pPr>
            <a:endParaRPr lang="en-US" altLang="en-US" sz="1800">
              <a:solidFill>
                <a:srgbClr val="008000"/>
              </a:solidFill>
            </a:endParaRPr>
          </a:p>
          <a:p>
            <a:pPr marL="990600" lvl="1" indent="-533400" eaLnBrk="1" hangingPunct="1">
              <a:lnSpc>
                <a:spcPct val="90000"/>
              </a:lnSpc>
              <a:buFontTx/>
              <a:buNone/>
            </a:pPr>
            <a:r>
              <a:rPr lang="en-US" altLang="en-US">
                <a:solidFill>
                  <a:srgbClr val="008000"/>
                </a:solidFill>
              </a:rPr>
              <a:t>4. Protection for public servants</a:t>
            </a:r>
          </a:p>
          <a:p>
            <a:pPr marL="990600" lvl="1" indent="-533400" eaLnBrk="1" hangingPunct="1">
              <a:lnSpc>
                <a:spcPct val="90000"/>
              </a:lnSpc>
              <a:buFontTx/>
              <a:buNone/>
            </a:pPr>
            <a:endParaRPr lang="en-US" altLang="en-US" sz="1400">
              <a:solidFill>
                <a:srgbClr val="008000"/>
              </a:solidFill>
            </a:endParaRPr>
          </a:p>
          <a:p>
            <a:pPr marL="990600" lvl="1" indent="-533400" eaLnBrk="1" hangingPunct="1">
              <a:lnSpc>
                <a:spcPct val="90000"/>
              </a:lnSpc>
              <a:buFontTx/>
              <a:buNone/>
            </a:pPr>
            <a:r>
              <a:rPr lang="en-US" altLang="en-US">
                <a:solidFill>
                  <a:srgbClr val="008000"/>
                </a:solidFill>
              </a:rPr>
              <a:t>5. .. … … … … …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a:extLst>
              <a:ext uri="{FF2B5EF4-FFF2-40B4-BE49-F238E27FC236}">
                <a16:creationId xmlns:a16="http://schemas.microsoft.com/office/drawing/2014/main" id="{AAE084A0-B820-3E70-7E14-EBA1D506D97B}"/>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3B4DF62-76E6-40E3-8A68-9771578D0E94}" type="slidenum">
              <a:rPr lang="en-US" altLang="en-US"/>
              <a:pPr/>
              <a:t>20</a:t>
            </a:fld>
            <a:endParaRPr lang="en-US" altLang="en-US"/>
          </a:p>
        </p:txBody>
      </p:sp>
      <p:sp>
        <p:nvSpPr>
          <p:cNvPr id="21507" name="Rectangle 2">
            <a:extLst>
              <a:ext uri="{FF2B5EF4-FFF2-40B4-BE49-F238E27FC236}">
                <a16:creationId xmlns:a16="http://schemas.microsoft.com/office/drawing/2014/main" id="{9DB2BCD4-82E2-EA84-16D3-BD307881960A}"/>
              </a:ext>
            </a:extLst>
          </p:cNvPr>
          <p:cNvSpPr>
            <a:spLocks noGrp="1" noChangeArrowheads="1"/>
          </p:cNvSpPr>
          <p:nvPr>
            <p:ph type="title"/>
          </p:nvPr>
        </p:nvSpPr>
        <p:spPr>
          <a:xfrm>
            <a:off x="1143000" y="274638"/>
            <a:ext cx="7162800" cy="1143000"/>
          </a:xfrm>
          <a:solidFill>
            <a:srgbClr val="FFFFCC"/>
          </a:solidFill>
        </p:spPr>
        <p:txBody>
          <a:bodyPr/>
          <a:lstStyle/>
          <a:p>
            <a:pPr eaLnBrk="1" hangingPunct="1"/>
            <a:br>
              <a:rPr lang="en-US" altLang="en-US" sz="4000"/>
            </a:br>
            <a:r>
              <a:rPr lang="en-US" altLang="en-US" sz="4000" b="1">
                <a:solidFill>
                  <a:srgbClr val="990000"/>
                </a:solidFill>
              </a:rPr>
              <a:t>Tender Evaluation</a:t>
            </a:r>
            <a:br>
              <a:rPr lang="en-US" altLang="en-US" sz="4000" b="1">
                <a:solidFill>
                  <a:srgbClr val="990000"/>
                </a:solidFill>
              </a:rPr>
            </a:br>
            <a:endParaRPr lang="en-US" altLang="en-US" sz="4000" b="1">
              <a:solidFill>
                <a:srgbClr val="990000"/>
              </a:solidFill>
            </a:endParaRPr>
          </a:p>
        </p:txBody>
      </p:sp>
      <p:sp>
        <p:nvSpPr>
          <p:cNvPr id="21508" name="Rectangle 3">
            <a:extLst>
              <a:ext uri="{FF2B5EF4-FFF2-40B4-BE49-F238E27FC236}">
                <a16:creationId xmlns:a16="http://schemas.microsoft.com/office/drawing/2014/main" id="{3B49817E-3D6A-B131-9D99-CBB162B3D9B7}"/>
              </a:ext>
            </a:extLst>
          </p:cNvPr>
          <p:cNvSpPr>
            <a:spLocks noGrp="1" noChangeArrowheads="1"/>
          </p:cNvSpPr>
          <p:nvPr>
            <p:ph type="body" idx="1"/>
          </p:nvPr>
        </p:nvSpPr>
        <p:spPr>
          <a:xfrm>
            <a:off x="1143000" y="2133600"/>
            <a:ext cx="7086600" cy="3886200"/>
          </a:xfrm>
          <a:ln>
            <a:solidFill>
              <a:srgbClr val="FFFFCC"/>
            </a:solidFill>
            <a:miter lim="800000"/>
            <a:headEnd/>
            <a:tailEnd/>
          </a:ln>
        </p:spPr>
        <p:txBody>
          <a:bodyPr/>
          <a:lstStyle/>
          <a:p>
            <a:pPr eaLnBrk="1" hangingPunct="1">
              <a:lnSpc>
                <a:spcPct val="90000"/>
              </a:lnSpc>
            </a:pPr>
            <a:r>
              <a:rPr lang="en-US" altLang="en-US"/>
              <a:t>Rule 98</a:t>
            </a:r>
          </a:p>
          <a:p>
            <a:pPr eaLnBrk="1" hangingPunct="1">
              <a:lnSpc>
                <a:spcPct val="90000"/>
              </a:lnSpc>
              <a:buFontTx/>
              <a:buNone/>
            </a:pPr>
            <a:endParaRPr lang="en-US" altLang="en-US" sz="1800"/>
          </a:p>
          <a:p>
            <a:pPr eaLnBrk="1" hangingPunct="1">
              <a:lnSpc>
                <a:spcPct val="90000"/>
              </a:lnSpc>
            </a:pPr>
            <a:r>
              <a:rPr lang="en-US" altLang="en-US"/>
              <a:t>Verifying the competency of the Tenderer (rule 100)</a:t>
            </a:r>
          </a:p>
          <a:p>
            <a:pPr eaLnBrk="1" hangingPunct="1">
              <a:lnSpc>
                <a:spcPct val="90000"/>
              </a:lnSpc>
              <a:buFontTx/>
              <a:buNone/>
            </a:pPr>
            <a:endParaRPr lang="en-US" altLang="en-US" sz="1600"/>
          </a:p>
          <a:p>
            <a:pPr eaLnBrk="1" hangingPunct="1">
              <a:lnSpc>
                <a:spcPct val="90000"/>
              </a:lnSpc>
            </a:pPr>
            <a:r>
              <a:rPr lang="en-US" altLang="en-US"/>
              <a:t>No Negotiation (rule 99)</a:t>
            </a:r>
          </a:p>
          <a:p>
            <a:pPr eaLnBrk="1" hangingPunct="1">
              <a:lnSpc>
                <a:spcPct val="90000"/>
              </a:lnSpc>
              <a:buFontTx/>
              <a:buNone/>
            </a:pPr>
            <a:endParaRPr lang="en-US" altLang="en-US" sz="2000"/>
          </a:p>
          <a:p>
            <a:pPr eaLnBrk="1" hangingPunct="1">
              <a:lnSpc>
                <a:spcPct val="90000"/>
              </a:lnSpc>
            </a:pPr>
            <a:r>
              <a:rPr lang="en-US" altLang="en-US"/>
              <a:t>Tender Rejection (rule 33-35)</a:t>
            </a:r>
          </a:p>
          <a:p>
            <a:pPr eaLnBrk="1" hangingPunct="1">
              <a:lnSpc>
                <a:spcPct val="90000"/>
              </a:lnSpc>
            </a:pPr>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BBB90751-CDE6-2791-740D-D111C56E7D49}"/>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45A39BD-E68F-4B26-A0A1-8BF5D70E54FF}" type="slidenum">
              <a:rPr lang="en-US" altLang="en-US"/>
              <a:pPr/>
              <a:t>21</a:t>
            </a:fld>
            <a:endParaRPr lang="en-US" altLang="en-US"/>
          </a:p>
        </p:txBody>
      </p:sp>
      <p:sp>
        <p:nvSpPr>
          <p:cNvPr id="22531" name="Rectangle 2">
            <a:extLst>
              <a:ext uri="{FF2B5EF4-FFF2-40B4-BE49-F238E27FC236}">
                <a16:creationId xmlns:a16="http://schemas.microsoft.com/office/drawing/2014/main" id="{1AD3BABA-8C32-2A12-474A-832E37B9ECD6}"/>
              </a:ext>
            </a:extLst>
          </p:cNvPr>
          <p:cNvSpPr>
            <a:spLocks noGrp="1" noChangeArrowheads="1"/>
          </p:cNvSpPr>
          <p:nvPr>
            <p:ph type="title"/>
          </p:nvPr>
        </p:nvSpPr>
        <p:spPr>
          <a:xfrm>
            <a:off x="533400" y="274638"/>
            <a:ext cx="8001000" cy="1143000"/>
          </a:xfrm>
          <a:solidFill>
            <a:srgbClr val="FFFFCC"/>
          </a:solidFill>
          <a:ln>
            <a:solidFill>
              <a:schemeClr val="bg1"/>
            </a:solidFill>
            <a:miter lim="800000"/>
            <a:headEnd/>
            <a:tailEnd/>
          </a:ln>
        </p:spPr>
        <p:txBody>
          <a:bodyPr/>
          <a:lstStyle/>
          <a:p>
            <a:pPr eaLnBrk="1" hangingPunct="1"/>
            <a:br>
              <a:rPr lang="en-US" altLang="en-US" sz="3600" b="1">
                <a:solidFill>
                  <a:srgbClr val="800000"/>
                </a:solidFill>
              </a:rPr>
            </a:br>
            <a:r>
              <a:rPr lang="en-US" altLang="en-US" sz="3600" b="1">
                <a:solidFill>
                  <a:srgbClr val="800000"/>
                </a:solidFill>
              </a:rPr>
              <a:t>Tender Evaluation Considerations</a:t>
            </a:r>
            <a:br>
              <a:rPr lang="en-US" altLang="en-US" sz="3600" b="1">
                <a:solidFill>
                  <a:srgbClr val="800000"/>
                </a:solidFill>
              </a:rPr>
            </a:br>
            <a:endParaRPr lang="en-US" altLang="en-US" sz="3600" b="1">
              <a:solidFill>
                <a:srgbClr val="800000"/>
              </a:solidFill>
            </a:endParaRPr>
          </a:p>
        </p:txBody>
      </p:sp>
      <p:sp>
        <p:nvSpPr>
          <p:cNvPr id="22532" name="Rectangle 3">
            <a:extLst>
              <a:ext uri="{FF2B5EF4-FFF2-40B4-BE49-F238E27FC236}">
                <a16:creationId xmlns:a16="http://schemas.microsoft.com/office/drawing/2014/main" id="{0DEB3CAC-E83A-9564-A26E-CF621B87A838}"/>
              </a:ext>
            </a:extLst>
          </p:cNvPr>
          <p:cNvSpPr>
            <a:spLocks noGrp="1" noChangeArrowheads="1"/>
          </p:cNvSpPr>
          <p:nvPr>
            <p:ph type="body" idx="1"/>
          </p:nvPr>
        </p:nvSpPr>
        <p:spPr>
          <a:xfrm>
            <a:off x="3886200" y="2133600"/>
            <a:ext cx="4648200" cy="4191000"/>
          </a:xfrm>
          <a:ln>
            <a:solidFill>
              <a:schemeClr val="bg1"/>
            </a:solidFill>
            <a:miter lim="800000"/>
            <a:headEnd/>
            <a:tailEnd/>
          </a:ln>
        </p:spPr>
        <p:txBody>
          <a:bodyPr/>
          <a:lstStyle/>
          <a:p>
            <a:pPr eaLnBrk="1" hangingPunct="1">
              <a:lnSpc>
                <a:spcPct val="90000"/>
              </a:lnSpc>
            </a:pPr>
            <a:r>
              <a:rPr lang="en-US" altLang="en-US">
                <a:solidFill>
                  <a:srgbClr val="0066CC"/>
                </a:solidFill>
              </a:rPr>
              <a:t>Criteria</a:t>
            </a:r>
          </a:p>
          <a:p>
            <a:pPr eaLnBrk="1" hangingPunct="1">
              <a:lnSpc>
                <a:spcPct val="90000"/>
              </a:lnSpc>
              <a:buFontTx/>
              <a:buNone/>
            </a:pPr>
            <a:endParaRPr lang="en-US" altLang="en-US" sz="2000">
              <a:solidFill>
                <a:srgbClr val="0066CC"/>
              </a:solidFill>
            </a:endParaRPr>
          </a:p>
          <a:p>
            <a:pPr eaLnBrk="1" hangingPunct="1">
              <a:lnSpc>
                <a:spcPct val="90000"/>
              </a:lnSpc>
            </a:pPr>
            <a:r>
              <a:rPr lang="en-US" altLang="en-US">
                <a:solidFill>
                  <a:srgbClr val="0066CC"/>
                </a:solidFill>
              </a:rPr>
              <a:t>Timescale</a:t>
            </a:r>
          </a:p>
          <a:p>
            <a:pPr eaLnBrk="1" hangingPunct="1">
              <a:lnSpc>
                <a:spcPct val="90000"/>
              </a:lnSpc>
              <a:buFontTx/>
              <a:buNone/>
            </a:pPr>
            <a:endParaRPr lang="en-US" altLang="en-US" sz="2000">
              <a:solidFill>
                <a:srgbClr val="0066CC"/>
              </a:solidFill>
            </a:endParaRPr>
          </a:p>
          <a:p>
            <a:pPr eaLnBrk="1" hangingPunct="1">
              <a:lnSpc>
                <a:spcPct val="90000"/>
              </a:lnSpc>
            </a:pPr>
            <a:r>
              <a:rPr lang="en-US" altLang="en-US">
                <a:solidFill>
                  <a:srgbClr val="0066CC"/>
                </a:solidFill>
              </a:rPr>
              <a:t>Confidentiality</a:t>
            </a:r>
          </a:p>
          <a:p>
            <a:pPr eaLnBrk="1" hangingPunct="1">
              <a:lnSpc>
                <a:spcPct val="90000"/>
              </a:lnSpc>
              <a:buFontTx/>
              <a:buNone/>
            </a:pPr>
            <a:endParaRPr lang="en-US" altLang="en-US" sz="2000">
              <a:solidFill>
                <a:srgbClr val="0066CC"/>
              </a:solidFill>
            </a:endParaRPr>
          </a:p>
          <a:p>
            <a:pPr eaLnBrk="1" hangingPunct="1">
              <a:lnSpc>
                <a:spcPct val="90000"/>
              </a:lnSpc>
            </a:pPr>
            <a:r>
              <a:rPr lang="en-US" altLang="en-US">
                <a:solidFill>
                  <a:srgbClr val="0066CC"/>
                </a:solidFill>
              </a:rPr>
              <a:t>Use of Committee</a:t>
            </a:r>
          </a:p>
          <a:p>
            <a:pPr eaLnBrk="1" hangingPunct="1">
              <a:lnSpc>
                <a:spcPct val="90000"/>
              </a:lnSpc>
              <a:buFontTx/>
              <a:buNone/>
            </a:pPr>
            <a:endParaRPr lang="en-US" altLang="en-US" sz="1600">
              <a:solidFill>
                <a:srgbClr val="0066CC"/>
              </a:solidFill>
            </a:endParaRPr>
          </a:p>
          <a:p>
            <a:pPr eaLnBrk="1" hangingPunct="1">
              <a:lnSpc>
                <a:spcPct val="90000"/>
              </a:lnSpc>
            </a:pPr>
            <a:r>
              <a:rPr lang="en-US" altLang="en-US">
                <a:solidFill>
                  <a:srgbClr val="0066CC"/>
                </a:solidFill>
              </a:rPr>
              <a:t>Responsiveness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a:extLst>
              <a:ext uri="{FF2B5EF4-FFF2-40B4-BE49-F238E27FC236}">
                <a16:creationId xmlns:a16="http://schemas.microsoft.com/office/drawing/2014/main" id="{C7D7CA7B-E974-3755-49E3-32AEF0826407}"/>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C87FD64-EAED-41E6-9809-7FF8B63F4170}" type="slidenum">
              <a:rPr lang="en-US" altLang="en-US"/>
              <a:pPr/>
              <a:t>22</a:t>
            </a:fld>
            <a:endParaRPr lang="en-US" altLang="en-US"/>
          </a:p>
        </p:txBody>
      </p:sp>
      <p:sp>
        <p:nvSpPr>
          <p:cNvPr id="23555" name="Rectangle 2">
            <a:extLst>
              <a:ext uri="{FF2B5EF4-FFF2-40B4-BE49-F238E27FC236}">
                <a16:creationId xmlns:a16="http://schemas.microsoft.com/office/drawing/2014/main" id="{F8DD18D1-E2BA-565C-D0FA-2F65AF925C3E}"/>
              </a:ext>
            </a:extLst>
          </p:cNvPr>
          <p:cNvSpPr>
            <a:spLocks noGrp="1" noChangeArrowheads="1"/>
          </p:cNvSpPr>
          <p:nvPr>
            <p:ph type="title"/>
          </p:nvPr>
        </p:nvSpPr>
        <p:spPr>
          <a:solidFill>
            <a:srgbClr val="FFFFCC"/>
          </a:solidFill>
          <a:ln>
            <a:solidFill>
              <a:schemeClr val="bg1"/>
            </a:solidFill>
            <a:miter lim="800000"/>
            <a:headEnd/>
            <a:tailEnd/>
          </a:ln>
        </p:spPr>
        <p:txBody>
          <a:bodyPr/>
          <a:lstStyle/>
          <a:p>
            <a:pPr eaLnBrk="1" hangingPunct="1"/>
            <a:br>
              <a:rPr lang="en-US" altLang="en-US" sz="4000" b="1">
                <a:solidFill>
                  <a:srgbClr val="0066CC"/>
                </a:solidFill>
              </a:rPr>
            </a:br>
            <a:r>
              <a:rPr lang="en-US" altLang="en-US" sz="4000" b="1">
                <a:solidFill>
                  <a:srgbClr val="0066CC"/>
                </a:solidFill>
              </a:rPr>
              <a:t>Evaluation of Tenders</a:t>
            </a:r>
            <a:br>
              <a:rPr lang="en-US" altLang="en-US" sz="4000" b="1">
                <a:solidFill>
                  <a:srgbClr val="0066CC"/>
                </a:solidFill>
              </a:rPr>
            </a:br>
            <a:endParaRPr lang="en-US" altLang="en-US" sz="4000" b="1">
              <a:solidFill>
                <a:srgbClr val="0066CC"/>
              </a:solidFill>
            </a:endParaRPr>
          </a:p>
        </p:txBody>
      </p:sp>
      <p:sp>
        <p:nvSpPr>
          <p:cNvPr id="23556" name="Rectangle 3">
            <a:extLst>
              <a:ext uri="{FF2B5EF4-FFF2-40B4-BE49-F238E27FC236}">
                <a16:creationId xmlns:a16="http://schemas.microsoft.com/office/drawing/2014/main" id="{98EBF100-44C1-8091-6F86-266605A4DB75}"/>
              </a:ext>
            </a:extLst>
          </p:cNvPr>
          <p:cNvSpPr>
            <a:spLocks noGrp="1" noChangeArrowheads="1"/>
          </p:cNvSpPr>
          <p:nvPr>
            <p:ph type="body" idx="1"/>
          </p:nvPr>
        </p:nvSpPr>
        <p:spPr>
          <a:xfrm>
            <a:off x="457200" y="1874838"/>
            <a:ext cx="8229600" cy="4525962"/>
          </a:xfrm>
          <a:ln>
            <a:solidFill>
              <a:schemeClr val="bg1"/>
            </a:solidFill>
            <a:miter lim="800000"/>
            <a:headEnd/>
            <a:tailEnd/>
          </a:ln>
        </p:spPr>
        <p:txBody>
          <a:bodyPr/>
          <a:lstStyle/>
          <a:p>
            <a:pPr eaLnBrk="1" hangingPunct="1">
              <a:lnSpc>
                <a:spcPct val="80000"/>
              </a:lnSpc>
            </a:pPr>
            <a:r>
              <a:rPr lang="en-US" altLang="en-US" sz="2400" b="1">
                <a:solidFill>
                  <a:srgbClr val="800000"/>
                </a:solidFill>
              </a:rPr>
              <a:t>Preliminary Examination </a:t>
            </a:r>
          </a:p>
          <a:p>
            <a:pPr eaLnBrk="1" hangingPunct="1">
              <a:lnSpc>
                <a:spcPct val="80000"/>
              </a:lnSpc>
            </a:pPr>
            <a:endParaRPr lang="en-US" altLang="en-US" sz="800" b="1">
              <a:solidFill>
                <a:srgbClr val="800000"/>
              </a:solidFill>
            </a:endParaRPr>
          </a:p>
          <a:p>
            <a:pPr eaLnBrk="1" hangingPunct="1">
              <a:lnSpc>
                <a:spcPct val="80000"/>
              </a:lnSpc>
              <a:buFontTx/>
              <a:buNone/>
            </a:pPr>
            <a:r>
              <a:rPr lang="en-US" altLang="en-US" sz="2000"/>
              <a:t>	</a:t>
            </a:r>
            <a:r>
              <a:rPr lang="en-US" altLang="en-US" sz="2000">
                <a:solidFill>
                  <a:srgbClr val="0066CC"/>
                </a:solidFill>
              </a:rPr>
              <a:t>All documents requested         have been provided</a:t>
            </a:r>
          </a:p>
          <a:p>
            <a:pPr eaLnBrk="1" hangingPunct="1">
              <a:lnSpc>
                <a:spcPct val="80000"/>
              </a:lnSpc>
              <a:buFontTx/>
              <a:buNone/>
            </a:pPr>
            <a:endParaRPr lang="en-US" altLang="en-US" sz="2000">
              <a:solidFill>
                <a:srgbClr val="800000"/>
              </a:solidFill>
            </a:endParaRPr>
          </a:p>
          <a:p>
            <a:pPr eaLnBrk="1" hangingPunct="1">
              <a:lnSpc>
                <a:spcPct val="80000"/>
              </a:lnSpc>
            </a:pPr>
            <a:r>
              <a:rPr lang="en-US" altLang="en-US" sz="2400" b="1">
                <a:solidFill>
                  <a:srgbClr val="800000"/>
                </a:solidFill>
              </a:rPr>
              <a:t>Technical Evaluation</a:t>
            </a:r>
          </a:p>
          <a:p>
            <a:pPr eaLnBrk="1" hangingPunct="1">
              <a:lnSpc>
                <a:spcPct val="80000"/>
              </a:lnSpc>
              <a:buFontTx/>
              <a:buNone/>
            </a:pPr>
            <a:r>
              <a:rPr lang="en-US" altLang="en-US" sz="1800"/>
              <a:t>	</a:t>
            </a:r>
            <a:r>
              <a:rPr lang="en-US" altLang="en-US" sz="2000">
                <a:solidFill>
                  <a:srgbClr val="0066CC"/>
                </a:solidFill>
              </a:rPr>
              <a:t>General and Particular Specifications accepted by the Tenderer</a:t>
            </a:r>
          </a:p>
          <a:p>
            <a:pPr eaLnBrk="1" hangingPunct="1">
              <a:lnSpc>
                <a:spcPct val="80000"/>
              </a:lnSpc>
              <a:buFontTx/>
              <a:buNone/>
            </a:pPr>
            <a:endParaRPr lang="en-US" altLang="en-US" sz="900">
              <a:solidFill>
                <a:srgbClr val="0066CC"/>
              </a:solidFill>
            </a:endParaRPr>
          </a:p>
          <a:p>
            <a:pPr eaLnBrk="1" hangingPunct="1">
              <a:lnSpc>
                <a:spcPct val="80000"/>
              </a:lnSpc>
              <a:buFontTx/>
              <a:buNone/>
            </a:pPr>
            <a:r>
              <a:rPr lang="en-US" altLang="en-US" sz="2000">
                <a:solidFill>
                  <a:srgbClr val="0066CC"/>
                </a:solidFill>
              </a:rPr>
              <a:t>	GCC/PCC terms and conditions accepted by the Tenderer</a:t>
            </a:r>
          </a:p>
          <a:p>
            <a:pPr eaLnBrk="1" hangingPunct="1">
              <a:lnSpc>
                <a:spcPct val="80000"/>
              </a:lnSpc>
              <a:buFontTx/>
              <a:buNone/>
            </a:pPr>
            <a:endParaRPr lang="en-US" altLang="en-US" sz="2000">
              <a:solidFill>
                <a:srgbClr val="0066CC"/>
              </a:solidFill>
            </a:endParaRPr>
          </a:p>
          <a:p>
            <a:pPr eaLnBrk="1" hangingPunct="1">
              <a:lnSpc>
                <a:spcPct val="80000"/>
              </a:lnSpc>
            </a:pPr>
            <a:r>
              <a:rPr lang="en-US" altLang="en-US" sz="2400" b="1">
                <a:solidFill>
                  <a:srgbClr val="800000"/>
                </a:solidFill>
              </a:rPr>
              <a:t>Financial Evaluation</a:t>
            </a:r>
          </a:p>
          <a:p>
            <a:pPr eaLnBrk="1" hangingPunct="1">
              <a:lnSpc>
                <a:spcPct val="80000"/>
              </a:lnSpc>
              <a:buFontTx/>
              <a:buNone/>
            </a:pPr>
            <a:r>
              <a:rPr lang="en-US" altLang="en-US" sz="2000"/>
              <a:t>	#  </a:t>
            </a:r>
            <a:r>
              <a:rPr lang="en-US" altLang="en-US" sz="2000">
                <a:solidFill>
                  <a:srgbClr val="0066CC"/>
                </a:solidFill>
              </a:rPr>
              <a:t>Establish Price for Evaluation (exclude Provisional Sums: </a:t>
            </a:r>
          </a:p>
          <a:p>
            <a:pPr eaLnBrk="1" hangingPunct="1">
              <a:lnSpc>
                <a:spcPct val="80000"/>
              </a:lnSpc>
              <a:buFontTx/>
              <a:buNone/>
            </a:pPr>
            <a:r>
              <a:rPr lang="en-US" altLang="en-US" sz="2000">
                <a:solidFill>
                  <a:srgbClr val="0066CC"/>
                </a:solidFill>
              </a:rPr>
              <a:t>         include  Day works if competitive) (ITT46.2)</a:t>
            </a:r>
          </a:p>
          <a:p>
            <a:pPr eaLnBrk="1" hangingPunct="1">
              <a:lnSpc>
                <a:spcPct val="80000"/>
              </a:lnSpc>
              <a:buFontTx/>
              <a:buNone/>
            </a:pPr>
            <a:r>
              <a:rPr lang="en-US" altLang="en-US" sz="2000"/>
              <a:t>	#  Correct Arithmetical Errors (ITT 43)</a:t>
            </a:r>
          </a:p>
          <a:p>
            <a:pPr eaLnBrk="1" hangingPunct="1">
              <a:lnSpc>
                <a:spcPct val="80000"/>
              </a:lnSpc>
              <a:buFontTx/>
              <a:buNone/>
            </a:pPr>
            <a:r>
              <a:rPr lang="en-US" altLang="en-US" sz="2000">
                <a:solidFill>
                  <a:srgbClr val="0066CC"/>
                </a:solidFill>
              </a:rPr>
              <a:t>	#  Adjustment for discounts as permitted by (ITT 46.2)</a:t>
            </a:r>
          </a:p>
          <a:p>
            <a:pPr eaLnBrk="1" hangingPunct="1">
              <a:lnSpc>
                <a:spcPct val="80000"/>
              </a:lnSpc>
              <a:buFontTx/>
              <a:buNone/>
            </a:pPr>
            <a:r>
              <a:rPr lang="en-US" altLang="en-US" sz="2000"/>
              <a:t>	#  Adjust for any other acceptable minor variations or deviations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0042302B-D921-1780-F58B-BD282D2CD4B8}"/>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E647572-7345-4B53-BB2C-179A6ECA16C0}" type="slidenum">
              <a:rPr lang="en-US" altLang="en-US"/>
              <a:pPr/>
              <a:t>23</a:t>
            </a:fld>
            <a:endParaRPr lang="en-US" altLang="en-US"/>
          </a:p>
        </p:txBody>
      </p:sp>
      <p:sp>
        <p:nvSpPr>
          <p:cNvPr id="24579" name="Rectangle 2">
            <a:extLst>
              <a:ext uri="{FF2B5EF4-FFF2-40B4-BE49-F238E27FC236}">
                <a16:creationId xmlns:a16="http://schemas.microsoft.com/office/drawing/2014/main" id="{5377FF51-9C29-D3BB-F58A-E4401D2C34CA}"/>
              </a:ext>
            </a:extLst>
          </p:cNvPr>
          <p:cNvSpPr>
            <a:spLocks noGrp="1" noChangeArrowheads="1"/>
          </p:cNvSpPr>
          <p:nvPr>
            <p:ph type="title"/>
          </p:nvPr>
        </p:nvSpPr>
        <p:spPr>
          <a:solidFill>
            <a:srgbClr val="FFFFCC"/>
          </a:solidFill>
          <a:ln>
            <a:solidFill>
              <a:schemeClr val="bg1"/>
            </a:solidFill>
            <a:miter lim="800000"/>
            <a:headEnd/>
            <a:tailEnd/>
          </a:ln>
        </p:spPr>
        <p:txBody>
          <a:bodyPr/>
          <a:lstStyle/>
          <a:p>
            <a:pPr eaLnBrk="1" hangingPunct="1"/>
            <a:br>
              <a:rPr lang="en-US" altLang="en-US" sz="4000" b="1">
                <a:solidFill>
                  <a:srgbClr val="0066CC"/>
                </a:solidFill>
              </a:rPr>
            </a:br>
            <a:r>
              <a:rPr lang="en-US" altLang="en-US" sz="4000" b="1">
                <a:solidFill>
                  <a:srgbClr val="0066CC"/>
                </a:solidFill>
              </a:rPr>
              <a:t>Preliminary Examination</a:t>
            </a:r>
            <a:br>
              <a:rPr lang="en-US" altLang="en-US" sz="4000" b="1">
                <a:solidFill>
                  <a:srgbClr val="0066CC"/>
                </a:solidFill>
              </a:rPr>
            </a:br>
            <a:endParaRPr lang="en-US" altLang="en-US" sz="4000" b="1">
              <a:solidFill>
                <a:srgbClr val="0066CC"/>
              </a:solidFill>
            </a:endParaRPr>
          </a:p>
        </p:txBody>
      </p:sp>
      <p:sp>
        <p:nvSpPr>
          <p:cNvPr id="24580" name="Rectangle 3">
            <a:extLst>
              <a:ext uri="{FF2B5EF4-FFF2-40B4-BE49-F238E27FC236}">
                <a16:creationId xmlns:a16="http://schemas.microsoft.com/office/drawing/2014/main" id="{557917C0-7D7E-7879-782B-CF80E0DD620F}"/>
              </a:ext>
            </a:extLst>
          </p:cNvPr>
          <p:cNvSpPr>
            <a:spLocks noGrp="1" noChangeArrowheads="1"/>
          </p:cNvSpPr>
          <p:nvPr>
            <p:ph type="body" idx="1"/>
          </p:nvPr>
        </p:nvSpPr>
        <p:spPr>
          <a:ln>
            <a:solidFill>
              <a:schemeClr val="bg1"/>
            </a:solidFill>
            <a:miter lim="800000"/>
            <a:headEnd/>
            <a:tailEnd/>
          </a:ln>
        </p:spPr>
        <p:txBody>
          <a:bodyPr/>
          <a:lstStyle/>
          <a:p>
            <a:pPr eaLnBrk="1" hangingPunct="1">
              <a:lnSpc>
                <a:spcPct val="90000"/>
              </a:lnSpc>
              <a:buFontTx/>
              <a:buNone/>
            </a:pPr>
            <a:r>
              <a:rPr lang="en-US" altLang="en-US" sz="2800" b="1">
                <a:solidFill>
                  <a:srgbClr val="800000"/>
                </a:solidFill>
              </a:rPr>
              <a:t>Examination Procedure – What to look for!</a:t>
            </a:r>
          </a:p>
          <a:p>
            <a:pPr eaLnBrk="1" hangingPunct="1">
              <a:lnSpc>
                <a:spcPct val="90000"/>
              </a:lnSpc>
            </a:pPr>
            <a:r>
              <a:rPr lang="en-US" altLang="en-US" sz="2200" b="1">
                <a:solidFill>
                  <a:srgbClr val="0066CC"/>
                </a:solidFill>
              </a:rPr>
              <a:t>Verification</a:t>
            </a:r>
            <a:r>
              <a:rPr lang="en-US" altLang="en-US" sz="2200"/>
              <a:t> (Is Tender genuine and acceptable, signed, Power of Attorney attached)</a:t>
            </a:r>
          </a:p>
          <a:p>
            <a:pPr eaLnBrk="1" hangingPunct="1">
              <a:lnSpc>
                <a:spcPct val="90000"/>
              </a:lnSpc>
            </a:pPr>
            <a:r>
              <a:rPr lang="en-US" altLang="en-US" sz="2200" b="1">
                <a:solidFill>
                  <a:srgbClr val="0066CC"/>
                </a:solidFill>
              </a:rPr>
              <a:t>Tender Security</a:t>
            </a:r>
            <a:r>
              <a:rPr lang="en-US" altLang="en-US" sz="2200"/>
              <a:t> (Is Tender Security (amount/currency) attached?)</a:t>
            </a:r>
          </a:p>
          <a:p>
            <a:pPr eaLnBrk="1" hangingPunct="1">
              <a:lnSpc>
                <a:spcPct val="90000"/>
              </a:lnSpc>
            </a:pPr>
            <a:r>
              <a:rPr lang="en-US" altLang="en-US" sz="2200" b="1">
                <a:solidFill>
                  <a:srgbClr val="0066CC"/>
                </a:solidFill>
              </a:rPr>
              <a:t>Eligibility</a:t>
            </a:r>
            <a:r>
              <a:rPr lang="en-US" altLang="en-US" sz="2200"/>
              <a:t> (Determine eligibility of Tenderer/Conformity of Materials, Equipment and Services – ITT 25, 26 &amp; 44)</a:t>
            </a:r>
          </a:p>
          <a:p>
            <a:pPr eaLnBrk="1" hangingPunct="1">
              <a:lnSpc>
                <a:spcPct val="90000"/>
              </a:lnSpc>
            </a:pPr>
            <a:r>
              <a:rPr lang="en-US" altLang="en-US" sz="2200" b="1">
                <a:solidFill>
                  <a:srgbClr val="0066CC"/>
                </a:solidFill>
              </a:rPr>
              <a:t>Completeness of Tender</a:t>
            </a:r>
          </a:p>
          <a:p>
            <a:pPr eaLnBrk="1" hangingPunct="1">
              <a:lnSpc>
                <a:spcPct val="90000"/>
              </a:lnSpc>
              <a:buFontTx/>
              <a:buNone/>
            </a:pPr>
            <a:r>
              <a:rPr lang="en-US" altLang="en-US" sz="2200"/>
              <a:t>	</a:t>
            </a:r>
            <a:r>
              <a:rPr lang="en-US" altLang="en-US" sz="2200">
                <a:solidFill>
                  <a:schemeClr val="tx2"/>
                </a:solidFill>
              </a:rPr>
              <a:t>* Are All documents provided. Sort and identity information provided and determine completeness (ITT 44.1)</a:t>
            </a:r>
          </a:p>
          <a:p>
            <a:pPr eaLnBrk="1" hangingPunct="1">
              <a:lnSpc>
                <a:spcPct val="90000"/>
              </a:lnSpc>
              <a:buFontTx/>
              <a:buNone/>
            </a:pPr>
            <a:endParaRPr lang="en-US" altLang="en-US" sz="900">
              <a:solidFill>
                <a:schemeClr val="tx2"/>
              </a:solidFill>
            </a:endParaRPr>
          </a:p>
          <a:p>
            <a:pPr eaLnBrk="1" hangingPunct="1">
              <a:lnSpc>
                <a:spcPct val="90000"/>
              </a:lnSpc>
              <a:buFontTx/>
              <a:buNone/>
            </a:pPr>
            <a:r>
              <a:rPr lang="en-US" altLang="en-US" sz="2200"/>
              <a:t>	* Unless specifically permitted, Tenders not covering the full scope of works should be considered non responsive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a:extLst>
              <a:ext uri="{FF2B5EF4-FFF2-40B4-BE49-F238E27FC236}">
                <a16:creationId xmlns:a16="http://schemas.microsoft.com/office/drawing/2014/main" id="{5A8D3C05-EAD3-49D3-4531-C0F1BBBA1D8F}"/>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C41E118-5959-4B7D-A311-9A18F9FF82C0}" type="slidenum">
              <a:rPr lang="en-US" altLang="en-US"/>
              <a:pPr/>
              <a:t>24</a:t>
            </a:fld>
            <a:endParaRPr lang="en-US" altLang="en-US"/>
          </a:p>
        </p:txBody>
      </p:sp>
      <p:sp>
        <p:nvSpPr>
          <p:cNvPr id="25603" name="Rectangle 2">
            <a:extLst>
              <a:ext uri="{FF2B5EF4-FFF2-40B4-BE49-F238E27FC236}">
                <a16:creationId xmlns:a16="http://schemas.microsoft.com/office/drawing/2014/main" id="{A6E9F1A8-CE4F-BD0E-0158-13AADA2C0160}"/>
              </a:ext>
            </a:extLst>
          </p:cNvPr>
          <p:cNvSpPr>
            <a:spLocks noGrp="1" noChangeArrowheads="1"/>
          </p:cNvSpPr>
          <p:nvPr>
            <p:ph type="title"/>
          </p:nvPr>
        </p:nvSpPr>
        <p:spPr>
          <a:solidFill>
            <a:srgbClr val="FFE3EC"/>
          </a:solidFill>
          <a:ln>
            <a:solidFill>
              <a:schemeClr val="bg1"/>
            </a:solidFill>
            <a:miter lim="800000"/>
            <a:headEnd/>
            <a:tailEnd/>
          </a:ln>
        </p:spPr>
        <p:txBody>
          <a:bodyPr/>
          <a:lstStyle/>
          <a:p>
            <a:pPr eaLnBrk="1" hangingPunct="1"/>
            <a:br>
              <a:rPr lang="en-US" altLang="en-US" sz="4000" b="1">
                <a:solidFill>
                  <a:srgbClr val="0066CC"/>
                </a:solidFill>
              </a:rPr>
            </a:br>
            <a:r>
              <a:rPr lang="en-US" altLang="en-US" sz="4000" b="1">
                <a:solidFill>
                  <a:srgbClr val="0066CC"/>
                </a:solidFill>
              </a:rPr>
              <a:t>Detailed Verification</a:t>
            </a:r>
            <a:br>
              <a:rPr lang="en-US" altLang="en-US" sz="4000" b="1">
                <a:solidFill>
                  <a:srgbClr val="0066CC"/>
                </a:solidFill>
              </a:rPr>
            </a:br>
            <a:endParaRPr lang="en-US" altLang="en-US" sz="4000" b="1">
              <a:solidFill>
                <a:srgbClr val="0066CC"/>
              </a:solidFill>
            </a:endParaRPr>
          </a:p>
        </p:txBody>
      </p:sp>
      <p:sp>
        <p:nvSpPr>
          <p:cNvPr id="25604" name="Rectangle 3">
            <a:extLst>
              <a:ext uri="{FF2B5EF4-FFF2-40B4-BE49-F238E27FC236}">
                <a16:creationId xmlns:a16="http://schemas.microsoft.com/office/drawing/2014/main" id="{897C12C5-328B-665F-C716-20ED3154864D}"/>
              </a:ext>
            </a:extLst>
          </p:cNvPr>
          <p:cNvSpPr>
            <a:spLocks noGrp="1" noChangeArrowheads="1"/>
          </p:cNvSpPr>
          <p:nvPr>
            <p:ph type="body" idx="1"/>
          </p:nvPr>
        </p:nvSpPr>
        <p:spPr>
          <a:xfrm>
            <a:off x="457200" y="1874838"/>
            <a:ext cx="8229600" cy="4373562"/>
          </a:xfrm>
          <a:solidFill>
            <a:srgbClr val="FFFFCC"/>
          </a:solidFill>
          <a:ln>
            <a:solidFill>
              <a:schemeClr val="bg1"/>
            </a:solidFill>
            <a:miter lim="800000"/>
            <a:headEnd/>
            <a:tailEnd/>
          </a:ln>
        </p:spPr>
        <p:txBody>
          <a:bodyPr/>
          <a:lstStyle/>
          <a:p>
            <a:pPr eaLnBrk="1" hangingPunct="1">
              <a:lnSpc>
                <a:spcPct val="80000"/>
              </a:lnSpc>
            </a:pPr>
            <a:r>
              <a:rPr lang="en-US" altLang="en-US" sz="2400">
                <a:solidFill>
                  <a:srgbClr val="0066CC"/>
                </a:solidFill>
              </a:rPr>
              <a:t>Is the Tender Submission Sheet (Form-W-1) and all other supporting sheets properly signed?</a:t>
            </a:r>
          </a:p>
          <a:p>
            <a:pPr eaLnBrk="1" hangingPunct="1">
              <a:lnSpc>
                <a:spcPct val="80000"/>
              </a:lnSpc>
              <a:buFontTx/>
              <a:buNone/>
            </a:pPr>
            <a:endParaRPr lang="en-US" altLang="en-US" sz="1400">
              <a:solidFill>
                <a:srgbClr val="0066CC"/>
              </a:solidFill>
            </a:endParaRPr>
          </a:p>
          <a:p>
            <a:pPr eaLnBrk="1" hangingPunct="1">
              <a:lnSpc>
                <a:spcPct val="80000"/>
              </a:lnSpc>
              <a:buFontTx/>
              <a:buNone/>
            </a:pPr>
            <a:endParaRPr lang="en-US" altLang="en-US" sz="1400">
              <a:solidFill>
                <a:srgbClr val="0066CC"/>
              </a:solidFill>
            </a:endParaRPr>
          </a:p>
          <a:p>
            <a:pPr eaLnBrk="1" hangingPunct="1">
              <a:lnSpc>
                <a:spcPct val="80000"/>
              </a:lnSpc>
            </a:pPr>
            <a:r>
              <a:rPr lang="en-US" altLang="en-US" sz="2400">
                <a:solidFill>
                  <a:srgbClr val="800000"/>
                </a:solidFill>
              </a:rPr>
              <a:t>Is the Power of attorney attached supporting signatory </a:t>
            </a:r>
          </a:p>
          <a:p>
            <a:pPr eaLnBrk="1" hangingPunct="1">
              <a:lnSpc>
                <a:spcPct val="80000"/>
              </a:lnSpc>
              <a:buFontTx/>
              <a:buNone/>
            </a:pPr>
            <a:endParaRPr lang="en-US" altLang="en-US" sz="2400">
              <a:solidFill>
                <a:srgbClr val="800000"/>
              </a:solidFill>
            </a:endParaRPr>
          </a:p>
          <a:p>
            <a:pPr eaLnBrk="1" hangingPunct="1">
              <a:lnSpc>
                <a:spcPct val="80000"/>
              </a:lnSpc>
              <a:buFontTx/>
              <a:buNone/>
            </a:pPr>
            <a:endParaRPr lang="en-US" altLang="en-US" sz="600">
              <a:solidFill>
                <a:srgbClr val="800000"/>
              </a:solidFill>
            </a:endParaRPr>
          </a:p>
          <a:p>
            <a:pPr eaLnBrk="1" hangingPunct="1">
              <a:lnSpc>
                <a:spcPct val="80000"/>
              </a:lnSpc>
            </a:pPr>
            <a:r>
              <a:rPr lang="en-US" altLang="en-US" sz="2400">
                <a:solidFill>
                  <a:srgbClr val="0066CC"/>
                </a:solidFill>
              </a:rPr>
              <a:t>Is the Tender Validity period as specified in TDS </a:t>
            </a:r>
          </a:p>
          <a:p>
            <a:pPr eaLnBrk="1" hangingPunct="1">
              <a:lnSpc>
                <a:spcPct val="80000"/>
              </a:lnSpc>
              <a:buFontTx/>
              <a:buNone/>
            </a:pPr>
            <a:endParaRPr lang="en-US" altLang="en-US" sz="1400">
              <a:solidFill>
                <a:srgbClr val="0066CC"/>
              </a:solidFill>
            </a:endParaRPr>
          </a:p>
          <a:p>
            <a:pPr eaLnBrk="1" hangingPunct="1">
              <a:lnSpc>
                <a:spcPct val="80000"/>
              </a:lnSpc>
            </a:pPr>
            <a:r>
              <a:rPr lang="en-US" altLang="en-US" sz="2400">
                <a:solidFill>
                  <a:srgbClr val="800000"/>
                </a:solidFill>
              </a:rPr>
              <a:t>All the pages in the Tender and any corrections; are they signed/initialled by authorized person </a:t>
            </a:r>
          </a:p>
          <a:p>
            <a:pPr eaLnBrk="1" hangingPunct="1">
              <a:lnSpc>
                <a:spcPct val="80000"/>
              </a:lnSpc>
              <a:buFontTx/>
              <a:buNone/>
            </a:pPr>
            <a:endParaRPr lang="en-US" altLang="en-US" sz="500">
              <a:solidFill>
                <a:srgbClr val="800000"/>
              </a:solidFill>
            </a:endParaRPr>
          </a:p>
          <a:p>
            <a:pPr eaLnBrk="1" hangingPunct="1">
              <a:lnSpc>
                <a:spcPct val="80000"/>
              </a:lnSpc>
              <a:buFontTx/>
              <a:buNone/>
            </a:pPr>
            <a:endParaRPr lang="en-US" altLang="en-US" sz="900">
              <a:solidFill>
                <a:srgbClr val="800000"/>
              </a:solidFill>
            </a:endParaRPr>
          </a:p>
          <a:p>
            <a:pPr eaLnBrk="1" hangingPunct="1">
              <a:lnSpc>
                <a:spcPct val="80000"/>
              </a:lnSpc>
              <a:buFontTx/>
              <a:buNone/>
            </a:pPr>
            <a:endParaRPr lang="en-US" altLang="en-US" sz="500">
              <a:solidFill>
                <a:srgbClr val="800000"/>
              </a:solidFill>
            </a:endParaRPr>
          </a:p>
          <a:p>
            <a:pPr eaLnBrk="1" hangingPunct="1">
              <a:lnSpc>
                <a:spcPct val="80000"/>
              </a:lnSpc>
            </a:pPr>
            <a:r>
              <a:rPr lang="en-US" altLang="en-US" sz="2400">
                <a:solidFill>
                  <a:srgbClr val="0066CC"/>
                </a:solidFill>
              </a:rPr>
              <a:t>Joint Venture Agreement or Letter of Intent attached outlining joint and several liability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a:extLst>
              <a:ext uri="{FF2B5EF4-FFF2-40B4-BE49-F238E27FC236}">
                <a16:creationId xmlns:a16="http://schemas.microsoft.com/office/drawing/2014/main" id="{6D6E5DCB-2780-5523-5E8A-42228758ABEC}"/>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52DE8D3-FDED-4919-818B-F3103943CAE2}" type="slidenum">
              <a:rPr lang="en-US" altLang="en-US"/>
              <a:pPr/>
              <a:t>25</a:t>
            </a:fld>
            <a:endParaRPr lang="en-US" altLang="en-US"/>
          </a:p>
        </p:txBody>
      </p:sp>
      <p:sp>
        <p:nvSpPr>
          <p:cNvPr id="26627" name="Rectangle 2">
            <a:extLst>
              <a:ext uri="{FF2B5EF4-FFF2-40B4-BE49-F238E27FC236}">
                <a16:creationId xmlns:a16="http://schemas.microsoft.com/office/drawing/2014/main" id="{0D87446B-A139-BE1E-7646-2C19727AF84E}"/>
              </a:ext>
            </a:extLst>
          </p:cNvPr>
          <p:cNvSpPr>
            <a:spLocks noGrp="1" noChangeArrowheads="1"/>
          </p:cNvSpPr>
          <p:nvPr>
            <p:ph type="title"/>
          </p:nvPr>
        </p:nvSpPr>
        <p:spPr>
          <a:solidFill>
            <a:srgbClr val="FFE3EC"/>
          </a:solidFill>
          <a:ln>
            <a:solidFill>
              <a:schemeClr val="bg1"/>
            </a:solidFill>
            <a:miter lim="800000"/>
            <a:headEnd/>
            <a:tailEnd/>
          </a:ln>
        </p:spPr>
        <p:txBody>
          <a:bodyPr/>
          <a:lstStyle/>
          <a:p>
            <a:pPr eaLnBrk="1" hangingPunct="1"/>
            <a:r>
              <a:rPr lang="en-US" altLang="en-US">
                <a:solidFill>
                  <a:srgbClr val="0066CC"/>
                </a:solidFill>
              </a:rPr>
              <a:t>Completeness of Tender</a:t>
            </a:r>
          </a:p>
        </p:txBody>
      </p:sp>
      <p:sp>
        <p:nvSpPr>
          <p:cNvPr id="26628" name="Rectangle 3">
            <a:extLst>
              <a:ext uri="{FF2B5EF4-FFF2-40B4-BE49-F238E27FC236}">
                <a16:creationId xmlns:a16="http://schemas.microsoft.com/office/drawing/2014/main" id="{12DAA518-105C-4877-4B57-26BCFD1FF2B8}"/>
              </a:ext>
            </a:extLst>
          </p:cNvPr>
          <p:cNvSpPr>
            <a:spLocks noGrp="1" noChangeArrowheads="1"/>
          </p:cNvSpPr>
          <p:nvPr>
            <p:ph type="body" idx="1"/>
          </p:nvPr>
        </p:nvSpPr>
        <p:spPr>
          <a:xfrm>
            <a:off x="457200" y="1951038"/>
            <a:ext cx="8229600" cy="4525962"/>
          </a:xfrm>
          <a:solidFill>
            <a:srgbClr val="FFFFCC"/>
          </a:solidFill>
          <a:ln>
            <a:solidFill>
              <a:schemeClr val="bg1"/>
            </a:solidFill>
            <a:miter lim="800000"/>
            <a:headEnd/>
            <a:tailEnd/>
          </a:ln>
        </p:spPr>
        <p:txBody>
          <a:bodyPr/>
          <a:lstStyle/>
          <a:p>
            <a:pPr eaLnBrk="1" hangingPunct="1">
              <a:lnSpc>
                <a:spcPct val="80000"/>
              </a:lnSpc>
            </a:pPr>
            <a:endParaRPr lang="en-US" altLang="en-US" sz="2400"/>
          </a:p>
          <a:p>
            <a:pPr eaLnBrk="1" hangingPunct="1">
              <a:lnSpc>
                <a:spcPct val="80000"/>
              </a:lnSpc>
            </a:pPr>
            <a:r>
              <a:rPr lang="en-US" altLang="en-US" sz="2400" b="1"/>
              <a:t>Have all documents requested by the TD been provided. Sort and identify information provided and determine completeness.</a:t>
            </a:r>
          </a:p>
          <a:p>
            <a:pPr eaLnBrk="1" hangingPunct="1">
              <a:lnSpc>
                <a:spcPct val="80000"/>
              </a:lnSpc>
            </a:pPr>
            <a:endParaRPr lang="en-US" altLang="en-US" sz="1200" b="1"/>
          </a:p>
          <a:p>
            <a:pPr eaLnBrk="1" hangingPunct="1">
              <a:lnSpc>
                <a:spcPct val="80000"/>
              </a:lnSpc>
            </a:pPr>
            <a:r>
              <a:rPr lang="en-US" altLang="en-US" sz="2400" b="1">
                <a:solidFill>
                  <a:srgbClr val="0066CC"/>
                </a:solidFill>
              </a:rPr>
              <a:t>Does the Tender cover all items requested in the Scope of Works, and does it include all the Bills  specified in the TD?</a:t>
            </a:r>
          </a:p>
          <a:p>
            <a:pPr eaLnBrk="1" hangingPunct="1">
              <a:lnSpc>
                <a:spcPct val="80000"/>
              </a:lnSpc>
            </a:pPr>
            <a:endParaRPr lang="en-US" altLang="en-US" sz="1400" b="1">
              <a:solidFill>
                <a:srgbClr val="0066CC"/>
              </a:solidFill>
            </a:endParaRPr>
          </a:p>
          <a:p>
            <a:pPr eaLnBrk="1" hangingPunct="1">
              <a:lnSpc>
                <a:spcPct val="80000"/>
              </a:lnSpc>
            </a:pPr>
            <a:r>
              <a:rPr lang="en-US" altLang="en-US" sz="2400" b="1"/>
              <a:t>Is the completion period acceptable?</a:t>
            </a:r>
          </a:p>
          <a:p>
            <a:pPr eaLnBrk="1" hangingPunct="1">
              <a:lnSpc>
                <a:spcPct val="80000"/>
              </a:lnSpc>
            </a:pPr>
            <a:endParaRPr lang="en-US" altLang="en-US" sz="1400" b="1"/>
          </a:p>
          <a:p>
            <a:pPr eaLnBrk="1" hangingPunct="1">
              <a:lnSpc>
                <a:spcPct val="80000"/>
              </a:lnSpc>
            </a:pPr>
            <a:r>
              <a:rPr lang="en-US" altLang="en-US" sz="2400" b="1">
                <a:solidFill>
                  <a:srgbClr val="0066CC"/>
                </a:solidFill>
              </a:rPr>
              <a:t>Is the Tender accompanied by sufficient detailed essential information for technical and performance evaluation as stated in TD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a:extLst>
              <a:ext uri="{FF2B5EF4-FFF2-40B4-BE49-F238E27FC236}">
                <a16:creationId xmlns:a16="http://schemas.microsoft.com/office/drawing/2014/main" id="{9448C668-8EB8-A9EF-BD89-1780CA1CFED5}"/>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632E221-F0BD-4CDD-8C3F-F3B3752662E9}" type="slidenum">
              <a:rPr lang="en-US" altLang="en-US"/>
              <a:pPr/>
              <a:t>26</a:t>
            </a:fld>
            <a:endParaRPr lang="en-US" altLang="en-US"/>
          </a:p>
        </p:txBody>
      </p:sp>
      <p:sp>
        <p:nvSpPr>
          <p:cNvPr id="27651" name="Rectangle 2">
            <a:extLst>
              <a:ext uri="{FF2B5EF4-FFF2-40B4-BE49-F238E27FC236}">
                <a16:creationId xmlns:a16="http://schemas.microsoft.com/office/drawing/2014/main" id="{340545F6-289F-2795-EF23-C4E5D30AFA3D}"/>
              </a:ext>
            </a:extLst>
          </p:cNvPr>
          <p:cNvSpPr>
            <a:spLocks noGrp="1" noChangeArrowheads="1"/>
          </p:cNvSpPr>
          <p:nvPr>
            <p:ph type="title"/>
          </p:nvPr>
        </p:nvSpPr>
        <p:spPr>
          <a:solidFill>
            <a:srgbClr val="FFFFCC"/>
          </a:solidFill>
          <a:ln>
            <a:solidFill>
              <a:schemeClr val="bg1"/>
            </a:solidFill>
            <a:miter lim="800000"/>
            <a:headEnd/>
            <a:tailEnd/>
          </a:ln>
        </p:spPr>
        <p:txBody>
          <a:bodyPr/>
          <a:lstStyle/>
          <a:p>
            <a:pPr eaLnBrk="1" hangingPunct="1"/>
            <a:br>
              <a:rPr lang="en-US" altLang="en-US" sz="4000">
                <a:solidFill>
                  <a:srgbClr val="0066CC"/>
                </a:solidFill>
              </a:rPr>
            </a:br>
            <a:r>
              <a:rPr lang="en-US" altLang="en-US" sz="4000" b="1"/>
              <a:t>Technical Evaluation</a:t>
            </a:r>
            <a:r>
              <a:rPr lang="en-US" altLang="en-US" sz="4000">
                <a:solidFill>
                  <a:srgbClr val="0066CC"/>
                </a:solidFill>
              </a:rPr>
              <a:t> </a:t>
            </a:r>
            <a:br>
              <a:rPr lang="en-US" altLang="en-US" sz="4000">
                <a:solidFill>
                  <a:srgbClr val="0066CC"/>
                </a:solidFill>
              </a:rPr>
            </a:br>
            <a:endParaRPr lang="en-US" altLang="en-US" sz="4000">
              <a:solidFill>
                <a:srgbClr val="0066CC"/>
              </a:solidFill>
            </a:endParaRPr>
          </a:p>
        </p:txBody>
      </p:sp>
      <p:sp>
        <p:nvSpPr>
          <p:cNvPr id="27652" name="Rectangle 3">
            <a:extLst>
              <a:ext uri="{FF2B5EF4-FFF2-40B4-BE49-F238E27FC236}">
                <a16:creationId xmlns:a16="http://schemas.microsoft.com/office/drawing/2014/main" id="{3CA82B28-EFAA-04D1-6883-1262774F68A8}"/>
              </a:ext>
            </a:extLst>
          </p:cNvPr>
          <p:cNvSpPr>
            <a:spLocks noGrp="1" noChangeArrowheads="1"/>
          </p:cNvSpPr>
          <p:nvPr>
            <p:ph type="body" idx="1"/>
          </p:nvPr>
        </p:nvSpPr>
        <p:spPr>
          <a:xfrm>
            <a:off x="457200" y="1646238"/>
            <a:ext cx="8229600" cy="4525962"/>
          </a:xfrm>
          <a:solidFill>
            <a:srgbClr val="FFE3EC"/>
          </a:solidFill>
          <a:ln>
            <a:solidFill>
              <a:schemeClr val="bg1"/>
            </a:solidFill>
            <a:miter lim="800000"/>
            <a:headEnd/>
            <a:tailEnd/>
          </a:ln>
        </p:spPr>
        <p:txBody>
          <a:bodyPr/>
          <a:lstStyle/>
          <a:p>
            <a:pPr eaLnBrk="1" hangingPunct="1">
              <a:lnSpc>
                <a:spcPct val="80000"/>
              </a:lnSpc>
              <a:buFontTx/>
              <a:buNone/>
            </a:pPr>
            <a:r>
              <a:rPr lang="en-US" altLang="en-US" sz="2800" i="1">
                <a:solidFill>
                  <a:srgbClr val="0066CC"/>
                </a:solidFill>
              </a:rPr>
              <a:t>   To confirm that all technical specifications in the TD have been complied with without material deviation, reservation or omission (ITT 45)</a:t>
            </a:r>
          </a:p>
          <a:p>
            <a:pPr eaLnBrk="1" hangingPunct="1">
              <a:lnSpc>
                <a:spcPct val="80000"/>
              </a:lnSpc>
              <a:buFontTx/>
              <a:buNone/>
            </a:pPr>
            <a:endParaRPr lang="en-US" altLang="en-US" sz="2800" i="1">
              <a:solidFill>
                <a:srgbClr val="0066CC"/>
              </a:solidFill>
            </a:endParaRPr>
          </a:p>
          <a:p>
            <a:pPr eaLnBrk="1" hangingPunct="1">
              <a:lnSpc>
                <a:spcPct val="80000"/>
              </a:lnSpc>
            </a:pPr>
            <a:r>
              <a:rPr lang="en-US" altLang="en-US" sz="2800">
                <a:solidFill>
                  <a:srgbClr val="800000"/>
                </a:solidFill>
              </a:rPr>
              <a:t>General and Particular Specifications accepted by the Tenderer  Table?</a:t>
            </a:r>
          </a:p>
          <a:p>
            <a:pPr eaLnBrk="1" hangingPunct="1">
              <a:lnSpc>
                <a:spcPct val="80000"/>
              </a:lnSpc>
              <a:buFontTx/>
              <a:buNone/>
            </a:pPr>
            <a:endParaRPr lang="en-US" altLang="en-US" sz="1200">
              <a:solidFill>
                <a:srgbClr val="800000"/>
              </a:solidFill>
            </a:endParaRPr>
          </a:p>
          <a:p>
            <a:pPr eaLnBrk="1" hangingPunct="1">
              <a:lnSpc>
                <a:spcPct val="80000"/>
              </a:lnSpc>
            </a:pPr>
            <a:r>
              <a:rPr lang="en-US" altLang="en-US" sz="2800">
                <a:solidFill>
                  <a:srgbClr val="800000"/>
                </a:solidFill>
              </a:rPr>
              <a:t>GCC/PCC terms and conditions accepted by the Tenderer.</a:t>
            </a:r>
          </a:p>
          <a:p>
            <a:pPr eaLnBrk="1" hangingPunct="1">
              <a:lnSpc>
                <a:spcPct val="80000"/>
              </a:lnSpc>
              <a:buFontTx/>
              <a:buNone/>
            </a:pPr>
            <a:endParaRPr lang="en-US" altLang="en-US" sz="1400">
              <a:solidFill>
                <a:srgbClr val="800000"/>
              </a:solidFill>
            </a:endParaRPr>
          </a:p>
          <a:p>
            <a:pPr eaLnBrk="1" hangingPunct="1">
              <a:lnSpc>
                <a:spcPct val="80000"/>
              </a:lnSpc>
            </a:pPr>
            <a:r>
              <a:rPr lang="en-US" altLang="en-US" sz="2800">
                <a:solidFill>
                  <a:srgbClr val="800000"/>
                </a:solidFill>
              </a:rPr>
              <a:t>If a Tender is not substantially responsive, it shall be rejected.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id="{A648E1EB-906B-BB75-86E2-CF89A13E2D58}"/>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55DA803-B177-4A1D-9646-81934B7808BF}" type="slidenum">
              <a:rPr lang="en-US" altLang="en-US"/>
              <a:pPr/>
              <a:t>27</a:t>
            </a:fld>
            <a:endParaRPr lang="en-US" altLang="en-US"/>
          </a:p>
        </p:txBody>
      </p:sp>
      <p:sp>
        <p:nvSpPr>
          <p:cNvPr id="28675" name="Rectangle 2">
            <a:extLst>
              <a:ext uri="{FF2B5EF4-FFF2-40B4-BE49-F238E27FC236}">
                <a16:creationId xmlns:a16="http://schemas.microsoft.com/office/drawing/2014/main" id="{566B39E6-5E84-E938-F1C0-C4D0F6767C4C}"/>
              </a:ext>
            </a:extLst>
          </p:cNvPr>
          <p:cNvSpPr>
            <a:spLocks noGrp="1" noChangeArrowheads="1"/>
          </p:cNvSpPr>
          <p:nvPr>
            <p:ph type="title"/>
          </p:nvPr>
        </p:nvSpPr>
        <p:spPr>
          <a:solidFill>
            <a:srgbClr val="FFFFCC"/>
          </a:solidFill>
          <a:ln>
            <a:solidFill>
              <a:schemeClr val="bg1"/>
            </a:solidFill>
            <a:miter lim="800000"/>
            <a:headEnd/>
            <a:tailEnd/>
          </a:ln>
        </p:spPr>
        <p:txBody>
          <a:bodyPr/>
          <a:lstStyle/>
          <a:p>
            <a:pPr eaLnBrk="1" hangingPunct="1"/>
            <a:br>
              <a:rPr lang="en-US" altLang="en-US" sz="3200" b="1">
                <a:solidFill>
                  <a:srgbClr val="800000"/>
                </a:solidFill>
              </a:rPr>
            </a:br>
            <a:r>
              <a:rPr lang="en-US" altLang="en-US" sz="3200" b="1">
                <a:solidFill>
                  <a:srgbClr val="800000"/>
                </a:solidFill>
              </a:rPr>
              <a:t>Substantial Responsiveness – Definition</a:t>
            </a:r>
            <a:br>
              <a:rPr lang="en-US" altLang="en-US"/>
            </a:br>
            <a:endParaRPr lang="en-US" altLang="en-US"/>
          </a:p>
        </p:txBody>
      </p:sp>
      <p:sp>
        <p:nvSpPr>
          <p:cNvPr id="28676" name="Rectangle 3">
            <a:extLst>
              <a:ext uri="{FF2B5EF4-FFF2-40B4-BE49-F238E27FC236}">
                <a16:creationId xmlns:a16="http://schemas.microsoft.com/office/drawing/2014/main" id="{469344BC-539A-B396-8E07-ED4AA31B1820}"/>
              </a:ext>
            </a:extLst>
          </p:cNvPr>
          <p:cNvSpPr>
            <a:spLocks noGrp="1" noChangeArrowheads="1"/>
          </p:cNvSpPr>
          <p:nvPr>
            <p:ph type="body" idx="1"/>
          </p:nvPr>
        </p:nvSpPr>
        <p:spPr>
          <a:ln>
            <a:solidFill>
              <a:schemeClr val="bg1"/>
            </a:solidFill>
            <a:miter lim="800000"/>
            <a:headEnd/>
            <a:tailEnd/>
          </a:ln>
        </p:spPr>
        <p:txBody>
          <a:bodyPr/>
          <a:lstStyle/>
          <a:p>
            <a:pPr eaLnBrk="1" hangingPunct="1">
              <a:lnSpc>
                <a:spcPct val="90000"/>
              </a:lnSpc>
            </a:pPr>
            <a:r>
              <a:rPr lang="en-US" altLang="en-US" sz="2400" b="1">
                <a:solidFill>
                  <a:srgbClr val="FF3399"/>
                </a:solidFill>
              </a:rPr>
              <a:t>Substantially Responsive Tender</a:t>
            </a:r>
            <a:r>
              <a:rPr lang="en-US" altLang="en-US" sz="2400">
                <a:solidFill>
                  <a:srgbClr val="FF3399"/>
                </a:solidFill>
              </a:rPr>
              <a:t> –</a:t>
            </a:r>
            <a:r>
              <a:rPr lang="en-US" altLang="en-US" sz="2400"/>
              <a:t> </a:t>
            </a:r>
            <a:r>
              <a:rPr lang="en-US" altLang="en-US" sz="2400">
                <a:solidFill>
                  <a:schemeClr val="accent2"/>
                </a:solidFill>
              </a:rPr>
              <a:t>One that conforms in all respects to the requirements of the Tender Documents without material deviation, reservation, or omission</a:t>
            </a:r>
          </a:p>
          <a:p>
            <a:pPr eaLnBrk="1" hangingPunct="1">
              <a:lnSpc>
                <a:spcPct val="90000"/>
              </a:lnSpc>
            </a:pPr>
            <a:r>
              <a:rPr lang="en-US" altLang="en-US" sz="2400" b="1">
                <a:solidFill>
                  <a:srgbClr val="0066CC"/>
                </a:solidFill>
              </a:rPr>
              <a:t>Material deviation, reservation or omission is one</a:t>
            </a:r>
            <a:r>
              <a:rPr lang="en-US" altLang="en-US" sz="2400">
                <a:solidFill>
                  <a:srgbClr val="0066CC"/>
                </a:solidFill>
              </a:rPr>
              <a:t> </a:t>
            </a:r>
          </a:p>
          <a:p>
            <a:pPr eaLnBrk="1" hangingPunct="1">
              <a:lnSpc>
                <a:spcPct val="90000"/>
              </a:lnSpc>
              <a:buFontTx/>
              <a:buNone/>
            </a:pPr>
            <a:r>
              <a:rPr lang="en-US" altLang="en-US" sz="2400"/>
              <a:t>	a) Which affects in any substantial way the scope, quality or performance</a:t>
            </a:r>
          </a:p>
          <a:p>
            <a:pPr eaLnBrk="1" hangingPunct="1">
              <a:lnSpc>
                <a:spcPct val="90000"/>
              </a:lnSpc>
              <a:buFontTx/>
              <a:buNone/>
            </a:pPr>
            <a:r>
              <a:rPr lang="en-US" altLang="en-US" sz="2400"/>
              <a:t>	</a:t>
            </a:r>
            <a:r>
              <a:rPr lang="en-US" altLang="en-US" sz="2400">
                <a:solidFill>
                  <a:schemeClr val="accent2"/>
                </a:solidFill>
              </a:rPr>
              <a:t>b) Which limits in any substantial way, or is inconsistent with the TD, the PE’s rights or the Tenderer’s obligations</a:t>
            </a:r>
          </a:p>
          <a:p>
            <a:pPr eaLnBrk="1" hangingPunct="1">
              <a:lnSpc>
                <a:spcPct val="90000"/>
              </a:lnSpc>
              <a:buFontTx/>
              <a:buNone/>
            </a:pPr>
            <a:r>
              <a:rPr lang="en-US" altLang="en-US" sz="2400"/>
              <a:t>	c) Whose rectification would unfairly affect the competitive position of other Tenderers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a:extLst>
              <a:ext uri="{FF2B5EF4-FFF2-40B4-BE49-F238E27FC236}">
                <a16:creationId xmlns:a16="http://schemas.microsoft.com/office/drawing/2014/main" id="{E8E196DC-ED4E-DD0A-A1CA-06D82EDADF6A}"/>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07DE46B-1C62-4940-8AF5-E65998CFFAF2}" type="slidenum">
              <a:rPr lang="en-US" altLang="en-US"/>
              <a:pPr/>
              <a:t>28</a:t>
            </a:fld>
            <a:endParaRPr lang="en-US" altLang="en-US"/>
          </a:p>
        </p:txBody>
      </p:sp>
      <p:sp>
        <p:nvSpPr>
          <p:cNvPr id="29699" name="Rectangle 2">
            <a:extLst>
              <a:ext uri="{FF2B5EF4-FFF2-40B4-BE49-F238E27FC236}">
                <a16:creationId xmlns:a16="http://schemas.microsoft.com/office/drawing/2014/main" id="{1983B6FF-111A-6453-38C4-F766058D7B83}"/>
              </a:ext>
            </a:extLst>
          </p:cNvPr>
          <p:cNvSpPr>
            <a:spLocks noGrp="1" noChangeArrowheads="1"/>
          </p:cNvSpPr>
          <p:nvPr>
            <p:ph type="title"/>
          </p:nvPr>
        </p:nvSpPr>
        <p:spPr>
          <a:solidFill>
            <a:srgbClr val="FFE3EC"/>
          </a:solidFill>
          <a:ln>
            <a:solidFill>
              <a:schemeClr val="bg1"/>
            </a:solidFill>
            <a:miter lim="800000"/>
            <a:headEnd/>
            <a:tailEnd/>
          </a:ln>
        </p:spPr>
        <p:txBody>
          <a:bodyPr/>
          <a:lstStyle/>
          <a:p>
            <a:pPr eaLnBrk="1" hangingPunct="1"/>
            <a:br>
              <a:rPr lang="en-US" altLang="en-US">
                <a:solidFill>
                  <a:srgbClr val="FF3399"/>
                </a:solidFill>
              </a:rPr>
            </a:br>
            <a:r>
              <a:rPr lang="en-US" altLang="en-US" b="1">
                <a:solidFill>
                  <a:schemeClr val="tx1"/>
                </a:solidFill>
              </a:rPr>
              <a:t>Major Deviation – Definition</a:t>
            </a:r>
            <a:br>
              <a:rPr lang="en-US" altLang="en-US" b="1">
                <a:solidFill>
                  <a:srgbClr val="800000"/>
                </a:solidFill>
              </a:rPr>
            </a:br>
            <a:endParaRPr lang="en-US" altLang="en-US" b="1">
              <a:solidFill>
                <a:srgbClr val="800000"/>
              </a:solidFill>
            </a:endParaRPr>
          </a:p>
        </p:txBody>
      </p:sp>
      <p:sp>
        <p:nvSpPr>
          <p:cNvPr id="29700" name="Rectangle 3">
            <a:extLst>
              <a:ext uri="{FF2B5EF4-FFF2-40B4-BE49-F238E27FC236}">
                <a16:creationId xmlns:a16="http://schemas.microsoft.com/office/drawing/2014/main" id="{41473433-11B7-61DD-F196-BF1DB06DD2F5}"/>
              </a:ext>
            </a:extLst>
          </p:cNvPr>
          <p:cNvSpPr>
            <a:spLocks noGrp="1" noChangeArrowheads="1"/>
          </p:cNvSpPr>
          <p:nvPr>
            <p:ph type="body" idx="1"/>
          </p:nvPr>
        </p:nvSpPr>
        <p:spPr>
          <a:xfrm>
            <a:off x="457200" y="1752600"/>
            <a:ext cx="8229600" cy="4038600"/>
          </a:xfrm>
          <a:solidFill>
            <a:srgbClr val="FFFFCC"/>
          </a:solidFill>
          <a:ln>
            <a:solidFill>
              <a:schemeClr val="bg1"/>
            </a:solidFill>
            <a:miter lim="800000"/>
            <a:headEnd/>
            <a:tailEnd/>
          </a:ln>
        </p:spPr>
        <p:txBody>
          <a:bodyPr/>
          <a:lstStyle/>
          <a:p>
            <a:pPr eaLnBrk="1" hangingPunct="1">
              <a:lnSpc>
                <a:spcPct val="80000"/>
              </a:lnSpc>
              <a:buFontTx/>
              <a:buNone/>
            </a:pPr>
            <a:endParaRPr lang="en-US" altLang="en-US" sz="900">
              <a:solidFill>
                <a:srgbClr val="0066CC"/>
              </a:solidFill>
            </a:endParaRPr>
          </a:p>
          <a:p>
            <a:pPr eaLnBrk="1" hangingPunct="1">
              <a:lnSpc>
                <a:spcPct val="80000"/>
              </a:lnSpc>
              <a:buFontTx/>
              <a:buNone/>
            </a:pPr>
            <a:r>
              <a:rPr lang="en-US" altLang="en-US" sz="2800">
                <a:solidFill>
                  <a:srgbClr val="0066CC"/>
                </a:solidFill>
              </a:rPr>
              <a:t>Major Deviation – A deviation which either:</a:t>
            </a:r>
          </a:p>
          <a:p>
            <a:pPr eaLnBrk="1" hangingPunct="1">
              <a:lnSpc>
                <a:spcPct val="80000"/>
              </a:lnSpc>
              <a:buFontTx/>
              <a:buNone/>
            </a:pPr>
            <a:endParaRPr lang="en-US" altLang="en-US" sz="2800">
              <a:solidFill>
                <a:srgbClr val="0066CC"/>
              </a:solidFill>
            </a:endParaRPr>
          </a:p>
          <a:p>
            <a:pPr eaLnBrk="1" hangingPunct="1">
              <a:lnSpc>
                <a:spcPct val="80000"/>
              </a:lnSpc>
            </a:pPr>
            <a:r>
              <a:rPr lang="en-US" altLang="en-US" sz="2400"/>
              <a:t>Has an effect on the validity of the bid; or</a:t>
            </a:r>
          </a:p>
          <a:p>
            <a:pPr eaLnBrk="1" hangingPunct="1">
              <a:lnSpc>
                <a:spcPct val="80000"/>
              </a:lnSpc>
            </a:pPr>
            <a:endParaRPr lang="en-US" altLang="en-US" sz="1400"/>
          </a:p>
          <a:p>
            <a:pPr eaLnBrk="1" hangingPunct="1">
              <a:lnSpc>
                <a:spcPct val="80000"/>
              </a:lnSpc>
            </a:pPr>
            <a:r>
              <a:rPr lang="en-US" altLang="en-US" sz="2400"/>
              <a:t>Has been specified in the Bidding Document as grounds for rejection; or</a:t>
            </a:r>
          </a:p>
          <a:p>
            <a:pPr eaLnBrk="1" hangingPunct="1">
              <a:lnSpc>
                <a:spcPct val="80000"/>
              </a:lnSpc>
              <a:buFontTx/>
              <a:buNone/>
            </a:pPr>
            <a:endParaRPr lang="en-US" altLang="en-US" sz="1600"/>
          </a:p>
          <a:p>
            <a:pPr eaLnBrk="1" hangingPunct="1">
              <a:lnSpc>
                <a:spcPct val="80000"/>
              </a:lnSpc>
            </a:pPr>
            <a:r>
              <a:rPr lang="en-US" altLang="en-US" sz="2400"/>
              <a:t>Is a deviation from the commercial terms or the technical specifications in the bid documents whose effect, on the bid price, is substantial, but cannot be given a monetary value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a:extLst>
              <a:ext uri="{FF2B5EF4-FFF2-40B4-BE49-F238E27FC236}">
                <a16:creationId xmlns:a16="http://schemas.microsoft.com/office/drawing/2014/main" id="{30C9DC7F-625B-4949-E78F-85C463EB5BBD}"/>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158EC5B-9374-4F37-A47D-83F274BACDB2}" type="slidenum">
              <a:rPr lang="en-US" altLang="en-US"/>
              <a:pPr/>
              <a:t>29</a:t>
            </a:fld>
            <a:endParaRPr lang="en-US" altLang="en-US"/>
          </a:p>
        </p:txBody>
      </p:sp>
      <p:sp>
        <p:nvSpPr>
          <p:cNvPr id="30723" name="Rectangle 2">
            <a:extLst>
              <a:ext uri="{FF2B5EF4-FFF2-40B4-BE49-F238E27FC236}">
                <a16:creationId xmlns:a16="http://schemas.microsoft.com/office/drawing/2014/main" id="{D7EE81F4-981F-2AEF-DC9C-4E7EABF70BFB}"/>
              </a:ext>
            </a:extLst>
          </p:cNvPr>
          <p:cNvSpPr>
            <a:spLocks noGrp="1" noChangeArrowheads="1"/>
          </p:cNvSpPr>
          <p:nvPr>
            <p:ph type="title"/>
          </p:nvPr>
        </p:nvSpPr>
        <p:spPr>
          <a:solidFill>
            <a:srgbClr val="FFFFCC"/>
          </a:solidFill>
          <a:ln>
            <a:solidFill>
              <a:schemeClr val="bg1"/>
            </a:solidFill>
            <a:miter lim="800000"/>
            <a:headEnd/>
            <a:tailEnd/>
          </a:ln>
        </p:spPr>
        <p:txBody>
          <a:bodyPr/>
          <a:lstStyle/>
          <a:p>
            <a:pPr eaLnBrk="1" hangingPunct="1"/>
            <a:br>
              <a:rPr lang="en-US" altLang="en-US">
                <a:solidFill>
                  <a:srgbClr val="0066CC"/>
                </a:solidFill>
              </a:rPr>
            </a:br>
            <a:r>
              <a:rPr lang="en-US" altLang="en-US" b="1">
                <a:solidFill>
                  <a:srgbClr val="0066CC"/>
                </a:solidFill>
              </a:rPr>
              <a:t>Minor Deviation – Definition</a:t>
            </a:r>
            <a:br>
              <a:rPr lang="en-US" altLang="en-US">
                <a:solidFill>
                  <a:srgbClr val="0066CC"/>
                </a:solidFill>
              </a:rPr>
            </a:br>
            <a:endParaRPr lang="en-US" altLang="en-US">
              <a:solidFill>
                <a:srgbClr val="0066CC"/>
              </a:solidFill>
            </a:endParaRPr>
          </a:p>
        </p:txBody>
      </p:sp>
      <p:sp>
        <p:nvSpPr>
          <p:cNvPr id="30724" name="Rectangle 3">
            <a:extLst>
              <a:ext uri="{FF2B5EF4-FFF2-40B4-BE49-F238E27FC236}">
                <a16:creationId xmlns:a16="http://schemas.microsoft.com/office/drawing/2014/main" id="{BB3EAF0E-5AB5-EC7C-5B99-E5A62307F473}"/>
              </a:ext>
            </a:extLst>
          </p:cNvPr>
          <p:cNvSpPr>
            <a:spLocks noGrp="1" noChangeArrowheads="1"/>
          </p:cNvSpPr>
          <p:nvPr>
            <p:ph type="body" idx="1"/>
          </p:nvPr>
        </p:nvSpPr>
        <p:spPr>
          <a:xfrm>
            <a:off x="457200" y="2133600"/>
            <a:ext cx="8229600" cy="3992563"/>
          </a:xfrm>
          <a:solidFill>
            <a:srgbClr val="FFE3EC"/>
          </a:solidFill>
          <a:ln>
            <a:solidFill>
              <a:schemeClr val="bg1"/>
            </a:solidFill>
            <a:miter lim="800000"/>
            <a:headEnd/>
            <a:tailEnd/>
          </a:ln>
        </p:spPr>
        <p:txBody>
          <a:bodyPr/>
          <a:lstStyle/>
          <a:p>
            <a:pPr eaLnBrk="1" hangingPunct="1">
              <a:lnSpc>
                <a:spcPct val="80000"/>
              </a:lnSpc>
              <a:buFontTx/>
              <a:buNone/>
            </a:pPr>
            <a:r>
              <a:rPr lang="en-US" altLang="en-US" sz="2400" b="1">
                <a:solidFill>
                  <a:srgbClr val="800000"/>
                </a:solidFill>
              </a:rPr>
              <a:t>Minor Deviation – is one which either:</a:t>
            </a:r>
          </a:p>
          <a:p>
            <a:pPr eaLnBrk="1" hangingPunct="1">
              <a:lnSpc>
                <a:spcPct val="80000"/>
              </a:lnSpc>
              <a:buFontTx/>
              <a:buNone/>
            </a:pPr>
            <a:endParaRPr lang="en-US" altLang="en-US" sz="1600" b="1"/>
          </a:p>
          <a:p>
            <a:pPr eaLnBrk="1" hangingPunct="1">
              <a:lnSpc>
                <a:spcPct val="80000"/>
              </a:lnSpc>
            </a:pPr>
            <a:r>
              <a:rPr lang="en-US" altLang="en-US" sz="2400">
                <a:solidFill>
                  <a:schemeClr val="accent2"/>
                </a:solidFill>
              </a:rPr>
              <a:t>Has no effect on the validity of the bid; or</a:t>
            </a:r>
          </a:p>
          <a:p>
            <a:pPr eaLnBrk="1" hangingPunct="1">
              <a:lnSpc>
                <a:spcPct val="80000"/>
              </a:lnSpc>
              <a:buFontTx/>
              <a:buNone/>
            </a:pPr>
            <a:endParaRPr lang="en-US" altLang="en-US" sz="1400">
              <a:solidFill>
                <a:schemeClr val="accent2"/>
              </a:solidFill>
            </a:endParaRPr>
          </a:p>
          <a:p>
            <a:pPr eaLnBrk="1" hangingPunct="1">
              <a:lnSpc>
                <a:spcPct val="80000"/>
              </a:lnSpc>
            </a:pPr>
            <a:r>
              <a:rPr lang="en-US" altLang="en-US" sz="2400">
                <a:solidFill>
                  <a:schemeClr val="accent2"/>
                </a:solidFill>
              </a:rPr>
              <a:t>Has no effect on the price, quality or delivery of the goods or services offered; or</a:t>
            </a:r>
          </a:p>
          <a:p>
            <a:pPr eaLnBrk="1" hangingPunct="1">
              <a:lnSpc>
                <a:spcPct val="80000"/>
              </a:lnSpc>
              <a:buFontTx/>
              <a:buNone/>
            </a:pPr>
            <a:endParaRPr lang="en-US" altLang="en-US" sz="1200">
              <a:solidFill>
                <a:schemeClr val="accent2"/>
              </a:solidFill>
            </a:endParaRPr>
          </a:p>
          <a:p>
            <a:pPr eaLnBrk="1" hangingPunct="1">
              <a:lnSpc>
                <a:spcPct val="80000"/>
              </a:lnSpc>
            </a:pPr>
            <a:r>
              <a:rPr lang="en-US" altLang="en-US" sz="2400">
                <a:solidFill>
                  <a:schemeClr val="accent2"/>
                </a:solidFill>
              </a:rPr>
              <a:t>Has an effect, but the difference from the commercial terms or technical specifications in the bid documents is such that it can be given a monetary value.</a:t>
            </a:r>
          </a:p>
          <a:p>
            <a:pPr eaLnBrk="1" hangingPunct="1">
              <a:lnSpc>
                <a:spcPct val="80000"/>
              </a:lnSpc>
              <a:buFontTx/>
              <a:buNone/>
            </a:pPr>
            <a:endParaRPr lang="en-US" altLang="en-US" sz="1400">
              <a:solidFill>
                <a:schemeClr val="accent2"/>
              </a:solidFill>
            </a:endParaRPr>
          </a:p>
          <a:p>
            <a:pPr eaLnBrk="1" hangingPunct="1">
              <a:lnSpc>
                <a:spcPct val="80000"/>
              </a:lnSpc>
            </a:pPr>
            <a:r>
              <a:rPr lang="en-US" altLang="en-US" sz="2400">
                <a:solidFill>
                  <a:schemeClr val="accent2"/>
                </a:solidFill>
              </a:rPr>
              <a:t>Has not been specified in the bidding documents as grounds for rejection.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a:extLst>
              <a:ext uri="{FF2B5EF4-FFF2-40B4-BE49-F238E27FC236}">
                <a16:creationId xmlns:a16="http://schemas.microsoft.com/office/drawing/2014/main" id="{2E0654E5-8F91-EB45-8A19-8579B33E9022}"/>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68E7B97-6465-4255-B9A2-D83C0F3304B4}" type="slidenum">
              <a:rPr lang="en-US" altLang="en-US"/>
              <a:pPr/>
              <a:t>3</a:t>
            </a:fld>
            <a:endParaRPr lang="en-US" altLang="en-US"/>
          </a:p>
        </p:txBody>
      </p:sp>
      <p:sp>
        <p:nvSpPr>
          <p:cNvPr id="4099" name="Rectangle 2">
            <a:extLst>
              <a:ext uri="{FF2B5EF4-FFF2-40B4-BE49-F238E27FC236}">
                <a16:creationId xmlns:a16="http://schemas.microsoft.com/office/drawing/2014/main" id="{7FD19C92-AD2C-E8C4-BC50-955287BBD222}"/>
              </a:ext>
            </a:extLst>
          </p:cNvPr>
          <p:cNvSpPr>
            <a:spLocks noGrp="1" noChangeArrowheads="1"/>
          </p:cNvSpPr>
          <p:nvPr>
            <p:ph type="title"/>
          </p:nvPr>
        </p:nvSpPr>
        <p:spPr>
          <a:xfrm>
            <a:off x="914400" y="228600"/>
            <a:ext cx="7696200" cy="1066800"/>
          </a:xfrm>
          <a:solidFill>
            <a:srgbClr val="FFFFCC"/>
          </a:solidFill>
        </p:spPr>
        <p:txBody>
          <a:bodyPr/>
          <a:lstStyle/>
          <a:p>
            <a:pPr eaLnBrk="1" hangingPunct="1"/>
            <a:br>
              <a:rPr lang="en-US" altLang="en-US" sz="4000">
                <a:solidFill>
                  <a:schemeClr val="folHlink"/>
                </a:solidFill>
              </a:rPr>
            </a:br>
            <a:r>
              <a:rPr lang="en-US" altLang="en-US" sz="4000" b="1">
                <a:solidFill>
                  <a:srgbClr val="CC3300"/>
                </a:solidFill>
              </a:rPr>
              <a:t>3. Strengths of the Procedures</a:t>
            </a:r>
            <a:br>
              <a:rPr lang="en-US" altLang="en-US" sz="4000"/>
            </a:br>
            <a:endParaRPr lang="en-US" altLang="en-US" sz="4000"/>
          </a:p>
        </p:txBody>
      </p:sp>
      <p:sp>
        <p:nvSpPr>
          <p:cNvPr id="4100" name="Rectangle 3">
            <a:extLst>
              <a:ext uri="{FF2B5EF4-FFF2-40B4-BE49-F238E27FC236}">
                <a16:creationId xmlns:a16="http://schemas.microsoft.com/office/drawing/2014/main" id="{0EE5AECF-16AC-20F8-DC48-9332BA645458}"/>
              </a:ext>
            </a:extLst>
          </p:cNvPr>
          <p:cNvSpPr>
            <a:spLocks noGrp="1" noChangeArrowheads="1"/>
          </p:cNvSpPr>
          <p:nvPr>
            <p:ph type="body" idx="1"/>
          </p:nvPr>
        </p:nvSpPr>
        <p:spPr>
          <a:xfrm>
            <a:off x="914400" y="1905000"/>
            <a:ext cx="7543800" cy="4343400"/>
          </a:xfrm>
          <a:ln>
            <a:solidFill>
              <a:schemeClr val="bg1"/>
            </a:solidFill>
            <a:miter lim="800000"/>
            <a:headEnd/>
            <a:tailEnd/>
          </a:ln>
        </p:spPr>
        <p:txBody>
          <a:bodyPr/>
          <a:lstStyle/>
          <a:p>
            <a:pPr eaLnBrk="1" hangingPunct="1">
              <a:lnSpc>
                <a:spcPct val="90000"/>
              </a:lnSpc>
              <a:buFontTx/>
              <a:buNone/>
            </a:pPr>
            <a:endParaRPr lang="en-US" altLang="en-US" sz="1200">
              <a:solidFill>
                <a:srgbClr val="6600FF"/>
              </a:solidFill>
            </a:endParaRPr>
          </a:p>
          <a:p>
            <a:pPr eaLnBrk="1" hangingPunct="1">
              <a:lnSpc>
                <a:spcPct val="90000"/>
              </a:lnSpc>
              <a:buFontTx/>
              <a:buNone/>
            </a:pPr>
            <a:r>
              <a:rPr lang="en-US" altLang="en-US" sz="2400" b="1">
                <a:solidFill>
                  <a:srgbClr val="660066"/>
                </a:solidFill>
              </a:rPr>
              <a:t>1. Flexible methods of different needs.</a:t>
            </a:r>
          </a:p>
          <a:p>
            <a:pPr eaLnBrk="1" hangingPunct="1">
              <a:lnSpc>
                <a:spcPct val="90000"/>
              </a:lnSpc>
              <a:buFontTx/>
              <a:buNone/>
            </a:pPr>
            <a:r>
              <a:rPr lang="en-US" altLang="en-US" sz="2400" b="1">
                <a:solidFill>
                  <a:srgbClr val="660066"/>
                </a:solidFill>
              </a:rPr>
              <a:t>2. Time bound procurement.</a:t>
            </a:r>
          </a:p>
          <a:p>
            <a:pPr eaLnBrk="1" hangingPunct="1">
              <a:lnSpc>
                <a:spcPct val="90000"/>
              </a:lnSpc>
              <a:buFontTx/>
              <a:buNone/>
            </a:pPr>
            <a:r>
              <a:rPr lang="en-US" altLang="en-US" sz="2400" b="1">
                <a:solidFill>
                  <a:srgbClr val="660066"/>
                </a:solidFill>
              </a:rPr>
              <a:t>3. Equal opportunity for all</a:t>
            </a:r>
          </a:p>
          <a:p>
            <a:pPr eaLnBrk="1" hangingPunct="1">
              <a:lnSpc>
                <a:spcPct val="90000"/>
              </a:lnSpc>
              <a:buFontTx/>
              <a:buNone/>
            </a:pPr>
            <a:r>
              <a:rPr lang="en-US" altLang="en-US" sz="2400" b="1">
                <a:solidFill>
                  <a:srgbClr val="660066"/>
                </a:solidFill>
              </a:rPr>
              <a:t>4. Higher Competition, Transparent Process, Value for public money.</a:t>
            </a:r>
          </a:p>
          <a:p>
            <a:pPr eaLnBrk="1" hangingPunct="1">
              <a:lnSpc>
                <a:spcPct val="90000"/>
              </a:lnSpc>
              <a:buFontTx/>
              <a:buNone/>
            </a:pPr>
            <a:r>
              <a:rPr lang="en-US" altLang="en-US" sz="2400" b="1">
                <a:solidFill>
                  <a:srgbClr val="660066"/>
                </a:solidFill>
              </a:rPr>
              <a:t>5. Legal coverage for both sides (Procuring entity &amp; Tenderers)</a:t>
            </a:r>
          </a:p>
          <a:p>
            <a:pPr eaLnBrk="1" hangingPunct="1">
              <a:lnSpc>
                <a:spcPct val="90000"/>
              </a:lnSpc>
              <a:buFontTx/>
              <a:buNone/>
            </a:pPr>
            <a:r>
              <a:rPr lang="en-US" altLang="en-US" sz="2400" b="1">
                <a:solidFill>
                  <a:srgbClr val="660066"/>
                </a:solidFill>
              </a:rPr>
              <a:t>6. Standard Forms/Tender Documents</a:t>
            </a:r>
          </a:p>
          <a:p>
            <a:pPr eaLnBrk="1" hangingPunct="1">
              <a:lnSpc>
                <a:spcPct val="90000"/>
              </a:lnSpc>
              <a:buFontTx/>
              <a:buNone/>
            </a:pPr>
            <a:r>
              <a:rPr lang="en-US" altLang="en-US" sz="2400" b="1">
                <a:solidFill>
                  <a:srgbClr val="660066"/>
                </a:solidFill>
              </a:rPr>
              <a:t>7. Establishment of CPTU.</a:t>
            </a:r>
          </a:p>
          <a:p>
            <a:pPr eaLnBrk="1" hangingPunct="1">
              <a:lnSpc>
                <a:spcPct val="90000"/>
              </a:lnSpc>
              <a:buFontTx/>
              <a:buNone/>
            </a:pPr>
            <a:r>
              <a:rPr lang="en-US" altLang="en-US" sz="2400" b="1">
                <a:solidFill>
                  <a:srgbClr val="660066"/>
                </a:solidFill>
              </a:rPr>
              <a:t>8. .. .. …  …. …. … … … ..</a:t>
            </a:r>
            <a:r>
              <a:rPr lang="en-US" altLang="en-US" sz="2400">
                <a:solidFill>
                  <a:srgbClr val="660066"/>
                </a:solidFill>
              </a:rPr>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a:extLst>
              <a:ext uri="{FF2B5EF4-FFF2-40B4-BE49-F238E27FC236}">
                <a16:creationId xmlns:a16="http://schemas.microsoft.com/office/drawing/2014/main" id="{583B3AD6-4132-C2B3-2F5F-E420E23603F3}"/>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8A64242-1095-4774-8B7B-5ECE0058B181}" type="slidenum">
              <a:rPr lang="en-US" altLang="en-US"/>
              <a:pPr/>
              <a:t>30</a:t>
            </a:fld>
            <a:endParaRPr lang="en-US" altLang="en-US"/>
          </a:p>
        </p:txBody>
      </p:sp>
      <p:sp>
        <p:nvSpPr>
          <p:cNvPr id="31747" name="Rectangle 2">
            <a:extLst>
              <a:ext uri="{FF2B5EF4-FFF2-40B4-BE49-F238E27FC236}">
                <a16:creationId xmlns:a16="http://schemas.microsoft.com/office/drawing/2014/main" id="{48DED40D-4F14-F74A-F283-A65EB8853B3A}"/>
              </a:ext>
            </a:extLst>
          </p:cNvPr>
          <p:cNvSpPr>
            <a:spLocks noGrp="1" noChangeArrowheads="1"/>
          </p:cNvSpPr>
          <p:nvPr>
            <p:ph type="title"/>
          </p:nvPr>
        </p:nvSpPr>
        <p:spPr>
          <a:solidFill>
            <a:srgbClr val="FFE3EC"/>
          </a:solidFill>
          <a:ln>
            <a:solidFill>
              <a:schemeClr val="bg1"/>
            </a:solidFill>
            <a:miter lim="800000"/>
            <a:headEnd/>
            <a:tailEnd/>
          </a:ln>
        </p:spPr>
        <p:txBody>
          <a:bodyPr/>
          <a:lstStyle/>
          <a:p>
            <a:pPr eaLnBrk="1" hangingPunct="1"/>
            <a:br>
              <a:rPr lang="en-US" altLang="en-US">
                <a:solidFill>
                  <a:srgbClr val="0066CC"/>
                </a:solidFill>
              </a:rPr>
            </a:br>
            <a:r>
              <a:rPr lang="en-US" altLang="en-US" sz="3600">
                <a:solidFill>
                  <a:srgbClr val="0066CC"/>
                </a:solidFill>
              </a:rPr>
              <a:t>Substantial Responsiveness</a:t>
            </a:r>
            <a:br>
              <a:rPr lang="en-US" altLang="en-US">
                <a:solidFill>
                  <a:srgbClr val="0066CC"/>
                </a:solidFill>
              </a:rPr>
            </a:br>
            <a:endParaRPr lang="en-US" altLang="en-US">
              <a:solidFill>
                <a:srgbClr val="0066CC"/>
              </a:solidFill>
            </a:endParaRPr>
          </a:p>
        </p:txBody>
      </p:sp>
      <p:sp>
        <p:nvSpPr>
          <p:cNvPr id="31748" name="Rectangle 3">
            <a:extLst>
              <a:ext uri="{FF2B5EF4-FFF2-40B4-BE49-F238E27FC236}">
                <a16:creationId xmlns:a16="http://schemas.microsoft.com/office/drawing/2014/main" id="{3DD50E81-2F55-AF46-45C0-4EA3D28D4D2F}"/>
              </a:ext>
            </a:extLst>
          </p:cNvPr>
          <p:cNvSpPr>
            <a:spLocks noGrp="1" noChangeArrowheads="1"/>
          </p:cNvSpPr>
          <p:nvPr>
            <p:ph type="body" idx="1"/>
          </p:nvPr>
        </p:nvSpPr>
        <p:spPr>
          <a:xfrm>
            <a:off x="457200" y="1951038"/>
            <a:ext cx="8229600" cy="4525962"/>
          </a:xfrm>
          <a:ln>
            <a:solidFill>
              <a:schemeClr val="bg1"/>
            </a:solidFill>
            <a:miter lim="800000"/>
            <a:headEnd/>
            <a:tailEnd/>
          </a:ln>
        </p:spPr>
        <p:txBody>
          <a:bodyPr/>
          <a:lstStyle/>
          <a:p>
            <a:pPr eaLnBrk="1" hangingPunct="1">
              <a:lnSpc>
                <a:spcPct val="80000"/>
              </a:lnSpc>
              <a:buFontTx/>
              <a:buNone/>
            </a:pPr>
            <a:endParaRPr lang="en-US" altLang="en-US" sz="800"/>
          </a:p>
          <a:p>
            <a:pPr eaLnBrk="1" hangingPunct="1">
              <a:lnSpc>
                <a:spcPct val="80000"/>
              </a:lnSpc>
            </a:pPr>
            <a:r>
              <a:rPr lang="en-US" altLang="en-US" sz="2800"/>
              <a:t>A Substantially Responsive Tender is one that conforms in all respects to the requirements of the Tender Document without major deviation, material deviation, reservation or omission</a:t>
            </a:r>
          </a:p>
          <a:p>
            <a:pPr eaLnBrk="1" hangingPunct="1">
              <a:lnSpc>
                <a:spcPct val="80000"/>
              </a:lnSpc>
            </a:pPr>
            <a:endParaRPr lang="en-US" altLang="en-US" sz="2800"/>
          </a:p>
          <a:p>
            <a:pPr eaLnBrk="1" hangingPunct="1">
              <a:lnSpc>
                <a:spcPct val="80000"/>
              </a:lnSpc>
            </a:pPr>
            <a:r>
              <a:rPr lang="en-US" altLang="en-US" sz="2800"/>
              <a:t>Responsiveness shall be based only on the contents of the Tender itself without recourse to extrinsic evidence</a:t>
            </a:r>
          </a:p>
          <a:p>
            <a:pPr eaLnBrk="1" hangingPunct="1">
              <a:lnSpc>
                <a:spcPct val="80000"/>
              </a:lnSpc>
            </a:pPr>
            <a:endParaRPr lang="en-US" altLang="en-US" sz="2800"/>
          </a:p>
          <a:p>
            <a:pPr eaLnBrk="1" hangingPunct="1">
              <a:lnSpc>
                <a:spcPct val="80000"/>
              </a:lnSpc>
            </a:pPr>
            <a:r>
              <a:rPr lang="en-US" altLang="en-US" sz="2800"/>
              <a:t>All substantially responsive Tenders shall be subjected of Financial Evaluation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a:extLst>
              <a:ext uri="{FF2B5EF4-FFF2-40B4-BE49-F238E27FC236}">
                <a16:creationId xmlns:a16="http://schemas.microsoft.com/office/drawing/2014/main" id="{6F6DD70F-006B-E9CB-2EC3-34E25D347D58}"/>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901F402-189E-424C-87B6-E9C932377ECA}" type="slidenum">
              <a:rPr lang="en-US" altLang="en-US"/>
              <a:pPr/>
              <a:t>31</a:t>
            </a:fld>
            <a:endParaRPr lang="en-US" altLang="en-US"/>
          </a:p>
        </p:txBody>
      </p:sp>
      <p:sp>
        <p:nvSpPr>
          <p:cNvPr id="32771" name="Rectangle 2">
            <a:extLst>
              <a:ext uri="{FF2B5EF4-FFF2-40B4-BE49-F238E27FC236}">
                <a16:creationId xmlns:a16="http://schemas.microsoft.com/office/drawing/2014/main" id="{BF7FE2DD-3FCA-9307-AA6B-4133317C3193}"/>
              </a:ext>
            </a:extLst>
          </p:cNvPr>
          <p:cNvSpPr>
            <a:spLocks noGrp="1" noChangeArrowheads="1"/>
          </p:cNvSpPr>
          <p:nvPr>
            <p:ph type="title"/>
          </p:nvPr>
        </p:nvSpPr>
        <p:spPr>
          <a:solidFill>
            <a:srgbClr val="FFE3EC"/>
          </a:solidFill>
          <a:ln>
            <a:solidFill>
              <a:schemeClr val="bg1"/>
            </a:solidFill>
            <a:miter lim="800000"/>
            <a:headEnd/>
            <a:tailEnd/>
          </a:ln>
        </p:spPr>
        <p:txBody>
          <a:bodyPr/>
          <a:lstStyle/>
          <a:p>
            <a:pPr eaLnBrk="1" hangingPunct="1"/>
            <a:br>
              <a:rPr lang="en-US" altLang="en-US">
                <a:solidFill>
                  <a:srgbClr val="0066CC"/>
                </a:solidFill>
              </a:rPr>
            </a:br>
            <a:r>
              <a:rPr lang="en-US" altLang="en-US">
                <a:solidFill>
                  <a:srgbClr val="0066CC"/>
                </a:solidFill>
              </a:rPr>
              <a:t>Financial Evaluation</a:t>
            </a:r>
            <a:br>
              <a:rPr lang="en-US" altLang="en-US"/>
            </a:br>
            <a:endParaRPr lang="en-US" altLang="en-US"/>
          </a:p>
        </p:txBody>
      </p:sp>
      <p:sp>
        <p:nvSpPr>
          <p:cNvPr id="32772" name="Rectangle 3">
            <a:extLst>
              <a:ext uri="{FF2B5EF4-FFF2-40B4-BE49-F238E27FC236}">
                <a16:creationId xmlns:a16="http://schemas.microsoft.com/office/drawing/2014/main" id="{D3E30EE1-ED98-E6E9-DF3B-661BBE6A4C58}"/>
              </a:ext>
            </a:extLst>
          </p:cNvPr>
          <p:cNvSpPr>
            <a:spLocks noGrp="1" noChangeArrowheads="1"/>
          </p:cNvSpPr>
          <p:nvPr>
            <p:ph type="body" idx="1"/>
          </p:nvPr>
        </p:nvSpPr>
        <p:spPr>
          <a:xfrm>
            <a:off x="533400" y="1752600"/>
            <a:ext cx="8229600" cy="4525963"/>
          </a:xfrm>
          <a:ln>
            <a:solidFill>
              <a:schemeClr val="bg1"/>
            </a:solidFill>
            <a:miter lim="800000"/>
            <a:headEnd/>
            <a:tailEnd/>
          </a:ln>
        </p:spPr>
        <p:txBody>
          <a:bodyPr/>
          <a:lstStyle/>
          <a:p>
            <a:pPr marL="381000" indent="-381000" eaLnBrk="1" hangingPunct="1">
              <a:lnSpc>
                <a:spcPct val="80000"/>
              </a:lnSpc>
              <a:buFontTx/>
              <a:buNone/>
            </a:pPr>
            <a:r>
              <a:rPr lang="en-US" altLang="en-US" sz="2000" b="1">
                <a:solidFill>
                  <a:srgbClr val="CCFF33"/>
                </a:solidFill>
              </a:rPr>
              <a:t>Evaluation of Tenders</a:t>
            </a:r>
          </a:p>
          <a:p>
            <a:pPr marL="381000" indent="-381000" algn="ctr" eaLnBrk="1" hangingPunct="1">
              <a:lnSpc>
                <a:spcPct val="80000"/>
              </a:lnSpc>
              <a:buFontTx/>
              <a:buNone/>
            </a:pPr>
            <a:r>
              <a:rPr lang="en-US" altLang="en-US" sz="2000" b="1">
                <a:solidFill>
                  <a:schemeClr val="accent2"/>
                </a:solidFill>
              </a:rPr>
              <a:t>For calculating the lowest evaluated price, the TEC shall:</a:t>
            </a:r>
          </a:p>
          <a:p>
            <a:pPr marL="381000" indent="-381000" eaLnBrk="1" hangingPunct="1">
              <a:lnSpc>
                <a:spcPct val="80000"/>
              </a:lnSpc>
              <a:buFontTx/>
              <a:buNone/>
            </a:pPr>
            <a:endParaRPr lang="en-US" altLang="en-US" sz="2400" b="1">
              <a:solidFill>
                <a:schemeClr val="accent2"/>
              </a:solidFill>
            </a:endParaRPr>
          </a:p>
          <a:p>
            <a:pPr marL="381000" indent="-381000" eaLnBrk="1" hangingPunct="1">
              <a:lnSpc>
                <a:spcPct val="80000"/>
              </a:lnSpc>
              <a:buFontTx/>
              <a:buAutoNum type="alphaLcParenBoth"/>
            </a:pPr>
            <a:r>
              <a:rPr lang="en-US" altLang="en-US" sz="1800"/>
              <a:t>consider all evaluation criteria mentioned in the Tender Document;</a:t>
            </a:r>
          </a:p>
          <a:p>
            <a:pPr marL="381000" indent="-381000" eaLnBrk="1" hangingPunct="1">
              <a:lnSpc>
                <a:spcPct val="80000"/>
              </a:lnSpc>
              <a:buFontTx/>
              <a:buAutoNum type="alphaLcParenBoth"/>
            </a:pPr>
            <a:endParaRPr lang="en-US" altLang="en-US" sz="1800"/>
          </a:p>
          <a:p>
            <a:pPr marL="381000" indent="-381000" eaLnBrk="1" hangingPunct="1">
              <a:lnSpc>
                <a:spcPct val="80000"/>
              </a:lnSpc>
              <a:buFontTx/>
              <a:buNone/>
            </a:pPr>
            <a:r>
              <a:rPr lang="en-US" altLang="en-US" sz="1800"/>
              <a:t>(b) ensure that the Tender prices are inclusive of appoicable taxes, customs and VAT for national Procurement of Goods, related Services, Works and Physical Services;</a:t>
            </a:r>
          </a:p>
          <a:p>
            <a:pPr marL="381000" indent="-381000" eaLnBrk="1" hangingPunct="1">
              <a:lnSpc>
                <a:spcPct val="80000"/>
              </a:lnSpc>
              <a:buFontTx/>
              <a:buNone/>
            </a:pPr>
            <a:endParaRPr lang="en-US" altLang="en-US" sz="1800"/>
          </a:p>
          <a:p>
            <a:pPr marL="381000" indent="-381000" eaLnBrk="1" hangingPunct="1">
              <a:lnSpc>
                <a:spcPct val="80000"/>
              </a:lnSpc>
              <a:buFontTx/>
              <a:buNone/>
            </a:pPr>
            <a:r>
              <a:rPr lang="en-US" altLang="en-US" sz="1800"/>
              <a:t>(c) include applicable customs duties, taxes and </a:t>
            </a:r>
            <a:br>
              <a:rPr lang="en-US" altLang="en-US" sz="1800"/>
            </a:br>
            <a:r>
              <a:rPr lang="en-US" altLang="en-US" sz="1800"/>
              <a:t>VAT for Works Tenders under international Procurement; and </a:t>
            </a:r>
          </a:p>
          <a:p>
            <a:pPr marL="381000" indent="-381000" eaLnBrk="1" hangingPunct="1">
              <a:lnSpc>
                <a:spcPct val="80000"/>
              </a:lnSpc>
              <a:buFontTx/>
              <a:buNone/>
            </a:pPr>
            <a:endParaRPr lang="en-US" altLang="en-US" sz="1800"/>
          </a:p>
          <a:p>
            <a:pPr marL="381000" indent="-381000" eaLnBrk="1" hangingPunct="1">
              <a:lnSpc>
                <a:spcPct val="80000"/>
              </a:lnSpc>
              <a:buFontTx/>
              <a:buNone/>
            </a:pPr>
            <a:r>
              <a:rPr lang="en-US" altLang="en-US" sz="1800"/>
              <a:t>(d) quantity in monetary terms any minor deviations from the evaluation criteria other than the price following the provisions set in the ITT.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a:extLst>
              <a:ext uri="{FF2B5EF4-FFF2-40B4-BE49-F238E27FC236}">
                <a16:creationId xmlns:a16="http://schemas.microsoft.com/office/drawing/2014/main" id="{B556086E-302A-CA9E-EAF5-4C71A4A78617}"/>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2CF5895-8274-4F20-BEA8-1384FF57FD98}" type="slidenum">
              <a:rPr lang="en-US" altLang="en-US"/>
              <a:pPr/>
              <a:t>32</a:t>
            </a:fld>
            <a:endParaRPr lang="en-US" altLang="en-US"/>
          </a:p>
        </p:txBody>
      </p:sp>
      <p:sp>
        <p:nvSpPr>
          <p:cNvPr id="33795" name="Rectangle 2">
            <a:extLst>
              <a:ext uri="{FF2B5EF4-FFF2-40B4-BE49-F238E27FC236}">
                <a16:creationId xmlns:a16="http://schemas.microsoft.com/office/drawing/2014/main" id="{B8E1C5F6-CD4D-B404-3DBC-5896F2CAC3C1}"/>
              </a:ext>
            </a:extLst>
          </p:cNvPr>
          <p:cNvSpPr>
            <a:spLocks noGrp="1" noChangeArrowheads="1"/>
          </p:cNvSpPr>
          <p:nvPr>
            <p:ph type="title"/>
          </p:nvPr>
        </p:nvSpPr>
        <p:spPr>
          <a:solidFill>
            <a:srgbClr val="FFFFCC"/>
          </a:solidFill>
          <a:ln>
            <a:solidFill>
              <a:schemeClr val="bg1"/>
            </a:solidFill>
            <a:miter lim="800000"/>
            <a:headEnd/>
            <a:tailEnd/>
          </a:ln>
        </p:spPr>
        <p:txBody>
          <a:bodyPr/>
          <a:lstStyle/>
          <a:p>
            <a:pPr eaLnBrk="1" hangingPunct="1"/>
            <a:br>
              <a:rPr lang="en-US" altLang="en-US">
                <a:solidFill>
                  <a:schemeClr val="accent2"/>
                </a:solidFill>
              </a:rPr>
            </a:br>
            <a:r>
              <a:rPr lang="en-US" altLang="en-US" b="1">
                <a:solidFill>
                  <a:schemeClr val="accent2"/>
                </a:solidFill>
              </a:rPr>
              <a:t>Financial Evaluation</a:t>
            </a:r>
            <a:br>
              <a:rPr lang="en-US" altLang="en-US">
                <a:solidFill>
                  <a:schemeClr val="accent2"/>
                </a:solidFill>
              </a:rPr>
            </a:br>
            <a:endParaRPr lang="en-US" altLang="en-US">
              <a:solidFill>
                <a:schemeClr val="accent2"/>
              </a:solidFill>
            </a:endParaRPr>
          </a:p>
        </p:txBody>
      </p:sp>
      <p:sp>
        <p:nvSpPr>
          <p:cNvPr id="33796" name="Rectangle 3">
            <a:extLst>
              <a:ext uri="{FF2B5EF4-FFF2-40B4-BE49-F238E27FC236}">
                <a16:creationId xmlns:a16="http://schemas.microsoft.com/office/drawing/2014/main" id="{F98751A3-B2D3-6AA2-172E-6871EC0DC1E6}"/>
              </a:ext>
            </a:extLst>
          </p:cNvPr>
          <p:cNvSpPr>
            <a:spLocks noGrp="1" noChangeArrowheads="1"/>
          </p:cNvSpPr>
          <p:nvPr>
            <p:ph type="body" idx="1"/>
          </p:nvPr>
        </p:nvSpPr>
        <p:spPr>
          <a:xfrm>
            <a:off x="457200" y="1798638"/>
            <a:ext cx="8229600" cy="4373562"/>
          </a:xfrm>
          <a:ln>
            <a:solidFill>
              <a:schemeClr val="bg1"/>
            </a:solidFill>
            <a:miter lim="800000"/>
            <a:headEnd/>
            <a:tailEnd/>
          </a:ln>
        </p:spPr>
        <p:txBody>
          <a:bodyPr/>
          <a:lstStyle/>
          <a:p>
            <a:pPr eaLnBrk="1" hangingPunct="1">
              <a:lnSpc>
                <a:spcPct val="90000"/>
              </a:lnSpc>
              <a:buFontTx/>
              <a:buNone/>
            </a:pPr>
            <a:r>
              <a:rPr lang="en-US" altLang="en-US" b="1">
                <a:solidFill>
                  <a:srgbClr val="FFFFCC"/>
                </a:solidFill>
              </a:rPr>
              <a:t>Sub-Steps</a:t>
            </a:r>
          </a:p>
          <a:p>
            <a:pPr eaLnBrk="1" hangingPunct="1">
              <a:lnSpc>
                <a:spcPct val="90000"/>
              </a:lnSpc>
              <a:buFontTx/>
              <a:buNone/>
            </a:pPr>
            <a:endParaRPr lang="en-US" altLang="en-US" sz="1200" b="1">
              <a:solidFill>
                <a:srgbClr val="FFFFCC"/>
              </a:solidFill>
            </a:endParaRPr>
          </a:p>
          <a:p>
            <a:pPr eaLnBrk="1" hangingPunct="1">
              <a:lnSpc>
                <a:spcPct val="90000"/>
              </a:lnSpc>
            </a:pPr>
            <a:r>
              <a:rPr lang="en-US" altLang="en-US" sz="2400">
                <a:solidFill>
                  <a:schemeClr val="accent2"/>
                </a:solidFill>
              </a:rPr>
              <a:t>Establish Price for Financial Evaluation (exclude Provisional Sums; include Day Works if `competitive’)</a:t>
            </a:r>
          </a:p>
          <a:p>
            <a:pPr eaLnBrk="1" hangingPunct="1">
              <a:lnSpc>
                <a:spcPct val="90000"/>
              </a:lnSpc>
            </a:pPr>
            <a:endParaRPr lang="en-US" altLang="en-US" sz="800">
              <a:solidFill>
                <a:srgbClr val="800000"/>
              </a:solidFill>
            </a:endParaRPr>
          </a:p>
          <a:p>
            <a:pPr eaLnBrk="1" hangingPunct="1">
              <a:lnSpc>
                <a:spcPct val="90000"/>
              </a:lnSpc>
            </a:pPr>
            <a:r>
              <a:rPr lang="en-US" altLang="en-US" sz="2400">
                <a:solidFill>
                  <a:srgbClr val="800000"/>
                </a:solidFill>
              </a:rPr>
              <a:t>Correct Arithmetical Errors</a:t>
            </a:r>
          </a:p>
          <a:p>
            <a:pPr eaLnBrk="1" hangingPunct="1">
              <a:lnSpc>
                <a:spcPct val="90000"/>
              </a:lnSpc>
            </a:pPr>
            <a:endParaRPr lang="en-US" altLang="en-US" sz="1000">
              <a:solidFill>
                <a:srgbClr val="800000"/>
              </a:solidFill>
            </a:endParaRPr>
          </a:p>
          <a:p>
            <a:pPr eaLnBrk="1" hangingPunct="1">
              <a:lnSpc>
                <a:spcPct val="90000"/>
              </a:lnSpc>
            </a:pPr>
            <a:r>
              <a:rPr lang="en-US" altLang="en-US" sz="2400"/>
              <a:t>Adjustment for discounts</a:t>
            </a:r>
          </a:p>
          <a:p>
            <a:pPr eaLnBrk="1" hangingPunct="1">
              <a:lnSpc>
                <a:spcPct val="90000"/>
              </a:lnSpc>
              <a:buFontTx/>
              <a:buNone/>
            </a:pPr>
            <a:endParaRPr lang="en-US" altLang="en-US" sz="1600"/>
          </a:p>
          <a:p>
            <a:pPr eaLnBrk="1" hangingPunct="1">
              <a:lnSpc>
                <a:spcPct val="90000"/>
              </a:lnSpc>
            </a:pPr>
            <a:r>
              <a:rPr lang="en-US" altLang="en-US" sz="2400">
                <a:solidFill>
                  <a:srgbClr val="800000"/>
                </a:solidFill>
              </a:rPr>
              <a:t>Adjust for any other acceptable variations or minor deviations</a:t>
            </a:r>
          </a:p>
          <a:p>
            <a:pPr eaLnBrk="1" hangingPunct="1">
              <a:lnSpc>
                <a:spcPct val="90000"/>
              </a:lnSpc>
              <a:buFontTx/>
              <a:buNone/>
            </a:pPr>
            <a:endParaRPr lang="en-US" altLang="en-US" sz="1400">
              <a:solidFill>
                <a:srgbClr val="800000"/>
              </a:solidFill>
            </a:endParaRPr>
          </a:p>
          <a:p>
            <a:pPr eaLnBrk="1" hangingPunct="1">
              <a:lnSpc>
                <a:spcPct val="90000"/>
              </a:lnSpc>
            </a:pPr>
            <a:r>
              <a:rPr lang="en-US" altLang="en-US" sz="2400"/>
              <a:t>Rank Tenderers for decision making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a:extLst>
              <a:ext uri="{FF2B5EF4-FFF2-40B4-BE49-F238E27FC236}">
                <a16:creationId xmlns:a16="http://schemas.microsoft.com/office/drawing/2014/main" id="{B0D81258-8492-11BF-2615-09A14A7BE390}"/>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7FBF4AE-3F0B-4E74-87F3-A6FA90939CAB}" type="slidenum">
              <a:rPr lang="en-US" altLang="en-US"/>
              <a:pPr/>
              <a:t>33</a:t>
            </a:fld>
            <a:endParaRPr lang="en-US" altLang="en-US"/>
          </a:p>
        </p:txBody>
      </p:sp>
      <p:sp>
        <p:nvSpPr>
          <p:cNvPr id="34819" name="Rectangle 2">
            <a:extLst>
              <a:ext uri="{FF2B5EF4-FFF2-40B4-BE49-F238E27FC236}">
                <a16:creationId xmlns:a16="http://schemas.microsoft.com/office/drawing/2014/main" id="{F77977C6-6AF1-BC4D-899C-50A26C753086}"/>
              </a:ext>
            </a:extLst>
          </p:cNvPr>
          <p:cNvSpPr>
            <a:spLocks noGrp="1" noChangeArrowheads="1"/>
          </p:cNvSpPr>
          <p:nvPr>
            <p:ph type="title"/>
          </p:nvPr>
        </p:nvSpPr>
        <p:spPr>
          <a:xfrm>
            <a:off x="381000" y="304800"/>
            <a:ext cx="8229600" cy="1143000"/>
          </a:xfrm>
          <a:solidFill>
            <a:srgbClr val="FFFFCC"/>
          </a:solidFill>
          <a:ln>
            <a:solidFill>
              <a:schemeClr val="bg1"/>
            </a:solidFill>
            <a:miter lim="800000"/>
            <a:headEnd/>
            <a:tailEnd/>
          </a:ln>
        </p:spPr>
        <p:txBody>
          <a:bodyPr/>
          <a:lstStyle/>
          <a:p>
            <a:pPr eaLnBrk="1" hangingPunct="1"/>
            <a:br>
              <a:rPr lang="en-US" altLang="en-US" b="1"/>
            </a:br>
            <a:r>
              <a:rPr lang="en-US" altLang="en-US" b="1"/>
              <a:t>Financial Evaluation</a:t>
            </a:r>
            <a:br>
              <a:rPr lang="en-US" altLang="en-US" b="1">
                <a:solidFill>
                  <a:srgbClr val="800000"/>
                </a:solidFill>
              </a:rPr>
            </a:br>
            <a:endParaRPr lang="en-US" altLang="en-US" b="1">
              <a:solidFill>
                <a:srgbClr val="800000"/>
              </a:solidFill>
            </a:endParaRPr>
          </a:p>
        </p:txBody>
      </p:sp>
      <p:sp>
        <p:nvSpPr>
          <p:cNvPr id="34820" name="Rectangle 3">
            <a:extLst>
              <a:ext uri="{FF2B5EF4-FFF2-40B4-BE49-F238E27FC236}">
                <a16:creationId xmlns:a16="http://schemas.microsoft.com/office/drawing/2014/main" id="{543D68D3-41CA-0D7B-DE75-DCFB28F23053}"/>
              </a:ext>
            </a:extLst>
          </p:cNvPr>
          <p:cNvSpPr>
            <a:spLocks noGrp="1" noChangeArrowheads="1"/>
          </p:cNvSpPr>
          <p:nvPr>
            <p:ph type="body" idx="1"/>
          </p:nvPr>
        </p:nvSpPr>
        <p:spPr>
          <a:xfrm>
            <a:off x="457200" y="2057400"/>
            <a:ext cx="8229600" cy="4068763"/>
          </a:xfrm>
          <a:ln>
            <a:solidFill>
              <a:schemeClr val="bg1"/>
            </a:solidFill>
            <a:miter lim="800000"/>
            <a:headEnd/>
            <a:tailEnd/>
          </a:ln>
        </p:spPr>
        <p:txBody>
          <a:bodyPr/>
          <a:lstStyle/>
          <a:p>
            <a:pPr eaLnBrk="1" hangingPunct="1">
              <a:lnSpc>
                <a:spcPct val="90000"/>
              </a:lnSpc>
              <a:buFontTx/>
              <a:buNone/>
            </a:pPr>
            <a:r>
              <a:rPr lang="en-US" altLang="en-US" sz="2800" b="1">
                <a:solidFill>
                  <a:schemeClr val="accent2"/>
                </a:solidFill>
              </a:rPr>
              <a:t>Evaluation of Tenders</a:t>
            </a:r>
          </a:p>
          <a:p>
            <a:pPr eaLnBrk="1" hangingPunct="1">
              <a:lnSpc>
                <a:spcPct val="90000"/>
              </a:lnSpc>
              <a:buFontTx/>
              <a:buNone/>
            </a:pPr>
            <a:endParaRPr lang="en-US" altLang="en-US" sz="1400" b="1">
              <a:solidFill>
                <a:schemeClr val="accent2"/>
              </a:solidFill>
            </a:endParaRPr>
          </a:p>
          <a:p>
            <a:pPr eaLnBrk="1" hangingPunct="1">
              <a:lnSpc>
                <a:spcPct val="90000"/>
              </a:lnSpc>
              <a:buFontTx/>
              <a:buNone/>
            </a:pPr>
            <a:r>
              <a:rPr lang="en-US" altLang="en-US" sz="2400">
                <a:solidFill>
                  <a:srgbClr val="800000"/>
                </a:solidFill>
              </a:rPr>
              <a:t>	</a:t>
            </a:r>
            <a:r>
              <a:rPr lang="en-US" altLang="en-US" sz="2400"/>
              <a:t>The successful Tenderer shall be the Tenderer who submitted a responsive Tender with the lowest evaluated Tender cost, calculated upon the basis of factors affecting the economic value of the Tender which have been specified in the Tender Document and to the extent practicable, these factors shall be objective and quantifiable and shall be given a relative weighting in the evaluation method or be expressed in monetary terms, wherever practicable.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a:extLst>
              <a:ext uri="{FF2B5EF4-FFF2-40B4-BE49-F238E27FC236}">
                <a16:creationId xmlns:a16="http://schemas.microsoft.com/office/drawing/2014/main" id="{57B716D2-5893-CE0B-8E6F-9CBF03166619}"/>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08A27BF-63AF-429B-84A1-1B0F0866ACCE}" type="slidenum">
              <a:rPr lang="en-US" altLang="en-US"/>
              <a:pPr/>
              <a:t>34</a:t>
            </a:fld>
            <a:endParaRPr lang="en-US" altLang="en-US"/>
          </a:p>
        </p:txBody>
      </p:sp>
      <p:sp>
        <p:nvSpPr>
          <p:cNvPr id="35843" name="Rectangle 2">
            <a:extLst>
              <a:ext uri="{FF2B5EF4-FFF2-40B4-BE49-F238E27FC236}">
                <a16:creationId xmlns:a16="http://schemas.microsoft.com/office/drawing/2014/main" id="{F1AD0685-0148-6870-7F57-CB6B1B48A700}"/>
              </a:ext>
            </a:extLst>
          </p:cNvPr>
          <p:cNvSpPr>
            <a:spLocks noGrp="1" noChangeArrowheads="1"/>
          </p:cNvSpPr>
          <p:nvPr>
            <p:ph type="title"/>
          </p:nvPr>
        </p:nvSpPr>
        <p:spPr>
          <a:xfrm>
            <a:off x="1676400" y="274638"/>
            <a:ext cx="6019800" cy="1143000"/>
          </a:xfrm>
          <a:solidFill>
            <a:srgbClr val="FFFFCC"/>
          </a:solidFill>
        </p:spPr>
        <p:txBody>
          <a:bodyPr/>
          <a:lstStyle/>
          <a:p>
            <a:pPr eaLnBrk="1" hangingPunct="1"/>
            <a:r>
              <a:rPr lang="en-US" altLang="en-US" b="1">
                <a:solidFill>
                  <a:srgbClr val="CC3300"/>
                </a:solidFill>
              </a:rPr>
              <a:t>Getting Approval</a:t>
            </a:r>
          </a:p>
        </p:txBody>
      </p:sp>
      <p:sp>
        <p:nvSpPr>
          <p:cNvPr id="35844" name="Rectangle 3">
            <a:extLst>
              <a:ext uri="{FF2B5EF4-FFF2-40B4-BE49-F238E27FC236}">
                <a16:creationId xmlns:a16="http://schemas.microsoft.com/office/drawing/2014/main" id="{07261983-6E6C-4F3F-977D-E2AD2A9751E4}"/>
              </a:ext>
            </a:extLst>
          </p:cNvPr>
          <p:cNvSpPr>
            <a:spLocks noGrp="1" noChangeArrowheads="1"/>
          </p:cNvSpPr>
          <p:nvPr>
            <p:ph type="body" idx="1"/>
          </p:nvPr>
        </p:nvSpPr>
        <p:spPr>
          <a:xfrm>
            <a:off x="1676400" y="1828800"/>
            <a:ext cx="2667000" cy="3810000"/>
          </a:xfrm>
          <a:ln>
            <a:solidFill>
              <a:srgbClr val="FFFFCC"/>
            </a:solidFill>
            <a:miter lim="800000"/>
            <a:headEnd/>
            <a:tailEnd/>
          </a:ln>
        </p:spPr>
        <p:txBody>
          <a:bodyPr/>
          <a:lstStyle/>
          <a:p>
            <a:pPr eaLnBrk="1" hangingPunct="1"/>
            <a:endParaRPr lang="en-US" altLang="en-US"/>
          </a:p>
          <a:p>
            <a:pPr eaLnBrk="1" hangingPunct="1"/>
            <a:r>
              <a:rPr lang="en-US" altLang="en-US">
                <a:solidFill>
                  <a:schemeClr val="accent2"/>
                </a:solidFill>
              </a:rPr>
              <a:t>Rule 11-12</a:t>
            </a:r>
          </a:p>
          <a:p>
            <a:pPr eaLnBrk="1" hangingPunct="1"/>
            <a:endParaRPr lang="en-US" altLang="en-US">
              <a:solidFill>
                <a:schemeClr val="accent2"/>
              </a:solidFill>
            </a:endParaRPr>
          </a:p>
          <a:p>
            <a:pPr eaLnBrk="1" hangingPunct="1"/>
            <a:r>
              <a:rPr lang="en-US" altLang="en-US">
                <a:solidFill>
                  <a:schemeClr val="accent2"/>
                </a:solidFill>
              </a:rPr>
              <a:t>Rule 36</a:t>
            </a:r>
          </a:p>
          <a:p>
            <a:pPr eaLnBrk="1" hangingPunct="1">
              <a:buFontTx/>
              <a:buNone/>
            </a:pPr>
            <a:endParaRPr lang="en-US" altLang="en-US">
              <a:solidFill>
                <a:schemeClr val="accent2"/>
              </a:solidFill>
            </a:endParaRPr>
          </a:p>
          <a:p>
            <a:pPr eaLnBrk="1" hangingPunct="1"/>
            <a:r>
              <a:rPr lang="en-US" altLang="en-US">
                <a:solidFill>
                  <a:schemeClr val="accent2"/>
                </a:solidFill>
              </a:rPr>
              <a:t>Rule 101</a:t>
            </a:r>
          </a:p>
        </p:txBody>
      </p:sp>
      <p:sp>
        <p:nvSpPr>
          <p:cNvPr id="35845" name="Rectangle 16">
            <a:extLst>
              <a:ext uri="{FF2B5EF4-FFF2-40B4-BE49-F238E27FC236}">
                <a16:creationId xmlns:a16="http://schemas.microsoft.com/office/drawing/2014/main" id="{D41D5635-43F5-0727-8D4F-7CD1353C9A19}"/>
              </a:ext>
            </a:extLst>
          </p:cNvPr>
          <p:cNvSpPr>
            <a:spLocks noChangeArrowheads="1"/>
          </p:cNvSpPr>
          <p:nvPr/>
        </p:nvSpPr>
        <p:spPr bwMode="auto">
          <a:xfrm>
            <a:off x="4343400" y="1828800"/>
            <a:ext cx="3352800" cy="3810000"/>
          </a:xfrm>
          <a:prstGeom prst="rect">
            <a:avLst/>
          </a:prstGeom>
          <a:noFill/>
          <a:ln w="9525">
            <a:solidFill>
              <a:srgbClr val="FFFF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endParaRPr lang="en-US" altLang="en-US" sz="2400" b="1">
              <a:solidFill>
                <a:schemeClr val="accent2"/>
              </a:solidFill>
            </a:endParaRPr>
          </a:p>
          <a:p>
            <a:pPr eaLnBrk="1" hangingPunct="1">
              <a:spcBef>
                <a:spcPct val="20000"/>
              </a:spcBef>
            </a:pPr>
            <a:r>
              <a:rPr lang="en-US" altLang="en-US" sz="2400" b="1">
                <a:solidFill>
                  <a:schemeClr val="accent2"/>
                </a:solidFill>
              </a:rPr>
              <a:t>As per Delegation of </a:t>
            </a:r>
            <a:r>
              <a:rPr lang="en-US" altLang="en-US" sz="2400" b="1" u="sng">
                <a:solidFill>
                  <a:schemeClr val="accent2"/>
                </a:solidFill>
              </a:rPr>
              <a:t>Financial Power</a:t>
            </a:r>
          </a:p>
          <a:p>
            <a:pPr eaLnBrk="1" hangingPunct="1">
              <a:spcBef>
                <a:spcPct val="20000"/>
              </a:spcBef>
            </a:pPr>
            <a:endParaRPr lang="en-US" altLang="en-US" sz="2400" b="1" u="sng">
              <a:solidFill>
                <a:schemeClr val="accent2"/>
              </a:solidFill>
            </a:endParaRPr>
          </a:p>
          <a:p>
            <a:pPr eaLnBrk="1" hangingPunct="1">
              <a:spcBef>
                <a:spcPct val="20000"/>
              </a:spcBef>
            </a:pPr>
            <a:r>
              <a:rPr lang="en-US" altLang="en-US" sz="2000" b="1">
                <a:solidFill>
                  <a:srgbClr val="800000"/>
                </a:solidFill>
              </a:rPr>
              <a:t>1. PE</a:t>
            </a:r>
          </a:p>
          <a:p>
            <a:pPr eaLnBrk="1" hangingPunct="1">
              <a:spcBef>
                <a:spcPct val="20000"/>
              </a:spcBef>
            </a:pPr>
            <a:r>
              <a:rPr lang="en-US" altLang="en-US" sz="2000" b="1">
                <a:solidFill>
                  <a:srgbClr val="800000"/>
                </a:solidFill>
              </a:rPr>
              <a:t>2. HOPE </a:t>
            </a:r>
          </a:p>
          <a:p>
            <a:pPr eaLnBrk="1" hangingPunct="1">
              <a:spcBef>
                <a:spcPct val="20000"/>
              </a:spcBef>
            </a:pPr>
            <a:r>
              <a:rPr lang="en-US" altLang="en-US" sz="2000" b="1">
                <a:solidFill>
                  <a:srgbClr val="800000"/>
                </a:solidFill>
              </a:rPr>
              <a:t>3. Ministry</a:t>
            </a:r>
          </a:p>
          <a:p>
            <a:pPr eaLnBrk="1" hangingPunct="1">
              <a:spcBef>
                <a:spcPct val="20000"/>
              </a:spcBef>
            </a:pPr>
            <a:r>
              <a:rPr lang="en-US" altLang="en-US" sz="2000" b="1">
                <a:solidFill>
                  <a:srgbClr val="800000"/>
                </a:solidFill>
              </a:rPr>
              <a:t>4. Cabinet Committee on Government Purchase</a:t>
            </a:r>
            <a:r>
              <a:rPr lang="en-US" altLang="en-US" sz="2000" b="1">
                <a:solidFill>
                  <a:schemeClr val="accent2"/>
                </a:solidFill>
              </a:rPr>
              <a:t> </a:t>
            </a:r>
          </a:p>
          <a:p>
            <a:pPr eaLnBrk="1" hangingPunct="1">
              <a:spcBef>
                <a:spcPct val="20000"/>
              </a:spcBef>
            </a:pPr>
            <a:r>
              <a:rPr lang="en-US" altLang="en-US" sz="3200" b="1">
                <a:solidFill>
                  <a:schemeClr val="accent2"/>
                </a:solidFill>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a:extLst>
              <a:ext uri="{FF2B5EF4-FFF2-40B4-BE49-F238E27FC236}">
                <a16:creationId xmlns:a16="http://schemas.microsoft.com/office/drawing/2014/main" id="{66BFFACE-5D53-135B-0197-2FB72EC54EE8}"/>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681A573-D0B9-409E-AECC-CCA67D534679}" type="slidenum">
              <a:rPr lang="en-US" altLang="en-US"/>
              <a:pPr/>
              <a:t>35</a:t>
            </a:fld>
            <a:endParaRPr lang="en-US" altLang="en-US"/>
          </a:p>
        </p:txBody>
      </p:sp>
      <p:sp>
        <p:nvSpPr>
          <p:cNvPr id="36867" name="Rectangle 2">
            <a:extLst>
              <a:ext uri="{FF2B5EF4-FFF2-40B4-BE49-F238E27FC236}">
                <a16:creationId xmlns:a16="http://schemas.microsoft.com/office/drawing/2014/main" id="{71B4D0DA-8FFA-DE69-B96D-14EC7BA806F6}"/>
              </a:ext>
            </a:extLst>
          </p:cNvPr>
          <p:cNvSpPr>
            <a:spLocks noGrp="1" noChangeArrowheads="1"/>
          </p:cNvSpPr>
          <p:nvPr>
            <p:ph type="title"/>
          </p:nvPr>
        </p:nvSpPr>
        <p:spPr>
          <a:xfrm>
            <a:off x="1219200" y="685800"/>
            <a:ext cx="6781800" cy="1143000"/>
          </a:xfrm>
          <a:solidFill>
            <a:srgbClr val="FFFFCC"/>
          </a:solidFill>
        </p:spPr>
        <p:txBody>
          <a:bodyPr/>
          <a:lstStyle/>
          <a:p>
            <a:pPr eaLnBrk="1" hangingPunct="1"/>
            <a:br>
              <a:rPr lang="en-US" altLang="en-US" sz="4800" b="1"/>
            </a:br>
            <a:r>
              <a:rPr lang="en-US" altLang="en-US" sz="5400" b="1">
                <a:solidFill>
                  <a:srgbClr val="990000"/>
                </a:solidFill>
              </a:rPr>
              <a:t>Work Order</a:t>
            </a:r>
            <a:br>
              <a:rPr lang="en-US" altLang="en-US" sz="4800" b="1">
                <a:solidFill>
                  <a:schemeClr val="accent2"/>
                </a:solidFill>
              </a:rPr>
            </a:br>
            <a:endParaRPr lang="en-US" altLang="en-US" sz="4800" b="1">
              <a:solidFill>
                <a:schemeClr val="accent2"/>
              </a:solidFill>
            </a:endParaRPr>
          </a:p>
        </p:txBody>
      </p:sp>
      <p:sp>
        <p:nvSpPr>
          <p:cNvPr id="36868" name="Rectangle 3">
            <a:extLst>
              <a:ext uri="{FF2B5EF4-FFF2-40B4-BE49-F238E27FC236}">
                <a16:creationId xmlns:a16="http://schemas.microsoft.com/office/drawing/2014/main" id="{D4C86FEB-49F5-7026-4F35-ACDCEAF4E6EB}"/>
              </a:ext>
            </a:extLst>
          </p:cNvPr>
          <p:cNvSpPr>
            <a:spLocks noGrp="1" noChangeArrowheads="1"/>
          </p:cNvSpPr>
          <p:nvPr>
            <p:ph type="body" idx="1"/>
          </p:nvPr>
        </p:nvSpPr>
        <p:spPr>
          <a:xfrm>
            <a:off x="1295400" y="2514600"/>
            <a:ext cx="6705600" cy="3505200"/>
          </a:xfrm>
          <a:ln>
            <a:solidFill>
              <a:schemeClr val="bg1"/>
            </a:solidFill>
            <a:miter lim="800000"/>
            <a:headEnd/>
            <a:tailEnd/>
          </a:ln>
        </p:spPr>
        <p:txBody>
          <a:bodyPr/>
          <a:lstStyle/>
          <a:p>
            <a:pPr eaLnBrk="1" hangingPunct="1">
              <a:buFontTx/>
              <a:buNone/>
            </a:pPr>
            <a:endParaRPr lang="en-US" altLang="en-US" sz="1800"/>
          </a:p>
          <a:p>
            <a:pPr eaLnBrk="1" hangingPunct="1"/>
            <a:r>
              <a:rPr lang="en-US" altLang="en-US" sz="2800">
                <a:solidFill>
                  <a:schemeClr val="accent2"/>
                </a:solidFill>
              </a:rPr>
              <a:t>Notification of Award-</a:t>
            </a:r>
            <a:r>
              <a:rPr lang="en-US" altLang="en-US" sz="2800">
                <a:solidFill>
                  <a:srgbClr val="990000"/>
                </a:solidFill>
              </a:rPr>
              <a:t>(rule 102)</a:t>
            </a:r>
          </a:p>
          <a:p>
            <a:pPr eaLnBrk="1" hangingPunct="1">
              <a:buFontTx/>
              <a:buNone/>
            </a:pPr>
            <a:endParaRPr lang="en-US" altLang="en-US" sz="2800">
              <a:solidFill>
                <a:schemeClr val="accent2"/>
              </a:solidFill>
            </a:endParaRPr>
          </a:p>
          <a:p>
            <a:pPr eaLnBrk="1" hangingPunct="1"/>
            <a:r>
              <a:rPr lang="en-US" altLang="en-US" sz="2800">
                <a:solidFill>
                  <a:schemeClr val="accent2"/>
                </a:solidFill>
              </a:rPr>
              <a:t>Signing Agreement </a:t>
            </a:r>
            <a:r>
              <a:rPr lang="en-US" altLang="en-US" sz="2800">
                <a:solidFill>
                  <a:srgbClr val="990000"/>
                </a:solidFill>
              </a:rPr>
              <a:t>(rule 102)</a:t>
            </a:r>
            <a:endParaRPr lang="en-US" altLang="en-US" sz="2800">
              <a:solidFill>
                <a:schemeClr val="accent2"/>
              </a:solidFill>
            </a:endParaRPr>
          </a:p>
          <a:p>
            <a:pPr eaLnBrk="1" hangingPunct="1">
              <a:buFontTx/>
              <a:buNone/>
            </a:pPr>
            <a:endParaRPr lang="en-US" altLang="en-US" sz="2800">
              <a:solidFill>
                <a:schemeClr val="accent2"/>
              </a:solidFill>
            </a:endParaRPr>
          </a:p>
          <a:p>
            <a:pPr eaLnBrk="1" hangingPunct="1"/>
            <a:r>
              <a:rPr lang="en-US" altLang="en-US" sz="2800">
                <a:solidFill>
                  <a:schemeClr val="accent2"/>
                </a:solidFill>
              </a:rPr>
              <a:t>Purchase Order/ [(RFQ) -Rule 73(5)]</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a:extLst>
              <a:ext uri="{FF2B5EF4-FFF2-40B4-BE49-F238E27FC236}">
                <a16:creationId xmlns:a16="http://schemas.microsoft.com/office/drawing/2014/main" id="{DD2C0876-FA46-F152-B4CD-7182D6951750}"/>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78CA675-1950-42D4-82DD-31A5BA33495A}" type="slidenum">
              <a:rPr lang="en-US" altLang="en-US"/>
              <a:pPr/>
              <a:t>36</a:t>
            </a:fld>
            <a:endParaRPr lang="en-US" altLang="en-US"/>
          </a:p>
        </p:txBody>
      </p:sp>
      <p:sp>
        <p:nvSpPr>
          <p:cNvPr id="37891" name="Rectangle 2">
            <a:extLst>
              <a:ext uri="{FF2B5EF4-FFF2-40B4-BE49-F238E27FC236}">
                <a16:creationId xmlns:a16="http://schemas.microsoft.com/office/drawing/2014/main" id="{2C44B4DE-E7B2-1934-C2C4-99512B8B5526}"/>
              </a:ext>
            </a:extLst>
          </p:cNvPr>
          <p:cNvSpPr>
            <a:spLocks noGrp="1" noChangeArrowheads="1"/>
          </p:cNvSpPr>
          <p:nvPr>
            <p:ph type="title"/>
          </p:nvPr>
        </p:nvSpPr>
        <p:spPr>
          <a:xfrm>
            <a:off x="990600" y="274638"/>
            <a:ext cx="7696200" cy="1143000"/>
          </a:xfrm>
          <a:solidFill>
            <a:srgbClr val="FFFFFF"/>
          </a:solidFill>
        </p:spPr>
        <p:txBody>
          <a:bodyPr/>
          <a:lstStyle/>
          <a:p>
            <a:pPr eaLnBrk="1" hangingPunct="1"/>
            <a:br>
              <a:rPr lang="en-US" altLang="en-US" sz="4000"/>
            </a:br>
            <a:r>
              <a:rPr lang="en-US" altLang="en-US" b="1">
                <a:solidFill>
                  <a:srgbClr val="990000"/>
                </a:solidFill>
              </a:rPr>
              <a:t>Agreement Management</a:t>
            </a:r>
            <a:br>
              <a:rPr lang="en-US" altLang="en-US" b="1">
                <a:solidFill>
                  <a:srgbClr val="DDDDDD"/>
                </a:solidFill>
              </a:rPr>
            </a:br>
            <a:endParaRPr lang="en-US" altLang="en-US" b="1">
              <a:solidFill>
                <a:srgbClr val="DDDDDD"/>
              </a:solidFill>
            </a:endParaRPr>
          </a:p>
        </p:txBody>
      </p:sp>
      <p:sp>
        <p:nvSpPr>
          <p:cNvPr id="37892" name="Rectangle 3">
            <a:extLst>
              <a:ext uri="{FF2B5EF4-FFF2-40B4-BE49-F238E27FC236}">
                <a16:creationId xmlns:a16="http://schemas.microsoft.com/office/drawing/2014/main" id="{470EB7C0-937F-E0AB-E275-8A566B339383}"/>
              </a:ext>
            </a:extLst>
          </p:cNvPr>
          <p:cNvSpPr>
            <a:spLocks noGrp="1" noChangeArrowheads="1"/>
          </p:cNvSpPr>
          <p:nvPr>
            <p:ph type="body" idx="1"/>
          </p:nvPr>
        </p:nvSpPr>
        <p:spPr>
          <a:xfrm>
            <a:off x="990600" y="1752600"/>
            <a:ext cx="7696200" cy="4343400"/>
          </a:xfrm>
          <a:ln>
            <a:solidFill>
              <a:schemeClr val="bg1"/>
            </a:solidFill>
            <a:miter lim="800000"/>
            <a:headEnd/>
            <a:tailEnd/>
          </a:ln>
        </p:spPr>
        <p:txBody>
          <a:bodyPr/>
          <a:lstStyle/>
          <a:p>
            <a:pPr eaLnBrk="1" hangingPunct="1"/>
            <a:r>
              <a:rPr lang="en-US" altLang="en-US" sz="2800">
                <a:solidFill>
                  <a:srgbClr val="0066CC"/>
                </a:solidFill>
              </a:rPr>
              <a:t>Rule (38-41)</a:t>
            </a:r>
          </a:p>
          <a:p>
            <a:pPr eaLnBrk="1" hangingPunct="1">
              <a:buFontTx/>
              <a:buNone/>
            </a:pPr>
            <a:endParaRPr lang="en-US" altLang="en-US" sz="600">
              <a:solidFill>
                <a:srgbClr val="0066CC"/>
              </a:solidFill>
            </a:endParaRPr>
          </a:p>
          <a:p>
            <a:pPr eaLnBrk="1" hangingPunct="1"/>
            <a:r>
              <a:rPr lang="en-US" altLang="en-US" sz="2800">
                <a:solidFill>
                  <a:srgbClr val="0066CC"/>
                </a:solidFill>
              </a:rPr>
              <a:t>Termination of the agreement (rule 42)</a:t>
            </a:r>
          </a:p>
          <a:p>
            <a:pPr eaLnBrk="1" hangingPunct="1">
              <a:buFontTx/>
              <a:buNone/>
            </a:pPr>
            <a:endParaRPr lang="en-US" altLang="en-US" sz="600">
              <a:solidFill>
                <a:srgbClr val="0066CC"/>
              </a:solidFill>
            </a:endParaRPr>
          </a:p>
          <a:p>
            <a:pPr eaLnBrk="1" hangingPunct="1"/>
            <a:r>
              <a:rPr lang="en-US" altLang="en-US" sz="2800">
                <a:solidFill>
                  <a:srgbClr val="0066CC"/>
                </a:solidFill>
              </a:rPr>
              <a:t>Keeping Records (rule 43)</a:t>
            </a:r>
          </a:p>
          <a:p>
            <a:pPr eaLnBrk="1" hangingPunct="1">
              <a:buFontTx/>
              <a:buNone/>
            </a:pPr>
            <a:endParaRPr lang="en-US" altLang="en-US" sz="700">
              <a:solidFill>
                <a:srgbClr val="0066CC"/>
              </a:solidFill>
            </a:endParaRPr>
          </a:p>
          <a:p>
            <a:pPr eaLnBrk="1" hangingPunct="1"/>
            <a:r>
              <a:rPr lang="en-US" altLang="en-US" sz="2800">
                <a:solidFill>
                  <a:srgbClr val="0066CC"/>
                </a:solidFill>
              </a:rPr>
              <a:t>Check list – Schedule-4 page-36</a:t>
            </a:r>
          </a:p>
          <a:p>
            <a:pPr eaLnBrk="1" hangingPunct="1">
              <a:buFontTx/>
              <a:buNone/>
            </a:pPr>
            <a:endParaRPr lang="en-US" altLang="en-US" sz="500">
              <a:solidFill>
                <a:srgbClr val="0066CC"/>
              </a:solidFill>
            </a:endParaRPr>
          </a:p>
          <a:p>
            <a:pPr eaLnBrk="1" hangingPunct="1"/>
            <a:r>
              <a:rPr lang="en-US" altLang="en-US" sz="2800">
                <a:solidFill>
                  <a:srgbClr val="0066CC"/>
                </a:solidFill>
              </a:rPr>
              <a:t>Flow chart</a:t>
            </a:r>
          </a:p>
          <a:p>
            <a:pPr eaLnBrk="1" hangingPunct="1">
              <a:buFontTx/>
              <a:buNone/>
            </a:pPr>
            <a:endParaRPr lang="en-US" altLang="en-US" sz="700">
              <a:solidFill>
                <a:srgbClr val="0066CC"/>
              </a:solidFill>
            </a:endParaRPr>
          </a:p>
          <a:p>
            <a:pPr eaLnBrk="1" hangingPunct="1"/>
            <a:r>
              <a:rPr lang="en-US" altLang="en-US" sz="2800">
                <a:solidFill>
                  <a:srgbClr val="0066CC"/>
                </a:solidFill>
              </a:rPr>
              <a:t>Open tender-Schedule 3(5) (rule-61)</a:t>
            </a:r>
          </a:p>
          <a:p>
            <a:pPr eaLnBrk="1" hangingPunct="1">
              <a:buFontTx/>
              <a:buNone/>
            </a:pPr>
            <a:endParaRPr lang="en-US" altLang="en-US" sz="600">
              <a:solidFill>
                <a:srgbClr val="0066CC"/>
              </a:solidFill>
            </a:endParaRPr>
          </a:p>
          <a:p>
            <a:pPr eaLnBrk="1" hangingPunct="1"/>
            <a:r>
              <a:rPr lang="en-US" altLang="en-US" sz="2800">
                <a:solidFill>
                  <a:srgbClr val="0066CC"/>
                </a:solidFill>
              </a:rPr>
              <a:t>Other Method – 3 (c/d/e/f) (rule-62)</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a:extLst>
              <a:ext uri="{FF2B5EF4-FFF2-40B4-BE49-F238E27FC236}">
                <a16:creationId xmlns:a16="http://schemas.microsoft.com/office/drawing/2014/main" id="{F343D5C1-EB74-480C-4F8D-5F4DC4BE05EF}"/>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BC16277-01A7-4966-AB68-D57681F6DE0D}" type="slidenum">
              <a:rPr lang="en-US" altLang="en-US"/>
              <a:pPr/>
              <a:t>37</a:t>
            </a:fld>
            <a:endParaRPr lang="en-US" altLang="en-US"/>
          </a:p>
        </p:txBody>
      </p:sp>
      <p:sp>
        <p:nvSpPr>
          <p:cNvPr id="38915" name="Rectangle 2">
            <a:extLst>
              <a:ext uri="{FF2B5EF4-FFF2-40B4-BE49-F238E27FC236}">
                <a16:creationId xmlns:a16="http://schemas.microsoft.com/office/drawing/2014/main" id="{6C8022E8-C46D-8CE3-1375-1FF0E130ED4E}"/>
              </a:ext>
            </a:extLst>
          </p:cNvPr>
          <p:cNvSpPr>
            <a:spLocks noGrp="1" noChangeArrowheads="1"/>
          </p:cNvSpPr>
          <p:nvPr>
            <p:ph type="title"/>
          </p:nvPr>
        </p:nvSpPr>
        <p:spPr>
          <a:xfrm>
            <a:off x="1600200" y="457200"/>
            <a:ext cx="6324600" cy="1143000"/>
          </a:xfrm>
          <a:solidFill>
            <a:srgbClr val="FFFFCC"/>
          </a:solidFill>
        </p:spPr>
        <p:txBody>
          <a:bodyPr/>
          <a:lstStyle/>
          <a:p>
            <a:pPr eaLnBrk="1" hangingPunct="1"/>
            <a:br>
              <a:rPr lang="en-US" altLang="en-US" b="1">
                <a:solidFill>
                  <a:srgbClr val="CC3300"/>
                </a:solidFill>
              </a:rPr>
            </a:br>
            <a:r>
              <a:rPr lang="en-US" altLang="en-US" b="1">
                <a:solidFill>
                  <a:srgbClr val="CC3300"/>
                </a:solidFill>
              </a:rPr>
              <a:t>Pre Qualification</a:t>
            </a:r>
            <a:r>
              <a:rPr lang="en-US" altLang="en-US" sz="4000">
                <a:solidFill>
                  <a:srgbClr val="CC3300"/>
                </a:solidFill>
              </a:rPr>
              <a:t> </a:t>
            </a:r>
            <a:br>
              <a:rPr lang="en-US" altLang="en-US" sz="4000">
                <a:solidFill>
                  <a:srgbClr val="CC3300"/>
                </a:solidFill>
              </a:rPr>
            </a:br>
            <a:endParaRPr lang="en-US" altLang="en-US" sz="4000">
              <a:solidFill>
                <a:srgbClr val="CC3300"/>
              </a:solidFill>
            </a:endParaRPr>
          </a:p>
        </p:txBody>
      </p:sp>
      <p:sp>
        <p:nvSpPr>
          <p:cNvPr id="38916" name="Rectangle 3">
            <a:extLst>
              <a:ext uri="{FF2B5EF4-FFF2-40B4-BE49-F238E27FC236}">
                <a16:creationId xmlns:a16="http://schemas.microsoft.com/office/drawing/2014/main" id="{EE0D1604-ED9A-0BAE-FF3E-B064066ECF75}"/>
              </a:ext>
            </a:extLst>
          </p:cNvPr>
          <p:cNvSpPr>
            <a:spLocks noGrp="1" noChangeArrowheads="1"/>
          </p:cNvSpPr>
          <p:nvPr>
            <p:ph type="body" idx="1"/>
          </p:nvPr>
        </p:nvSpPr>
        <p:spPr>
          <a:xfrm>
            <a:off x="1752600" y="2819400"/>
            <a:ext cx="6172200" cy="1600200"/>
          </a:xfrm>
        </p:spPr>
        <p:txBody>
          <a:bodyPr/>
          <a:lstStyle/>
          <a:p>
            <a:pPr algn="ctr" eaLnBrk="1" hangingPunct="1"/>
            <a:r>
              <a:rPr lang="en-US" altLang="en-US">
                <a:solidFill>
                  <a:srgbClr val="336600"/>
                </a:solidFill>
              </a:rPr>
              <a:t>Rule 91-93</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a:extLst>
              <a:ext uri="{FF2B5EF4-FFF2-40B4-BE49-F238E27FC236}">
                <a16:creationId xmlns:a16="http://schemas.microsoft.com/office/drawing/2014/main" id="{58CE1C23-2905-68A7-AC8E-5F9998AD21E2}"/>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B8B0208-CFD5-443A-B5C4-C1DFF6126E82}" type="slidenum">
              <a:rPr lang="en-US" altLang="en-US"/>
              <a:pPr/>
              <a:t>38</a:t>
            </a:fld>
            <a:endParaRPr lang="en-US" altLang="en-US"/>
          </a:p>
        </p:txBody>
      </p:sp>
      <p:sp>
        <p:nvSpPr>
          <p:cNvPr id="39939" name="Rectangle 2">
            <a:extLst>
              <a:ext uri="{FF2B5EF4-FFF2-40B4-BE49-F238E27FC236}">
                <a16:creationId xmlns:a16="http://schemas.microsoft.com/office/drawing/2014/main" id="{6F662CB6-94AE-0C8D-972F-E2DA643B9044}"/>
              </a:ext>
            </a:extLst>
          </p:cNvPr>
          <p:cNvSpPr>
            <a:spLocks noGrp="1" noChangeArrowheads="1"/>
          </p:cNvSpPr>
          <p:nvPr>
            <p:ph type="title"/>
          </p:nvPr>
        </p:nvSpPr>
        <p:spPr>
          <a:solidFill>
            <a:srgbClr val="FFFFCC"/>
          </a:solidFill>
        </p:spPr>
        <p:txBody>
          <a:bodyPr/>
          <a:lstStyle/>
          <a:p>
            <a:pPr eaLnBrk="1" hangingPunct="1"/>
            <a:br>
              <a:rPr lang="en-US" altLang="en-US" sz="4000"/>
            </a:br>
            <a:r>
              <a:rPr lang="en-US" altLang="en-US" sz="4000" b="1">
                <a:solidFill>
                  <a:srgbClr val="0066CC"/>
                </a:solidFill>
              </a:rPr>
              <a:t>Procurement of Service</a:t>
            </a:r>
            <a:br>
              <a:rPr lang="en-US" altLang="en-US" sz="4000">
                <a:solidFill>
                  <a:srgbClr val="0066CC"/>
                </a:solidFill>
              </a:rPr>
            </a:br>
            <a:endParaRPr lang="en-US" altLang="en-US" sz="4000">
              <a:solidFill>
                <a:srgbClr val="0066CC"/>
              </a:solidFill>
            </a:endParaRPr>
          </a:p>
        </p:txBody>
      </p:sp>
      <p:sp>
        <p:nvSpPr>
          <p:cNvPr id="39940" name="Rectangle 3">
            <a:extLst>
              <a:ext uri="{FF2B5EF4-FFF2-40B4-BE49-F238E27FC236}">
                <a16:creationId xmlns:a16="http://schemas.microsoft.com/office/drawing/2014/main" id="{AE8E83FF-73D5-3E14-243F-5F2891A25185}"/>
              </a:ext>
            </a:extLst>
          </p:cNvPr>
          <p:cNvSpPr>
            <a:spLocks noGrp="1" noChangeArrowheads="1"/>
          </p:cNvSpPr>
          <p:nvPr>
            <p:ph type="body" idx="1"/>
          </p:nvPr>
        </p:nvSpPr>
        <p:spPr>
          <a:ln>
            <a:solidFill>
              <a:schemeClr val="bg1"/>
            </a:solidFill>
            <a:miter lim="800000"/>
            <a:headEnd/>
            <a:tailEnd/>
          </a:ln>
        </p:spPr>
        <p:txBody>
          <a:bodyPr/>
          <a:lstStyle/>
          <a:p>
            <a:pPr eaLnBrk="1" hangingPunct="1">
              <a:lnSpc>
                <a:spcPct val="90000"/>
              </a:lnSpc>
            </a:pPr>
            <a:r>
              <a:rPr lang="en-US" altLang="en-US">
                <a:solidFill>
                  <a:srgbClr val="336600"/>
                </a:solidFill>
              </a:rPr>
              <a:t>Rule 103-112</a:t>
            </a:r>
          </a:p>
          <a:p>
            <a:pPr eaLnBrk="1" hangingPunct="1">
              <a:lnSpc>
                <a:spcPct val="90000"/>
              </a:lnSpc>
            </a:pPr>
            <a:r>
              <a:rPr lang="en-US" altLang="en-US">
                <a:solidFill>
                  <a:srgbClr val="336600"/>
                </a:solidFill>
              </a:rPr>
              <a:t>EOI- rule 113</a:t>
            </a:r>
          </a:p>
          <a:p>
            <a:pPr eaLnBrk="1" hangingPunct="1">
              <a:lnSpc>
                <a:spcPct val="90000"/>
              </a:lnSpc>
            </a:pPr>
            <a:r>
              <a:rPr lang="en-US" altLang="en-US">
                <a:solidFill>
                  <a:srgbClr val="336600"/>
                </a:solidFill>
              </a:rPr>
              <a:t>Opening – 114</a:t>
            </a:r>
          </a:p>
          <a:p>
            <a:pPr eaLnBrk="1" hangingPunct="1">
              <a:lnSpc>
                <a:spcPct val="90000"/>
              </a:lnSpc>
            </a:pPr>
            <a:r>
              <a:rPr lang="en-US" altLang="en-US">
                <a:solidFill>
                  <a:srgbClr val="336600"/>
                </a:solidFill>
              </a:rPr>
              <a:t>Short list – 115</a:t>
            </a:r>
          </a:p>
          <a:p>
            <a:pPr eaLnBrk="1" hangingPunct="1">
              <a:lnSpc>
                <a:spcPct val="90000"/>
              </a:lnSpc>
            </a:pPr>
            <a:r>
              <a:rPr lang="en-US" altLang="en-US">
                <a:solidFill>
                  <a:srgbClr val="336600"/>
                </a:solidFill>
              </a:rPr>
              <a:t>Terms &amp; Reference – 116</a:t>
            </a:r>
          </a:p>
          <a:p>
            <a:pPr eaLnBrk="1" hangingPunct="1">
              <a:lnSpc>
                <a:spcPct val="90000"/>
              </a:lnSpc>
            </a:pPr>
            <a:r>
              <a:rPr lang="en-US" altLang="en-US">
                <a:solidFill>
                  <a:srgbClr val="336600"/>
                </a:solidFill>
              </a:rPr>
              <a:t>Sending Documents – 117</a:t>
            </a:r>
          </a:p>
          <a:p>
            <a:pPr eaLnBrk="1" hangingPunct="1">
              <a:lnSpc>
                <a:spcPct val="90000"/>
              </a:lnSpc>
            </a:pPr>
            <a:r>
              <a:rPr lang="en-US" altLang="en-US">
                <a:solidFill>
                  <a:srgbClr val="336600"/>
                </a:solidFill>
              </a:rPr>
              <a:t>Proposal Submission &amp; opening – 118</a:t>
            </a:r>
          </a:p>
          <a:p>
            <a:pPr eaLnBrk="1" hangingPunct="1">
              <a:lnSpc>
                <a:spcPct val="90000"/>
              </a:lnSpc>
            </a:pPr>
            <a:r>
              <a:rPr lang="en-US" altLang="en-US">
                <a:solidFill>
                  <a:srgbClr val="336600"/>
                </a:solidFill>
              </a:rPr>
              <a:t>Evaluation &amp; Negotiation – 119-126</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a:extLst>
              <a:ext uri="{FF2B5EF4-FFF2-40B4-BE49-F238E27FC236}">
                <a16:creationId xmlns:a16="http://schemas.microsoft.com/office/drawing/2014/main" id="{B40654C4-6DBF-D3AD-327C-8F9AA9261C22}"/>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E90776A-6449-4C6D-8978-DE586753BD7A}" type="slidenum">
              <a:rPr lang="en-US" altLang="en-US"/>
              <a:pPr/>
              <a:t>39</a:t>
            </a:fld>
            <a:endParaRPr lang="en-US" altLang="en-US"/>
          </a:p>
        </p:txBody>
      </p:sp>
      <p:sp>
        <p:nvSpPr>
          <p:cNvPr id="40963" name="Rectangle 2">
            <a:extLst>
              <a:ext uri="{FF2B5EF4-FFF2-40B4-BE49-F238E27FC236}">
                <a16:creationId xmlns:a16="http://schemas.microsoft.com/office/drawing/2014/main" id="{3B69FB3C-AB28-95BA-B1E8-25CB05A9EEC3}"/>
              </a:ext>
            </a:extLst>
          </p:cNvPr>
          <p:cNvSpPr>
            <a:spLocks noGrp="1" noChangeArrowheads="1"/>
          </p:cNvSpPr>
          <p:nvPr>
            <p:ph type="title"/>
          </p:nvPr>
        </p:nvSpPr>
        <p:spPr>
          <a:xfrm>
            <a:off x="1371600" y="533400"/>
            <a:ext cx="6629400" cy="1143000"/>
          </a:xfrm>
          <a:solidFill>
            <a:srgbClr val="FFFFCC"/>
          </a:solidFill>
        </p:spPr>
        <p:txBody>
          <a:bodyPr/>
          <a:lstStyle/>
          <a:p>
            <a:pPr eaLnBrk="1" hangingPunct="1"/>
            <a:r>
              <a:rPr lang="en-US" altLang="en-US" b="1">
                <a:solidFill>
                  <a:srgbClr val="CC3300"/>
                </a:solidFill>
              </a:rPr>
              <a:t>Conflict Management</a:t>
            </a:r>
          </a:p>
        </p:txBody>
      </p:sp>
      <p:sp>
        <p:nvSpPr>
          <p:cNvPr id="40964" name="Rectangle 3">
            <a:extLst>
              <a:ext uri="{FF2B5EF4-FFF2-40B4-BE49-F238E27FC236}">
                <a16:creationId xmlns:a16="http://schemas.microsoft.com/office/drawing/2014/main" id="{E4082FEE-11D2-FB50-660D-DAC10B1170F9}"/>
              </a:ext>
            </a:extLst>
          </p:cNvPr>
          <p:cNvSpPr>
            <a:spLocks noGrp="1" noChangeArrowheads="1"/>
          </p:cNvSpPr>
          <p:nvPr>
            <p:ph type="body" idx="1"/>
          </p:nvPr>
        </p:nvSpPr>
        <p:spPr>
          <a:xfrm>
            <a:off x="1371600" y="2286000"/>
            <a:ext cx="6553200" cy="3840163"/>
          </a:xfrm>
          <a:ln>
            <a:solidFill>
              <a:schemeClr val="bg1"/>
            </a:solidFill>
            <a:miter lim="800000"/>
            <a:headEnd/>
            <a:tailEnd/>
          </a:ln>
        </p:spPr>
        <p:txBody>
          <a:bodyPr/>
          <a:lstStyle/>
          <a:p>
            <a:pPr eaLnBrk="1" hangingPunct="1">
              <a:buFontTx/>
              <a:buNone/>
            </a:pPr>
            <a:endParaRPr lang="en-US" altLang="en-US" sz="1800"/>
          </a:p>
          <a:p>
            <a:pPr eaLnBrk="1" hangingPunct="1"/>
            <a:r>
              <a:rPr lang="en-US" altLang="en-US"/>
              <a:t>Conflict of Interest (rule-55)</a:t>
            </a:r>
          </a:p>
          <a:p>
            <a:pPr eaLnBrk="1" hangingPunct="1">
              <a:buFontTx/>
              <a:buNone/>
            </a:pPr>
            <a:endParaRPr lang="en-US" altLang="en-US" sz="1600"/>
          </a:p>
          <a:p>
            <a:pPr eaLnBrk="1" hangingPunct="1"/>
            <a:r>
              <a:rPr lang="en-US" altLang="en-US"/>
              <a:t>Complain (rule 56-57)</a:t>
            </a:r>
          </a:p>
          <a:p>
            <a:pPr eaLnBrk="1" hangingPunct="1">
              <a:buFontTx/>
              <a:buNone/>
            </a:pPr>
            <a:endParaRPr lang="en-US" altLang="en-US" sz="1200"/>
          </a:p>
          <a:p>
            <a:pPr eaLnBrk="1" hangingPunct="1"/>
            <a:r>
              <a:rPr lang="en-US" altLang="en-US"/>
              <a:t>Review Panel (rule 58)</a:t>
            </a:r>
          </a:p>
          <a:p>
            <a:pPr eaLnBrk="1" hangingPunct="1">
              <a:buFontTx/>
              <a:buNone/>
            </a:pPr>
            <a:endParaRPr lang="en-US" altLang="en-US" sz="1200"/>
          </a:p>
          <a:p>
            <a:pPr eaLnBrk="1" hangingPunct="1"/>
            <a:r>
              <a:rPr lang="en-US" altLang="en-US"/>
              <a:t>Appeal (rule 58 -60)</a:t>
            </a:r>
          </a:p>
          <a:p>
            <a:pPr eaLnBrk="1" hangingPunct="1"/>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a:extLst>
              <a:ext uri="{FF2B5EF4-FFF2-40B4-BE49-F238E27FC236}">
                <a16:creationId xmlns:a16="http://schemas.microsoft.com/office/drawing/2014/main" id="{04157B06-3CF8-E669-CCD2-224DEC5F4BD2}"/>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4EDD07E-36AB-402E-9EDC-3AB7F95BBD11}" type="slidenum">
              <a:rPr lang="en-US" altLang="en-US"/>
              <a:pPr/>
              <a:t>4</a:t>
            </a:fld>
            <a:endParaRPr lang="en-US" altLang="en-US"/>
          </a:p>
        </p:txBody>
      </p:sp>
      <p:sp>
        <p:nvSpPr>
          <p:cNvPr id="5123" name="Rectangle 2">
            <a:extLst>
              <a:ext uri="{FF2B5EF4-FFF2-40B4-BE49-F238E27FC236}">
                <a16:creationId xmlns:a16="http://schemas.microsoft.com/office/drawing/2014/main" id="{5322085E-0BC9-E1EB-7259-AD60CCC834C2}"/>
              </a:ext>
            </a:extLst>
          </p:cNvPr>
          <p:cNvSpPr>
            <a:spLocks noGrp="1" noChangeArrowheads="1"/>
          </p:cNvSpPr>
          <p:nvPr>
            <p:ph type="title"/>
          </p:nvPr>
        </p:nvSpPr>
        <p:spPr>
          <a:solidFill>
            <a:srgbClr val="FFFFFF"/>
          </a:solidFill>
        </p:spPr>
        <p:txBody>
          <a:bodyPr/>
          <a:lstStyle/>
          <a:p>
            <a:pPr eaLnBrk="1" hangingPunct="1"/>
            <a:r>
              <a:rPr lang="en-US" altLang="en-US" b="1">
                <a:solidFill>
                  <a:srgbClr val="CC3300"/>
                </a:solidFill>
              </a:rPr>
              <a:t>4. Weakness</a:t>
            </a:r>
          </a:p>
        </p:txBody>
      </p:sp>
      <p:sp>
        <p:nvSpPr>
          <p:cNvPr id="5124" name="Rectangle 3">
            <a:extLst>
              <a:ext uri="{FF2B5EF4-FFF2-40B4-BE49-F238E27FC236}">
                <a16:creationId xmlns:a16="http://schemas.microsoft.com/office/drawing/2014/main" id="{4405F031-17D0-0043-EFE3-B8E19B6CD2BD}"/>
              </a:ext>
            </a:extLst>
          </p:cNvPr>
          <p:cNvSpPr>
            <a:spLocks noGrp="1" noChangeArrowheads="1"/>
          </p:cNvSpPr>
          <p:nvPr>
            <p:ph type="body" idx="1"/>
          </p:nvPr>
        </p:nvSpPr>
        <p:spPr>
          <a:ln>
            <a:solidFill>
              <a:schemeClr val="bg1"/>
            </a:solidFill>
            <a:miter lim="800000"/>
            <a:headEnd/>
            <a:tailEnd/>
          </a:ln>
        </p:spPr>
        <p:txBody>
          <a:bodyPr/>
          <a:lstStyle/>
          <a:p>
            <a:pPr eaLnBrk="1" hangingPunct="1">
              <a:lnSpc>
                <a:spcPct val="80000"/>
              </a:lnSpc>
            </a:pPr>
            <a:endParaRPr lang="en-US" altLang="en-US" sz="2800"/>
          </a:p>
          <a:p>
            <a:pPr eaLnBrk="1" hangingPunct="1">
              <a:lnSpc>
                <a:spcPct val="80000"/>
              </a:lnSpc>
              <a:buFontTx/>
              <a:buNone/>
            </a:pPr>
            <a:r>
              <a:rPr lang="en-US" altLang="en-US" sz="2400">
                <a:solidFill>
                  <a:srgbClr val="336600"/>
                </a:solidFill>
              </a:rPr>
              <a:t>1. Latest amendment on limited tendering method :- </a:t>
            </a:r>
          </a:p>
          <a:p>
            <a:pPr eaLnBrk="1" hangingPunct="1">
              <a:lnSpc>
                <a:spcPct val="80000"/>
              </a:lnSpc>
              <a:buFontTx/>
              <a:buNone/>
            </a:pPr>
            <a:r>
              <a:rPr lang="en-US" altLang="en-US" sz="2400">
                <a:solidFill>
                  <a:srgbClr val="336600"/>
                </a:solidFill>
              </a:rPr>
              <a:t>			</a:t>
            </a:r>
            <a:r>
              <a:rPr lang="en-US" altLang="en-US" sz="2400">
                <a:solidFill>
                  <a:srgbClr val="6600FF"/>
                </a:solidFill>
              </a:rPr>
              <a:t>a) Value sealing 						b) 5% above/less compulsion </a:t>
            </a:r>
          </a:p>
          <a:p>
            <a:pPr lvl="4" eaLnBrk="1" hangingPunct="1">
              <a:lnSpc>
                <a:spcPct val="80000"/>
              </a:lnSpc>
              <a:buFontTx/>
              <a:buNone/>
            </a:pPr>
            <a:r>
              <a:rPr lang="en-US" altLang="en-US" sz="2400">
                <a:solidFill>
                  <a:srgbClr val="6600FF"/>
                </a:solidFill>
              </a:rPr>
              <a:t>c) lottery system</a:t>
            </a:r>
          </a:p>
          <a:p>
            <a:pPr eaLnBrk="1" hangingPunct="1">
              <a:lnSpc>
                <a:spcPct val="80000"/>
              </a:lnSpc>
              <a:buFontTx/>
              <a:buNone/>
            </a:pPr>
            <a:r>
              <a:rPr lang="en-US" altLang="en-US" sz="2400">
                <a:solidFill>
                  <a:srgbClr val="336600"/>
                </a:solidFill>
              </a:rPr>
              <a:t>2. Minimum options for commercial Public sector such as </a:t>
            </a:r>
          </a:p>
          <a:p>
            <a:pPr eaLnBrk="1" hangingPunct="1">
              <a:lnSpc>
                <a:spcPct val="80000"/>
              </a:lnSpc>
              <a:buFontTx/>
              <a:buNone/>
            </a:pPr>
            <a:r>
              <a:rPr lang="en-US" altLang="en-US" sz="2400">
                <a:solidFill>
                  <a:srgbClr val="336600"/>
                </a:solidFill>
              </a:rPr>
              <a:t>		</a:t>
            </a:r>
            <a:r>
              <a:rPr lang="en-US" altLang="en-US" sz="2400">
                <a:solidFill>
                  <a:srgbClr val="6600FF"/>
                </a:solidFill>
              </a:rPr>
              <a:t>a) Factories 	b) Gardens   c) Hotels</a:t>
            </a:r>
          </a:p>
          <a:p>
            <a:pPr eaLnBrk="1" hangingPunct="1">
              <a:lnSpc>
                <a:spcPct val="80000"/>
              </a:lnSpc>
              <a:buFontTx/>
              <a:buNone/>
            </a:pPr>
            <a:r>
              <a:rPr lang="en-US" altLang="en-US" sz="2400">
                <a:solidFill>
                  <a:srgbClr val="336600"/>
                </a:solidFill>
              </a:rPr>
              <a:t>3. Complecated Procedures</a:t>
            </a:r>
          </a:p>
          <a:p>
            <a:pPr eaLnBrk="1" hangingPunct="1">
              <a:lnSpc>
                <a:spcPct val="80000"/>
              </a:lnSpc>
              <a:buFontTx/>
              <a:buNone/>
            </a:pPr>
            <a:r>
              <a:rPr lang="en-US" altLang="en-US" sz="2400">
                <a:solidFill>
                  <a:srgbClr val="336600"/>
                </a:solidFill>
              </a:rPr>
              <a:t>4. Nothing about sell out/leasing of Public Property</a:t>
            </a:r>
          </a:p>
          <a:p>
            <a:pPr eaLnBrk="1" hangingPunct="1">
              <a:lnSpc>
                <a:spcPct val="80000"/>
              </a:lnSpc>
              <a:buFontTx/>
              <a:buNone/>
            </a:pPr>
            <a:r>
              <a:rPr lang="en-US" altLang="en-US" sz="2400">
                <a:solidFill>
                  <a:srgbClr val="336600"/>
                </a:solidFill>
              </a:rPr>
              <a:t>5. Sometime expensive</a:t>
            </a:r>
          </a:p>
          <a:p>
            <a:pPr eaLnBrk="1" hangingPunct="1">
              <a:lnSpc>
                <a:spcPct val="80000"/>
              </a:lnSpc>
              <a:buFontTx/>
              <a:buNone/>
            </a:pPr>
            <a:r>
              <a:rPr lang="en-US" altLang="en-US" sz="2400">
                <a:solidFill>
                  <a:srgbClr val="336600"/>
                </a:solidFill>
              </a:rPr>
              <a:t>6. Limited choice for preferable goods.</a:t>
            </a:r>
          </a:p>
          <a:p>
            <a:pPr eaLnBrk="1" hangingPunct="1">
              <a:lnSpc>
                <a:spcPct val="80000"/>
              </a:lnSpc>
              <a:buFontTx/>
              <a:buNone/>
            </a:pPr>
            <a:r>
              <a:rPr lang="en-US" altLang="en-US" sz="2400">
                <a:solidFill>
                  <a:srgbClr val="336600"/>
                </a:solidFill>
              </a:rPr>
              <a:t>7. .. .. .. … … … . .. …. … …. …. ..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a:extLst>
              <a:ext uri="{FF2B5EF4-FFF2-40B4-BE49-F238E27FC236}">
                <a16:creationId xmlns:a16="http://schemas.microsoft.com/office/drawing/2014/main" id="{8D258324-75DA-27F6-7A1A-1591D2398ED9}"/>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DD58CB7-BE8C-4D25-8F29-4B6F468A60A8}" type="slidenum">
              <a:rPr lang="en-US" altLang="en-US"/>
              <a:pPr/>
              <a:t>40</a:t>
            </a:fld>
            <a:endParaRPr lang="en-US" altLang="en-US"/>
          </a:p>
        </p:txBody>
      </p:sp>
      <p:sp>
        <p:nvSpPr>
          <p:cNvPr id="41987" name="Rectangle 2">
            <a:extLst>
              <a:ext uri="{FF2B5EF4-FFF2-40B4-BE49-F238E27FC236}">
                <a16:creationId xmlns:a16="http://schemas.microsoft.com/office/drawing/2014/main" id="{1F77B027-8CF7-40F4-7791-19F2A174473E}"/>
              </a:ext>
            </a:extLst>
          </p:cNvPr>
          <p:cNvSpPr>
            <a:spLocks noGrp="1" noChangeArrowheads="1"/>
          </p:cNvSpPr>
          <p:nvPr>
            <p:ph type="title"/>
          </p:nvPr>
        </p:nvSpPr>
        <p:spPr>
          <a:xfrm>
            <a:off x="838200" y="762000"/>
            <a:ext cx="7543800" cy="1143000"/>
          </a:xfrm>
          <a:solidFill>
            <a:srgbClr val="FFFFCC"/>
          </a:solidFill>
          <a:ln>
            <a:solidFill>
              <a:schemeClr val="bg1"/>
            </a:solidFill>
            <a:miter lim="800000"/>
            <a:headEnd/>
            <a:tailEnd/>
          </a:ln>
        </p:spPr>
        <p:txBody>
          <a:bodyPr/>
          <a:lstStyle/>
          <a:p>
            <a:pPr eaLnBrk="1" hangingPunct="1"/>
            <a:br>
              <a:rPr lang="en-US" altLang="en-US" sz="4800" b="1">
                <a:solidFill>
                  <a:srgbClr val="0066CC"/>
                </a:solidFill>
              </a:rPr>
            </a:br>
            <a:r>
              <a:rPr lang="en-US" altLang="en-US" sz="4800" b="1">
                <a:solidFill>
                  <a:srgbClr val="0066CC"/>
                </a:solidFill>
              </a:rPr>
              <a:t>Misconduct</a:t>
            </a:r>
            <a:br>
              <a:rPr lang="en-US" altLang="en-US" sz="4000">
                <a:solidFill>
                  <a:srgbClr val="0066CC"/>
                </a:solidFill>
              </a:rPr>
            </a:br>
            <a:endParaRPr lang="en-US" altLang="en-US" sz="4000">
              <a:solidFill>
                <a:srgbClr val="0066CC"/>
              </a:solidFill>
            </a:endParaRPr>
          </a:p>
        </p:txBody>
      </p:sp>
      <p:sp>
        <p:nvSpPr>
          <p:cNvPr id="41988" name="Rectangle 3">
            <a:extLst>
              <a:ext uri="{FF2B5EF4-FFF2-40B4-BE49-F238E27FC236}">
                <a16:creationId xmlns:a16="http://schemas.microsoft.com/office/drawing/2014/main" id="{DE18E423-6848-CEB4-28B7-83C49A628578}"/>
              </a:ext>
            </a:extLst>
          </p:cNvPr>
          <p:cNvSpPr>
            <a:spLocks noGrp="1" noChangeArrowheads="1"/>
          </p:cNvSpPr>
          <p:nvPr>
            <p:ph type="body" idx="1"/>
          </p:nvPr>
        </p:nvSpPr>
        <p:spPr>
          <a:xfrm>
            <a:off x="838200" y="2286000"/>
            <a:ext cx="7543800" cy="3657600"/>
          </a:xfrm>
          <a:ln>
            <a:solidFill>
              <a:schemeClr val="bg1"/>
            </a:solidFill>
            <a:miter lim="800000"/>
            <a:headEnd/>
            <a:tailEnd/>
          </a:ln>
        </p:spPr>
        <p:txBody>
          <a:bodyPr/>
          <a:lstStyle/>
          <a:p>
            <a:pPr eaLnBrk="1" hangingPunct="1">
              <a:buFontTx/>
              <a:buNone/>
            </a:pPr>
            <a:endParaRPr lang="en-US" altLang="en-US" sz="2000"/>
          </a:p>
          <a:p>
            <a:pPr eaLnBrk="1" hangingPunct="1"/>
            <a:r>
              <a:rPr lang="en-US" altLang="en-US"/>
              <a:t>Rule 127</a:t>
            </a:r>
          </a:p>
          <a:p>
            <a:pPr eaLnBrk="1" hangingPunct="1"/>
            <a:r>
              <a:rPr lang="en-US" altLang="en-US"/>
              <a:t>Departmental Proceedings</a:t>
            </a:r>
          </a:p>
          <a:p>
            <a:pPr eaLnBrk="1" hangingPunct="1"/>
            <a:r>
              <a:rPr lang="en-US" altLang="en-US"/>
              <a:t>Criminal Proceedings</a:t>
            </a:r>
          </a:p>
          <a:p>
            <a:pPr eaLnBrk="1" hangingPunct="1"/>
            <a:r>
              <a:rPr lang="en-US" altLang="en-US"/>
              <a:t>Forfeiture/Fine/Black list/Criminal proceedings for other involved Parties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D6D80261-EC6B-4AA0-D599-F8E099195571}"/>
              </a:ext>
            </a:extLst>
          </p:cNvPr>
          <p:cNvSpPr>
            <a:spLocks noGrp="1"/>
          </p:cNvSpPr>
          <p:nvPr>
            <p:ph type="title"/>
          </p:nvPr>
        </p:nvSpPr>
        <p:spPr/>
        <p:txBody>
          <a:bodyPr/>
          <a:lstStyle/>
          <a:p>
            <a:r>
              <a:rPr lang="en-US" altLang="en-US"/>
              <a:t>Cost control</a:t>
            </a:r>
          </a:p>
        </p:txBody>
      </p:sp>
      <p:sp>
        <p:nvSpPr>
          <p:cNvPr id="3" name="Content Placeholder 2">
            <a:extLst>
              <a:ext uri="{FF2B5EF4-FFF2-40B4-BE49-F238E27FC236}">
                <a16:creationId xmlns:a16="http://schemas.microsoft.com/office/drawing/2014/main" id="{6D52C219-593E-B725-E3EB-6DA366905356}"/>
              </a:ext>
            </a:extLst>
          </p:cNvPr>
          <p:cNvSpPr>
            <a:spLocks noGrp="1"/>
          </p:cNvSpPr>
          <p:nvPr>
            <p:ph idx="1"/>
          </p:nvPr>
        </p:nvSpPr>
        <p:spPr/>
        <p:txBody>
          <a:bodyPr/>
          <a:lstStyle/>
          <a:p>
            <a:pPr>
              <a:defRPr/>
            </a:pPr>
            <a:r>
              <a:rPr lang="en-US" dirty="0"/>
              <a:t>Right thing→ in right time → in right place → (within right price)</a:t>
            </a:r>
          </a:p>
          <a:p>
            <a:pPr>
              <a:defRPr/>
            </a:pPr>
            <a:r>
              <a:rPr lang="en-US" dirty="0"/>
              <a:t>Efficiently</a:t>
            </a:r>
          </a:p>
          <a:p>
            <a:pPr>
              <a:defRPr/>
            </a:pPr>
            <a:r>
              <a:rPr lang="en-US" dirty="0"/>
              <a:t>Effectively</a:t>
            </a:r>
          </a:p>
          <a:p>
            <a:pPr marL="0" indent="0">
              <a:buFontTx/>
              <a:buNone/>
              <a:defRPr/>
            </a:pPr>
            <a:endParaRPr lang="en-US" dirty="0"/>
          </a:p>
        </p:txBody>
      </p:sp>
      <p:sp>
        <p:nvSpPr>
          <p:cNvPr id="43012" name="Slide Number Placeholder 3">
            <a:extLst>
              <a:ext uri="{FF2B5EF4-FFF2-40B4-BE49-F238E27FC236}">
                <a16:creationId xmlns:a16="http://schemas.microsoft.com/office/drawing/2014/main" id="{0C6C33A9-075C-15EE-A457-BFF215218418}"/>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5AA9F6C-F014-4ABF-A0ED-E2E7D62E92B9}" type="slidenum">
              <a:rPr lang="en-US" altLang="en-US"/>
              <a:pPr/>
              <a:t>41</a:t>
            </a:fld>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a:extLst>
              <a:ext uri="{FF2B5EF4-FFF2-40B4-BE49-F238E27FC236}">
                <a16:creationId xmlns:a16="http://schemas.microsoft.com/office/drawing/2014/main" id="{DD817F11-D229-1600-D246-44114DDE3B69}"/>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A6BB6D5-08C5-4715-A045-B07362CC33DE}" type="slidenum">
              <a:rPr lang="en-US" altLang="en-US"/>
              <a:pPr/>
              <a:t>42</a:t>
            </a:fld>
            <a:endParaRPr lang="en-US" altLang="en-US"/>
          </a:p>
        </p:txBody>
      </p:sp>
      <p:sp>
        <p:nvSpPr>
          <p:cNvPr id="44035" name="Rectangle 3">
            <a:extLst>
              <a:ext uri="{FF2B5EF4-FFF2-40B4-BE49-F238E27FC236}">
                <a16:creationId xmlns:a16="http://schemas.microsoft.com/office/drawing/2014/main" id="{7348987B-03D7-2BE2-BA99-6216B5885D03}"/>
              </a:ext>
            </a:extLst>
          </p:cNvPr>
          <p:cNvSpPr>
            <a:spLocks noGrp="1" noChangeArrowheads="1"/>
          </p:cNvSpPr>
          <p:nvPr>
            <p:ph type="body" idx="1"/>
          </p:nvPr>
        </p:nvSpPr>
        <p:spPr>
          <a:xfrm>
            <a:off x="1371600" y="2514600"/>
            <a:ext cx="6553200" cy="1371600"/>
          </a:xfrm>
          <a:solidFill>
            <a:srgbClr val="FFFFCC"/>
          </a:solidFill>
        </p:spPr>
        <p:txBody>
          <a:bodyPr/>
          <a:lstStyle/>
          <a:p>
            <a:pPr algn="ctr" eaLnBrk="1" hangingPunct="1">
              <a:buFontTx/>
              <a:buNone/>
            </a:pPr>
            <a:r>
              <a:rPr lang="en-US" altLang="en-US" sz="8000" b="1">
                <a:solidFill>
                  <a:srgbClr val="0066CC"/>
                </a:solidFill>
              </a:rPr>
              <a:t>Q &amp; A </a:t>
            </a:r>
          </a:p>
        </p:txBody>
      </p:sp>
      <p:sp>
        <p:nvSpPr>
          <p:cNvPr id="2" name="Rectangle 1">
            <a:extLst>
              <a:ext uri="{FF2B5EF4-FFF2-40B4-BE49-F238E27FC236}">
                <a16:creationId xmlns:a16="http://schemas.microsoft.com/office/drawing/2014/main" id="{44054E2D-8317-8F70-A8EF-A3495CC2578A}"/>
              </a:ext>
            </a:extLst>
          </p:cNvPr>
          <p:cNvSpPr/>
          <p:nvPr/>
        </p:nvSpPr>
        <p:spPr>
          <a:xfrm>
            <a:off x="2819400" y="4378035"/>
            <a:ext cx="3054927" cy="923330"/>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hangingPunct="1">
              <a:defRPr/>
            </a:pP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THANKS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77EF23A2-BB8B-8612-0864-355AA03C42D6}"/>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A468764-BAC5-4018-912B-799234E6EB5E}" type="slidenum">
              <a:rPr lang="en-US" altLang="en-US"/>
              <a:pPr/>
              <a:t>5</a:t>
            </a:fld>
            <a:endParaRPr lang="en-US" altLang="en-US"/>
          </a:p>
        </p:txBody>
      </p:sp>
      <p:sp>
        <p:nvSpPr>
          <p:cNvPr id="6147" name="Rectangle 2">
            <a:extLst>
              <a:ext uri="{FF2B5EF4-FFF2-40B4-BE49-F238E27FC236}">
                <a16:creationId xmlns:a16="http://schemas.microsoft.com/office/drawing/2014/main" id="{76784471-6AAA-1523-EEEE-F6B8E931C20D}"/>
              </a:ext>
            </a:extLst>
          </p:cNvPr>
          <p:cNvSpPr>
            <a:spLocks noGrp="1" noChangeArrowheads="1"/>
          </p:cNvSpPr>
          <p:nvPr>
            <p:ph type="title"/>
          </p:nvPr>
        </p:nvSpPr>
        <p:spPr>
          <a:xfrm>
            <a:off x="1066800" y="304800"/>
            <a:ext cx="7315200" cy="960438"/>
          </a:xfrm>
          <a:solidFill>
            <a:srgbClr val="FFFFCC"/>
          </a:solidFill>
        </p:spPr>
        <p:txBody>
          <a:bodyPr/>
          <a:lstStyle/>
          <a:p>
            <a:pPr eaLnBrk="1" hangingPunct="1"/>
            <a:br>
              <a:rPr lang="en-US" altLang="en-US" sz="4000">
                <a:solidFill>
                  <a:schemeClr val="accent2"/>
                </a:solidFill>
              </a:rPr>
            </a:br>
            <a:r>
              <a:rPr lang="en-US" altLang="en-US" sz="4000" b="1">
                <a:solidFill>
                  <a:schemeClr val="accent2"/>
                </a:solidFill>
              </a:rPr>
              <a:t>5. Major Steps in P.P.</a:t>
            </a:r>
            <a:br>
              <a:rPr lang="en-US" altLang="en-US" sz="4000">
                <a:solidFill>
                  <a:schemeClr val="accent2"/>
                </a:solidFill>
              </a:rPr>
            </a:br>
            <a:endParaRPr lang="en-US" altLang="en-US" sz="4000">
              <a:solidFill>
                <a:schemeClr val="accent2"/>
              </a:solidFill>
            </a:endParaRPr>
          </a:p>
        </p:txBody>
      </p:sp>
      <p:sp>
        <p:nvSpPr>
          <p:cNvPr id="6148" name="Rectangle 3">
            <a:extLst>
              <a:ext uri="{FF2B5EF4-FFF2-40B4-BE49-F238E27FC236}">
                <a16:creationId xmlns:a16="http://schemas.microsoft.com/office/drawing/2014/main" id="{2B2EF218-6CE7-167E-8951-CC9798B7FE18}"/>
              </a:ext>
            </a:extLst>
          </p:cNvPr>
          <p:cNvSpPr>
            <a:spLocks noGrp="1" noChangeArrowheads="1"/>
          </p:cNvSpPr>
          <p:nvPr>
            <p:ph type="body" idx="1"/>
          </p:nvPr>
        </p:nvSpPr>
        <p:spPr>
          <a:xfrm>
            <a:off x="1066800" y="1798638"/>
            <a:ext cx="7315200" cy="4525962"/>
          </a:xfrm>
          <a:ln>
            <a:solidFill>
              <a:schemeClr val="bg1"/>
            </a:solidFill>
            <a:miter lim="800000"/>
            <a:headEnd/>
            <a:tailEnd/>
          </a:ln>
        </p:spPr>
        <p:txBody>
          <a:bodyPr/>
          <a:lstStyle/>
          <a:p>
            <a:pPr eaLnBrk="1" hangingPunct="1">
              <a:lnSpc>
                <a:spcPct val="90000"/>
              </a:lnSpc>
              <a:buFontTx/>
              <a:buNone/>
            </a:pPr>
            <a:r>
              <a:rPr lang="en-US" altLang="en-US" sz="2400">
                <a:solidFill>
                  <a:schemeClr val="tx2"/>
                </a:solidFill>
              </a:rPr>
              <a:t>1. Training on PPA’06 &amp; PPR’08</a:t>
            </a:r>
          </a:p>
          <a:p>
            <a:pPr eaLnBrk="1" hangingPunct="1">
              <a:lnSpc>
                <a:spcPct val="90000"/>
              </a:lnSpc>
              <a:buFontTx/>
              <a:buNone/>
            </a:pPr>
            <a:r>
              <a:rPr lang="en-US" altLang="en-US" sz="2400">
                <a:solidFill>
                  <a:schemeClr val="tx2"/>
                </a:solidFill>
              </a:rPr>
              <a:t>2. Formulation of committees</a:t>
            </a:r>
          </a:p>
          <a:p>
            <a:pPr eaLnBrk="1" hangingPunct="1">
              <a:lnSpc>
                <a:spcPct val="90000"/>
              </a:lnSpc>
              <a:buFontTx/>
              <a:buNone/>
            </a:pPr>
            <a:r>
              <a:rPr lang="en-US" altLang="en-US" sz="2400">
                <a:solidFill>
                  <a:schemeClr val="tx2"/>
                </a:solidFill>
              </a:rPr>
              <a:t>3. Preparation of APP/DPP</a:t>
            </a:r>
          </a:p>
          <a:p>
            <a:pPr eaLnBrk="1" hangingPunct="1">
              <a:lnSpc>
                <a:spcPct val="90000"/>
              </a:lnSpc>
              <a:buFontTx/>
              <a:buNone/>
            </a:pPr>
            <a:r>
              <a:rPr lang="en-US" altLang="en-US" sz="2400">
                <a:solidFill>
                  <a:schemeClr val="tx2"/>
                </a:solidFill>
              </a:rPr>
              <a:t>4. Preparation of Tender Documents</a:t>
            </a:r>
          </a:p>
          <a:p>
            <a:pPr eaLnBrk="1" hangingPunct="1">
              <a:lnSpc>
                <a:spcPct val="90000"/>
              </a:lnSpc>
              <a:buFontTx/>
              <a:buNone/>
            </a:pPr>
            <a:r>
              <a:rPr lang="en-US" altLang="en-US" sz="2400">
                <a:solidFill>
                  <a:schemeClr val="tx2"/>
                </a:solidFill>
              </a:rPr>
              <a:t>5. Publicity (Invitation for tender/RFQ)</a:t>
            </a:r>
          </a:p>
          <a:p>
            <a:pPr eaLnBrk="1" hangingPunct="1">
              <a:lnSpc>
                <a:spcPct val="90000"/>
              </a:lnSpc>
              <a:buFontTx/>
              <a:buNone/>
            </a:pPr>
            <a:r>
              <a:rPr lang="en-US" altLang="en-US" sz="2400">
                <a:solidFill>
                  <a:schemeClr val="tx2"/>
                </a:solidFill>
              </a:rPr>
              <a:t>6. Tender Opening </a:t>
            </a:r>
          </a:p>
          <a:p>
            <a:pPr eaLnBrk="1" hangingPunct="1">
              <a:lnSpc>
                <a:spcPct val="90000"/>
              </a:lnSpc>
              <a:buFontTx/>
              <a:buNone/>
            </a:pPr>
            <a:r>
              <a:rPr lang="en-US" altLang="en-US" sz="2400">
                <a:solidFill>
                  <a:schemeClr val="tx2"/>
                </a:solidFill>
              </a:rPr>
              <a:t>7. Tender Evaluation</a:t>
            </a:r>
          </a:p>
          <a:p>
            <a:pPr eaLnBrk="1" hangingPunct="1">
              <a:lnSpc>
                <a:spcPct val="90000"/>
              </a:lnSpc>
              <a:buFontTx/>
              <a:buNone/>
            </a:pPr>
            <a:r>
              <a:rPr lang="en-US" altLang="en-US" sz="2400">
                <a:solidFill>
                  <a:schemeClr val="tx2"/>
                </a:solidFill>
              </a:rPr>
              <a:t>8. Getting Approval</a:t>
            </a:r>
          </a:p>
          <a:p>
            <a:pPr eaLnBrk="1" hangingPunct="1">
              <a:lnSpc>
                <a:spcPct val="90000"/>
              </a:lnSpc>
              <a:buFontTx/>
              <a:buNone/>
            </a:pPr>
            <a:r>
              <a:rPr lang="en-US" altLang="en-US" sz="2400">
                <a:solidFill>
                  <a:schemeClr val="tx2"/>
                </a:solidFill>
              </a:rPr>
              <a:t>9. NOA &amp; Contract Agreement. </a:t>
            </a:r>
          </a:p>
          <a:p>
            <a:pPr eaLnBrk="1" hangingPunct="1">
              <a:lnSpc>
                <a:spcPct val="90000"/>
              </a:lnSpc>
              <a:buFontTx/>
              <a:buNone/>
            </a:pPr>
            <a:r>
              <a:rPr lang="en-US" altLang="en-US" sz="2400">
                <a:solidFill>
                  <a:schemeClr val="tx2"/>
                </a:solidFill>
              </a:rPr>
              <a:t>10. Implementation of procurement</a:t>
            </a:r>
          </a:p>
          <a:p>
            <a:pPr eaLnBrk="1" hangingPunct="1">
              <a:lnSpc>
                <a:spcPct val="90000"/>
              </a:lnSpc>
              <a:buFontTx/>
              <a:buNone/>
            </a:pPr>
            <a:r>
              <a:rPr lang="en-US" altLang="en-US" sz="2400">
                <a:solidFill>
                  <a:schemeClr val="tx2"/>
                </a:solidFill>
              </a:rPr>
              <a:t>11. Record Keeping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a:extLst>
              <a:ext uri="{FF2B5EF4-FFF2-40B4-BE49-F238E27FC236}">
                <a16:creationId xmlns:a16="http://schemas.microsoft.com/office/drawing/2014/main" id="{F6E2B6D9-4C7D-E15C-C741-9E841B4B2621}"/>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D9D006B-9339-4846-AFB9-7300825825C2}" type="slidenum">
              <a:rPr lang="en-US" altLang="en-US"/>
              <a:pPr/>
              <a:t>6</a:t>
            </a:fld>
            <a:endParaRPr lang="en-US" altLang="en-US"/>
          </a:p>
        </p:txBody>
      </p:sp>
      <p:sp>
        <p:nvSpPr>
          <p:cNvPr id="7171" name="Rectangle 2">
            <a:extLst>
              <a:ext uri="{FF2B5EF4-FFF2-40B4-BE49-F238E27FC236}">
                <a16:creationId xmlns:a16="http://schemas.microsoft.com/office/drawing/2014/main" id="{9D210A81-D02B-E886-DFC4-B6C5E8632CA2}"/>
              </a:ext>
            </a:extLst>
          </p:cNvPr>
          <p:cNvSpPr>
            <a:spLocks noGrp="1" noChangeArrowheads="1"/>
          </p:cNvSpPr>
          <p:nvPr>
            <p:ph type="title"/>
          </p:nvPr>
        </p:nvSpPr>
        <p:spPr>
          <a:solidFill>
            <a:srgbClr val="FFFFFF"/>
          </a:solidFill>
          <a:ln>
            <a:solidFill>
              <a:schemeClr val="bg1"/>
            </a:solidFill>
            <a:miter lim="800000"/>
            <a:headEnd/>
            <a:tailEnd/>
          </a:ln>
        </p:spPr>
        <p:txBody>
          <a:bodyPr/>
          <a:lstStyle/>
          <a:p>
            <a:pPr eaLnBrk="1" hangingPunct="1"/>
            <a:r>
              <a:rPr lang="en-US" altLang="en-US" sz="3600" b="1">
                <a:solidFill>
                  <a:srgbClr val="CC3300"/>
                </a:solidFill>
              </a:rPr>
              <a:t>6. Public Procurement Procedures</a:t>
            </a:r>
          </a:p>
        </p:txBody>
      </p:sp>
      <p:sp>
        <p:nvSpPr>
          <p:cNvPr id="7172" name="Rectangle 3">
            <a:extLst>
              <a:ext uri="{FF2B5EF4-FFF2-40B4-BE49-F238E27FC236}">
                <a16:creationId xmlns:a16="http://schemas.microsoft.com/office/drawing/2014/main" id="{84A2EC5C-5A9B-4690-04BC-67F58BBDE528}"/>
              </a:ext>
            </a:extLst>
          </p:cNvPr>
          <p:cNvSpPr>
            <a:spLocks noGrp="1" noChangeArrowheads="1"/>
          </p:cNvSpPr>
          <p:nvPr>
            <p:ph type="body" idx="1"/>
          </p:nvPr>
        </p:nvSpPr>
        <p:spPr>
          <a:xfrm>
            <a:off x="457200" y="1600200"/>
            <a:ext cx="8229600" cy="4876800"/>
          </a:xfrm>
          <a:ln>
            <a:solidFill>
              <a:schemeClr val="bg1"/>
            </a:solidFill>
            <a:miter lim="800000"/>
            <a:headEnd/>
            <a:tailEnd/>
          </a:ln>
        </p:spPr>
        <p:txBody>
          <a:bodyPr/>
          <a:lstStyle/>
          <a:p>
            <a:pPr eaLnBrk="1" hangingPunct="1">
              <a:buFontTx/>
              <a:buNone/>
            </a:pPr>
            <a:endParaRPr lang="en-US" altLang="en-US" sz="2800" b="1">
              <a:solidFill>
                <a:srgbClr val="663300"/>
              </a:solidFill>
            </a:endParaRPr>
          </a:p>
          <a:p>
            <a:pPr eaLnBrk="1" hangingPunct="1">
              <a:buFontTx/>
              <a:buNone/>
            </a:pPr>
            <a:r>
              <a:rPr lang="en-US" altLang="en-US" sz="2800" b="1" u="sng">
                <a:solidFill>
                  <a:srgbClr val="663300"/>
                </a:solidFill>
              </a:rPr>
              <a:t>Formulation of Committees</a:t>
            </a:r>
          </a:p>
          <a:p>
            <a:pPr eaLnBrk="1" hangingPunct="1"/>
            <a:r>
              <a:rPr lang="en-US" altLang="en-US" sz="2800">
                <a:solidFill>
                  <a:srgbClr val="6600FF"/>
                </a:solidFill>
              </a:rPr>
              <a:t>Cash Purchase Committee (Rule 81) (CPC)</a:t>
            </a:r>
          </a:p>
          <a:p>
            <a:pPr eaLnBrk="1" hangingPunct="1"/>
            <a:r>
              <a:rPr lang="en-US" altLang="en-US" sz="2800">
                <a:solidFill>
                  <a:srgbClr val="6600FF"/>
                </a:solidFill>
              </a:rPr>
              <a:t>Tender Opening Committee (TOC) (Rule 07)</a:t>
            </a:r>
          </a:p>
          <a:p>
            <a:pPr eaLnBrk="1" hangingPunct="1"/>
            <a:r>
              <a:rPr lang="en-US" altLang="en-US" sz="2800">
                <a:solidFill>
                  <a:srgbClr val="6600FF"/>
                </a:solidFill>
              </a:rPr>
              <a:t>Tender Evaluation Committee (TEC) (Rule 8-9) Technical sub-committee (Rule 8(14)</a:t>
            </a:r>
          </a:p>
          <a:p>
            <a:pPr eaLnBrk="1" hangingPunct="1"/>
            <a:r>
              <a:rPr lang="en-US" altLang="en-US" sz="2800">
                <a:solidFill>
                  <a:srgbClr val="6600FF"/>
                </a:solidFill>
              </a:rPr>
              <a:t>Qualification of external member(Rule-9)</a:t>
            </a:r>
          </a:p>
          <a:p>
            <a:pPr eaLnBrk="1" hangingPunct="1"/>
            <a:r>
              <a:rPr lang="en-US" altLang="en-US" sz="2800">
                <a:solidFill>
                  <a:srgbClr val="6600FF"/>
                </a:solidFill>
              </a:rPr>
              <a:t>Qualification of chairperson of the TEC </a:t>
            </a:r>
            <a:r>
              <a:rPr lang="en-US" altLang="en-US" sz="2400">
                <a:solidFill>
                  <a:srgbClr val="6600FF"/>
                </a:solidFill>
              </a:rPr>
              <a:t>(Rule-10)</a:t>
            </a:r>
          </a:p>
          <a:p>
            <a:pPr eaLnBrk="1" hangingPunct="1">
              <a:buFontTx/>
              <a:buNone/>
            </a:pPr>
            <a:endParaRPr lang="en-US"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a:extLst>
              <a:ext uri="{FF2B5EF4-FFF2-40B4-BE49-F238E27FC236}">
                <a16:creationId xmlns:a16="http://schemas.microsoft.com/office/drawing/2014/main" id="{7A2CD47D-8FE3-9673-BADE-50D48B07F83B}"/>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F75ADEF-7857-4128-BC7E-F7C3CECC3BEF}" type="slidenum">
              <a:rPr lang="en-US" altLang="en-US"/>
              <a:pPr/>
              <a:t>7</a:t>
            </a:fld>
            <a:endParaRPr lang="en-US" altLang="en-US"/>
          </a:p>
        </p:txBody>
      </p:sp>
      <p:sp>
        <p:nvSpPr>
          <p:cNvPr id="8195" name="Rectangle 2">
            <a:extLst>
              <a:ext uri="{FF2B5EF4-FFF2-40B4-BE49-F238E27FC236}">
                <a16:creationId xmlns:a16="http://schemas.microsoft.com/office/drawing/2014/main" id="{F9DE854D-F986-AF9D-DF98-79553F828107}"/>
              </a:ext>
            </a:extLst>
          </p:cNvPr>
          <p:cNvSpPr>
            <a:spLocks noGrp="1" noChangeArrowheads="1"/>
          </p:cNvSpPr>
          <p:nvPr>
            <p:ph type="title"/>
          </p:nvPr>
        </p:nvSpPr>
        <p:spPr>
          <a:xfrm>
            <a:off x="1143000" y="838200"/>
            <a:ext cx="7162800" cy="1143000"/>
          </a:xfrm>
          <a:solidFill>
            <a:srgbClr val="FFFFCC"/>
          </a:solidFill>
        </p:spPr>
        <p:txBody>
          <a:bodyPr/>
          <a:lstStyle/>
          <a:p>
            <a:pPr eaLnBrk="1" hangingPunct="1"/>
            <a:br>
              <a:rPr lang="en-US" altLang="en-US" sz="4000" b="1">
                <a:solidFill>
                  <a:srgbClr val="990000"/>
                </a:solidFill>
              </a:rPr>
            </a:br>
            <a:r>
              <a:rPr lang="en-US" altLang="en-US" sz="4000" b="1">
                <a:solidFill>
                  <a:srgbClr val="990000"/>
                </a:solidFill>
              </a:rPr>
              <a:t>Annual procurement plan</a:t>
            </a:r>
            <a:br>
              <a:rPr lang="en-US" altLang="en-US" sz="4000" b="1" u="sng">
                <a:solidFill>
                  <a:srgbClr val="990000"/>
                </a:solidFill>
              </a:rPr>
            </a:br>
            <a:endParaRPr lang="en-US" altLang="en-US" sz="4000" b="1" u="sng">
              <a:solidFill>
                <a:srgbClr val="990000"/>
              </a:solidFill>
            </a:endParaRPr>
          </a:p>
        </p:txBody>
      </p:sp>
      <p:sp>
        <p:nvSpPr>
          <p:cNvPr id="8196" name="Rectangle 3">
            <a:extLst>
              <a:ext uri="{FF2B5EF4-FFF2-40B4-BE49-F238E27FC236}">
                <a16:creationId xmlns:a16="http://schemas.microsoft.com/office/drawing/2014/main" id="{C896157B-53EC-6A17-54F2-D20B6D64CA20}"/>
              </a:ext>
            </a:extLst>
          </p:cNvPr>
          <p:cNvSpPr>
            <a:spLocks noGrp="1" noChangeArrowheads="1"/>
          </p:cNvSpPr>
          <p:nvPr>
            <p:ph type="body" idx="1"/>
          </p:nvPr>
        </p:nvSpPr>
        <p:spPr>
          <a:xfrm>
            <a:off x="1143000" y="2560638"/>
            <a:ext cx="7086600" cy="2392362"/>
          </a:xfrm>
          <a:ln>
            <a:solidFill>
              <a:schemeClr val="bg1"/>
            </a:solidFill>
            <a:miter lim="800000"/>
            <a:headEnd/>
            <a:tailEnd/>
          </a:ln>
        </p:spPr>
        <p:txBody>
          <a:bodyPr/>
          <a:lstStyle/>
          <a:p>
            <a:pPr eaLnBrk="1" hangingPunct="1"/>
            <a:endParaRPr lang="en-US" altLang="en-US">
              <a:solidFill>
                <a:srgbClr val="0066CC"/>
              </a:solidFill>
            </a:endParaRPr>
          </a:p>
          <a:p>
            <a:pPr eaLnBrk="1" hangingPunct="1"/>
            <a:r>
              <a:rPr lang="en-US" altLang="en-US">
                <a:solidFill>
                  <a:srgbClr val="0066CC"/>
                </a:solidFill>
              </a:rPr>
              <a:t>Preparation of A.P.P. (Rule 15-17) </a:t>
            </a:r>
          </a:p>
          <a:p>
            <a:pPr eaLnBrk="1" hangingPunct="1">
              <a:buFontTx/>
              <a:buNone/>
            </a:pPr>
            <a:r>
              <a:rPr lang="en-US" altLang="en-US">
                <a:solidFill>
                  <a:srgbClr val="0066CC"/>
                </a:solidFill>
              </a:rPr>
              <a:t>	Schedule 5, Page 705-709 (Format)</a:t>
            </a:r>
          </a:p>
          <a:p>
            <a:pPr eaLnBrk="1" hangingPunct="1">
              <a:buFontTx/>
              <a:buNone/>
            </a:pP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E40E5210-C793-E710-F0B5-91EB2CDD322D}"/>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A46CCAF-F92E-4437-9968-9695F477CB7D}" type="slidenum">
              <a:rPr lang="en-US" altLang="en-US"/>
              <a:pPr/>
              <a:t>8</a:t>
            </a:fld>
            <a:endParaRPr lang="en-US" altLang="en-US"/>
          </a:p>
        </p:txBody>
      </p:sp>
      <p:sp>
        <p:nvSpPr>
          <p:cNvPr id="9219" name="Rectangle 45">
            <a:extLst>
              <a:ext uri="{FF2B5EF4-FFF2-40B4-BE49-F238E27FC236}">
                <a16:creationId xmlns:a16="http://schemas.microsoft.com/office/drawing/2014/main" id="{CD9CF684-78FC-7300-BBE6-715B3743712D}"/>
              </a:ext>
            </a:extLst>
          </p:cNvPr>
          <p:cNvSpPr>
            <a:spLocks noGrp="1" noChangeArrowheads="1"/>
          </p:cNvSpPr>
          <p:nvPr>
            <p:ph type="title"/>
          </p:nvPr>
        </p:nvSpPr>
        <p:spPr>
          <a:xfrm>
            <a:off x="1066800" y="228600"/>
            <a:ext cx="6858000" cy="1143000"/>
          </a:xfrm>
          <a:solidFill>
            <a:srgbClr val="FFFFCC"/>
          </a:solidFill>
        </p:spPr>
        <p:txBody>
          <a:bodyPr/>
          <a:lstStyle/>
          <a:p>
            <a:pPr eaLnBrk="1" hangingPunct="1"/>
            <a:r>
              <a:rPr lang="en-US" altLang="en-US" b="1"/>
              <a:t>4 Key Words</a:t>
            </a:r>
          </a:p>
        </p:txBody>
      </p:sp>
      <p:graphicFrame>
        <p:nvGraphicFramePr>
          <p:cNvPr id="28749" name="Group 77">
            <a:extLst>
              <a:ext uri="{FF2B5EF4-FFF2-40B4-BE49-F238E27FC236}">
                <a16:creationId xmlns:a16="http://schemas.microsoft.com/office/drawing/2014/main" id="{1D4791B9-90FB-E5C2-78AE-0A05DD804BA9}"/>
              </a:ext>
            </a:extLst>
          </p:cNvPr>
          <p:cNvGraphicFramePr>
            <a:graphicFrameLocks noGrp="1"/>
          </p:cNvGraphicFramePr>
          <p:nvPr>
            <p:ph idx="1"/>
          </p:nvPr>
        </p:nvGraphicFramePr>
        <p:xfrm>
          <a:off x="1074738" y="1676400"/>
          <a:ext cx="6850062" cy="4584700"/>
        </p:xfrm>
        <a:graphic>
          <a:graphicData uri="http://schemas.openxmlformats.org/drawingml/2006/table">
            <a:tbl>
              <a:tblPr/>
              <a:tblGrid>
                <a:gridCol w="1668462">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113196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800000"/>
                          </a:solidFill>
                          <a:effectLst/>
                          <a:latin typeface="Arial" charset="0"/>
                        </a:rPr>
                        <a:t>Item </a:t>
                      </a:r>
                    </a:p>
                  </a:txBody>
                  <a:tcPr marT="45723" marB="45723" horzOverflow="overflow">
                    <a:lnL cap="flat">
                      <a:noFill/>
                    </a:lnL>
                    <a:lnR>
                      <a:noFill/>
                    </a:lnR>
                    <a:lnT cap="fla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800000"/>
                          </a:solidFill>
                          <a:effectLst/>
                          <a:latin typeface="Arial" charset="0"/>
                        </a:rPr>
                        <a:t>A single article or unit in a list. With an identified quantity....1,2,3 etc </a:t>
                      </a:r>
                    </a:p>
                  </a:txBody>
                  <a:tcPr marT="45723" marB="45723" horzOverflow="overflow">
                    <a:lnL>
                      <a:noFill/>
                    </a:lnL>
                    <a:lnR cap="flat">
                      <a:noFill/>
                    </a:lnR>
                    <a:lnT cap="flat">
                      <a:noFill/>
                    </a:lnT>
                    <a:lnB>
                      <a:noFill/>
                    </a:lnB>
                    <a:lnTlToBr>
                      <a:noFill/>
                    </a:lnTlToBr>
                    <a:lnBlToTr>
                      <a:noFill/>
                    </a:lnBlToTr>
                    <a:solidFill>
                      <a:srgbClr val="FFFFFF"/>
                    </a:solidFill>
                  </a:tcPr>
                </a:tc>
                <a:extLst>
                  <a:ext uri="{0D108BD9-81ED-4DB2-BD59-A6C34878D82A}">
                    <a16:rowId xmlns:a16="http://schemas.microsoft.com/office/drawing/2014/main" val="10000"/>
                  </a:ext>
                </a:extLst>
              </a:tr>
              <a:tr h="113196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6699FF"/>
                          </a:solidFill>
                          <a:effectLst/>
                          <a:latin typeface="Arial" charset="0"/>
                        </a:rPr>
                        <a:t>Lot </a:t>
                      </a:r>
                    </a:p>
                  </a:txBody>
                  <a:tcPr marT="45723" marB="45723" horzOverflow="overflow">
                    <a:lnL cap="flat">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66CC"/>
                          </a:solidFill>
                          <a:effectLst/>
                          <a:latin typeface="Arial" charset="0"/>
                        </a:rPr>
                        <a:t>A number of items grouped together Any number of items can form a lot. </a:t>
                      </a:r>
                    </a:p>
                  </a:txBody>
                  <a:tcPr marT="45723" marB="45723" horzOverflow="overflow">
                    <a:lnL>
                      <a:noFill/>
                    </a:lnL>
                    <a:lnR cap="flat">
                      <a:noFill/>
                    </a:lnR>
                    <a:lnT>
                      <a:noFill/>
                    </a:lnT>
                    <a:lnB>
                      <a:noFill/>
                    </a:lnB>
                    <a:lnTlToBr>
                      <a:noFill/>
                    </a:lnTlToBr>
                    <a:lnBlToTr>
                      <a:noFill/>
                    </a:lnBlToTr>
                    <a:solidFill>
                      <a:srgbClr val="FFFFFF"/>
                    </a:solidFill>
                  </a:tcPr>
                </a:tc>
                <a:extLst>
                  <a:ext uri="{0D108BD9-81ED-4DB2-BD59-A6C34878D82A}">
                    <a16:rowId xmlns:a16="http://schemas.microsoft.com/office/drawing/2014/main" val="10001"/>
                  </a:ext>
                </a:extLst>
              </a:tr>
              <a:tr h="11888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800000"/>
                          </a:solidFill>
                          <a:effectLst/>
                          <a:latin typeface="Arial" charset="0"/>
                        </a:rPr>
                        <a:t>Package </a:t>
                      </a:r>
                    </a:p>
                  </a:txBody>
                  <a:tcPr marT="45723" marB="45723" horzOverflow="overflow">
                    <a:lnL cap="flat">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800000"/>
                          </a:solidFill>
                          <a:effectLst/>
                          <a:latin typeface="Arial" charset="0"/>
                        </a:rPr>
                        <a:t>A group of lots forming a contract No package can have more than 5 lots. </a:t>
                      </a:r>
                    </a:p>
                  </a:txBody>
                  <a:tcPr marT="45723" marB="45723" horzOverflow="overflow">
                    <a:lnL>
                      <a:noFill/>
                    </a:lnL>
                    <a:lnR cap="flat">
                      <a:noFill/>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113196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6699FF"/>
                          </a:solidFill>
                          <a:effectLst/>
                          <a:latin typeface="Arial" charset="0"/>
                        </a:rPr>
                        <a:t>Contract</a:t>
                      </a:r>
                      <a:r>
                        <a:rPr kumimoji="0" lang="en-US" sz="2800" b="0" i="0" u="none" strike="noStrike" cap="none" normalizeH="0" baseline="0">
                          <a:ln>
                            <a:noFill/>
                          </a:ln>
                          <a:solidFill>
                            <a:schemeClr val="tx1"/>
                          </a:solidFill>
                          <a:effectLst/>
                          <a:latin typeface="Arial" charset="0"/>
                        </a:rPr>
                        <a:t> </a:t>
                      </a:r>
                    </a:p>
                  </a:txBody>
                  <a:tcPr marT="45723" marB="45723" horzOverflow="overflow">
                    <a:lnL cap="flat">
                      <a:noFill/>
                    </a:lnL>
                    <a:lnR>
                      <a:noFill/>
                    </a:lnR>
                    <a:lnT>
                      <a:noFill/>
                    </a:lnT>
                    <a:lnB cap="flat">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66CC"/>
                          </a:solidFill>
                          <a:effectLst/>
                          <a:latin typeface="Arial" charset="0"/>
                        </a:rPr>
                        <a:t>The purchase agreement, Through which the package is purchased </a:t>
                      </a:r>
                    </a:p>
                  </a:txBody>
                  <a:tcPr marT="45723" marB="45723" horzOverflow="overflow">
                    <a:lnL>
                      <a:noFill/>
                    </a:lnL>
                    <a:lnR cap="flat">
                      <a:noFill/>
                    </a:lnR>
                    <a:lnT>
                      <a:noFill/>
                    </a:lnT>
                    <a:lnB cap="flat">
                      <a:noFill/>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a:extLst>
              <a:ext uri="{FF2B5EF4-FFF2-40B4-BE49-F238E27FC236}">
                <a16:creationId xmlns:a16="http://schemas.microsoft.com/office/drawing/2014/main" id="{DA02BF12-7C0C-6A6E-5572-FC69E13081D3}"/>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BA4FFF6-4EBC-48CC-8FBE-3E551BE6B648}" type="slidenum">
              <a:rPr lang="en-US" altLang="en-US"/>
              <a:pPr/>
              <a:t>9</a:t>
            </a:fld>
            <a:endParaRPr lang="en-US" altLang="en-US"/>
          </a:p>
        </p:txBody>
      </p:sp>
      <p:sp>
        <p:nvSpPr>
          <p:cNvPr id="10243" name="Rectangle 2">
            <a:extLst>
              <a:ext uri="{FF2B5EF4-FFF2-40B4-BE49-F238E27FC236}">
                <a16:creationId xmlns:a16="http://schemas.microsoft.com/office/drawing/2014/main" id="{F82750AF-A28C-2B61-5093-F570C7FABFD7}"/>
              </a:ext>
            </a:extLst>
          </p:cNvPr>
          <p:cNvSpPr>
            <a:spLocks noGrp="1" noChangeArrowheads="1"/>
          </p:cNvSpPr>
          <p:nvPr>
            <p:ph type="title"/>
          </p:nvPr>
        </p:nvSpPr>
        <p:spPr>
          <a:xfrm>
            <a:off x="533400" y="274638"/>
            <a:ext cx="8153400" cy="1143000"/>
          </a:xfrm>
          <a:solidFill>
            <a:srgbClr val="99CCFF"/>
          </a:solidFill>
          <a:ln>
            <a:solidFill>
              <a:schemeClr val="bg1"/>
            </a:solidFill>
            <a:miter lim="800000"/>
            <a:headEnd/>
            <a:tailEnd/>
          </a:ln>
        </p:spPr>
        <p:txBody>
          <a:bodyPr/>
          <a:lstStyle/>
          <a:p>
            <a:pPr eaLnBrk="1" hangingPunct="1"/>
            <a:r>
              <a:rPr lang="en-US" altLang="en-US" sz="5400" b="1">
                <a:solidFill>
                  <a:srgbClr val="990000"/>
                </a:solidFill>
              </a:rPr>
              <a:t>3 Initial Steps</a:t>
            </a:r>
          </a:p>
        </p:txBody>
      </p:sp>
      <p:sp>
        <p:nvSpPr>
          <p:cNvPr id="10244" name="Rectangle 3">
            <a:extLst>
              <a:ext uri="{FF2B5EF4-FFF2-40B4-BE49-F238E27FC236}">
                <a16:creationId xmlns:a16="http://schemas.microsoft.com/office/drawing/2014/main" id="{9127A292-18B7-6D35-12E0-1CA5221A74BE}"/>
              </a:ext>
            </a:extLst>
          </p:cNvPr>
          <p:cNvSpPr>
            <a:spLocks noGrp="1" noChangeArrowheads="1"/>
          </p:cNvSpPr>
          <p:nvPr>
            <p:ph type="body" idx="1"/>
          </p:nvPr>
        </p:nvSpPr>
        <p:spPr>
          <a:xfrm>
            <a:off x="533400" y="1798638"/>
            <a:ext cx="8153400" cy="4525962"/>
          </a:xfrm>
          <a:solidFill>
            <a:srgbClr val="FFFFCC"/>
          </a:solidFill>
          <a:ln>
            <a:solidFill>
              <a:schemeClr val="bg1"/>
            </a:solidFill>
            <a:miter lim="800000"/>
            <a:headEnd/>
            <a:tailEnd/>
          </a:ln>
        </p:spPr>
        <p:txBody>
          <a:bodyPr/>
          <a:lstStyle/>
          <a:p>
            <a:pPr eaLnBrk="1" hangingPunct="1">
              <a:buFontTx/>
              <a:buNone/>
            </a:pPr>
            <a:endParaRPr lang="en-US" altLang="en-US" sz="1400"/>
          </a:p>
          <a:p>
            <a:pPr eaLnBrk="1" hangingPunct="1">
              <a:buFontTx/>
              <a:buNone/>
            </a:pPr>
            <a:r>
              <a:rPr lang="en-US" altLang="en-US" sz="2800"/>
              <a:t>1. Categorize procurement into:</a:t>
            </a:r>
          </a:p>
          <a:p>
            <a:pPr eaLnBrk="1" hangingPunct="1">
              <a:buFontTx/>
              <a:buNone/>
            </a:pPr>
            <a:r>
              <a:rPr lang="en-US" altLang="en-US" sz="2800"/>
              <a:t>  		</a:t>
            </a:r>
            <a:r>
              <a:rPr lang="en-US" altLang="en-US" sz="2800">
                <a:solidFill>
                  <a:srgbClr val="0066CC"/>
                </a:solidFill>
              </a:rPr>
              <a:t>a) Goods b) Works c) Services</a:t>
            </a:r>
          </a:p>
          <a:p>
            <a:pPr eaLnBrk="1" hangingPunct="1">
              <a:buFontTx/>
              <a:buNone/>
            </a:pPr>
            <a:endParaRPr lang="en-US" altLang="en-US" sz="2800">
              <a:solidFill>
                <a:srgbClr val="0066CC"/>
              </a:solidFill>
            </a:endParaRPr>
          </a:p>
          <a:p>
            <a:pPr eaLnBrk="1" hangingPunct="1">
              <a:buFontTx/>
              <a:buNone/>
            </a:pPr>
            <a:r>
              <a:rPr lang="en-US" altLang="en-US" sz="2800"/>
              <a:t>2. Consider time scale and combine into contract  packages....assign a unique Code Number.</a:t>
            </a:r>
          </a:p>
          <a:p>
            <a:pPr eaLnBrk="1" hangingPunct="1">
              <a:buFontTx/>
              <a:buNone/>
            </a:pPr>
            <a:endParaRPr lang="en-US" altLang="en-US" sz="2800"/>
          </a:p>
          <a:p>
            <a:pPr eaLnBrk="1" hangingPunct="1">
              <a:buFontTx/>
              <a:buNone/>
            </a:pPr>
            <a:r>
              <a:rPr lang="en-US" altLang="en-US" sz="2800"/>
              <a:t>3. Make packages as large as practicable for improved participation and competition.</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TotalTime>
  <Words>1566</Words>
  <Application>Microsoft Office PowerPoint</Application>
  <PresentationFormat>On-screen Show (4:3)</PresentationFormat>
  <Paragraphs>400</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Default Design</vt:lpstr>
      <vt:lpstr>Welcome to the Presentation on Public Procurement</vt:lpstr>
      <vt:lpstr> 2. Public Procurement Act,2006  &amp; P.P. Rules-2008 </vt:lpstr>
      <vt:lpstr> 3. Strengths of the Procedures </vt:lpstr>
      <vt:lpstr>4. Weakness</vt:lpstr>
      <vt:lpstr> 5. Major Steps in P.P. </vt:lpstr>
      <vt:lpstr>6. Public Procurement Procedures</vt:lpstr>
      <vt:lpstr> Annual procurement plan </vt:lpstr>
      <vt:lpstr>4 Key Words</vt:lpstr>
      <vt:lpstr>3 Initial Steps</vt:lpstr>
      <vt:lpstr> Total Procurement Plan for Development Project/Programme </vt:lpstr>
      <vt:lpstr>Methods of Procurement</vt:lpstr>
      <vt:lpstr> Preparation of Tender Documents </vt:lpstr>
      <vt:lpstr> Invitation for Tenders (rule 90) </vt:lpstr>
      <vt:lpstr> Tender Validity  period &amp; Tender Securities </vt:lpstr>
      <vt:lpstr>What is a security?</vt:lpstr>
      <vt:lpstr> What is a Bank Security? </vt:lpstr>
      <vt:lpstr> Tender Security </vt:lpstr>
      <vt:lpstr> Performance Security </vt:lpstr>
      <vt:lpstr> Tender Opening Process </vt:lpstr>
      <vt:lpstr> Tender Evaluation </vt:lpstr>
      <vt:lpstr> Tender Evaluation Considerations </vt:lpstr>
      <vt:lpstr> Evaluation of Tenders </vt:lpstr>
      <vt:lpstr> Preliminary Examination </vt:lpstr>
      <vt:lpstr> Detailed Verification </vt:lpstr>
      <vt:lpstr>Completeness of Tender</vt:lpstr>
      <vt:lpstr> Technical Evaluation  </vt:lpstr>
      <vt:lpstr> Substantial Responsiveness – Definition </vt:lpstr>
      <vt:lpstr> Major Deviation – Definition </vt:lpstr>
      <vt:lpstr> Minor Deviation – Definition </vt:lpstr>
      <vt:lpstr> Substantial Responsiveness </vt:lpstr>
      <vt:lpstr> Financial Evaluation </vt:lpstr>
      <vt:lpstr> Financial Evaluation </vt:lpstr>
      <vt:lpstr> Financial Evaluation </vt:lpstr>
      <vt:lpstr>Getting Approval</vt:lpstr>
      <vt:lpstr> Work Order </vt:lpstr>
      <vt:lpstr> Agreement Management </vt:lpstr>
      <vt:lpstr> Pre Qualification  </vt:lpstr>
      <vt:lpstr> Procurement of Service </vt:lpstr>
      <vt:lpstr>Conflict Management</vt:lpstr>
      <vt:lpstr> Misconduct </vt:lpstr>
      <vt:lpstr>Cost control</vt:lpstr>
      <vt:lpstr>PowerPoint Presentation</vt:lpstr>
    </vt:vector>
  </TitlesOfParts>
  <Company>PLC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Presentation on Public Procurement      Prepared by     Md. Habibur Rahman,     Deputy Secretary.</dc:title>
  <dc:creator>SOFTWER</dc:creator>
  <cp:lastModifiedBy>AKM MOHIUDDIN</cp:lastModifiedBy>
  <cp:revision>77</cp:revision>
  <dcterms:created xsi:type="dcterms:W3CDTF">2012-07-11T06:58:35Z</dcterms:created>
  <dcterms:modified xsi:type="dcterms:W3CDTF">2023-07-19T05:29:04Z</dcterms:modified>
</cp:coreProperties>
</file>