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1B6C-5651-43FE-B42C-2D2AE171AA9A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5483-5DA9-4718-9886-70641E20D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460668" cy="274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317"/>
            <a:ext cx="3286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EAC, SAC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0668" y="0"/>
            <a:ext cx="873133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0668" y="17317"/>
            <a:ext cx="855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Weekly Dashboard	         						Mar 24,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04" y="297866"/>
            <a:ext cx="2830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 Status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7972" y="1312493"/>
            <a:ext cx="120700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23633"/>
              </p:ext>
            </p:extLst>
          </p:nvPr>
        </p:nvGraphicFramePr>
        <p:xfrm>
          <a:off x="84904" y="1565227"/>
          <a:ext cx="119307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34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Schwab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BU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Owner(s)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Team 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Scope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Schedule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Quality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Resource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Compliance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Productivity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Remarks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Investor Services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(Retail)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Equity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Award Center (EAC)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[Pankaj/Jay]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Shafi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Integration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issue - Pankaj *1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Investor Services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(Retail)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SPS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[Steve/Nate]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Manoj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Anu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1+6 = 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Merge issue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Andy Gray *2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Top Pain Points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[Andy Gray]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Ritika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Anu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1+3 =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Merge issue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Andy Gray *2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21118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eSignature Offering/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Paperless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[Andy Gray]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Prasanth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Anu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1+6=7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Action Center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[Nancy]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Babu/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Yogesh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Gateway Services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[?]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Babu/</a:t>
                      </a:r>
                    </a:p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Yogesh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6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Move Money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[Andy Gray]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Swapnil/</a:t>
                      </a:r>
                    </a:p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Anu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1+3 =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SLA/quality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issue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9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Adviser Services (SAC)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Portfolio Connect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[?]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Anup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Mathew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1+3=4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85139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4904" y="1330148"/>
            <a:ext cx="2830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Program-wise Status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904" y="5474858"/>
            <a:ext cx="2830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Risks/Issues/Dependencies/Concerns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04157"/>
              </p:ext>
            </p:extLst>
          </p:nvPr>
        </p:nvGraphicFramePr>
        <p:xfrm>
          <a:off x="84904" y="5713070"/>
          <a:ext cx="1193074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2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9868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Owner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Exposure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Severity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68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Issue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EAC: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 release on 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17-May-2017 has dependencies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 other Schwab/vendor work streams and due to their delay in completing the sprints/features, it could cause delay in our OWNED release.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 Progress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Issue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SAC – Top Pain Points – Merge issue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from Andy – offshore team needs to start merging the code and take ownership.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 Progress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117562" y="585467"/>
            <a:ext cx="859972" cy="598157"/>
            <a:chOff x="41360" y="831201"/>
            <a:chExt cx="859972" cy="598157"/>
          </a:xfrm>
        </p:grpSpPr>
        <p:sp>
          <p:nvSpPr>
            <p:cNvPr id="8" name="Oval 7"/>
            <p:cNvSpPr/>
            <p:nvPr/>
          </p:nvSpPr>
          <p:spPr>
            <a:xfrm>
              <a:off x="288466" y="831201"/>
              <a:ext cx="365760" cy="2743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60" y="1198526"/>
              <a:ext cx="859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Revenue 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6439" y="585467"/>
            <a:ext cx="859972" cy="598157"/>
            <a:chOff x="931947" y="831201"/>
            <a:chExt cx="859972" cy="598157"/>
          </a:xfrm>
        </p:grpSpPr>
        <p:sp>
          <p:nvSpPr>
            <p:cNvPr id="10" name="Oval 9"/>
            <p:cNvSpPr/>
            <p:nvPr/>
          </p:nvSpPr>
          <p:spPr>
            <a:xfrm>
              <a:off x="1179053" y="831201"/>
              <a:ext cx="365760" cy="2743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1947" y="1198526"/>
              <a:ext cx="859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Margin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837618" y="585467"/>
            <a:ext cx="859972" cy="598157"/>
            <a:chOff x="1778997" y="831201"/>
            <a:chExt cx="859972" cy="598157"/>
          </a:xfrm>
        </p:grpSpPr>
        <p:sp>
          <p:nvSpPr>
            <p:cNvPr id="12" name="Oval 11"/>
            <p:cNvSpPr/>
            <p:nvPr/>
          </p:nvSpPr>
          <p:spPr>
            <a:xfrm>
              <a:off x="2026103" y="831201"/>
              <a:ext cx="365760" cy="2743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78997" y="1198526"/>
              <a:ext cx="859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Schedule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6495" y="585467"/>
            <a:ext cx="859972" cy="598157"/>
            <a:chOff x="2593385" y="831201"/>
            <a:chExt cx="859972" cy="598157"/>
          </a:xfrm>
        </p:grpSpPr>
        <p:sp>
          <p:nvSpPr>
            <p:cNvPr id="14" name="Oval 13"/>
            <p:cNvSpPr/>
            <p:nvPr/>
          </p:nvSpPr>
          <p:spPr>
            <a:xfrm>
              <a:off x="2840491" y="831201"/>
              <a:ext cx="365760" cy="2743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3385" y="1198526"/>
              <a:ext cx="859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Quality</a:t>
              </a: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67082"/>
              </p:ext>
            </p:extLst>
          </p:nvPr>
        </p:nvGraphicFramePr>
        <p:xfrm>
          <a:off x="7207830" y="472734"/>
          <a:ext cx="1100350" cy="75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02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Green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02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Yellow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02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96944" y="243135"/>
            <a:ext cx="1097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628410" y="440408"/>
            <a:ext cx="0" cy="822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99170" y="440408"/>
            <a:ext cx="0" cy="822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557674" y="585467"/>
            <a:ext cx="859972" cy="598157"/>
            <a:chOff x="3372090" y="831201"/>
            <a:chExt cx="859972" cy="598157"/>
          </a:xfrm>
        </p:grpSpPr>
        <p:sp>
          <p:nvSpPr>
            <p:cNvPr id="31" name="Oval 30"/>
            <p:cNvSpPr/>
            <p:nvPr/>
          </p:nvSpPr>
          <p:spPr>
            <a:xfrm>
              <a:off x="3619196" y="831201"/>
              <a:ext cx="365760" cy="2743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72090" y="1198526"/>
              <a:ext cx="8599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SLA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17343" y="585467"/>
            <a:ext cx="1076144" cy="598157"/>
            <a:chOff x="4285745" y="831201"/>
            <a:chExt cx="1076144" cy="598157"/>
          </a:xfrm>
        </p:grpSpPr>
        <p:sp>
          <p:nvSpPr>
            <p:cNvPr id="33" name="Oval 32"/>
            <p:cNvSpPr/>
            <p:nvPr/>
          </p:nvSpPr>
          <p:spPr>
            <a:xfrm>
              <a:off x="4640937" y="831201"/>
              <a:ext cx="365760" cy="2743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5745" y="1198526"/>
              <a:ext cx="1076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Compliance</a:t>
              </a: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97972" y="5429413"/>
            <a:ext cx="120700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168753" y="585467"/>
            <a:ext cx="1076144" cy="598157"/>
            <a:chOff x="4285745" y="831201"/>
            <a:chExt cx="1076144" cy="598157"/>
          </a:xfrm>
        </p:grpSpPr>
        <p:sp>
          <p:nvSpPr>
            <p:cNvPr id="54" name="Oval 53"/>
            <p:cNvSpPr/>
            <p:nvPr/>
          </p:nvSpPr>
          <p:spPr>
            <a:xfrm>
              <a:off x="4640937" y="831201"/>
              <a:ext cx="365760" cy="2743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5745" y="1198526"/>
              <a:ext cx="10761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Productivity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460668" y="504699"/>
            <a:ext cx="20782" cy="60579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3460668" cy="402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86" y="60860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Equity Award Center (EAC)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60668" y="0"/>
            <a:ext cx="8731332" cy="4023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0668" y="60860"/>
            <a:ext cx="855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Weekly Status Report		         					Mar 24, 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2077" y="417612"/>
            <a:ext cx="283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Highlights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26158"/>
              </p:ext>
            </p:extLst>
          </p:nvPr>
        </p:nvGraphicFramePr>
        <p:xfrm>
          <a:off x="3612077" y="721676"/>
          <a:ext cx="8450943" cy="146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5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Accomplishments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 Progress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Upcoming Milestones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Completed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…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 Progress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Upcoming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12077" y="2242072"/>
            <a:ext cx="283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Risks/Issues/Dependencies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62351"/>
              </p:ext>
            </p:extLst>
          </p:nvPr>
        </p:nvGraphicFramePr>
        <p:xfrm>
          <a:off x="3612077" y="2590202"/>
          <a:ext cx="8450943" cy="116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1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5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Owner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Exposure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Severity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584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085" y="395840"/>
            <a:ext cx="1188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 Status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12077" y="4177351"/>
            <a:ext cx="283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Timelines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085" y="4231781"/>
            <a:ext cx="283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Program/Release Contacts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53817"/>
              </p:ext>
            </p:extLst>
          </p:nvPr>
        </p:nvGraphicFramePr>
        <p:xfrm>
          <a:off x="87085" y="4521544"/>
          <a:ext cx="3264727" cy="226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95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Business Sponsor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Kate O’Connor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 Sponsor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Pankaj Jain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3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 Manager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Adam Charles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Owner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Lara Andrews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Manager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Martin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Gair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Mphasis Contact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Babu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Mani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BSA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19741" y="1007319"/>
            <a:ext cx="548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63164" y="1007319"/>
            <a:ext cx="827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99013" y="1007319"/>
            <a:ext cx="827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Quality</a:t>
            </a:r>
          </a:p>
        </p:txBody>
      </p:sp>
      <p:sp>
        <p:nvSpPr>
          <p:cNvPr id="40" name="Oval 39"/>
          <p:cNvSpPr/>
          <p:nvPr/>
        </p:nvSpPr>
        <p:spPr>
          <a:xfrm>
            <a:off x="187230" y="729341"/>
            <a:ext cx="36576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</p:txBody>
      </p:sp>
      <p:sp>
        <p:nvSpPr>
          <p:cNvPr id="41" name="Oval 40"/>
          <p:cNvSpPr/>
          <p:nvPr/>
        </p:nvSpPr>
        <p:spPr>
          <a:xfrm>
            <a:off x="1882270" y="729341"/>
            <a:ext cx="36576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sp>
        <p:nvSpPr>
          <p:cNvPr id="42" name="Oval 41"/>
          <p:cNvSpPr/>
          <p:nvPr/>
        </p:nvSpPr>
        <p:spPr>
          <a:xfrm>
            <a:off x="2729791" y="729341"/>
            <a:ext cx="365760" cy="2743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97972" y="1575612"/>
            <a:ext cx="32004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7972" y="4199061"/>
            <a:ext cx="32004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85508" y="1258362"/>
            <a:ext cx="3017520" cy="246221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</a:t>
            </a:r>
          </a:p>
        </p:txBody>
      </p:sp>
      <p:sp>
        <p:nvSpPr>
          <p:cNvPr id="30" name="Oval 29"/>
          <p:cNvSpPr/>
          <p:nvPr/>
        </p:nvSpPr>
        <p:spPr>
          <a:xfrm>
            <a:off x="1034750" y="729341"/>
            <a:ext cx="36576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5123" y="1007319"/>
            <a:ext cx="827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</a:p>
        </p:txBody>
      </p:sp>
      <p:sp>
        <p:nvSpPr>
          <p:cNvPr id="3" name="Pentagon 2"/>
          <p:cNvSpPr/>
          <p:nvPr/>
        </p:nvSpPr>
        <p:spPr>
          <a:xfrm>
            <a:off x="5558447" y="4934040"/>
            <a:ext cx="1005840" cy="211995"/>
          </a:xfrm>
          <a:prstGeom prst="homePlate">
            <a:avLst/>
          </a:prstGeom>
          <a:solidFill>
            <a:srgbClr val="00B0F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06222"/>
              </p:ext>
            </p:extLst>
          </p:nvPr>
        </p:nvGraphicFramePr>
        <p:xfrm>
          <a:off x="3643746" y="4447304"/>
          <a:ext cx="84192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2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8051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Stream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Sprint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r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 Freeze</a:t>
                      </a:r>
                    </a:p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Rel.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Integration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UAT</a:t>
                      </a:r>
                    </a:p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5/4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Pre-prod</a:t>
                      </a:r>
                    </a:p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5/8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</a:t>
                      </a:r>
                    </a:p>
                    <a:p>
                      <a:pPr algn="l"/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5/17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>
            <a:off x="6553198" y="493404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hevron 48"/>
          <p:cNvSpPr/>
          <p:nvPr/>
        </p:nvSpPr>
        <p:spPr>
          <a:xfrm>
            <a:off x="7651463" y="493404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hevron 49"/>
          <p:cNvSpPr/>
          <p:nvPr/>
        </p:nvSpPr>
        <p:spPr>
          <a:xfrm>
            <a:off x="8750222" y="493404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evron 50"/>
          <p:cNvSpPr/>
          <p:nvPr/>
        </p:nvSpPr>
        <p:spPr>
          <a:xfrm>
            <a:off x="9859576" y="493404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hevron 51"/>
          <p:cNvSpPr/>
          <p:nvPr/>
        </p:nvSpPr>
        <p:spPr>
          <a:xfrm>
            <a:off x="10968930" y="493404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entagon 52"/>
          <p:cNvSpPr/>
          <p:nvPr/>
        </p:nvSpPr>
        <p:spPr>
          <a:xfrm>
            <a:off x="5569332" y="5282380"/>
            <a:ext cx="1005840" cy="211995"/>
          </a:xfrm>
          <a:prstGeom prst="homePlate">
            <a:avLst/>
          </a:prstGeom>
          <a:solidFill>
            <a:srgbClr val="00B0F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hevron 53"/>
          <p:cNvSpPr/>
          <p:nvPr/>
        </p:nvSpPr>
        <p:spPr>
          <a:xfrm>
            <a:off x="6564083" y="528238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hevron 54"/>
          <p:cNvSpPr/>
          <p:nvPr/>
        </p:nvSpPr>
        <p:spPr>
          <a:xfrm>
            <a:off x="7662348" y="528238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hevron 55"/>
          <p:cNvSpPr/>
          <p:nvPr/>
        </p:nvSpPr>
        <p:spPr>
          <a:xfrm>
            <a:off x="8761107" y="528238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hevron 56"/>
          <p:cNvSpPr/>
          <p:nvPr/>
        </p:nvSpPr>
        <p:spPr>
          <a:xfrm>
            <a:off x="9870461" y="528238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hevron 57"/>
          <p:cNvSpPr/>
          <p:nvPr/>
        </p:nvSpPr>
        <p:spPr>
          <a:xfrm>
            <a:off x="10979815" y="528238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entagon 58"/>
          <p:cNvSpPr/>
          <p:nvPr/>
        </p:nvSpPr>
        <p:spPr>
          <a:xfrm>
            <a:off x="5580217" y="5630720"/>
            <a:ext cx="1005840" cy="211995"/>
          </a:xfrm>
          <a:prstGeom prst="homePlate">
            <a:avLst/>
          </a:prstGeom>
          <a:solidFill>
            <a:srgbClr val="FFC00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hevron 59"/>
          <p:cNvSpPr/>
          <p:nvPr/>
        </p:nvSpPr>
        <p:spPr>
          <a:xfrm>
            <a:off x="6574968" y="563072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hevron 60"/>
          <p:cNvSpPr/>
          <p:nvPr/>
        </p:nvSpPr>
        <p:spPr>
          <a:xfrm>
            <a:off x="7673233" y="563072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hevron 61"/>
          <p:cNvSpPr/>
          <p:nvPr/>
        </p:nvSpPr>
        <p:spPr>
          <a:xfrm>
            <a:off x="8771992" y="563072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hevron 62"/>
          <p:cNvSpPr/>
          <p:nvPr/>
        </p:nvSpPr>
        <p:spPr>
          <a:xfrm>
            <a:off x="9881346" y="563072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hevron 63"/>
          <p:cNvSpPr/>
          <p:nvPr/>
        </p:nvSpPr>
        <p:spPr>
          <a:xfrm>
            <a:off x="10990700" y="563072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entagon 64"/>
          <p:cNvSpPr/>
          <p:nvPr/>
        </p:nvSpPr>
        <p:spPr>
          <a:xfrm>
            <a:off x="5591102" y="5979060"/>
            <a:ext cx="1005840" cy="211995"/>
          </a:xfrm>
          <a:prstGeom prst="homePlate">
            <a:avLst/>
          </a:prstGeom>
          <a:solidFill>
            <a:srgbClr val="FFC00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hevron 65"/>
          <p:cNvSpPr/>
          <p:nvPr/>
        </p:nvSpPr>
        <p:spPr>
          <a:xfrm>
            <a:off x="6585853" y="597906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hevron 66"/>
          <p:cNvSpPr/>
          <p:nvPr/>
        </p:nvSpPr>
        <p:spPr>
          <a:xfrm>
            <a:off x="7684118" y="597906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hevron 67"/>
          <p:cNvSpPr/>
          <p:nvPr/>
        </p:nvSpPr>
        <p:spPr>
          <a:xfrm>
            <a:off x="8782877" y="597906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hevron 68"/>
          <p:cNvSpPr/>
          <p:nvPr/>
        </p:nvSpPr>
        <p:spPr>
          <a:xfrm>
            <a:off x="9892231" y="597906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hevron 69"/>
          <p:cNvSpPr/>
          <p:nvPr/>
        </p:nvSpPr>
        <p:spPr>
          <a:xfrm>
            <a:off x="11001585" y="597906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/>
          <p:cNvSpPr/>
          <p:nvPr/>
        </p:nvSpPr>
        <p:spPr>
          <a:xfrm>
            <a:off x="5601987" y="6327400"/>
            <a:ext cx="1005840" cy="211995"/>
          </a:xfrm>
          <a:prstGeom prst="homePlate">
            <a:avLst/>
          </a:prstGeom>
          <a:solidFill>
            <a:srgbClr val="00B0F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hevron 71"/>
          <p:cNvSpPr/>
          <p:nvPr/>
        </p:nvSpPr>
        <p:spPr>
          <a:xfrm>
            <a:off x="6596738" y="632740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72"/>
          <p:cNvSpPr/>
          <p:nvPr/>
        </p:nvSpPr>
        <p:spPr>
          <a:xfrm>
            <a:off x="7695003" y="632740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hevron 73"/>
          <p:cNvSpPr/>
          <p:nvPr/>
        </p:nvSpPr>
        <p:spPr>
          <a:xfrm>
            <a:off x="8793762" y="632740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hevron 74"/>
          <p:cNvSpPr/>
          <p:nvPr/>
        </p:nvSpPr>
        <p:spPr>
          <a:xfrm>
            <a:off x="9903116" y="632740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hevron 75"/>
          <p:cNvSpPr/>
          <p:nvPr/>
        </p:nvSpPr>
        <p:spPr>
          <a:xfrm>
            <a:off x="11012470" y="6327400"/>
            <a:ext cx="1109848" cy="212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10497" y="4934039"/>
            <a:ext cx="1453112" cy="21199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 Big Web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710497" y="5282380"/>
            <a:ext cx="1453112" cy="21199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 Mobile Web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710497" y="5630721"/>
            <a:ext cx="1453112" cy="21199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– Mobile Web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710497" y="5979062"/>
            <a:ext cx="1453112" cy="21199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– Big Web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710497" y="6327403"/>
            <a:ext cx="1453112" cy="211995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SPS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9310924" y="6617474"/>
            <a:ext cx="914400" cy="182880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Track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0252628" y="6617473"/>
            <a:ext cx="914400" cy="18288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Risk/ Issue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4331" y="6617472"/>
            <a:ext cx="914400" cy="182880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369220" y="6617472"/>
            <a:ext cx="914400" cy="1828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Started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9" y="2015784"/>
            <a:ext cx="3254829" cy="141321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24063" y="1684851"/>
            <a:ext cx="2830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 Progression - May’17</a:t>
            </a:r>
          </a:p>
        </p:txBody>
      </p:sp>
    </p:spTree>
    <p:extLst>
      <p:ext uri="{BB962C8B-B14F-4D97-AF65-F5344CB8AC3E}">
        <p14:creationId xmlns:p14="http://schemas.microsoft.com/office/powerpoint/2010/main" val="49881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395</Words>
  <Application>Microsoft Office PowerPoint</Application>
  <PresentationFormat>Widescreen</PresentationFormat>
  <Paragraphs>189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Sivakumar.T05</dc:creator>
  <cp:lastModifiedBy>Sivakumar.T05</cp:lastModifiedBy>
  <cp:revision>246</cp:revision>
  <dcterms:created xsi:type="dcterms:W3CDTF">2017-03-20T19:29:04Z</dcterms:created>
  <dcterms:modified xsi:type="dcterms:W3CDTF">2017-03-24T14:16:01Z</dcterms:modified>
</cp:coreProperties>
</file>