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696" r:id="rId2"/>
  </p:sldMasterIdLst>
  <p:notesMasterIdLst>
    <p:notesMasterId r:id="rId46"/>
  </p:notesMasterIdLst>
  <p:sldIdLst>
    <p:sldId id="327" r:id="rId3"/>
    <p:sldId id="328" r:id="rId4"/>
    <p:sldId id="256" r:id="rId5"/>
    <p:sldId id="297" r:id="rId6"/>
    <p:sldId id="298" r:id="rId7"/>
    <p:sldId id="299" r:id="rId8"/>
    <p:sldId id="323" r:id="rId9"/>
    <p:sldId id="300" r:id="rId10"/>
    <p:sldId id="326" r:id="rId11"/>
    <p:sldId id="301" r:id="rId12"/>
    <p:sldId id="302" r:id="rId13"/>
    <p:sldId id="303" r:id="rId14"/>
    <p:sldId id="304" r:id="rId15"/>
    <p:sldId id="305" r:id="rId16"/>
    <p:sldId id="306" r:id="rId17"/>
    <p:sldId id="307" r:id="rId18"/>
    <p:sldId id="324" r:id="rId19"/>
    <p:sldId id="308" r:id="rId20"/>
    <p:sldId id="309" r:id="rId21"/>
    <p:sldId id="310" r:id="rId22"/>
    <p:sldId id="311" r:id="rId23"/>
    <p:sldId id="312" r:id="rId24"/>
    <p:sldId id="313" r:id="rId25"/>
    <p:sldId id="325" r:id="rId26"/>
    <p:sldId id="314" r:id="rId27"/>
    <p:sldId id="322" r:id="rId28"/>
    <p:sldId id="316" r:id="rId29"/>
    <p:sldId id="317" r:id="rId30"/>
    <p:sldId id="318" r:id="rId31"/>
    <p:sldId id="319" r:id="rId32"/>
    <p:sldId id="320" r:id="rId33"/>
    <p:sldId id="321" r:id="rId34"/>
    <p:sldId id="330" r:id="rId35"/>
    <p:sldId id="331" r:id="rId36"/>
    <p:sldId id="332" r:id="rId37"/>
    <p:sldId id="333" r:id="rId38"/>
    <p:sldId id="334" r:id="rId39"/>
    <p:sldId id="335" r:id="rId40"/>
    <p:sldId id="336" r:id="rId41"/>
    <p:sldId id="337" r:id="rId42"/>
    <p:sldId id="338" r:id="rId43"/>
    <p:sldId id="339" r:id="rId44"/>
    <p:sldId id="329"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a Shantharam" initials="BS" lastIdx="10" clrIdx="0">
    <p:extLst>
      <p:ext uri="{19B8F6BF-5375-455C-9EA6-DF929625EA0E}">
        <p15:presenceInfo xmlns:p15="http://schemas.microsoft.com/office/powerpoint/2012/main" userId="S-1-5-21-3361151005-2080053223-3394076701-48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060B3-9D74-515D-2D98-1CB124D6349D}" v="52" dt="2022-06-02T08:13:37.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9" autoAdjust="0"/>
    <p:restoredTop sz="91655" autoAdjust="0"/>
  </p:normalViewPr>
  <p:slideViewPr>
    <p:cSldViewPr>
      <p:cViewPr varScale="1">
        <p:scale>
          <a:sx n="74" d="100"/>
          <a:sy n="74"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S::skitjong@kent.edu.au::5eb8df60-08bc-404a-89db-e3ac1a8c8e39" providerId="AD" clId="Web-{71F060B3-9D74-515D-2D98-1CB124D6349D}"/>
    <pc:docChg chg="modSld">
      <pc:chgData name="Somkiat Kitjongthawonkul" userId="S::skitjong@kent.edu.au::5eb8df60-08bc-404a-89db-e3ac1a8c8e39" providerId="AD" clId="Web-{71F060B3-9D74-515D-2D98-1CB124D6349D}" dt="2022-06-02T08:13:37.280" v="51" actId="20577"/>
      <pc:docMkLst>
        <pc:docMk/>
      </pc:docMkLst>
      <pc:sldChg chg="modSp">
        <pc:chgData name="Somkiat Kitjongthawonkul" userId="S::skitjong@kent.edu.au::5eb8df60-08bc-404a-89db-e3ac1a8c8e39" providerId="AD" clId="Web-{71F060B3-9D74-515D-2D98-1CB124D6349D}" dt="2022-06-02T08:04:53.800" v="1" actId="20577"/>
        <pc:sldMkLst>
          <pc:docMk/>
          <pc:sldMk cId="1185095596" sldId="297"/>
        </pc:sldMkLst>
        <pc:spChg chg="mod">
          <ac:chgData name="Somkiat Kitjongthawonkul" userId="S::skitjong@kent.edu.au::5eb8df60-08bc-404a-89db-e3ac1a8c8e39" providerId="AD" clId="Web-{71F060B3-9D74-515D-2D98-1CB124D6349D}" dt="2022-06-02T08:04:53.800" v="1" actId="20577"/>
          <ac:spMkLst>
            <pc:docMk/>
            <pc:sldMk cId="1185095596" sldId="297"/>
            <ac:spMk id="2" creationId="{00000000-0000-0000-0000-000000000000}"/>
          </ac:spMkLst>
        </pc:spChg>
      </pc:sldChg>
      <pc:sldChg chg="modSp">
        <pc:chgData name="Somkiat Kitjongthawonkul" userId="S::skitjong@kent.edu.au::5eb8df60-08bc-404a-89db-e3ac1a8c8e39" providerId="AD" clId="Web-{71F060B3-9D74-515D-2D98-1CB124D6349D}" dt="2022-06-02T08:05:18.050" v="3" actId="20577"/>
        <pc:sldMkLst>
          <pc:docMk/>
          <pc:sldMk cId="3995722243" sldId="298"/>
        </pc:sldMkLst>
        <pc:spChg chg="mod">
          <ac:chgData name="Somkiat Kitjongthawonkul" userId="S::skitjong@kent.edu.au::5eb8df60-08bc-404a-89db-e3ac1a8c8e39" providerId="AD" clId="Web-{71F060B3-9D74-515D-2D98-1CB124D6349D}" dt="2022-06-02T08:05:18.050" v="3" actId="20577"/>
          <ac:spMkLst>
            <pc:docMk/>
            <pc:sldMk cId="3995722243" sldId="298"/>
            <ac:spMk id="2" creationId="{00000000-0000-0000-0000-000000000000}"/>
          </ac:spMkLst>
        </pc:spChg>
      </pc:sldChg>
      <pc:sldChg chg="modSp">
        <pc:chgData name="Somkiat Kitjongthawonkul" userId="S::skitjong@kent.edu.au::5eb8df60-08bc-404a-89db-e3ac1a8c8e39" providerId="AD" clId="Web-{71F060B3-9D74-515D-2D98-1CB124D6349D}" dt="2022-06-02T08:05:29.988" v="5" actId="20577"/>
        <pc:sldMkLst>
          <pc:docMk/>
          <pc:sldMk cId="993345274" sldId="299"/>
        </pc:sldMkLst>
        <pc:spChg chg="mod">
          <ac:chgData name="Somkiat Kitjongthawonkul" userId="S::skitjong@kent.edu.au::5eb8df60-08bc-404a-89db-e3ac1a8c8e39" providerId="AD" clId="Web-{71F060B3-9D74-515D-2D98-1CB124D6349D}" dt="2022-06-02T08:05:29.988" v="5" actId="20577"/>
          <ac:spMkLst>
            <pc:docMk/>
            <pc:sldMk cId="993345274" sldId="299"/>
            <ac:spMk id="2" creationId="{00000000-0000-0000-0000-000000000000}"/>
          </ac:spMkLst>
        </pc:spChg>
      </pc:sldChg>
      <pc:sldChg chg="modSp">
        <pc:chgData name="Somkiat Kitjongthawonkul" userId="S::skitjong@kent.edu.au::5eb8df60-08bc-404a-89db-e3ac1a8c8e39" providerId="AD" clId="Web-{71F060B3-9D74-515D-2D98-1CB124D6349D}" dt="2022-06-02T08:06:01.255" v="9" actId="20577"/>
        <pc:sldMkLst>
          <pc:docMk/>
          <pc:sldMk cId="1410490523" sldId="300"/>
        </pc:sldMkLst>
        <pc:spChg chg="mod">
          <ac:chgData name="Somkiat Kitjongthawonkul" userId="S::skitjong@kent.edu.au::5eb8df60-08bc-404a-89db-e3ac1a8c8e39" providerId="AD" clId="Web-{71F060B3-9D74-515D-2D98-1CB124D6349D}" dt="2022-06-02T08:06:01.255" v="9" actId="20577"/>
          <ac:spMkLst>
            <pc:docMk/>
            <pc:sldMk cId="1410490523" sldId="300"/>
            <ac:spMk id="2" creationId="{00000000-0000-0000-0000-000000000000}"/>
          </ac:spMkLst>
        </pc:spChg>
      </pc:sldChg>
      <pc:sldChg chg="modSp">
        <pc:chgData name="Somkiat Kitjongthawonkul" userId="S::skitjong@kent.edu.au::5eb8df60-08bc-404a-89db-e3ac1a8c8e39" providerId="AD" clId="Web-{71F060B3-9D74-515D-2D98-1CB124D6349D}" dt="2022-06-02T08:06:43.427" v="15" actId="20577"/>
        <pc:sldMkLst>
          <pc:docMk/>
          <pc:sldMk cId="2573040857" sldId="301"/>
        </pc:sldMkLst>
        <pc:spChg chg="mod">
          <ac:chgData name="Somkiat Kitjongthawonkul" userId="S::skitjong@kent.edu.au::5eb8df60-08bc-404a-89db-e3ac1a8c8e39" providerId="AD" clId="Web-{71F060B3-9D74-515D-2D98-1CB124D6349D}" dt="2022-06-02T08:06:43.427" v="15" actId="20577"/>
          <ac:spMkLst>
            <pc:docMk/>
            <pc:sldMk cId="2573040857" sldId="301"/>
            <ac:spMk id="2" creationId="{00000000-0000-0000-0000-000000000000}"/>
          </ac:spMkLst>
        </pc:spChg>
      </pc:sldChg>
      <pc:sldChg chg="modSp">
        <pc:chgData name="Somkiat Kitjongthawonkul" userId="S::skitjong@kent.edu.au::5eb8df60-08bc-404a-89db-e3ac1a8c8e39" providerId="AD" clId="Web-{71F060B3-9D74-515D-2D98-1CB124D6349D}" dt="2022-06-02T08:06:57.896" v="17" actId="20577"/>
        <pc:sldMkLst>
          <pc:docMk/>
          <pc:sldMk cId="2591967376" sldId="302"/>
        </pc:sldMkLst>
        <pc:spChg chg="mod">
          <ac:chgData name="Somkiat Kitjongthawonkul" userId="S::skitjong@kent.edu.au::5eb8df60-08bc-404a-89db-e3ac1a8c8e39" providerId="AD" clId="Web-{71F060B3-9D74-515D-2D98-1CB124D6349D}" dt="2022-06-02T08:06:57.896" v="17" actId="20577"/>
          <ac:spMkLst>
            <pc:docMk/>
            <pc:sldMk cId="2591967376" sldId="302"/>
            <ac:spMk id="2" creationId="{00000000-0000-0000-0000-000000000000}"/>
          </ac:spMkLst>
        </pc:spChg>
      </pc:sldChg>
      <pc:sldChg chg="modSp">
        <pc:chgData name="Somkiat Kitjongthawonkul" userId="S::skitjong@kent.edu.au::5eb8df60-08bc-404a-89db-e3ac1a8c8e39" providerId="AD" clId="Web-{71F060B3-9D74-515D-2D98-1CB124D6349D}" dt="2022-06-02T08:07:43.429" v="21" actId="20577"/>
        <pc:sldMkLst>
          <pc:docMk/>
          <pc:sldMk cId="3540082460" sldId="303"/>
        </pc:sldMkLst>
        <pc:spChg chg="mod">
          <ac:chgData name="Somkiat Kitjongthawonkul" userId="S::skitjong@kent.edu.au::5eb8df60-08bc-404a-89db-e3ac1a8c8e39" providerId="AD" clId="Web-{71F060B3-9D74-515D-2D98-1CB124D6349D}" dt="2022-06-02T08:07:43.429" v="21" actId="20577"/>
          <ac:spMkLst>
            <pc:docMk/>
            <pc:sldMk cId="3540082460" sldId="303"/>
            <ac:spMk id="2" creationId="{00000000-0000-0000-0000-000000000000}"/>
          </ac:spMkLst>
        </pc:spChg>
      </pc:sldChg>
      <pc:sldChg chg="modSp">
        <pc:chgData name="Somkiat Kitjongthawonkul" userId="S::skitjong@kent.edu.au::5eb8df60-08bc-404a-89db-e3ac1a8c8e39" providerId="AD" clId="Web-{71F060B3-9D74-515D-2D98-1CB124D6349D}" dt="2022-06-02T08:08:35.070" v="23" actId="20577"/>
        <pc:sldMkLst>
          <pc:docMk/>
          <pc:sldMk cId="1760820470" sldId="307"/>
        </pc:sldMkLst>
        <pc:spChg chg="mod">
          <ac:chgData name="Somkiat Kitjongthawonkul" userId="S::skitjong@kent.edu.au::5eb8df60-08bc-404a-89db-e3ac1a8c8e39" providerId="AD" clId="Web-{71F060B3-9D74-515D-2D98-1CB124D6349D}" dt="2022-06-02T08:08:35.070" v="23" actId="20577"/>
          <ac:spMkLst>
            <pc:docMk/>
            <pc:sldMk cId="1760820470" sldId="307"/>
            <ac:spMk id="2" creationId="{00000000-0000-0000-0000-000000000000}"/>
          </ac:spMkLst>
        </pc:spChg>
      </pc:sldChg>
      <pc:sldChg chg="modSp">
        <pc:chgData name="Somkiat Kitjongthawonkul" userId="S::skitjong@kent.edu.au::5eb8df60-08bc-404a-89db-e3ac1a8c8e39" providerId="AD" clId="Web-{71F060B3-9D74-515D-2D98-1CB124D6349D}" dt="2022-06-02T08:09:36.119" v="27" actId="20577"/>
        <pc:sldMkLst>
          <pc:docMk/>
          <pc:sldMk cId="925838257" sldId="309"/>
        </pc:sldMkLst>
        <pc:spChg chg="mod">
          <ac:chgData name="Somkiat Kitjongthawonkul" userId="S::skitjong@kent.edu.au::5eb8df60-08bc-404a-89db-e3ac1a8c8e39" providerId="AD" clId="Web-{71F060B3-9D74-515D-2D98-1CB124D6349D}" dt="2022-06-02T08:09:36.119" v="27" actId="20577"/>
          <ac:spMkLst>
            <pc:docMk/>
            <pc:sldMk cId="925838257" sldId="309"/>
            <ac:spMk id="2" creationId="{00000000-0000-0000-0000-000000000000}"/>
          </ac:spMkLst>
        </pc:spChg>
      </pc:sldChg>
      <pc:sldChg chg="modSp">
        <pc:chgData name="Somkiat Kitjongthawonkul" userId="S::skitjong@kent.edu.au::5eb8df60-08bc-404a-89db-e3ac1a8c8e39" providerId="AD" clId="Web-{71F060B3-9D74-515D-2D98-1CB124D6349D}" dt="2022-06-02T08:09:52.838" v="29" actId="20577"/>
        <pc:sldMkLst>
          <pc:docMk/>
          <pc:sldMk cId="552811305" sldId="310"/>
        </pc:sldMkLst>
        <pc:spChg chg="mod">
          <ac:chgData name="Somkiat Kitjongthawonkul" userId="S::skitjong@kent.edu.au::5eb8df60-08bc-404a-89db-e3ac1a8c8e39" providerId="AD" clId="Web-{71F060B3-9D74-515D-2D98-1CB124D6349D}" dt="2022-06-02T08:09:52.838" v="29" actId="20577"/>
          <ac:spMkLst>
            <pc:docMk/>
            <pc:sldMk cId="552811305" sldId="310"/>
            <ac:spMk id="2" creationId="{00000000-0000-0000-0000-000000000000}"/>
          </ac:spMkLst>
        </pc:spChg>
      </pc:sldChg>
      <pc:sldChg chg="modSp">
        <pc:chgData name="Somkiat Kitjongthawonkul" userId="S::skitjong@kent.edu.au::5eb8df60-08bc-404a-89db-e3ac1a8c8e39" providerId="AD" clId="Web-{71F060B3-9D74-515D-2D98-1CB124D6349D}" dt="2022-06-02T08:10:02.416" v="31" actId="20577"/>
        <pc:sldMkLst>
          <pc:docMk/>
          <pc:sldMk cId="2817651553" sldId="311"/>
        </pc:sldMkLst>
        <pc:spChg chg="mod">
          <ac:chgData name="Somkiat Kitjongthawonkul" userId="S::skitjong@kent.edu.au::5eb8df60-08bc-404a-89db-e3ac1a8c8e39" providerId="AD" clId="Web-{71F060B3-9D74-515D-2D98-1CB124D6349D}" dt="2022-06-02T08:10:02.416" v="31" actId="20577"/>
          <ac:spMkLst>
            <pc:docMk/>
            <pc:sldMk cId="2817651553" sldId="311"/>
            <ac:spMk id="2" creationId="{00000000-0000-0000-0000-000000000000}"/>
          </ac:spMkLst>
        </pc:spChg>
      </pc:sldChg>
      <pc:sldChg chg="modSp">
        <pc:chgData name="Somkiat Kitjongthawonkul" userId="S::skitjong@kent.edu.au::5eb8df60-08bc-404a-89db-e3ac1a8c8e39" providerId="AD" clId="Web-{71F060B3-9D74-515D-2D98-1CB124D6349D}" dt="2022-06-02T08:10:22.698" v="33" actId="20577"/>
        <pc:sldMkLst>
          <pc:docMk/>
          <pc:sldMk cId="3595068819" sldId="312"/>
        </pc:sldMkLst>
        <pc:spChg chg="mod">
          <ac:chgData name="Somkiat Kitjongthawonkul" userId="S::skitjong@kent.edu.au::5eb8df60-08bc-404a-89db-e3ac1a8c8e39" providerId="AD" clId="Web-{71F060B3-9D74-515D-2D98-1CB124D6349D}" dt="2022-06-02T08:10:22.698" v="33" actId="20577"/>
          <ac:spMkLst>
            <pc:docMk/>
            <pc:sldMk cId="3595068819" sldId="312"/>
            <ac:spMk id="2" creationId="{00000000-0000-0000-0000-000000000000}"/>
          </ac:spMkLst>
        </pc:spChg>
      </pc:sldChg>
      <pc:sldChg chg="modSp">
        <pc:chgData name="Somkiat Kitjongthawonkul" userId="S::skitjong@kent.edu.au::5eb8df60-08bc-404a-89db-e3ac1a8c8e39" providerId="AD" clId="Web-{71F060B3-9D74-515D-2D98-1CB124D6349D}" dt="2022-06-02T08:10:29.104" v="34" actId="1076"/>
        <pc:sldMkLst>
          <pc:docMk/>
          <pc:sldMk cId="3408616788" sldId="313"/>
        </pc:sldMkLst>
        <pc:picChg chg="mod">
          <ac:chgData name="Somkiat Kitjongthawonkul" userId="S::skitjong@kent.edu.au::5eb8df60-08bc-404a-89db-e3ac1a8c8e39" providerId="AD" clId="Web-{71F060B3-9D74-515D-2D98-1CB124D6349D}" dt="2022-06-02T08:10:29.104" v="34" actId="1076"/>
          <ac:picMkLst>
            <pc:docMk/>
            <pc:sldMk cId="3408616788" sldId="313"/>
            <ac:picMk id="8" creationId="{00000000-0000-0000-0000-000000000000}"/>
          </ac:picMkLst>
        </pc:picChg>
      </pc:sldChg>
      <pc:sldChg chg="modSp">
        <pc:chgData name="Somkiat Kitjongthawonkul" userId="S::skitjong@kent.edu.au::5eb8df60-08bc-404a-89db-e3ac1a8c8e39" providerId="AD" clId="Web-{71F060B3-9D74-515D-2D98-1CB124D6349D}" dt="2022-06-02T08:10:56.245" v="38" actId="20577"/>
        <pc:sldMkLst>
          <pc:docMk/>
          <pc:sldMk cId="2245596285" sldId="314"/>
        </pc:sldMkLst>
        <pc:spChg chg="mod">
          <ac:chgData name="Somkiat Kitjongthawonkul" userId="S::skitjong@kent.edu.au::5eb8df60-08bc-404a-89db-e3ac1a8c8e39" providerId="AD" clId="Web-{71F060B3-9D74-515D-2D98-1CB124D6349D}" dt="2022-06-02T08:10:56.245" v="38" actId="20577"/>
          <ac:spMkLst>
            <pc:docMk/>
            <pc:sldMk cId="2245596285" sldId="314"/>
            <ac:spMk id="2" creationId="{00000000-0000-0000-0000-000000000000}"/>
          </ac:spMkLst>
        </pc:spChg>
      </pc:sldChg>
      <pc:sldChg chg="modSp">
        <pc:chgData name="Somkiat Kitjongthawonkul" userId="S::skitjong@kent.edu.au::5eb8df60-08bc-404a-89db-e3ac1a8c8e39" providerId="AD" clId="Web-{71F060B3-9D74-515D-2D98-1CB124D6349D}" dt="2022-06-02T08:11:48.590" v="42" actId="20577"/>
        <pc:sldMkLst>
          <pc:docMk/>
          <pc:sldMk cId="2858540097" sldId="316"/>
        </pc:sldMkLst>
        <pc:spChg chg="mod">
          <ac:chgData name="Somkiat Kitjongthawonkul" userId="S::skitjong@kent.edu.au::5eb8df60-08bc-404a-89db-e3ac1a8c8e39" providerId="AD" clId="Web-{71F060B3-9D74-515D-2D98-1CB124D6349D}" dt="2022-06-02T08:11:48.590" v="42" actId="20577"/>
          <ac:spMkLst>
            <pc:docMk/>
            <pc:sldMk cId="2858540097" sldId="316"/>
            <ac:spMk id="5" creationId="{00000000-0000-0000-0000-000000000000}"/>
          </ac:spMkLst>
        </pc:spChg>
      </pc:sldChg>
      <pc:sldChg chg="modSp">
        <pc:chgData name="Somkiat Kitjongthawonkul" userId="S::skitjong@kent.edu.au::5eb8df60-08bc-404a-89db-e3ac1a8c8e39" providerId="AD" clId="Web-{71F060B3-9D74-515D-2D98-1CB124D6349D}" dt="2022-06-02T08:12:13.638" v="45" actId="20577"/>
        <pc:sldMkLst>
          <pc:docMk/>
          <pc:sldMk cId="3432602438" sldId="317"/>
        </pc:sldMkLst>
        <pc:spChg chg="mod">
          <ac:chgData name="Somkiat Kitjongthawonkul" userId="S::skitjong@kent.edu.au::5eb8df60-08bc-404a-89db-e3ac1a8c8e39" providerId="AD" clId="Web-{71F060B3-9D74-515D-2D98-1CB124D6349D}" dt="2022-06-02T08:12:04.481" v="44" actId="20577"/>
          <ac:spMkLst>
            <pc:docMk/>
            <pc:sldMk cId="3432602438" sldId="317"/>
            <ac:spMk id="2" creationId="{00000000-0000-0000-0000-000000000000}"/>
          </ac:spMkLst>
        </pc:spChg>
        <pc:spChg chg="mod">
          <ac:chgData name="Somkiat Kitjongthawonkul" userId="S::skitjong@kent.edu.au::5eb8df60-08bc-404a-89db-e3ac1a8c8e39" providerId="AD" clId="Web-{71F060B3-9D74-515D-2D98-1CB124D6349D}" dt="2022-06-02T08:12:13.638" v="45" actId="20577"/>
          <ac:spMkLst>
            <pc:docMk/>
            <pc:sldMk cId="3432602438" sldId="317"/>
            <ac:spMk id="5" creationId="{00000000-0000-0000-0000-000000000000}"/>
          </ac:spMkLst>
        </pc:spChg>
      </pc:sldChg>
      <pc:sldChg chg="modSp">
        <pc:chgData name="Somkiat Kitjongthawonkul" userId="S::skitjong@kent.edu.au::5eb8df60-08bc-404a-89db-e3ac1a8c8e39" providerId="AD" clId="Web-{71F060B3-9D74-515D-2D98-1CB124D6349D}" dt="2022-06-02T08:12:37.498" v="47" actId="20577"/>
        <pc:sldMkLst>
          <pc:docMk/>
          <pc:sldMk cId="2240656431" sldId="318"/>
        </pc:sldMkLst>
        <pc:spChg chg="mod">
          <ac:chgData name="Somkiat Kitjongthawonkul" userId="S::skitjong@kent.edu.au::5eb8df60-08bc-404a-89db-e3ac1a8c8e39" providerId="AD" clId="Web-{71F060B3-9D74-515D-2D98-1CB124D6349D}" dt="2022-06-02T08:12:37.498" v="47" actId="20577"/>
          <ac:spMkLst>
            <pc:docMk/>
            <pc:sldMk cId="2240656431" sldId="318"/>
            <ac:spMk id="2" creationId="{00000000-0000-0000-0000-000000000000}"/>
          </ac:spMkLst>
        </pc:spChg>
      </pc:sldChg>
      <pc:sldChg chg="modSp">
        <pc:chgData name="Somkiat Kitjongthawonkul" userId="S::skitjong@kent.edu.au::5eb8df60-08bc-404a-89db-e3ac1a8c8e39" providerId="AD" clId="Web-{71F060B3-9D74-515D-2D98-1CB124D6349D}" dt="2022-06-02T08:12:59.404" v="48" actId="20577"/>
        <pc:sldMkLst>
          <pc:docMk/>
          <pc:sldMk cId="2879150901" sldId="319"/>
        </pc:sldMkLst>
        <pc:spChg chg="mod">
          <ac:chgData name="Somkiat Kitjongthawonkul" userId="S::skitjong@kent.edu.au::5eb8df60-08bc-404a-89db-e3ac1a8c8e39" providerId="AD" clId="Web-{71F060B3-9D74-515D-2D98-1CB124D6349D}" dt="2022-06-02T08:12:59.404" v="48" actId="20577"/>
          <ac:spMkLst>
            <pc:docMk/>
            <pc:sldMk cId="2879150901" sldId="319"/>
            <ac:spMk id="2" creationId="{00000000-0000-0000-0000-000000000000}"/>
          </ac:spMkLst>
        </pc:spChg>
      </pc:sldChg>
      <pc:sldChg chg="modSp">
        <pc:chgData name="Somkiat Kitjongthawonkul" userId="S::skitjong@kent.edu.au::5eb8df60-08bc-404a-89db-e3ac1a8c8e39" providerId="AD" clId="Web-{71F060B3-9D74-515D-2D98-1CB124D6349D}" dt="2022-06-02T08:13:19.233" v="49" actId="20577"/>
        <pc:sldMkLst>
          <pc:docMk/>
          <pc:sldMk cId="2615418794" sldId="320"/>
        </pc:sldMkLst>
        <pc:spChg chg="mod">
          <ac:chgData name="Somkiat Kitjongthawonkul" userId="S::skitjong@kent.edu.au::5eb8df60-08bc-404a-89db-e3ac1a8c8e39" providerId="AD" clId="Web-{71F060B3-9D74-515D-2D98-1CB124D6349D}" dt="2022-06-02T08:13:19.233" v="49" actId="20577"/>
          <ac:spMkLst>
            <pc:docMk/>
            <pc:sldMk cId="2615418794" sldId="320"/>
            <ac:spMk id="2" creationId="{00000000-0000-0000-0000-000000000000}"/>
          </ac:spMkLst>
        </pc:spChg>
      </pc:sldChg>
      <pc:sldChg chg="modSp">
        <pc:chgData name="Somkiat Kitjongthawonkul" userId="S::skitjong@kent.edu.au::5eb8df60-08bc-404a-89db-e3ac1a8c8e39" providerId="AD" clId="Web-{71F060B3-9D74-515D-2D98-1CB124D6349D}" dt="2022-06-02T08:13:37.280" v="51" actId="20577"/>
        <pc:sldMkLst>
          <pc:docMk/>
          <pc:sldMk cId="2399863070" sldId="321"/>
        </pc:sldMkLst>
        <pc:spChg chg="mod">
          <ac:chgData name="Somkiat Kitjongthawonkul" userId="S::skitjong@kent.edu.au::5eb8df60-08bc-404a-89db-e3ac1a8c8e39" providerId="AD" clId="Web-{71F060B3-9D74-515D-2D98-1CB124D6349D}" dt="2022-06-02T08:13:37.280" v="51" actId="20577"/>
          <ac:spMkLst>
            <pc:docMk/>
            <pc:sldMk cId="2399863070" sldId="321"/>
            <ac:spMk id="2" creationId="{00000000-0000-0000-0000-000000000000}"/>
          </ac:spMkLst>
        </pc:spChg>
      </pc:sldChg>
      <pc:sldChg chg="modSp">
        <pc:chgData name="Somkiat Kitjongthawonkul" userId="S::skitjong@kent.edu.au::5eb8df60-08bc-404a-89db-e3ac1a8c8e39" providerId="AD" clId="Web-{71F060B3-9D74-515D-2D98-1CB124D6349D}" dt="2022-06-02T08:11:38.262" v="41" actId="20577"/>
        <pc:sldMkLst>
          <pc:docMk/>
          <pc:sldMk cId="2944395286" sldId="322"/>
        </pc:sldMkLst>
        <pc:spChg chg="mod">
          <ac:chgData name="Somkiat Kitjongthawonkul" userId="S::skitjong@kent.edu.au::5eb8df60-08bc-404a-89db-e3ac1a8c8e39" providerId="AD" clId="Web-{71F060B3-9D74-515D-2D98-1CB124D6349D}" dt="2022-06-02T08:11:10.730" v="40" actId="20577"/>
          <ac:spMkLst>
            <pc:docMk/>
            <pc:sldMk cId="2944395286" sldId="322"/>
            <ac:spMk id="2" creationId="{00000000-0000-0000-0000-000000000000}"/>
          </ac:spMkLst>
        </pc:spChg>
        <pc:spChg chg="mod">
          <ac:chgData name="Somkiat Kitjongthawonkul" userId="S::skitjong@kent.edu.au::5eb8df60-08bc-404a-89db-e3ac1a8c8e39" providerId="AD" clId="Web-{71F060B3-9D74-515D-2D98-1CB124D6349D}" dt="2022-06-02T08:11:38.262" v="41" actId="20577"/>
          <ac:spMkLst>
            <pc:docMk/>
            <pc:sldMk cId="2944395286" sldId="322"/>
            <ac:spMk id="5" creationId="{00000000-0000-0000-0000-000000000000}"/>
          </ac:spMkLst>
        </pc:spChg>
      </pc:sldChg>
      <pc:sldChg chg="modSp">
        <pc:chgData name="Somkiat Kitjongthawonkul" userId="S::skitjong@kent.edu.au::5eb8df60-08bc-404a-89db-e3ac1a8c8e39" providerId="AD" clId="Web-{71F060B3-9D74-515D-2D98-1CB124D6349D}" dt="2022-06-02T08:05:44.192" v="7" actId="20577"/>
        <pc:sldMkLst>
          <pc:docMk/>
          <pc:sldMk cId="2460514270" sldId="323"/>
        </pc:sldMkLst>
        <pc:spChg chg="mod">
          <ac:chgData name="Somkiat Kitjongthawonkul" userId="S::skitjong@kent.edu.au::5eb8df60-08bc-404a-89db-e3ac1a8c8e39" providerId="AD" clId="Web-{71F060B3-9D74-515D-2D98-1CB124D6349D}" dt="2022-06-02T08:05:44.192" v="7" actId="20577"/>
          <ac:spMkLst>
            <pc:docMk/>
            <pc:sldMk cId="2460514270" sldId="323"/>
            <ac:spMk id="2" creationId="{00000000-0000-0000-0000-000000000000}"/>
          </ac:spMkLst>
        </pc:spChg>
      </pc:sldChg>
      <pc:sldChg chg="modSp">
        <pc:chgData name="Somkiat Kitjongthawonkul" userId="S::skitjong@kent.edu.au::5eb8df60-08bc-404a-89db-e3ac1a8c8e39" providerId="AD" clId="Web-{71F060B3-9D74-515D-2D98-1CB124D6349D}" dt="2022-06-02T08:09:00.305" v="25" actId="20577"/>
        <pc:sldMkLst>
          <pc:docMk/>
          <pc:sldMk cId="1220708744" sldId="324"/>
        </pc:sldMkLst>
        <pc:spChg chg="mod">
          <ac:chgData name="Somkiat Kitjongthawonkul" userId="S::skitjong@kent.edu.au::5eb8df60-08bc-404a-89db-e3ac1a8c8e39" providerId="AD" clId="Web-{71F060B3-9D74-515D-2D98-1CB124D6349D}" dt="2022-06-02T08:09:00.305" v="25" actId="20577"/>
          <ac:spMkLst>
            <pc:docMk/>
            <pc:sldMk cId="1220708744" sldId="324"/>
            <ac:spMk id="2" creationId="{00000000-0000-0000-0000-000000000000}"/>
          </ac:spMkLst>
        </pc:spChg>
      </pc:sldChg>
      <pc:sldChg chg="modSp">
        <pc:chgData name="Somkiat Kitjongthawonkul" userId="S::skitjong@kent.edu.au::5eb8df60-08bc-404a-89db-e3ac1a8c8e39" providerId="AD" clId="Web-{71F060B3-9D74-515D-2D98-1CB124D6349D}" dt="2022-06-02T08:10:40.854" v="36" actId="20577"/>
        <pc:sldMkLst>
          <pc:docMk/>
          <pc:sldMk cId="2350352596" sldId="325"/>
        </pc:sldMkLst>
        <pc:spChg chg="mod">
          <ac:chgData name="Somkiat Kitjongthawonkul" userId="S::skitjong@kent.edu.au::5eb8df60-08bc-404a-89db-e3ac1a8c8e39" providerId="AD" clId="Web-{71F060B3-9D74-515D-2D98-1CB124D6349D}" dt="2022-06-02T08:10:40.854" v="36" actId="20577"/>
          <ac:spMkLst>
            <pc:docMk/>
            <pc:sldMk cId="2350352596" sldId="325"/>
            <ac:spMk id="2" creationId="{00000000-0000-0000-0000-000000000000}"/>
          </ac:spMkLst>
        </pc:spChg>
      </pc:sldChg>
      <pc:sldChg chg="modSp">
        <pc:chgData name="Somkiat Kitjongthawonkul" userId="S::skitjong@kent.edu.au::5eb8df60-08bc-404a-89db-e3ac1a8c8e39" providerId="AD" clId="Web-{71F060B3-9D74-515D-2D98-1CB124D6349D}" dt="2022-06-02T08:06:23.880" v="12" actId="20577"/>
        <pc:sldMkLst>
          <pc:docMk/>
          <pc:sldMk cId="6883712" sldId="326"/>
        </pc:sldMkLst>
        <pc:spChg chg="mod">
          <ac:chgData name="Somkiat Kitjongthawonkul" userId="S::skitjong@kent.edu.au::5eb8df60-08bc-404a-89db-e3ac1a8c8e39" providerId="AD" clId="Web-{71F060B3-9D74-515D-2D98-1CB124D6349D}" dt="2022-06-02T08:06:23.880" v="12" actId="20577"/>
          <ac:spMkLst>
            <pc:docMk/>
            <pc:sldMk cId="6883712" sldId="32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F33AA75-CBB9-4E44-B4A4-270B6754413A}" type="slidenum">
              <a:rPr lang="en-US"/>
              <a:pPr>
                <a:defRPr/>
              </a:pPr>
              <a:t>‹#›</a:t>
            </a:fld>
            <a:endParaRPr lang="en-US"/>
          </a:p>
        </p:txBody>
      </p:sp>
    </p:spTree>
    <p:extLst>
      <p:ext uri="{BB962C8B-B14F-4D97-AF65-F5344CB8AC3E}">
        <p14:creationId xmlns:p14="http://schemas.microsoft.com/office/powerpoint/2010/main" val="5258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32665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39</a:t>
            </a:fld>
            <a:endParaRPr lang="en-AU" dirty="0"/>
          </a:p>
        </p:txBody>
      </p:sp>
    </p:spTree>
    <p:extLst>
      <p:ext uri="{BB962C8B-B14F-4D97-AF65-F5344CB8AC3E}">
        <p14:creationId xmlns:p14="http://schemas.microsoft.com/office/powerpoint/2010/main" val="406303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The problem here is that very little – basically none – of the discussion in this paragraph is original. The student hasn’t offered any insight, analysis, explanation, critique, exemplification or anything else that makes these ideas meaningful in the content of the assignment. Because</a:t>
            </a:r>
            <a:r>
              <a:rPr lang="en-AU" baseline="0" dirty="0"/>
              <a:t> so much of this is unoriginal, it can be seen as approaching plagiarism.</a:t>
            </a:r>
            <a:endParaRPr lang="en-AU" dirty="0"/>
          </a:p>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40</a:t>
            </a:fld>
            <a:endParaRPr lang="en-AU" dirty="0"/>
          </a:p>
        </p:txBody>
      </p:sp>
    </p:spTree>
    <p:extLst>
      <p:ext uri="{BB962C8B-B14F-4D97-AF65-F5344CB8AC3E}">
        <p14:creationId xmlns:p14="http://schemas.microsoft.com/office/powerpoint/2010/main" val="136815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41</a:t>
            </a:fld>
            <a:endParaRPr lang="en-AU" dirty="0"/>
          </a:p>
        </p:txBody>
      </p:sp>
    </p:spTree>
    <p:extLst>
      <p:ext uri="{BB962C8B-B14F-4D97-AF65-F5344CB8AC3E}">
        <p14:creationId xmlns:p14="http://schemas.microsoft.com/office/powerpoint/2010/main" val="1622308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42</a:t>
            </a:fld>
            <a:endParaRPr lang="en-AU" dirty="0"/>
          </a:p>
        </p:txBody>
      </p:sp>
    </p:spTree>
    <p:extLst>
      <p:ext uri="{BB962C8B-B14F-4D97-AF65-F5344CB8AC3E}">
        <p14:creationId xmlns:p14="http://schemas.microsoft.com/office/powerpoint/2010/main" val="3901439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3124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585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30E25A-6938-4362-829E-71032BCE5FD3}" type="slidenum">
              <a:rPr lang="en-US" smtClean="0"/>
              <a:pPr eaLnBrk="1" hangingPunct="1"/>
              <a:t>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24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33</a:t>
            </a:fld>
            <a:endParaRPr lang="en-AU" dirty="0"/>
          </a:p>
        </p:txBody>
      </p:sp>
    </p:spTree>
    <p:extLst>
      <p:ext uri="{BB962C8B-B14F-4D97-AF65-F5344CB8AC3E}">
        <p14:creationId xmlns:p14="http://schemas.microsoft.com/office/powerpoint/2010/main" val="366548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34</a:t>
            </a:fld>
            <a:endParaRPr lang="en-AU" dirty="0"/>
          </a:p>
        </p:txBody>
      </p:sp>
    </p:spTree>
    <p:extLst>
      <p:ext uri="{BB962C8B-B14F-4D97-AF65-F5344CB8AC3E}">
        <p14:creationId xmlns:p14="http://schemas.microsoft.com/office/powerpoint/2010/main" val="114456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35</a:t>
            </a:fld>
            <a:endParaRPr lang="en-AU" dirty="0"/>
          </a:p>
        </p:txBody>
      </p:sp>
    </p:spTree>
    <p:extLst>
      <p:ext uri="{BB962C8B-B14F-4D97-AF65-F5344CB8AC3E}">
        <p14:creationId xmlns:p14="http://schemas.microsoft.com/office/powerpoint/2010/main" val="31080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36</a:t>
            </a:fld>
            <a:endParaRPr lang="en-AU" dirty="0"/>
          </a:p>
        </p:txBody>
      </p:sp>
    </p:spTree>
    <p:extLst>
      <p:ext uri="{BB962C8B-B14F-4D97-AF65-F5344CB8AC3E}">
        <p14:creationId xmlns:p14="http://schemas.microsoft.com/office/powerpoint/2010/main" val="166876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37</a:t>
            </a:fld>
            <a:endParaRPr lang="en-AU" dirty="0"/>
          </a:p>
        </p:txBody>
      </p:sp>
    </p:spTree>
    <p:extLst>
      <p:ext uri="{BB962C8B-B14F-4D97-AF65-F5344CB8AC3E}">
        <p14:creationId xmlns:p14="http://schemas.microsoft.com/office/powerpoint/2010/main" val="109483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38</a:t>
            </a:fld>
            <a:endParaRPr lang="en-AU" dirty="0"/>
          </a:p>
        </p:txBody>
      </p:sp>
    </p:spTree>
    <p:extLst>
      <p:ext uri="{BB962C8B-B14F-4D97-AF65-F5344CB8AC3E}">
        <p14:creationId xmlns:p14="http://schemas.microsoft.com/office/powerpoint/2010/main" val="1102413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18506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2/06/2022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5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2/06/2022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4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2/06/2022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860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2/06/2022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69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75342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2/06/2022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27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2/06/2022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08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2/06/2022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1578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2/06/2022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45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2/06/2022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9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2/06/2022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40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2/06/2022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670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2/06/2022</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090533446"/>
      </p:ext>
    </p:extLst>
  </p:cSld>
  <p:clrMap bg1="lt1" tx1="dk1" bg2="lt2" tx2="dk2" accent1="accent1" accent2="accent2" accent3="accent3" accent4="accent4" accent5="accent5" accent6="accent6" hlink="hlink" folHlink="folHlink"/>
  <p:sldLayoutIdLst>
    <p:sldLayoutId id="2147483694" r:id="rId1"/>
    <p:sldLayoutId id="2147483695"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2/06/2022</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5398314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173893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 Tags</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The </a:t>
            </a:r>
            <a:r>
              <a:rPr lang="en-IN" sz="2800" dirty="0">
                <a:latin typeface="Courier New"/>
                <a:cs typeface="Courier New"/>
              </a:rPr>
              <a:t>meta</a:t>
            </a:r>
            <a:r>
              <a:rPr lang="en-IN" sz="2800" b="1" dirty="0"/>
              <a:t> </a:t>
            </a:r>
            <a:r>
              <a:rPr lang="en-IN" sz="2800" dirty="0"/>
              <a:t>tag name derives from the word, </a:t>
            </a:r>
            <a:r>
              <a:rPr lang="en-IN" sz="2800" b="1" dirty="0"/>
              <a:t>metadata</a:t>
            </a:r>
            <a:r>
              <a:rPr lang="en-IN" sz="2800" dirty="0"/>
              <a:t>, which is information </a:t>
            </a:r>
            <a:r>
              <a:rPr lang="en-US" sz="2800" dirty="0"/>
              <a:t>about data</a:t>
            </a:r>
            <a:endParaRPr lang="en-US" sz="2800">
              <a:cs typeface="Calibri"/>
            </a:endParaRPr>
          </a:p>
          <a:p>
            <a:r>
              <a:rPr lang="en-IN" sz="2800" dirty="0"/>
              <a:t>The statement below declares the character encoding as UTF-8</a:t>
            </a:r>
            <a:endParaRPr lang="en-IN" sz="2800">
              <a:cs typeface="Calibri"/>
            </a:endParaRPr>
          </a:p>
          <a:p>
            <a:pPr marL="457200" lvl="1" indent="0">
              <a:buNone/>
            </a:pPr>
            <a:r>
              <a:rPr lang="en-US" sz="2800" dirty="0">
                <a:latin typeface="Courier New"/>
                <a:cs typeface="Courier New"/>
              </a:rPr>
              <a:t>&lt;meta charset=”utf-8”&gt;</a:t>
            </a:r>
            <a:endParaRPr lang="en-IN" sz="2800" dirty="0">
              <a:latin typeface="Courier New"/>
              <a:cs typeface="Courier New"/>
            </a:endParaRPr>
          </a:p>
          <a:p>
            <a:r>
              <a:rPr lang="en-IN" sz="2800" dirty="0"/>
              <a:t>The Unicode Transformation Format (UTF) is a compressed format that allows computers to </a:t>
            </a:r>
            <a:r>
              <a:rPr lang="en-US" sz="2800" dirty="0"/>
              <a:t>display and manipulate text</a:t>
            </a:r>
            <a:endParaRPr lang="en-US" sz="28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10</a:t>
            </a:fld>
            <a:endParaRPr lang="en-US"/>
          </a:p>
        </p:txBody>
      </p:sp>
    </p:spTree>
    <p:extLst>
      <p:ext uri="{BB962C8B-B14F-4D97-AF65-F5344CB8AC3E}">
        <p14:creationId xmlns:p14="http://schemas.microsoft.com/office/powerpoint/2010/main" val="257304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 Tags (continued 1)</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Author, description, and keywords for the webpage are specified through the use of the </a:t>
            </a:r>
            <a:r>
              <a:rPr lang="en-IN" sz="2800" dirty="0">
                <a:latin typeface="Courier New"/>
                <a:cs typeface="Courier New"/>
              </a:rPr>
              <a:t>name</a:t>
            </a:r>
            <a:r>
              <a:rPr lang="en-IN" sz="2800" b="1" dirty="0"/>
              <a:t> </a:t>
            </a:r>
            <a:r>
              <a:rPr lang="en-IN" sz="2800" dirty="0"/>
              <a:t>and </a:t>
            </a:r>
            <a:r>
              <a:rPr lang="en-IN" sz="2800" dirty="0">
                <a:latin typeface="Courier New"/>
                <a:cs typeface="Courier New"/>
              </a:rPr>
              <a:t>content</a:t>
            </a:r>
            <a:r>
              <a:rPr lang="en-IN" sz="2800" b="1" dirty="0"/>
              <a:t> </a:t>
            </a:r>
            <a:r>
              <a:rPr lang="en-IN" sz="2800" dirty="0"/>
              <a:t>attributes</a:t>
            </a:r>
            <a:endParaRPr lang="en-IN" sz="2800">
              <a:cs typeface="Calibri"/>
            </a:endParaRPr>
          </a:p>
          <a:p>
            <a:r>
              <a:rPr lang="en-IN" sz="2800" dirty="0"/>
              <a:t>The </a:t>
            </a:r>
            <a:r>
              <a:rPr lang="en-IN" sz="2800" dirty="0">
                <a:latin typeface="Courier New"/>
                <a:cs typeface="Courier New"/>
              </a:rPr>
              <a:t>name</a:t>
            </a:r>
            <a:r>
              <a:rPr lang="en-IN" sz="2800" b="1" dirty="0"/>
              <a:t> </a:t>
            </a:r>
            <a:r>
              <a:rPr lang="en-IN" sz="2800" dirty="0"/>
              <a:t>attribute identifies the type of information in the </a:t>
            </a:r>
            <a:r>
              <a:rPr lang="en-IN" sz="2800" dirty="0">
                <a:latin typeface="Courier New"/>
                <a:cs typeface="Courier New"/>
              </a:rPr>
              <a:t>content</a:t>
            </a:r>
            <a:r>
              <a:rPr lang="en-IN" sz="2800" b="1" dirty="0"/>
              <a:t> </a:t>
            </a:r>
            <a:r>
              <a:rPr lang="en-IN" sz="2800" dirty="0"/>
              <a:t>attribute</a:t>
            </a:r>
            <a:endParaRPr lang="en-IN" sz="2800">
              <a:cs typeface="Calibri"/>
            </a:endParaRPr>
          </a:p>
          <a:p>
            <a:r>
              <a:rPr lang="en-US" sz="2800" dirty="0"/>
              <a:t>The </a:t>
            </a:r>
            <a:r>
              <a:rPr lang="en-US" sz="2800" dirty="0">
                <a:latin typeface="Courier New"/>
                <a:cs typeface="Courier New"/>
              </a:rPr>
              <a:t>content</a:t>
            </a:r>
            <a:r>
              <a:rPr lang="en-US" sz="2800" b="1" dirty="0"/>
              <a:t> </a:t>
            </a:r>
            <a:r>
              <a:rPr lang="en-US" sz="2800" dirty="0"/>
              <a:t>attribute identifies the </a:t>
            </a:r>
            <a:r>
              <a:rPr lang="en-IN" sz="2800" dirty="0"/>
              <a:t>specific phrases or words that are required to appear as metadata</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11</a:t>
            </a:fld>
            <a:endParaRPr lang="en-US"/>
          </a:p>
        </p:txBody>
      </p:sp>
    </p:spTree>
    <p:extLst>
      <p:ext uri="{BB962C8B-B14F-4D97-AF65-F5344CB8AC3E}">
        <p14:creationId xmlns:p14="http://schemas.microsoft.com/office/powerpoint/2010/main" val="259196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 Tags (continued 2)</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The following is an example of a description meta tag:</a:t>
            </a:r>
          </a:p>
          <a:p>
            <a:pPr marL="457200" lvl="1" indent="0">
              <a:buNone/>
            </a:pPr>
            <a:r>
              <a:rPr lang="en-IN" sz="2600" dirty="0">
                <a:latin typeface="Courier New" panose="02070309020205020404" pitchFamily="49" charset="0"/>
                <a:cs typeface="Courier New" panose="02070309020205020404" pitchFamily="49" charset="0"/>
              </a:rPr>
              <a:t>&lt;meta name="description" content="Forward Fitness Club is an elite fitness </a:t>
            </a:r>
            <a:r>
              <a:rPr lang="en-IN" sz="2600" dirty="0" err="1">
                <a:latin typeface="Courier New" panose="02070309020205020404" pitchFamily="49" charset="0"/>
                <a:cs typeface="Courier New" panose="02070309020205020404" pitchFamily="49" charset="0"/>
              </a:rPr>
              <a:t>center</a:t>
            </a:r>
            <a:r>
              <a:rPr lang="en-IN" sz="2600" dirty="0">
                <a:latin typeface="Courier New" panose="02070309020205020404" pitchFamily="49" charset="0"/>
                <a:cs typeface="Courier New" panose="02070309020205020404" pitchFamily="49" charset="0"/>
              </a:rPr>
              <a:t> dedicated to helping our clients achieve their fitness and nutrition goals."&gt;</a:t>
            </a:r>
          </a:p>
          <a:p>
            <a:pPr marL="457200" lvl="1" indent="0">
              <a:buNone/>
            </a:pPr>
            <a:endParaRPr lang="en-US" sz="3200" dirty="0">
              <a:cs typeface="Courier New"/>
            </a:endParaRPr>
          </a:p>
          <a:p>
            <a:pPr marL="457200" lvl="1" indent="0">
              <a:buNone/>
            </a:pPr>
            <a:r>
              <a:rPr lang="en-US" sz="2800" dirty="0">
                <a:cs typeface="Courier New"/>
              </a:rPr>
              <a:t>where </a:t>
            </a:r>
            <a:r>
              <a:rPr lang="en-US" sz="2800" dirty="0">
                <a:latin typeface="Courier New"/>
                <a:cs typeface="Courier New"/>
              </a:rPr>
              <a:t>description</a:t>
            </a:r>
            <a:r>
              <a:rPr lang="en-US" sz="2800" b="1" dirty="0"/>
              <a:t> </a:t>
            </a:r>
            <a:r>
              <a:rPr lang="en-US" sz="2800" dirty="0"/>
              <a:t>is the </a:t>
            </a:r>
            <a:r>
              <a:rPr lang="en-IN" sz="2800" dirty="0"/>
              <a:t>value for the </a:t>
            </a:r>
            <a:r>
              <a:rPr lang="en-IN" sz="2800" dirty="0">
                <a:latin typeface="Courier New"/>
                <a:cs typeface="Courier New"/>
              </a:rPr>
              <a:t>name</a:t>
            </a:r>
            <a:r>
              <a:rPr lang="en-IN" sz="2800" b="1" dirty="0"/>
              <a:t> </a:t>
            </a:r>
            <a:r>
              <a:rPr lang="en-IN" sz="2800" dirty="0"/>
              <a:t>attribute</a:t>
            </a:r>
            <a:endParaRPr lang="en-US" sz="280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12</a:t>
            </a:fld>
            <a:endParaRPr lang="en-US"/>
          </a:p>
        </p:txBody>
      </p:sp>
    </p:spTree>
    <p:extLst>
      <p:ext uri="{BB962C8B-B14F-4D97-AF65-F5344CB8AC3E}">
        <p14:creationId xmlns:p14="http://schemas.microsoft.com/office/powerpoint/2010/main" val="354008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 Tags (continued 3)</a:t>
            </a:r>
          </a:p>
        </p:txBody>
      </p:sp>
      <p:pic>
        <p:nvPicPr>
          <p:cNvPr id="8" name="Content Placeholder 7" descr="The figure shows an example of the description that is added below the webpage URL in a Google search results list.&#10;The figure consists of two rectangular boxes. The first rectangular box consists of three URLs followed by their description.&#10;The first line reads “Web Hosting|Lightning Fast Hosting &amp; One Click Setup…” The second line reads “https://www.godaddy.com/hosting/web-hosting.aspx” followed by a filled downward triangle and a text that reads “GoDaddy”. The third and the fourth lines read a description of the URL in the second line.&#10;The fifth line reads “SiteGround: Quality-Crafted Hosting Services”. The sixth line reads “https://www.siteground.com/” followed by a filled downward triangle. The seventh and the eighth lines read a description of the URL in the sixth line.&#10;The ninth line reads “Web Hosting Services from Network Solutions – Professional …” The tenth line reads “www.networksolutions.com/web-hosting/” followed by a filled downward triangle and a text that reads “Network Solutions”. The eleventh and the twelfth lines read a description of the URL mentioned in the tenth line.&#10;The second rectangular box labeled “description meta tags” is positioned on the left side of the first rectangular box. Three arrows originate from this box, and each arrow points to the description in the first rectangular box.&#10;The source is mentioned on the right side of the image, which reads “Source: Google”." title="Meta Tags"/>
          <p:cNvPicPr>
            <a:picLocks noGrp="1" noChangeAspect="1"/>
          </p:cNvPicPr>
          <p:nvPr>
            <p:ph idx="1"/>
          </p:nvPr>
        </p:nvPicPr>
        <p:blipFill>
          <a:blip r:embed="rId2"/>
          <a:stretch>
            <a:fillRect/>
          </a:stretch>
        </p:blipFill>
        <p:spPr>
          <a:xfrm>
            <a:off x="628650" y="2083007"/>
            <a:ext cx="7886700" cy="3836573"/>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13</a:t>
            </a:fld>
            <a:endParaRPr lang="en-US"/>
          </a:p>
        </p:txBody>
      </p:sp>
    </p:spTree>
    <p:extLst>
      <p:ext uri="{BB962C8B-B14F-4D97-AF65-F5344CB8AC3E}">
        <p14:creationId xmlns:p14="http://schemas.microsoft.com/office/powerpoint/2010/main" val="195596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a:t>To Add a Description Meta Tag</a:t>
            </a:r>
            <a:br>
              <a:rPr lang="en-IN" dirty="0"/>
            </a:br>
            <a:r>
              <a:rPr lang="en-US" dirty="0"/>
              <a:t>to a Webpage</a:t>
            </a:r>
          </a:p>
        </p:txBody>
      </p:sp>
      <p:pic>
        <p:nvPicPr>
          <p:cNvPr id="8" name="Content Placeholder 7" descr="The figure explains the code to insert a meta tag to an html file.&#10;The figure consists of a code and five rectangular boxes. The code reads “9 &lt;meta name=“description” content=“Forward Fitness Club provides a complimentary one-week trial membership. Contact us today to learn more.”&gt;”. The first rectangular box labeled “name attribute” is positioned at the top of the code. An arrow originating from this box points to “&lt;meta name” in the code. The second rectangular box labeled “content attribute” is positioned on the right side of the first rectangular box. An arrow originating from the second rectangular box points to “content=“Forward Fitness Club…”” in the code. The third rectangular box labeled “contact.html file” is positioned on the right side of the second rectangular box. The third rectangular box points to the code. The fourth rectangular box labeled “Line 9” is positioned on the left side of the code. An arrow originating from this box points to “9” in the code. The fifth rectangular box labeled “meta tag” is positioned below the fourth rectangular box. An arrow originating from the fifth rectangular box points to “&lt;meta” in the code." title="To Add a Description Meta Tag to a Webpage"/>
          <p:cNvPicPr>
            <a:picLocks noGrp="1" noChangeAspect="1"/>
          </p:cNvPicPr>
          <p:nvPr>
            <p:ph idx="1"/>
          </p:nvPr>
        </p:nvPicPr>
        <p:blipFill>
          <a:blip r:embed="rId2"/>
          <a:stretch>
            <a:fillRect/>
          </a:stretch>
        </p:blipFill>
        <p:spPr>
          <a:xfrm>
            <a:off x="628650" y="2921358"/>
            <a:ext cx="7886700" cy="2159872"/>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14</a:t>
            </a:fld>
            <a:endParaRPr lang="en-US"/>
          </a:p>
        </p:txBody>
      </p:sp>
    </p:spTree>
    <p:extLst>
      <p:ext uri="{BB962C8B-B14F-4D97-AF65-F5344CB8AC3E}">
        <p14:creationId xmlns:p14="http://schemas.microsoft.com/office/powerpoint/2010/main" val="313300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To Modify Alt Text on a Webpage</a:t>
            </a:r>
            <a:endParaRPr lang="en-US" dirty="0"/>
          </a:p>
        </p:txBody>
      </p:sp>
      <p:pic>
        <p:nvPicPr>
          <p:cNvPr id="8" name="Content Placeholder 7" descr="The figure explains a code to modify alt text on a webpage.&#10;The figure shows a code and four rectangular boxes. The code reads “33 &lt;img src=“image/classesBanner.jpg” alt=“group fitness classes banner image”&gt;”. The first rectangular box labeled “classes.html file” is positioned at the top of the code. An arrow originating from this box points to the code. The second rectangular box labeled “alt text modified” is positioned on the right side of the first box. An arrow originating from the second rectangular box points to “group fitness classes banner” in the code. The third rectangular box labeled “Line 33” is positioned on the left side of the code. An arrow originating from this box points to “33” in the code. The fourth rectangular box labeled “img tag” is positioned below the third rectangular box. An arrow originating from the fourth rectangular box points to “&lt;img src” in the code." title="To Modify Alt Text on a Webpage"/>
          <p:cNvPicPr>
            <a:picLocks noGrp="1" noChangeAspect="1"/>
          </p:cNvPicPr>
          <p:nvPr>
            <p:ph idx="1"/>
          </p:nvPr>
        </p:nvPicPr>
        <p:blipFill>
          <a:blip r:embed="rId2"/>
          <a:stretch>
            <a:fillRect/>
          </a:stretch>
        </p:blipFill>
        <p:spPr>
          <a:xfrm>
            <a:off x="628650" y="3063061"/>
            <a:ext cx="7886700" cy="1876466"/>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15</a:t>
            </a:fld>
            <a:endParaRPr lang="en-US"/>
          </a:p>
        </p:txBody>
      </p:sp>
    </p:spTree>
    <p:extLst>
      <p:ext uri="{BB962C8B-B14F-4D97-AF65-F5344CB8AC3E}">
        <p14:creationId xmlns:p14="http://schemas.microsoft.com/office/powerpoint/2010/main" val="234215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Domain Name</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 </a:t>
            </a:r>
            <a:r>
              <a:rPr lang="en-IN" sz="2800" b="1" dirty="0"/>
              <a:t>domain name</a:t>
            </a:r>
            <a:r>
              <a:rPr lang="en-IN" sz="2800" dirty="0"/>
              <a:t> is the server name portion of a URL</a:t>
            </a:r>
            <a:endParaRPr lang="en-IN" sz="2800">
              <a:cs typeface="Calibri"/>
            </a:endParaRPr>
          </a:p>
          <a:p>
            <a:r>
              <a:rPr lang="en-IN" sz="2800" dirty="0"/>
              <a:t>One should select and register a domain name such that it represents his or her business</a:t>
            </a:r>
            <a:endParaRPr lang="en-IN" sz="2800">
              <a:cs typeface="Calibri"/>
            </a:endParaRPr>
          </a:p>
          <a:p>
            <a:r>
              <a:rPr lang="en-IN" sz="2800" dirty="0"/>
              <a:t>The .com top-level domain (TLD) name is preferred for businesses</a:t>
            </a:r>
            <a:endParaRPr lang="en-IN" sz="2800">
              <a:cs typeface="Calibri"/>
            </a:endParaRPr>
          </a:p>
          <a:p>
            <a:r>
              <a:rPr lang="en-IN" sz="2800" dirty="0"/>
              <a:t>An </a:t>
            </a:r>
            <a:r>
              <a:rPr lang="en-IN" sz="2800" b="1" dirty="0"/>
              <a:t>open TLD </a:t>
            </a:r>
            <a:r>
              <a:rPr lang="en-IN" sz="2800" dirty="0"/>
              <a:t>means that any person or entity can register with the </a:t>
            </a:r>
            <a:r>
              <a:rPr lang="en-US" sz="2800" dirty="0"/>
              <a:t>domain name</a:t>
            </a:r>
            <a:endParaRPr lang="en-US" sz="2800" dirty="0">
              <a:cs typeface="Calibri"/>
            </a:endParaRP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16</a:t>
            </a:fld>
            <a:endParaRPr lang="en-US"/>
          </a:p>
        </p:txBody>
      </p:sp>
    </p:spTree>
    <p:extLst>
      <p:ext uri="{BB962C8B-B14F-4D97-AF65-F5344CB8AC3E}">
        <p14:creationId xmlns:p14="http://schemas.microsoft.com/office/powerpoint/2010/main" val="176082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Domain Name (continued 1)</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To determine if the domain name considered is available, one can start the search at InterNIC, www.internic.net</a:t>
            </a:r>
            <a:endParaRPr lang="en-IN" sz="2800">
              <a:cs typeface="Calibri"/>
            </a:endParaRPr>
          </a:p>
          <a:p>
            <a:r>
              <a:rPr lang="en-IN" sz="2800" dirty="0"/>
              <a:t>InterNIC is a registered service mark of the U.S. Department of Commerce</a:t>
            </a:r>
            <a:endParaRPr lang="en-IN" sz="2800">
              <a:cs typeface="Calibri"/>
            </a:endParaRPr>
          </a:p>
          <a:p>
            <a:r>
              <a:rPr lang="en-IN" sz="2800" dirty="0"/>
              <a:t>The InterNIC website is operated by the Internet Corporation for Assigned Names and Numbers (ICANN) to provide information to the public regarding Internet domain name registration services</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17</a:t>
            </a:fld>
            <a:endParaRPr lang="en-US"/>
          </a:p>
        </p:txBody>
      </p:sp>
    </p:spTree>
    <p:extLst>
      <p:ext uri="{BB962C8B-B14F-4D97-AF65-F5344CB8AC3E}">
        <p14:creationId xmlns:p14="http://schemas.microsoft.com/office/powerpoint/2010/main" val="1220708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Domain Name (continued 2)</a:t>
            </a:r>
          </a:p>
        </p:txBody>
      </p:sp>
      <p:pic>
        <p:nvPicPr>
          <p:cNvPr id="6" name="Content Placeholder 5" descr="This table provides data about the common top-level domains and their original purpose. It has 2 columns and 10 rows. The header of column 1 reads “Name” and the header of column 2 reads “Original Purpose”.&#10;In row 2, column 1 reads “.com” and column 2 reads “Commercial”.&#10;In row 3, column 1 reads “.biz” and column 2 reads “Business or commercial”.&#10;In row 4, column 1 reads “.net” and column 2 reads “Network-related domains”.&#10;In row 5, column 1 reads “.co” and column 2 reads “Business or commercial”.&#10;In row 6, column 1 reads “.org” and column 2 reads “Non-profit organizations”.&#10;In row 7, column 1 reads “.edu” and column 2 reads “Educational institutions”.&#10;In row 8, column 1 reads “.gov” and column 2 reads “Restricted use by the United States government”.&#10;In row 9, column 1 reads “.mil” and column 2 reads “Restricted use by the United States military”.&#10;In row 10, column 1 reads “.me” and column 2 reads “Personal website”." title="Table 11-1 Common Top-Level Domains"/>
          <p:cNvPicPr>
            <a:picLocks noGrp="1" noChangeAspect="1"/>
          </p:cNvPicPr>
          <p:nvPr>
            <p:ph idx="1"/>
          </p:nvPr>
        </p:nvPicPr>
        <p:blipFill>
          <a:blip r:embed="rId2"/>
          <a:stretch>
            <a:fillRect/>
          </a:stretch>
        </p:blipFill>
        <p:spPr>
          <a:xfrm>
            <a:off x="1515385" y="1825625"/>
            <a:ext cx="6113229"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18</a:t>
            </a:fld>
            <a:endParaRPr lang="en-US"/>
          </a:p>
        </p:txBody>
      </p:sp>
    </p:spTree>
    <p:extLst>
      <p:ext uri="{BB962C8B-B14F-4D97-AF65-F5344CB8AC3E}">
        <p14:creationId xmlns:p14="http://schemas.microsoft.com/office/powerpoint/2010/main" val="377305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Website Hosting</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Options to </a:t>
            </a:r>
            <a:r>
              <a:rPr lang="en-US" sz="2800" dirty="0"/>
              <a:t>find a hosting service are:</a:t>
            </a:r>
            <a:endParaRPr lang="en-IN" sz="2800" dirty="0">
              <a:cs typeface="Calibri"/>
            </a:endParaRPr>
          </a:p>
          <a:p>
            <a:pPr lvl="1"/>
            <a:r>
              <a:rPr lang="en-IN" sz="2400" dirty="0"/>
              <a:t>using a company that charges for website hosting services</a:t>
            </a:r>
            <a:endParaRPr lang="en-IN" sz="2400">
              <a:cs typeface="Calibri"/>
            </a:endParaRPr>
          </a:p>
          <a:p>
            <a:pPr lvl="1"/>
            <a:r>
              <a:rPr lang="en-IN" sz="2400" dirty="0"/>
              <a:t>using the Internet service provider (ISP) that is used to connect to the Internet as a website host</a:t>
            </a:r>
            <a:endParaRPr lang="en-US" sz="2400">
              <a:cs typeface="Calibri"/>
            </a:endParaRPr>
          </a:p>
          <a:p>
            <a:pPr lvl="1"/>
            <a:r>
              <a:rPr lang="en-IN" sz="2400" dirty="0"/>
              <a:t>using virtual web hosting, which is a less expensive option than ISPs, because payment need not be made to a dedicated server that hosts only one website</a:t>
            </a:r>
            <a:endParaRPr lang="en-IN" sz="2400">
              <a:cs typeface="Calibri"/>
            </a:endParaRPr>
          </a:p>
          <a:p>
            <a:pPr lvl="1"/>
            <a:r>
              <a:rPr lang="en-IN" sz="2400" dirty="0"/>
              <a:t>setting up and maintaining one’s own web server</a:t>
            </a:r>
            <a:r>
              <a:rPr lang="en-IN" sz="2800" dirty="0"/>
              <a:t> </a:t>
            </a:r>
            <a:endParaRPr lang="en-IN" sz="28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19</a:t>
            </a:fld>
            <a:endParaRPr lang="en-US"/>
          </a:p>
        </p:txBody>
      </p:sp>
    </p:spTree>
    <p:extLst>
      <p:ext uri="{BB962C8B-B14F-4D97-AF65-F5344CB8AC3E}">
        <p14:creationId xmlns:p14="http://schemas.microsoft.com/office/powerpoint/2010/main" val="92583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189858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Website Hosting (continued)</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The following questions need to be answered once a web hosting service is selected:</a:t>
            </a:r>
            <a:endParaRPr lang="en-IN" sz="2800" dirty="0">
              <a:cs typeface="Calibri"/>
            </a:endParaRPr>
          </a:p>
          <a:p>
            <a:pPr lvl="1"/>
            <a:r>
              <a:rPr lang="en-IN" sz="2400" dirty="0"/>
              <a:t>What is the total cost?</a:t>
            </a:r>
            <a:endParaRPr lang="en-IN" sz="2400">
              <a:cs typeface="Calibri"/>
            </a:endParaRPr>
          </a:p>
          <a:p>
            <a:pPr lvl="1"/>
            <a:r>
              <a:rPr lang="en-IN" sz="2400" dirty="0"/>
              <a:t>How much space is available?</a:t>
            </a:r>
            <a:endParaRPr lang="en-IN" sz="2400">
              <a:cs typeface="Calibri"/>
            </a:endParaRPr>
          </a:p>
          <a:p>
            <a:pPr lvl="1"/>
            <a:r>
              <a:rPr lang="en-IN" sz="2400" dirty="0"/>
              <a:t>How fast is the connection speed?</a:t>
            </a:r>
            <a:endParaRPr lang="en-IN" sz="2400">
              <a:cs typeface="Calibri"/>
            </a:endParaRPr>
          </a:p>
          <a:p>
            <a:pPr lvl="1"/>
            <a:r>
              <a:rPr lang="en-IN" sz="2400" dirty="0"/>
              <a:t>How much total bandwidth transfer is available?</a:t>
            </a:r>
            <a:endParaRPr lang="en-IN" sz="2400">
              <a:cs typeface="Calibri"/>
            </a:endParaRPr>
          </a:p>
          <a:p>
            <a:pPr lvl="1"/>
            <a:r>
              <a:rPr lang="en-US" sz="2400" dirty="0"/>
              <a:t>Is technical support provided?</a:t>
            </a:r>
            <a:endParaRPr lang="en-US" sz="2400">
              <a:cs typeface="Calibri"/>
            </a:endParaRPr>
          </a:p>
          <a:p>
            <a:pPr lvl="1"/>
            <a:r>
              <a:rPr lang="en-IN" sz="2400" dirty="0"/>
              <a:t>Are tracking services provided?</a:t>
            </a:r>
            <a:endParaRPr lang="en-IN" sz="2400">
              <a:cs typeface="Calibri"/>
            </a:endParaRPr>
          </a:p>
          <a:p>
            <a:r>
              <a:rPr lang="en-IN" sz="2800" dirty="0"/>
              <a:t>After a web hosting service is selected, files need to be transferred to </a:t>
            </a:r>
            <a:r>
              <a:rPr lang="en-US" sz="2800" dirty="0"/>
              <a:t>the host’s server</a:t>
            </a:r>
            <a:endParaRPr lang="en-US" sz="28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20</a:t>
            </a:fld>
            <a:endParaRPr lang="en-US"/>
          </a:p>
        </p:txBody>
      </p:sp>
    </p:spTree>
    <p:extLst>
      <p:ext uri="{BB962C8B-B14F-4D97-AF65-F5344CB8AC3E}">
        <p14:creationId xmlns:p14="http://schemas.microsoft.com/office/powerpoint/2010/main" val="55281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Publishing a Website</a:t>
            </a:r>
          </a:p>
        </p:txBody>
      </p:sp>
      <p:sp>
        <p:nvSpPr>
          <p:cNvPr id="2" name="Content Placeholder 1"/>
          <p:cNvSpPr>
            <a:spLocks noGrp="1"/>
          </p:cNvSpPr>
          <p:nvPr>
            <p:ph idx="1"/>
          </p:nvPr>
        </p:nvSpPr>
        <p:spPr/>
        <p:txBody>
          <a:bodyPr vert="horz" lIns="91440" tIns="45720" rIns="91440" bIns="45720" rtlCol="0" anchor="t">
            <a:normAutofit/>
          </a:bodyPr>
          <a:lstStyle/>
          <a:p>
            <a:r>
              <a:rPr lang="en-US" sz="2800" dirty="0"/>
              <a:t>When a website is </a:t>
            </a:r>
            <a:r>
              <a:rPr lang="en-US" sz="2800" b="1" dirty="0"/>
              <a:t>published</a:t>
            </a:r>
            <a:r>
              <a:rPr lang="en-IN" sz="2800" dirty="0"/>
              <a:t>, the website files are transferred to a web server</a:t>
            </a:r>
            <a:endParaRPr lang="en-IN" sz="2800">
              <a:cs typeface="Calibri"/>
            </a:endParaRPr>
          </a:p>
          <a:p>
            <a:r>
              <a:rPr lang="en-IN" sz="2800" dirty="0"/>
              <a:t>One way to upload files to a web server is to use a File </a:t>
            </a:r>
            <a:r>
              <a:rPr lang="pt-BR" sz="2800" dirty="0"/>
              <a:t>Transfer Protocol (FTP) client program</a:t>
            </a:r>
            <a:endParaRPr lang="pt-BR" sz="2800">
              <a:cs typeface="Calibri"/>
            </a:endParaRPr>
          </a:p>
          <a:p>
            <a:r>
              <a:rPr lang="en-IN" sz="2800" dirty="0"/>
              <a:t>An </a:t>
            </a:r>
            <a:r>
              <a:rPr lang="en-IN" sz="2800" b="1" dirty="0"/>
              <a:t>FTP client </a:t>
            </a:r>
            <a:r>
              <a:rPr lang="en-IN" sz="2800" dirty="0"/>
              <a:t>is a software that is used to transfer files from a computer to a server over the Internet</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21</a:t>
            </a:fld>
            <a:endParaRPr lang="en-US"/>
          </a:p>
        </p:txBody>
      </p:sp>
    </p:spTree>
    <p:extLst>
      <p:ext uri="{BB962C8B-B14F-4D97-AF65-F5344CB8AC3E}">
        <p14:creationId xmlns:p14="http://schemas.microsoft.com/office/powerpoint/2010/main" val="281765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FTP Clients</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Like other types of software, some FTP clients are free and some are for purchase</a:t>
            </a:r>
            <a:endParaRPr lang="en-IN" sz="2800">
              <a:cs typeface="Calibri"/>
            </a:endParaRPr>
          </a:p>
          <a:p>
            <a:r>
              <a:rPr lang="en-IN" sz="2800" dirty="0"/>
              <a:t>FileZilla is a free FTP option, available for download at </a:t>
            </a:r>
            <a:r>
              <a:rPr lang="en-IN" sz="2800" dirty="0" err="1"/>
              <a:t>filezilla</a:t>
            </a:r>
            <a:r>
              <a:rPr lang="en-IN" sz="2800" dirty="0"/>
              <a:t>-project</a:t>
            </a:r>
            <a:r>
              <a:rPr lang="en-US" sz="2800" dirty="0"/>
              <a:t>.org</a:t>
            </a:r>
            <a:endParaRPr lang="en-US" sz="2800">
              <a:cs typeface="Calibri"/>
            </a:endParaRPr>
          </a:p>
          <a:p>
            <a:r>
              <a:rPr lang="en-IN" sz="2800" dirty="0"/>
              <a:t>The FileZilla FTP client software is available for several OS platforms, including </a:t>
            </a:r>
            <a:r>
              <a:rPr lang="en-US" sz="2800" dirty="0"/>
              <a:t>Windows, Mac, and Linux</a:t>
            </a:r>
            <a:endParaRPr lang="en-US" sz="28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22</a:t>
            </a:fld>
            <a:endParaRPr lang="en-US"/>
          </a:p>
        </p:txBody>
      </p:sp>
    </p:spTree>
    <p:extLst>
      <p:ext uri="{BB962C8B-B14F-4D97-AF65-F5344CB8AC3E}">
        <p14:creationId xmlns:p14="http://schemas.microsoft.com/office/powerpoint/2010/main" val="3595068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FTP Clients (continued 1)</a:t>
            </a:r>
          </a:p>
        </p:txBody>
      </p:sp>
      <p:pic>
        <p:nvPicPr>
          <p:cNvPr id="8" name="Content Placeholder 7" descr="This figure shows the FileZilla FTP client software. The figure consists of twenty rectangular boxes.&#10;The first rectangular box is the FileZilla page with a label on the top-center that reads “FileZilla”. This box is divided into seven sections. The first section consists of labels that read “File”, “Edit”, “View”, “Transfer”, “Server”, “Bookmarks”, and “Help” that are positioned to the left. The second section is the second rectangular box. A text that reads “Host:” is positioned to the left, inside the second rectangular box. The third rectangular box is a text box positioned on the right side of the text. A text that reads “Username:” is positioned on the right side of the third rectangular box. The fourth rectangular box is a text box positioned on the right side of the text. A text that reads “Password:” is positioned on the right side of the fourth rectangular box. The fifth rectangular box is a text box positioned on the right side of the text. A text that reads “Port:” is positioned on the right side of the fifth rectangular box. The sixth rectangular box is a text box positioned on the right side of the text. The seventh rectangular box is a dropdown positioned on the right side of the sixth rectangular box. A text that reads “Quickconnect” followed by a filled downward triangle is positioned on the seventh rectangular box. The eighth rectangular box labeled “Quickconnect bar” is positioned on the right side of the seventh rectangular box. An arrow originating from the eighth rectangular box points to the seventh rectangular box.&#10;The ninth rectangular box is positioned in the third section of the first rectangular box. The tenth rectangular box labeled “status window” is positioned on the left side of the first rectangular box. An arrow originating from the tenth rectangular box points to the ninth rectangular box.&#10;The fourth section consists of two rectangular boxes. The eleventh rectangular box is positioned to the left of the fourth section. A label that reads “Local site:” is positioned at the top in the fourth section. The eleventh rectangular box is an address bar that reads “\”. This box is positioned on the right side of the label. A list that contains “Desktop”, “Documents”, and “This PC” is positioned below the eleventh rectangular box, in the fourth section. The twelfth rectangular box labeled “local site directory” is positioned below the tenth rectangular box. An arrow originating from the twelfth rectangular box points to the eleventh rectangular box. The thirteenth rectangular box is positioned on the right side of the eleventh rectangular box, in the fourth section. The fourteenth rectangular box that reads “remote site directory” is positioned below the eighth rectangular box. An arrow originating from the fourteenth rectangular box points to the thirteenth rectangular box.&#10;The fifth section consists of two rectangular boxes. The fifteenth rectangular box is positioned to the left of the fifth section. Labels that read “Filename”, “Filesize”, “Filetype”, and “Last modified” are positioned at the top of the fifteenth rectangular box. A list that reads “C:” under the label “Filename” and “Local Disk” under the label “Filetype” is positioned in the first line of the list. The second line reads “D: (FLASHDRIVE)” under the label “Filename” and “Removable Disk” under the label “Filetype”. The sixteenth rectangular box that reads “local site file list” is positioned below the twelfth rectangular box. An arrow originating from the sixteenth rectangular box points to the fifteenth rectangular box.&#10;The seventeenth rectangular box is positioned on the right side of the fifteenth rectangular box, in the fifth section. Labels that read “Filename”, “Filesize”, “Filetype”, “Last modified”, and “Permissions” are positioned at the top of the seventeenth rectangular box. A text that reads “Not connected to any server” is positioned at the center of the seventeenth rectangular box. The eighteenth rectangular box labeled “remote site file list” is positioned below the text in the seventeenth rectangular box. An arrow originating from the eighteenth rectangular box points to the text in the center of the seventeenth rectangular box. A horizontal scrollbar is positioned at the bottom of the seventeenth rectangular box.&#10;The sixth section is the nineteenth rectangular box that reads “Server/Local file”, “Direction”, “Remote file”, “Size”, “Priority”, “Status”.&#10;The seventh section is the twentieth rectangular box that consists of three labels that read “Queued files”, “Failed transfers”, and “Successful transfers”.&#10;The source is mentioned on the right side of the image that reads “Source: FileZilla.com”." title="FTP Clients"/>
          <p:cNvPicPr>
            <a:picLocks noGrp="1" noChangeAspect="1"/>
          </p:cNvPicPr>
          <p:nvPr>
            <p:ph idx="1"/>
          </p:nvPr>
        </p:nvPicPr>
        <p:blipFill>
          <a:blip r:embed="rId2"/>
          <a:stretch>
            <a:fillRect/>
          </a:stretch>
        </p:blipFill>
        <p:spPr>
          <a:xfrm>
            <a:off x="465364" y="1817075"/>
            <a:ext cx="7886700" cy="425958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23</a:t>
            </a:fld>
            <a:endParaRPr lang="en-US"/>
          </a:p>
        </p:txBody>
      </p:sp>
    </p:spTree>
    <p:extLst>
      <p:ext uri="{BB962C8B-B14F-4D97-AF65-F5344CB8AC3E}">
        <p14:creationId xmlns:p14="http://schemas.microsoft.com/office/powerpoint/2010/main" val="340861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FTP Clients (continued 2)</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An</a:t>
            </a:r>
            <a:r>
              <a:rPr lang="en-IN" sz="2800" dirty="0">
                <a:solidFill>
                  <a:srgbClr val="FF0000"/>
                </a:solidFill>
              </a:rPr>
              <a:t> </a:t>
            </a:r>
            <a:r>
              <a:rPr lang="en-IN" sz="2800" dirty="0"/>
              <a:t>FTP client is required to upload and publish website files and folders, unless a direct access to the web hosting server is available</a:t>
            </a:r>
            <a:endParaRPr lang="en-IN" sz="2800">
              <a:cs typeface="Calibri"/>
            </a:endParaRPr>
          </a:p>
          <a:p>
            <a:r>
              <a:rPr lang="en-IN" sz="2800" dirty="0"/>
              <a:t>If there is no </a:t>
            </a:r>
            <a:r>
              <a:rPr lang="en-US" sz="2800" dirty="0"/>
              <a:t>preferred FTP client specified, it can be downloaded</a:t>
            </a:r>
            <a:endParaRPr lang="en-US" sz="2800" b="1" dirty="0">
              <a:solidFill>
                <a:srgbClr val="FF0000"/>
              </a:solidFill>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24</a:t>
            </a:fld>
            <a:endParaRPr lang="en-US"/>
          </a:p>
        </p:txBody>
      </p:sp>
    </p:spTree>
    <p:extLst>
      <p:ext uri="{BB962C8B-B14F-4D97-AF65-F5344CB8AC3E}">
        <p14:creationId xmlns:p14="http://schemas.microsoft.com/office/powerpoint/2010/main" val="235035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Transferring Files</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Pieces of information required to publish a website are:</a:t>
            </a:r>
            <a:endParaRPr lang="en-IN" sz="2800" dirty="0">
              <a:cs typeface="Calibri"/>
            </a:endParaRPr>
          </a:p>
          <a:p>
            <a:pPr lvl="1"/>
            <a:r>
              <a:rPr lang="en-IN" sz="2400" dirty="0"/>
              <a:t>URL or domain name</a:t>
            </a:r>
            <a:endParaRPr lang="en-IN" sz="2400">
              <a:cs typeface="Calibri"/>
            </a:endParaRPr>
          </a:p>
          <a:p>
            <a:pPr lvl="1"/>
            <a:r>
              <a:rPr lang="en-IN" sz="2400" dirty="0"/>
              <a:t>FTP username and password</a:t>
            </a:r>
            <a:endParaRPr lang="en-IN" sz="2400">
              <a:cs typeface="Calibri"/>
            </a:endParaRPr>
          </a:p>
          <a:p>
            <a:pPr lvl="1"/>
            <a:r>
              <a:rPr lang="en-IN" sz="2400" dirty="0"/>
              <a:t>port number</a:t>
            </a:r>
            <a:endParaRPr lang="en-IN" sz="24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25</a:t>
            </a:fld>
            <a:endParaRPr lang="en-US"/>
          </a:p>
        </p:txBody>
      </p:sp>
    </p:spTree>
    <p:extLst>
      <p:ext uri="{BB962C8B-B14F-4D97-AF65-F5344CB8AC3E}">
        <p14:creationId xmlns:p14="http://schemas.microsoft.com/office/powerpoint/2010/main" val="224559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Start FileZilla and Connect</a:t>
            </a:r>
            <a:br>
              <a:rPr lang="en-IN" sz="4400" dirty="0"/>
            </a:br>
            <a:r>
              <a:rPr lang="en-IN" sz="4400" dirty="0"/>
              <a:t>to a Remote Server</a:t>
            </a:r>
            <a:endParaRPr lang="en-US" sz="4400" dirty="0"/>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Before a website can be published, one must use an FTP client to connect to a remote web server</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26</a:t>
            </a:fld>
            <a:endParaRPr lang="en-US"/>
          </a:p>
        </p:txBody>
      </p:sp>
      <p:pic>
        <p:nvPicPr>
          <p:cNvPr id="8" name="Picture 7" descr="This figure shows the FileZilla main window.&#10;The figure consists of sixteen rectangular boxes. The first rectangular box with a label at the top-center that reads “FileZilla” is a webpage. The second rectangular box labeled “FileZilla main window” is positioned at the top of the first rectangular box. An arrow originating from the second rectangular box points to the first rectangular box.&#10;The first rectangular box is divided into four sections. The first section consists of labels that read “File”, “Edit”, “View”, “Transfer”, “Server”, “Bookmarks”, and “Help”.&#10;The second section consists of a text that reads “Host:”. The third rectangular box labeled “Quickconnect bar” is positioned on the left side of the first rectangular box. An arrow originating from the third rectangular box points to “Host:”. The fourth rectangular box positioned on the right side of the text that reads “Host:” is a text box that reads “example.com”. The fifth rectangular box labeled “Host text box” is positioned at the top-left of the first rectangular box. An arrow originating from the fifth rectangular box points to the fourth rectangular box. A text that reads “Username:” is positioned on the right side of the fifth rectangular box. The sixth rectangular box positioned on the right side of the text that reads “Username:” is a text box that reads “student1”. The seventh rectangular box labeled “Username text box” is positioned on the right side of the fifth rectangular box. An arrow originating from the seventh rectangular box points to the sixth rectangular box. A text that reads “Password:” is positioned on the right side of the sixth rectangular box. The eighth rectangular box positioned at the right side of the text that reads “Password:” is a text box that consists of eight filled circles. The ninth rectangular box labeled “Password text box” is positioned below the eighth rectangular box. An arrow originating from the ninth rectangular box points to the eighth rectangular box. A text that reads “Port:” is positioned on the right side of the eighth rectangular box. The tenth rectangular box positioned on the right side of the text that reads “Port:” is a text box that reads “21”. The eleventh rectangular box labeled “Port text box” is positioned on the right side of the ninth rectangular box. An arrow originating from the eleventh rectangular box points to the tenth rectangular box. The twelfth rectangular box positioned on the right side of the tenth rectangular box is a dropdown box labeled “Quickconnect”. The thirteenth rectangular box labeled “Quickconnect button” is positioned on the right side of the eleventh rectangular box. An arrow originating from the thirteenth rectangular box points to the twelfth rectangular box.&#10;The fourth section consists of the fourteenth rectangular box with a double-sided vertical scrollbar positioned on the right side of the box.&#10;The fifth section consists of the fifteenth rectangular box labeled “Local site:”. The fifteenth rectangular box is a dropdown box that reads “\”. The sixteenth rectangular box positioned on the right side of the fifteenth rectangular box is labeled “Remote site:”. The sixteenth rectangular box is a dropdown box.&#10;The source is mentioned on the right side of the image that reads “Source: FileZilla”." title="To Start FileZilla and Connect to a Remote Server"/>
          <p:cNvPicPr>
            <a:picLocks noChangeAspect="1"/>
          </p:cNvPicPr>
          <p:nvPr/>
        </p:nvPicPr>
        <p:blipFill>
          <a:blip r:embed="rId2"/>
          <a:stretch>
            <a:fillRect/>
          </a:stretch>
        </p:blipFill>
        <p:spPr>
          <a:xfrm>
            <a:off x="230884" y="2895600"/>
            <a:ext cx="8682232" cy="2923284"/>
          </a:xfrm>
          <a:prstGeom prst="rect">
            <a:avLst/>
          </a:prstGeom>
        </p:spPr>
      </p:pic>
    </p:spTree>
    <p:extLst>
      <p:ext uri="{BB962C8B-B14F-4D97-AF65-F5344CB8AC3E}">
        <p14:creationId xmlns:p14="http://schemas.microsoft.com/office/powerpoint/2010/main" val="2944395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Upload Folders and Files to a Remote Server</a:t>
            </a:r>
            <a:endParaRPr lang="en-US" sz="4400" dirty="0"/>
          </a:p>
        </p:txBody>
      </p:sp>
      <p:pic>
        <p:nvPicPr>
          <p:cNvPr id="9" name="Content Placeholder 8" descr="This figure shows a webpage that allows one to upload files to a remote server.&#10;The figure consists of twenty rectangular boxes. The first rectangular box is a webpage labeled “FileZila” at the top-center of the box. This box is divided into six sections.&#10;The first section consists of labels that read “File”, “Edit”, “View”, “Transfer”, “Server”, “Bookmarks”, and “Help”.&#10;The second section consists of a text that reads “Host:”. The second rectangular box positioned on the right side of the text that reads “Host:” is a text box that reads “example.com”. A text that reads “Username:” is positioned on the right side of the second rectangular box. The third rectangular box positioned on the right side of the text that reads “Username:” is a text box that reads “student1”. A text that reads “Password:” is positioned on the right side of the third rectangular box. The fourth rectangular box positioned on the right side of the text that reads “Password:” is a textbox that consists of eight filled circles. A text that reads “Port:” is positioned on the right side of the fourth rectangular box. The fifth rectangular box positioned on the right side of the text that reads “Port:” is a text box that reads “21”. The sixth rectangular box positioned on the right side of the fifth rectangular box is a dropdown box labeled “Quickconnect”.&#10;The third section consists of the seventh rectangular box with a double-sided vertical scrollbar positioned on the right side of the box. A list of the connection status is positioned on the left side of this box.&#10;The fourth section consists of four rectangular boxes. The eighth rectangular box labeled “Local site” is positioned on the left side of the fourth section. The ninth rectangular box is an address bar that reads “D:\fitness\”. A list that reads “Desktop”, “Documents”, “This PC”, “C: (drive)”, “D: (FLASH DRIVE)”, and “fitness” is positioned in the tenth rectangular box, below the eighth rectangular box. The eleventh rectangular box labeled “fitness folder” is positioned on the left side of the first rectangular box. An arrow originating from the eleventh rectangular box points to “fitness” in the tenth rectangular box.&#10;The twelfth rectangular box is positioned on the right side of the ninth rectangular box. A text that reads “Remote site:” is followed by the thirteenth rectangular box. The thirteenth rectangular box positioned at the top of twelfth rectangular box reads “/”. The fourteenth rectangular box labeled “Remote site pane” is positioned on the thirteenth rectangular box. An arrow originating from the fourteenth rectangular box points to the thirteenth rectangular box.&#10;The fourth section consists of two rectangular boxes. The fifteenth rectangular box is positioned to the left of the fourth section. Labels that read “Filename”, “Filesize”, and “Filetype” are positioned at the top of the fifteenth rectangular box. A list of local files with the file size and file type is positioned below the labels. The sixteenth rectangular box labeled “Local site file list” is positioned at the top of the fourth section. An arrow originating from this box points to the fifteenth rectangular box. The seventeenth rectangular box labeled “css folder” is positioned below the eleventh rectangular box. An arrow originating from the seventeenth rectangular box points to the list in the fifteenth rectangular box. The eighteenth rectangular box labeled “fitness folder contents selected” is positioned below the seventeenth rectangular box. An arrow originating from the eighteenth rectangular box points to the list of files in the fifteenth rectangular box.&#10;The nineteenth rectangular box is positioned on the right side of the fifteenth rectangular box. This box consists of a double-sided horizontal bar at the bottom. Labels that read “Filename”, “Filesize”, “Filetype”, and “Last modified” are positioned at the top of this box. The twentieth rectangular box labeled “Remote site file list” is positioned on the nineteenth rectangular box. An arrow originating from the twentieth rectangular box points to the center of the nineteenth rectangular box.&#10;The fifth section reads “Server/Local file”, “Direction”, “Remote file”, “Size”, “Priority”, “Status”.&#10;The sixth section consists of three labels that read “Queued files”, “Failed transfers”, and “Successful transfers”.&#10;The source is mentioned on the right side of the image that reads “Source: FileZilla”." title="To Upload Folders and Files to a Remote Server"/>
          <p:cNvPicPr>
            <a:picLocks noGrp="1" noChangeAspect="1"/>
          </p:cNvPicPr>
          <p:nvPr>
            <p:ph idx="1"/>
          </p:nvPr>
        </p:nvPicPr>
        <p:blipFill>
          <a:blip r:embed="rId2"/>
          <a:stretch>
            <a:fillRect/>
          </a:stretch>
        </p:blipFill>
        <p:spPr>
          <a:xfrm>
            <a:off x="918518" y="1825625"/>
            <a:ext cx="7306963"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27</a:t>
            </a:fld>
            <a:endParaRPr lang="en-US"/>
          </a:p>
        </p:txBody>
      </p:sp>
    </p:spTree>
    <p:extLst>
      <p:ext uri="{BB962C8B-B14F-4D97-AF65-F5344CB8AC3E}">
        <p14:creationId xmlns:p14="http://schemas.microsoft.com/office/powerpoint/2010/main" val="285854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View and Test a Published Website</a:t>
            </a:r>
            <a:endParaRPr lang="en-US" sz="4400" dirty="0"/>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After successfully publishing a website, view the website on a browser and test all the links</a:t>
            </a:r>
            <a:endParaRPr lang="en-IN" sz="2800" dirty="0">
              <a:cs typeface="Calibri"/>
            </a:endParaRPr>
          </a:p>
          <a:p>
            <a:r>
              <a:rPr lang="en-US" sz="2800" dirty="0"/>
              <a:t>The following steps are used to view </a:t>
            </a:r>
            <a:r>
              <a:rPr lang="en-IN" sz="2800" dirty="0"/>
              <a:t>the published website in a browser:</a:t>
            </a:r>
            <a:endParaRPr lang="en-IN" sz="2800" dirty="0">
              <a:cs typeface="Calibri"/>
            </a:endParaRPr>
          </a:p>
          <a:p>
            <a:pPr lvl="1"/>
            <a:r>
              <a:rPr lang="en-IN" sz="2400" dirty="0"/>
              <a:t>Open a browser and type the website’s URL in the address bar to display the webpage</a:t>
            </a:r>
            <a:endParaRPr lang="en-IN" sz="2400">
              <a:cs typeface="Calibri"/>
            </a:endParaRPr>
          </a:p>
          <a:p>
            <a:pPr lvl="1"/>
            <a:r>
              <a:rPr lang="en-IN" sz="2400" dirty="0"/>
              <a:t>Tap or click the labels in the webpage that contain links to display the pages and to verify the page content</a:t>
            </a:r>
            <a:endParaRPr lang="en-IN" sz="24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28</a:t>
            </a:fld>
            <a:endParaRPr lang="en-US"/>
          </a:p>
        </p:txBody>
      </p:sp>
    </p:spTree>
    <p:extLst>
      <p:ext uri="{BB962C8B-B14F-4D97-AF65-F5344CB8AC3E}">
        <p14:creationId xmlns:p14="http://schemas.microsoft.com/office/powerpoint/2010/main" val="3432602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Marketing a Website</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After testing webpages and correcting any errors, the last step is to market the website location to attract visitors</a:t>
            </a:r>
            <a:endParaRPr lang="en-IN" sz="2800" dirty="0">
              <a:cs typeface="Calibri"/>
            </a:endParaRPr>
          </a:p>
          <a:p>
            <a:r>
              <a:rPr lang="en-IN" sz="2800" dirty="0"/>
              <a:t>A website can be promoted and marketed to reach the targeted audience in the following ways:</a:t>
            </a:r>
            <a:endParaRPr lang="en-IN" sz="2800" dirty="0">
              <a:cs typeface="Calibri"/>
            </a:endParaRPr>
          </a:p>
          <a:p>
            <a:pPr lvl="1"/>
            <a:r>
              <a:rPr lang="en-IN" sz="2400" dirty="0"/>
              <a:t>Add the URL for one’s website to his or her business cards, company brochures, stationery, and email </a:t>
            </a:r>
            <a:r>
              <a:rPr lang="en-US" sz="2400" dirty="0"/>
              <a:t>signature</a:t>
            </a:r>
            <a:endParaRPr lang="en-US" sz="2400">
              <a:cs typeface="Calibri"/>
            </a:endParaRPr>
          </a:p>
          <a:p>
            <a:pPr lvl="1"/>
            <a:r>
              <a:rPr lang="en-IN" sz="2400" dirty="0"/>
              <a:t>Advertise the URL in newsletters and print articles</a:t>
            </a:r>
            <a:endParaRPr lang="en-US" sz="2400" dirty="0"/>
          </a:p>
          <a:p>
            <a:pPr lvl="1"/>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29</a:t>
            </a:fld>
            <a:endParaRPr lang="en-US"/>
          </a:p>
        </p:txBody>
      </p:sp>
    </p:spTree>
    <p:extLst>
      <p:ext uri="{BB962C8B-B14F-4D97-AF65-F5344CB8AC3E}">
        <p14:creationId xmlns:p14="http://schemas.microsoft.com/office/powerpoint/2010/main" val="224065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219200" y="2286000"/>
            <a:ext cx="6858000" cy="1655762"/>
          </a:xfrm>
          <a:ln>
            <a:miter lim="800000"/>
            <a:headEnd/>
            <a:tailEnd/>
          </a:ln>
        </p:spPr>
        <p:txBody>
          <a:bodyPr/>
          <a:lstStyle/>
          <a:p>
            <a:pPr eaLnBrk="1" hangingPunct="1"/>
            <a:endParaRPr lang="en-US" sz="1800" dirty="0"/>
          </a:p>
          <a:p>
            <a:pPr>
              <a:spcBef>
                <a:spcPct val="0"/>
              </a:spcBef>
            </a:pPr>
            <a:r>
              <a:rPr lang="en-US" sz="4900" b="1" dirty="0">
                <a:latin typeface="+mj-lt"/>
                <a:ea typeface="+mj-ea"/>
                <a:cs typeface="+mj-cs"/>
              </a:rPr>
              <a:t>Chapter 11</a:t>
            </a:r>
          </a:p>
          <a:p>
            <a:r>
              <a:rPr lang="en-IN" sz="2800" b="1" dirty="0"/>
              <a:t>Publish and Promote a Website</a:t>
            </a:r>
            <a:endParaRPr lang="en-US"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Marketing a Website (continued)</a:t>
            </a:r>
          </a:p>
        </p:txBody>
      </p:sp>
      <p:sp>
        <p:nvSpPr>
          <p:cNvPr id="2" name="Content Placeholder 1"/>
          <p:cNvSpPr>
            <a:spLocks noGrp="1"/>
          </p:cNvSpPr>
          <p:nvPr>
            <p:ph idx="1"/>
          </p:nvPr>
        </p:nvSpPr>
        <p:spPr/>
        <p:txBody>
          <a:bodyPr vert="horz" lIns="91440" tIns="45720" rIns="91440" bIns="45720" rtlCol="0" anchor="t">
            <a:normAutofit/>
          </a:bodyPr>
          <a:lstStyle/>
          <a:p>
            <a:pPr lvl="1"/>
            <a:r>
              <a:rPr lang="en-IN" sz="2400" dirty="0"/>
              <a:t>Tell about the</a:t>
            </a:r>
            <a:r>
              <a:rPr lang="en-IN" sz="2400" b="1" dirty="0"/>
              <a:t> </a:t>
            </a:r>
            <a:r>
              <a:rPr lang="en-IN" sz="2400" dirty="0"/>
              <a:t>website when one meets people</a:t>
            </a:r>
            <a:endParaRPr lang="en-IN" sz="2400" dirty="0">
              <a:cs typeface="Calibri"/>
            </a:endParaRPr>
          </a:p>
          <a:p>
            <a:pPr lvl="1"/>
            <a:r>
              <a:rPr lang="en-IN" sz="2400" dirty="0"/>
              <a:t>Find and get listed on targeted directories and search </a:t>
            </a:r>
            <a:r>
              <a:rPr lang="en-US" sz="2400" dirty="0"/>
              <a:t>engines</a:t>
            </a:r>
            <a:r>
              <a:rPr lang="en-IN" sz="2400" dirty="0"/>
              <a:t> specific to one’s </a:t>
            </a:r>
            <a:r>
              <a:rPr lang="en-US" sz="2400" dirty="0"/>
              <a:t>industry</a:t>
            </a:r>
            <a:endParaRPr lang="en-US" sz="2400" dirty="0">
              <a:cs typeface="Calibri"/>
            </a:endParaRPr>
          </a:p>
          <a:p>
            <a:pPr lvl="1"/>
            <a:r>
              <a:rPr lang="en-US" sz="2400" dirty="0"/>
              <a:t>Buy banner ads</a:t>
            </a:r>
            <a:endParaRPr lang="en-US" sz="2400" dirty="0">
              <a:cs typeface="Calibri"/>
            </a:endParaRPr>
          </a:p>
          <a:p>
            <a:pPr lvl="1"/>
            <a:r>
              <a:rPr lang="en-IN" sz="2400" dirty="0"/>
              <a:t>Negotiate reciprocal links in which one agrees to link to a website if they agree to </a:t>
            </a:r>
            <a:r>
              <a:rPr lang="en-US" sz="2400" dirty="0"/>
              <a:t>link to his or her website</a:t>
            </a:r>
            <a:endParaRPr lang="en-US" sz="2400" dirty="0">
              <a:cs typeface="Calibri"/>
            </a:endParaRPr>
          </a:p>
          <a:p>
            <a:pPr lvl="1"/>
            <a:r>
              <a:rPr lang="en-IN" sz="2400" dirty="0"/>
              <a:t>Use newsgroups specific to one’s industry</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30</a:t>
            </a:fld>
            <a:endParaRPr lang="en-US"/>
          </a:p>
        </p:txBody>
      </p:sp>
    </p:spTree>
    <p:extLst>
      <p:ext uri="{BB962C8B-B14F-4D97-AF65-F5344CB8AC3E}">
        <p14:creationId xmlns:p14="http://schemas.microsoft.com/office/powerpoint/2010/main" val="2879150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Registering with Search Engines</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 website is registered with a search engine after the meta tags are entered and the website is published and marketed</a:t>
            </a:r>
            <a:endParaRPr lang="en-IN" sz="2800" dirty="0">
              <a:cs typeface="Calibri"/>
            </a:endParaRPr>
          </a:p>
          <a:p>
            <a:r>
              <a:rPr lang="en-IN" sz="2800" dirty="0"/>
              <a:t>The two most popular search engines are </a:t>
            </a:r>
            <a:r>
              <a:rPr lang="en-US" sz="2800" dirty="0"/>
              <a:t>Google and Yahoo!</a:t>
            </a:r>
            <a:endParaRPr lang="en-IN" sz="2800" dirty="0">
              <a:cs typeface="Calibri"/>
            </a:endParaRPr>
          </a:p>
          <a:p>
            <a:r>
              <a:rPr lang="en-IN" sz="2800" dirty="0"/>
              <a:t>It is also a good idea to register a website with search engines that specialize in subject matter related to the website</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31</a:t>
            </a:fld>
            <a:endParaRPr lang="en-US"/>
          </a:p>
        </p:txBody>
      </p:sp>
    </p:spTree>
    <p:extLst>
      <p:ext uri="{BB962C8B-B14F-4D97-AF65-F5344CB8AC3E}">
        <p14:creationId xmlns:p14="http://schemas.microsoft.com/office/powerpoint/2010/main" val="2615418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Validate the HTML Files</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Every time a new webpage is created or modified, run it through W3C’s validator to check the document for errors</a:t>
            </a:r>
            <a:endParaRPr lang="en-IN" sz="2800">
              <a:cs typeface="Calibri"/>
            </a:endParaRPr>
          </a:p>
          <a:p>
            <a:r>
              <a:rPr lang="en-IN" sz="2800" dirty="0"/>
              <a:t>Validation is an effective troubleshooting tool during the development process and adds a valuable level of professionalism to the work done</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32</a:t>
            </a:fld>
            <a:endParaRPr lang="en-US"/>
          </a:p>
        </p:txBody>
      </p:sp>
    </p:spTree>
    <p:extLst>
      <p:ext uri="{BB962C8B-B14F-4D97-AF65-F5344CB8AC3E}">
        <p14:creationId xmlns:p14="http://schemas.microsoft.com/office/powerpoint/2010/main" val="2399863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2"/>
            <a:ext cx="8054624" cy="4316566"/>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dirty="0"/>
          </a:p>
          <a:p>
            <a:pPr marL="257175" indent="-257175">
              <a:lnSpc>
                <a:spcPct val="150000"/>
              </a:lnSpc>
              <a:buAutoNum type="arabicPeriod"/>
            </a:pPr>
            <a:r>
              <a:rPr lang="en-AU" sz="2400" dirty="0">
                <a:latin typeface="Arial"/>
                <a:cs typeface="Arial"/>
              </a:rPr>
              <a:t>What are the 3 main kinds of academic misconduct?</a:t>
            </a:r>
          </a:p>
          <a:p>
            <a:pPr marL="257175" indent="-257175">
              <a:lnSpc>
                <a:spcPct val="150000"/>
              </a:lnSpc>
              <a:buAutoNum type="arabicPeriod"/>
            </a:pPr>
            <a:r>
              <a:rPr lang="en-US" sz="2400" dirty="0">
                <a:latin typeface="Arial"/>
                <a:cs typeface="Arial"/>
              </a:rPr>
              <a:t>What happens when we break academic integrity rules?</a:t>
            </a:r>
          </a:p>
          <a:p>
            <a:pPr marL="257175" indent="-257175">
              <a:lnSpc>
                <a:spcPct val="150000"/>
              </a:lnSpc>
              <a:buAutoNum type="arabicPeriod"/>
            </a:pPr>
            <a:r>
              <a:rPr lang="en-US" sz="2400" dirty="0">
                <a:latin typeface="Arial"/>
                <a:cs typeface="Arial"/>
              </a:rPr>
              <a:t>Common problem #1: paraphrasing</a:t>
            </a:r>
          </a:p>
          <a:p>
            <a:pPr marL="257175" indent="-257175">
              <a:lnSpc>
                <a:spcPct val="150000"/>
              </a:lnSpc>
              <a:buAutoNum type="arabicPeriod"/>
            </a:pPr>
            <a:r>
              <a:rPr lang="en-US" sz="2400" dirty="0">
                <a:latin typeface="Arial"/>
                <a:cs typeface="Arial"/>
              </a:rPr>
              <a:t>Common problem #2: citations</a:t>
            </a:r>
          </a:p>
          <a:p>
            <a:pPr marL="257175" indent="-257175">
              <a:lnSpc>
                <a:spcPct val="150000"/>
              </a:lnSpc>
              <a:buAutoNum type="arabicPeriod"/>
            </a:pPr>
            <a:r>
              <a:rPr lang="en-US" sz="2400" dirty="0">
                <a:latin typeface="Arial"/>
                <a:cs typeface="Arial"/>
              </a:rPr>
              <a:t>Common problem #3: quoting too much</a:t>
            </a:r>
          </a:p>
          <a:p>
            <a:pPr marL="257175" indent="-257175">
              <a:lnSpc>
                <a:spcPct val="150000"/>
              </a:lnSpc>
              <a:buAutoNum type="arabicPeriod"/>
            </a:pPr>
            <a:r>
              <a:rPr lang="en-US" sz="2400" dirty="0">
                <a:latin typeface="Arial"/>
                <a:cs typeface="Arial"/>
              </a:rPr>
              <a:t>A quiz! Of course there's a quiz. </a:t>
            </a:r>
          </a:p>
          <a:p>
            <a:pPr marL="257175" indent="-257175">
              <a:buAutoNum type="arabicPeriod"/>
            </a:pPr>
            <a:endParaRPr lang="en-US" sz="2400" dirty="0">
              <a:latin typeface="Arial"/>
              <a:cs typeface="Arial"/>
            </a:endParaRPr>
          </a:p>
        </p:txBody>
      </p:sp>
    </p:spTree>
    <p:extLst>
      <p:ext uri="{BB962C8B-B14F-4D97-AF65-F5344CB8AC3E}">
        <p14:creationId xmlns:p14="http://schemas.microsoft.com/office/powerpoint/2010/main" val="272632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sz="2400" dirty="0">
              <a:latin typeface="Arial"/>
              <a:cs typeface="Arial"/>
            </a:endParaRPr>
          </a:p>
        </p:txBody>
      </p:sp>
      <p:sp>
        <p:nvSpPr>
          <p:cNvPr id="4" name="TextBox 3"/>
          <p:cNvSpPr txBox="1"/>
          <p:nvPr/>
        </p:nvSpPr>
        <p:spPr>
          <a:xfrm>
            <a:off x="1113417" y="2196577"/>
            <a:ext cx="7194380" cy="2516073"/>
          </a:xfrm>
          <a:prstGeom prst="rect">
            <a:avLst/>
          </a:prstGeom>
          <a:noFill/>
        </p:spPr>
        <p:txBody>
          <a:bodyPr wrap="square" rtlCol="0">
            <a:spAutoFit/>
          </a:bodyPr>
          <a:lstStyle/>
          <a:p>
            <a:pPr marL="685800" lvl="1" indent="-342900">
              <a:lnSpc>
                <a:spcPct val="150000"/>
              </a:lnSpc>
              <a:buFont typeface="Arial" panose="020B0604020202020204" pitchFamily="34" charset="0"/>
              <a:buChar char="•"/>
            </a:pPr>
            <a:r>
              <a:rPr lang="en-US" sz="2100" dirty="0">
                <a:latin typeface="Arial"/>
                <a:cs typeface="Arial"/>
              </a:rPr>
              <a:t>Being honest in your dealings as a student</a:t>
            </a:r>
          </a:p>
          <a:p>
            <a:pPr marL="685800" lvl="1" indent="-342900">
              <a:lnSpc>
                <a:spcPct val="150000"/>
              </a:lnSpc>
              <a:buFont typeface="Arial" panose="020B0604020202020204" pitchFamily="34" charset="0"/>
              <a:buChar char="•"/>
            </a:pPr>
            <a:r>
              <a:rPr lang="en-US" sz="2100" dirty="0">
                <a:latin typeface="Arial"/>
                <a:cs typeface="Arial"/>
              </a:rPr>
              <a:t>Being ethical</a:t>
            </a:r>
          </a:p>
          <a:p>
            <a:pPr marL="685800" lvl="1" indent="-342900">
              <a:lnSpc>
                <a:spcPct val="150000"/>
              </a:lnSpc>
              <a:buFont typeface="Arial" panose="020B0604020202020204" pitchFamily="34" charset="0"/>
              <a:buChar char="•"/>
            </a:pPr>
            <a:r>
              <a:rPr lang="en-US" sz="2100" dirty="0">
                <a:latin typeface="Arial"/>
                <a:cs typeface="Arial"/>
              </a:rPr>
              <a:t>Maintaining the value of higher education</a:t>
            </a:r>
          </a:p>
          <a:p>
            <a:pPr marL="685800" lvl="1" indent="-342900">
              <a:lnSpc>
                <a:spcPct val="150000"/>
              </a:lnSpc>
              <a:buFont typeface="Arial" panose="020B0604020202020204" pitchFamily="34" charset="0"/>
              <a:buChar char="•"/>
            </a:pPr>
            <a:r>
              <a:rPr lang="en-US" sz="2100" dirty="0">
                <a:latin typeface="Arial"/>
                <a:cs typeface="Arial"/>
              </a:rPr>
              <a:t>Maintaining the quality of courses and learning experiences</a:t>
            </a:r>
          </a:p>
        </p:txBody>
      </p:sp>
    </p:spTree>
    <p:extLst>
      <p:ext uri="{BB962C8B-B14F-4D97-AF65-F5344CB8AC3E}">
        <p14:creationId xmlns:p14="http://schemas.microsoft.com/office/powerpoint/2010/main" val="168254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US" sz="2400" dirty="0">
                <a:latin typeface="Arial"/>
                <a:cs typeface="Arial"/>
              </a:rPr>
              <a:t>2. </a:t>
            </a:r>
            <a:r>
              <a:rPr lang="en-AU" sz="2400" dirty="0">
                <a:latin typeface="Arial"/>
                <a:cs typeface="Arial"/>
              </a:rPr>
              <a:t>What are the 3 main kinds of academic misconduct?</a:t>
            </a:r>
          </a:p>
        </p:txBody>
      </p:sp>
      <p:sp>
        <p:nvSpPr>
          <p:cNvPr id="4" name="TextBox 3"/>
          <p:cNvSpPr txBox="1"/>
          <p:nvPr/>
        </p:nvSpPr>
        <p:spPr>
          <a:xfrm>
            <a:off x="418464" y="2196577"/>
            <a:ext cx="8480800" cy="3323987"/>
          </a:xfrm>
          <a:prstGeom prst="rect">
            <a:avLst/>
          </a:prstGeom>
          <a:noFill/>
        </p:spPr>
        <p:txBody>
          <a:bodyPr wrap="square" rtlCol="0">
            <a:spAutoFit/>
          </a:bodyPr>
          <a:lstStyle/>
          <a:p>
            <a:pPr marL="728663" lvl="1" indent="-385763">
              <a:buFont typeface="+mj-lt"/>
              <a:buAutoNum type="arabicPeriod"/>
            </a:pPr>
            <a:r>
              <a:rPr lang="en-US" sz="2100" dirty="0">
                <a:latin typeface="Arial"/>
                <a:cs typeface="Arial"/>
              </a:rPr>
              <a:t>Contract cheating – asking/paying another person to create all or parts of an assessment and saying that it’s your own.</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(especially that of published researchers) without quoting, citing, and/or referencing accurately. This is </a:t>
            </a:r>
            <a:r>
              <a:rPr lang="en-US" sz="2100" b="1" dirty="0">
                <a:latin typeface="Arial"/>
                <a:cs typeface="Arial"/>
              </a:rPr>
              <a:t>plagiarism</a:t>
            </a:r>
            <a:r>
              <a:rPr lang="en-US" sz="2100" dirty="0">
                <a:latin typeface="Arial"/>
                <a:cs typeface="Arial"/>
              </a:rPr>
              <a:t>.</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but not changing it sufficiently (e.g. not paraphrasing completely). This is also </a:t>
            </a:r>
            <a:r>
              <a:rPr lang="en-US" sz="2100" b="1" dirty="0">
                <a:latin typeface="Arial"/>
                <a:cs typeface="Arial"/>
              </a:rPr>
              <a:t>plagiarism</a:t>
            </a:r>
            <a:r>
              <a:rPr lang="en-US" sz="2100" dirty="0">
                <a:latin typeface="Arial"/>
                <a:cs typeface="Arial"/>
              </a:rPr>
              <a:t>. </a:t>
            </a:r>
          </a:p>
          <a:p>
            <a:pPr marL="728663" lvl="1" indent="-385763">
              <a:buFont typeface="+mj-lt"/>
              <a:buAutoNum type="arabicPeriod"/>
            </a:pPr>
            <a:endParaRPr lang="en-US" sz="2100" dirty="0">
              <a:latin typeface="Arial"/>
              <a:cs typeface="Aria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6422" y="2250249"/>
            <a:ext cx="436770" cy="42148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3189528"/>
            <a:ext cx="436770" cy="42148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4520219"/>
            <a:ext cx="436770" cy="421483"/>
          </a:xfrm>
          <a:prstGeom prst="rect">
            <a:avLst/>
          </a:prstGeom>
        </p:spPr>
      </p:pic>
    </p:spTree>
    <p:extLst>
      <p:ext uri="{BB962C8B-B14F-4D97-AF65-F5344CB8AC3E}">
        <p14:creationId xmlns:p14="http://schemas.microsoft.com/office/powerpoint/2010/main" val="336887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3. </a:t>
            </a:r>
            <a:r>
              <a:rPr lang="en-US" sz="2400" dirty="0">
                <a:latin typeface="Arial"/>
                <a:cs typeface="Arial"/>
              </a:rPr>
              <a:t>What happens when we break academic integrity rules?</a:t>
            </a:r>
          </a:p>
        </p:txBody>
      </p:sp>
      <p:sp>
        <p:nvSpPr>
          <p:cNvPr id="4" name="TextBox 3"/>
          <p:cNvSpPr txBox="1"/>
          <p:nvPr/>
        </p:nvSpPr>
        <p:spPr>
          <a:xfrm>
            <a:off x="418464" y="2196577"/>
            <a:ext cx="8174207" cy="3046988"/>
          </a:xfrm>
          <a:prstGeom prst="rect">
            <a:avLst/>
          </a:prstGeom>
          <a:noFill/>
        </p:spPr>
        <p:txBody>
          <a:bodyPr wrap="square" rtlCol="0">
            <a:spAutoFit/>
          </a:bodyPr>
          <a:lstStyle/>
          <a:p>
            <a:pPr marL="728663" lvl="1" indent="-385763">
              <a:buFont typeface="+mj-lt"/>
              <a:buAutoNum type="arabicPeriod"/>
            </a:pPr>
            <a:r>
              <a:rPr lang="en-US" sz="2400" dirty="0">
                <a:latin typeface="Arial"/>
                <a:cs typeface="Arial"/>
              </a:rPr>
              <a:t>The percentage of your assignment that is </a:t>
            </a:r>
            <a:r>
              <a:rPr lang="en-US" sz="2400" dirty="0" err="1">
                <a:latin typeface="Arial"/>
                <a:cs typeface="Arial"/>
              </a:rPr>
              <a:t>plagiarised</a:t>
            </a:r>
            <a:r>
              <a:rPr lang="en-US" sz="2400" dirty="0">
                <a:latin typeface="Arial"/>
                <a:cs typeface="Arial"/>
              </a:rPr>
              <a:t> will not be assessed (~ % penalty).</a:t>
            </a:r>
          </a:p>
          <a:p>
            <a:pPr marL="728663" lvl="1" indent="-385763">
              <a:buFont typeface="+mj-lt"/>
              <a:buAutoNum type="arabicPeriod"/>
            </a:pPr>
            <a:endParaRPr lang="en-US" sz="2400" dirty="0">
              <a:latin typeface="Arial"/>
              <a:cs typeface="Arial"/>
            </a:endParaRPr>
          </a:p>
          <a:p>
            <a:pPr marL="728663" lvl="1" indent="-385763">
              <a:buFont typeface="+mj-lt"/>
              <a:buAutoNum type="arabicPeriod"/>
            </a:pPr>
            <a:r>
              <a:rPr lang="en-US" sz="2400" dirty="0">
                <a:latin typeface="Arial"/>
                <a:cs typeface="Arial"/>
              </a:rPr>
              <a:t>Zero for the assessment in serious cases.</a:t>
            </a:r>
          </a:p>
          <a:p>
            <a:pPr marL="728663" lvl="1" indent="-385763">
              <a:buFont typeface="+mj-lt"/>
              <a:buAutoNum type="arabicPeriod"/>
            </a:pPr>
            <a:endParaRPr lang="en-US" sz="2400" dirty="0">
              <a:latin typeface="Arial"/>
              <a:cs typeface="Arial"/>
            </a:endParaRPr>
          </a:p>
          <a:p>
            <a:pPr lvl="1"/>
            <a:endParaRPr lang="en-US" sz="2400" dirty="0">
              <a:latin typeface="Arial"/>
              <a:cs typeface="Arial"/>
            </a:endParaRPr>
          </a:p>
          <a:p>
            <a:pPr lvl="1"/>
            <a:r>
              <a:rPr lang="en-US" sz="2400" dirty="0">
                <a:latin typeface="Arial"/>
                <a:cs typeface="Arial"/>
              </a:rPr>
              <a:t>3. Zero for the unit in more serious cases.</a:t>
            </a:r>
          </a:p>
          <a:p>
            <a:pPr lvl="1"/>
            <a:endParaRPr lang="en-US" sz="2400" dirty="0">
              <a:latin typeface="Arial"/>
              <a:cs typeface="Aria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361" y="2184220"/>
            <a:ext cx="573806" cy="49835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040" y="3138789"/>
            <a:ext cx="848127" cy="73660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5" y="4149496"/>
            <a:ext cx="1119479" cy="972270"/>
          </a:xfrm>
          <a:prstGeom prst="rect">
            <a:avLst/>
          </a:prstGeom>
        </p:spPr>
      </p:pic>
    </p:spTree>
    <p:extLst>
      <p:ext uri="{BB962C8B-B14F-4D97-AF65-F5344CB8AC3E}">
        <p14:creationId xmlns:p14="http://schemas.microsoft.com/office/powerpoint/2010/main" val="20399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4. </a:t>
            </a:r>
            <a:r>
              <a:rPr lang="en-US" sz="2400" dirty="0">
                <a:latin typeface="Arial"/>
                <a:cs typeface="Arial"/>
              </a:rPr>
              <a:t>Common problem #1: lazy paraphrasing</a:t>
            </a:r>
          </a:p>
        </p:txBody>
      </p:sp>
      <p:pic>
        <p:nvPicPr>
          <p:cNvPr id="21" name="Picture 20"/>
          <p:cNvPicPr>
            <a:picLocks noChangeAspect="1"/>
          </p:cNvPicPr>
          <p:nvPr/>
        </p:nvPicPr>
        <p:blipFill>
          <a:blip r:embed="rId4"/>
          <a:stretch>
            <a:fillRect/>
          </a:stretch>
        </p:blipFill>
        <p:spPr>
          <a:xfrm>
            <a:off x="1671232" y="2195495"/>
            <a:ext cx="5801535" cy="964541"/>
          </a:xfrm>
          <a:prstGeom prst="rect">
            <a:avLst/>
          </a:prstGeom>
        </p:spPr>
      </p:pic>
      <p:sp>
        <p:nvSpPr>
          <p:cNvPr id="22" name="TextBox 21"/>
          <p:cNvSpPr txBox="1"/>
          <p:nvPr/>
        </p:nvSpPr>
        <p:spPr>
          <a:xfrm>
            <a:off x="951585" y="2664796"/>
            <a:ext cx="1041887" cy="369332"/>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Original: </a:t>
            </a:r>
          </a:p>
        </p:txBody>
      </p:sp>
      <p:grpSp>
        <p:nvGrpSpPr>
          <p:cNvPr id="32" name="Group 31"/>
          <p:cNvGrpSpPr/>
          <p:nvPr/>
        </p:nvGrpSpPr>
        <p:grpSpPr>
          <a:xfrm>
            <a:off x="1581374" y="3130077"/>
            <a:ext cx="5954241" cy="2327167"/>
            <a:chOff x="2108499" y="3030435"/>
            <a:chExt cx="7938988" cy="3102889"/>
          </a:xfrm>
        </p:grpSpPr>
        <p:grpSp>
          <p:nvGrpSpPr>
            <p:cNvPr id="16" name="Group 15"/>
            <p:cNvGrpSpPr/>
            <p:nvPr/>
          </p:nvGrpSpPr>
          <p:grpSpPr>
            <a:xfrm>
              <a:off x="2108499" y="3042508"/>
              <a:ext cx="1183283" cy="1289000"/>
              <a:chOff x="2581836" y="3018011"/>
              <a:chExt cx="1183283" cy="128900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1836" y="3356852"/>
                <a:ext cx="1183283" cy="950159"/>
              </a:xfrm>
              <a:prstGeom prst="rect">
                <a:avLst/>
              </a:prstGeom>
            </p:spPr>
          </p:pic>
          <p:sp>
            <p:nvSpPr>
              <p:cNvPr id="25" name="TextBox 24"/>
              <p:cNvSpPr txBox="1"/>
              <p:nvPr/>
            </p:nvSpPr>
            <p:spPr>
              <a:xfrm>
                <a:off x="2829405" y="3018011"/>
                <a:ext cx="688143"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Lazy</a:t>
                </a:r>
              </a:p>
            </p:txBody>
          </p:sp>
        </p:grpSp>
        <p:grpSp>
          <p:nvGrpSpPr>
            <p:cNvPr id="31" name="Group 30"/>
            <p:cNvGrpSpPr/>
            <p:nvPr/>
          </p:nvGrpSpPr>
          <p:grpSpPr>
            <a:xfrm>
              <a:off x="8843489" y="3030435"/>
              <a:ext cx="1203998" cy="1262115"/>
              <a:chOff x="8843489" y="3030435"/>
              <a:chExt cx="1203998" cy="1262115"/>
            </a:xfrm>
          </p:grpSpPr>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3488" y="3411840"/>
                <a:ext cx="604001" cy="880710"/>
              </a:xfrm>
              <a:prstGeom prst="rect">
                <a:avLst/>
              </a:prstGeom>
            </p:spPr>
          </p:pic>
          <p:sp>
            <p:nvSpPr>
              <p:cNvPr id="26" name="TextBox 25"/>
              <p:cNvSpPr txBox="1"/>
              <p:nvPr/>
            </p:nvSpPr>
            <p:spPr>
              <a:xfrm>
                <a:off x="8843489" y="3030435"/>
                <a:ext cx="1203998"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Studious</a:t>
                </a:r>
              </a:p>
            </p:txBody>
          </p:sp>
        </p:grpSp>
        <p:sp>
          <p:nvSpPr>
            <p:cNvPr id="27" name="Rectangle 26"/>
            <p:cNvSpPr/>
            <p:nvPr/>
          </p:nvSpPr>
          <p:spPr>
            <a:xfrm rot="16200000" flipV="1">
              <a:off x="4490775" y="4620921"/>
              <a:ext cx="2906150" cy="118656"/>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8" name="TextBox 27"/>
          <p:cNvSpPr txBox="1"/>
          <p:nvPr/>
        </p:nvSpPr>
        <p:spPr>
          <a:xfrm>
            <a:off x="5285852" y="4134973"/>
            <a:ext cx="3596528" cy="1731243"/>
          </a:xfrm>
          <a:prstGeom prst="rect">
            <a:avLst/>
          </a:prstGeom>
          <a:noFill/>
        </p:spPr>
        <p:txBody>
          <a:bodyPr wrap="square" lIns="68580" tIns="34290" rIns="68580" bIns="34290" rtlCol="0" anchor="t">
            <a:spAutoFit/>
          </a:bodyPr>
          <a:lstStyle/>
          <a:p>
            <a:r>
              <a:rPr lang="en-AU" b="1" dirty="0">
                <a:latin typeface="Ink Free"/>
                <a:cs typeface="Arial"/>
              </a:rPr>
              <a:t>As the Australian Human Rights Commission (2016) points out, </a:t>
            </a:r>
            <a:r>
              <a:rPr lang="en-AU" b="1" dirty="0">
                <a:solidFill>
                  <a:srgbClr val="FF0000"/>
                </a:solidFill>
                <a:latin typeface="Ink Free"/>
                <a:cs typeface="Arial"/>
              </a:rPr>
              <a:t>Australia</a:t>
            </a:r>
            <a:r>
              <a:rPr lang="en-AU" b="1" dirty="0">
                <a:latin typeface="Ink Free"/>
                <a:cs typeface="Arial"/>
              </a:rPr>
              <a:t> does not have the problems with </a:t>
            </a:r>
            <a:r>
              <a:rPr lang="en-AU" b="1" dirty="0">
                <a:solidFill>
                  <a:srgbClr val="FF0000"/>
                </a:solidFill>
                <a:latin typeface="Ink Free"/>
                <a:cs typeface="Arial"/>
              </a:rPr>
              <a:t>multiculturalism</a:t>
            </a:r>
            <a:r>
              <a:rPr lang="en-AU" b="1">
                <a:latin typeface="Ink Free"/>
                <a:cs typeface="Arial"/>
              </a:rPr>
              <a:t> that </a:t>
            </a:r>
            <a:r>
              <a:rPr lang="en-AU" b="1" dirty="0">
                <a:solidFill>
                  <a:srgbClr val="FF0000"/>
                </a:solidFill>
                <a:latin typeface="Ink Free"/>
                <a:cs typeface="Arial"/>
              </a:rPr>
              <a:t>many</a:t>
            </a:r>
            <a:r>
              <a:rPr lang="en-AU" b="1" dirty="0">
                <a:latin typeface="Ink Free"/>
                <a:cs typeface="Arial"/>
              </a:rPr>
              <a:t> other </a:t>
            </a:r>
            <a:r>
              <a:rPr lang="en-AU" b="1" dirty="0">
                <a:solidFill>
                  <a:srgbClr val="FF0000"/>
                </a:solidFill>
                <a:latin typeface="Ink Free"/>
                <a:cs typeface="Arial"/>
              </a:rPr>
              <a:t>liberal democracies </a:t>
            </a:r>
            <a:r>
              <a:rPr lang="en-AU" b="1" dirty="0">
                <a:latin typeface="Ink Free"/>
                <a:cs typeface="Arial"/>
              </a:rPr>
              <a:t>have. </a:t>
            </a:r>
            <a:endParaRPr lang="en-AU" b="1" dirty="0">
              <a:latin typeface="Ink Free" panose="03080402000500000000" pitchFamily="66" charset="0"/>
              <a:cs typeface="Arial" panose="020B0604020202020204" pitchFamily="34" charset="0"/>
            </a:endParaRPr>
          </a:p>
        </p:txBody>
      </p:sp>
      <p:sp>
        <p:nvSpPr>
          <p:cNvPr id="29" name="TextBox 28"/>
          <p:cNvSpPr txBox="1"/>
          <p:nvPr/>
        </p:nvSpPr>
        <p:spPr>
          <a:xfrm>
            <a:off x="543075" y="4174904"/>
            <a:ext cx="3596528" cy="1477328"/>
          </a:xfrm>
          <a:prstGeom prst="rect">
            <a:avLst/>
          </a:prstGeom>
          <a:noFill/>
        </p:spPr>
        <p:txBody>
          <a:bodyPr wrap="square" rtlCol="0">
            <a:spAutoFit/>
          </a:bodyPr>
          <a:lstStyle/>
          <a:p>
            <a:r>
              <a:rPr lang="en-AU" b="1" dirty="0">
                <a:solidFill>
                  <a:srgbClr val="FF0000"/>
                </a:solidFill>
                <a:latin typeface="Ink Free" panose="03080402000500000000" pitchFamily="66" charset="0"/>
                <a:cs typeface="Arial" panose="020B0604020202020204" pitchFamily="34" charset="0"/>
              </a:rPr>
              <a:t>It is </a:t>
            </a:r>
            <a:r>
              <a:rPr lang="en-AU" b="1" dirty="0">
                <a:latin typeface="Ink Free" panose="03080402000500000000" pitchFamily="66" charset="0"/>
                <a:cs typeface="Arial" panose="020B0604020202020204" pitchFamily="34" charset="0"/>
              </a:rPr>
              <a:t>fact</a:t>
            </a:r>
            <a:r>
              <a:rPr lang="en-AU" b="1" dirty="0">
                <a:solidFill>
                  <a:srgbClr val="FF0000"/>
                </a:solidFill>
                <a:latin typeface="Ink Free" panose="03080402000500000000" pitchFamily="66" charset="0"/>
                <a:cs typeface="Arial" panose="020B0604020202020204" pitchFamily="34" charset="0"/>
              </a:rPr>
              <a:t> that multiculturalism is in a </a:t>
            </a:r>
            <a:r>
              <a:rPr lang="en-AU" b="1" dirty="0">
                <a:latin typeface="Ink Free" panose="03080402000500000000" pitchFamily="66" charset="0"/>
                <a:cs typeface="Arial" panose="020B0604020202020204" pitchFamily="34" charset="0"/>
              </a:rPr>
              <a:t>bad </a:t>
            </a:r>
            <a:r>
              <a:rPr lang="en-AU" b="1" dirty="0">
                <a:solidFill>
                  <a:srgbClr val="FF0000"/>
                </a:solidFill>
                <a:latin typeface="Ink Free" panose="03080402000500000000" pitchFamily="66" charset="0"/>
                <a:cs typeface="Arial" panose="020B0604020202020204" pitchFamily="34" charset="0"/>
              </a:rPr>
              <a:t>state in many </a:t>
            </a:r>
            <a:r>
              <a:rPr lang="en-AU" b="1" dirty="0">
                <a:latin typeface="Ink Free" panose="03080402000500000000" pitchFamily="66" charset="0"/>
                <a:cs typeface="Arial" panose="020B0604020202020204" pitchFamily="34" charset="0"/>
              </a:rPr>
              <a:t>countries, </a:t>
            </a:r>
            <a:r>
              <a:rPr lang="en-AU" b="1" dirty="0">
                <a:solidFill>
                  <a:srgbClr val="FF0000"/>
                </a:solidFill>
                <a:latin typeface="Ink Free" panose="03080402000500000000" pitchFamily="66" charset="0"/>
                <a:cs typeface="Arial" panose="020B0604020202020204" pitchFamily="34" charset="0"/>
              </a:rPr>
              <a:t>but it is not the </a:t>
            </a:r>
            <a:r>
              <a:rPr lang="en-AU" b="1" dirty="0">
                <a:latin typeface="Ink Free" panose="03080402000500000000" pitchFamily="66" charset="0"/>
                <a:cs typeface="Arial" panose="020B0604020202020204" pitchFamily="34" charset="0"/>
              </a:rPr>
              <a:t>situation </a:t>
            </a:r>
            <a:r>
              <a:rPr lang="en-AU" b="1" dirty="0">
                <a:solidFill>
                  <a:srgbClr val="FF0000"/>
                </a:solidFill>
                <a:latin typeface="Ink Free" panose="03080402000500000000" pitchFamily="66" charset="0"/>
                <a:cs typeface="Arial" panose="020B0604020202020204" pitchFamily="34" charset="0"/>
              </a:rPr>
              <a:t>in</a:t>
            </a:r>
            <a:r>
              <a:rPr lang="en-AU" b="1" dirty="0">
                <a:latin typeface="Ink Free" panose="03080402000500000000" pitchFamily="66" charset="0"/>
                <a:cs typeface="Arial" panose="020B0604020202020204" pitchFamily="34" charset="0"/>
              </a:rPr>
              <a:t> </a:t>
            </a:r>
            <a:r>
              <a:rPr lang="en-AU" b="1" dirty="0">
                <a:solidFill>
                  <a:srgbClr val="FF0000"/>
                </a:solidFill>
                <a:latin typeface="Ink Free" panose="03080402000500000000" pitchFamily="66" charset="0"/>
                <a:cs typeface="Arial" panose="020B0604020202020204" pitchFamily="34" charset="0"/>
              </a:rPr>
              <a:t>Australia</a:t>
            </a:r>
            <a:r>
              <a:rPr lang="en-AU" b="1" dirty="0">
                <a:latin typeface="Ink Free" panose="03080402000500000000" pitchFamily="66" charset="0"/>
                <a:cs typeface="Arial" panose="020B0604020202020204" pitchFamily="34" charset="0"/>
              </a:rPr>
              <a:t> (Australian Human Rights Commission 2016).  </a:t>
            </a:r>
          </a:p>
        </p:txBody>
      </p:sp>
      <p:grpSp>
        <p:nvGrpSpPr>
          <p:cNvPr id="38" name="Group 37"/>
          <p:cNvGrpSpPr/>
          <p:nvPr/>
        </p:nvGrpSpPr>
        <p:grpSpPr>
          <a:xfrm>
            <a:off x="1065647" y="5145934"/>
            <a:ext cx="2221079" cy="676160"/>
            <a:chOff x="1420863" y="5718245"/>
            <a:chExt cx="2961438" cy="901546"/>
          </a:xfrm>
        </p:grpSpPr>
        <p:sp>
          <p:nvSpPr>
            <p:cNvPr id="34" name="TextBox 33"/>
            <p:cNvSpPr txBox="1"/>
            <p:nvPr/>
          </p:nvSpPr>
          <p:spPr>
            <a:xfrm>
              <a:off x="1860692" y="5758017"/>
              <a:ext cx="2081780" cy="861774"/>
            </a:xfrm>
            <a:prstGeom prst="rect">
              <a:avLst/>
            </a:prstGeom>
            <a:solidFill>
              <a:srgbClr val="FF0000"/>
            </a:solidFill>
          </p:spPr>
          <p:txBody>
            <a:bodyPr wrap="square" rtlCol="0">
              <a:spAutoFit/>
            </a:bodyPr>
            <a:lstStyle/>
            <a:p>
              <a:r>
                <a:rPr lang="en-AU" dirty="0">
                  <a:solidFill>
                    <a:schemeClr val="bg1"/>
                  </a:solidFill>
                  <a:latin typeface="Arial" panose="020B0604020202020204" pitchFamily="34" charset="0"/>
                  <a:cs typeface="Arial" panose="020B0604020202020204" pitchFamily="34" charset="0"/>
                </a:rPr>
                <a:t>This is plagiarism</a:t>
              </a:r>
            </a:p>
          </p:txBody>
        </p:sp>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420863" y="5730527"/>
              <a:ext cx="439829" cy="424435"/>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942472" y="5718245"/>
              <a:ext cx="439829" cy="424435"/>
            </a:xfrm>
            <a:prstGeom prst="rect">
              <a:avLst/>
            </a:prstGeom>
          </p:spPr>
        </p:pic>
      </p:grpSp>
    </p:spTree>
    <p:extLst>
      <p:ext uri="{BB962C8B-B14F-4D97-AF65-F5344CB8AC3E}">
        <p14:creationId xmlns:p14="http://schemas.microsoft.com/office/powerpoint/2010/main" val="421444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a:t>
            </a:r>
          </a:p>
        </p:txBody>
      </p:sp>
      <p:sp>
        <p:nvSpPr>
          <p:cNvPr id="4" name="TextBox 3"/>
          <p:cNvSpPr txBox="1"/>
          <p:nvPr/>
        </p:nvSpPr>
        <p:spPr>
          <a:xfrm>
            <a:off x="1429060" y="3394193"/>
            <a:ext cx="6549080"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8" name="Down Arrow 7"/>
          <p:cNvSpPr/>
          <p:nvPr/>
        </p:nvSpPr>
        <p:spPr>
          <a:xfrm rot="2294270">
            <a:off x="2756358" y="286616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Down Arrow 32"/>
          <p:cNvSpPr/>
          <p:nvPr/>
        </p:nvSpPr>
        <p:spPr>
          <a:xfrm rot="18647680">
            <a:off x="3852541" y="28334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rot="13604616">
            <a:off x="1125677"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6031861" y="28225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rot="13577428">
            <a:off x="6031862"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Down Arrow 36"/>
          <p:cNvSpPr/>
          <p:nvPr/>
        </p:nvSpPr>
        <p:spPr>
          <a:xfrm rot="1487969">
            <a:off x="7847863" y="3189808"/>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721957" y="2532136"/>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Author(s) family names</a:t>
            </a:r>
          </a:p>
        </p:txBody>
      </p:sp>
      <p:sp>
        <p:nvSpPr>
          <p:cNvPr id="38" name="TextBox 37"/>
          <p:cNvSpPr txBox="1"/>
          <p:nvPr/>
        </p:nvSpPr>
        <p:spPr>
          <a:xfrm>
            <a:off x="5433581" y="2629177"/>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Space, no comma</a:t>
            </a:r>
          </a:p>
        </p:txBody>
      </p:sp>
      <p:sp>
        <p:nvSpPr>
          <p:cNvPr id="39" name="TextBox 38"/>
          <p:cNvSpPr txBox="1"/>
          <p:nvPr/>
        </p:nvSpPr>
        <p:spPr>
          <a:xfrm>
            <a:off x="527397" y="448204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after</a:t>
            </a:r>
          </a:p>
        </p:txBody>
      </p:sp>
      <p:sp>
        <p:nvSpPr>
          <p:cNvPr id="40" name="TextBox 39"/>
          <p:cNvSpPr txBox="1"/>
          <p:nvPr/>
        </p:nvSpPr>
        <p:spPr>
          <a:xfrm>
            <a:off x="4907138" y="4482040"/>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Year of publication</a:t>
            </a:r>
          </a:p>
        </p:txBody>
      </p:sp>
      <p:sp>
        <p:nvSpPr>
          <p:cNvPr id="41" name="TextBox 40"/>
          <p:cNvSpPr txBox="1"/>
          <p:nvPr/>
        </p:nvSpPr>
        <p:spPr>
          <a:xfrm>
            <a:off x="7438355" y="282253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Full stop </a:t>
            </a:r>
            <a:r>
              <a:rPr lang="en-AU" b="1" i="1" dirty="0">
                <a:solidFill>
                  <a:schemeClr val="bg1"/>
                </a:solidFill>
                <a:latin typeface="Arial" panose="020B0604020202020204" pitchFamily="34" charset="0"/>
                <a:cs typeface="Arial" panose="020B0604020202020204" pitchFamily="34" charset="0"/>
              </a:rPr>
              <a:t>after </a:t>
            </a:r>
            <a:r>
              <a:rPr lang="en-AU" b="1" dirty="0">
                <a:solidFill>
                  <a:schemeClr val="bg1"/>
                </a:solidFill>
                <a:latin typeface="Arial" panose="020B0604020202020204" pitchFamily="34" charset="0"/>
                <a:cs typeface="Arial" panose="020B0604020202020204" pitchFamily="34" charset="0"/>
              </a:rPr>
              <a:t>(not before)</a:t>
            </a:r>
          </a:p>
        </p:txBody>
      </p:sp>
      <p:sp>
        <p:nvSpPr>
          <p:cNvPr id="43" name="Down Arrow 42"/>
          <p:cNvSpPr/>
          <p:nvPr/>
        </p:nvSpPr>
        <p:spPr>
          <a:xfrm rot="8762914">
            <a:off x="7663482" y="4072357"/>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7438355" y="4036960"/>
            <a:ext cx="1413702" cy="1477328"/>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before or after</a:t>
            </a:r>
          </a:p>
        </p:txBody>
      </p:sp>
    </p:spTree>
    <p:extLst>
      <p:ext uri="{BB962C8B-B14F-4D97-AF65-F5344CB8AC3E}">
        <p14:creationId xmlns:p14="http://schemas.microsoft.com/office/powerpoint/2010/main" val="12762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3" grpId="0" animBg="1"/>
      <p:bldP spid="34" grpId="0" animBg="1"/>
      <p:bldP spid="35" grpId="0" animBg="1"/>
      <p:bldP spid="36" grpId="0" animBg="1"/>
      <p:bldP spid="37" grpId="0" animBg="1"/>
      <p:bldP spid="24" grpId="0" animBg="1"/>
      <p:bldP spid="38" grpId="0" animBg="1"/>
      <p:bldP spid="39" grpId="0" animBg="1"/>
      <p:bldP spid="40" grpId="0" animBg="1"/>
      <p:bldP spid="41" grpId="0" animBg="1"/>
      <p:bldP spid="43" grpId="0" animBg="1"/>
      <p:bldP spid="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 for quotes</a:t>
            </a:r>
          </a:p>
        </p:txBody>
      </p:sp>
      <p:sp>
        <p:nvSpPr>
          <p:cNvPr id="4" name="TextBox 3"/>
          <p:cNvSpPr txBox="1"/>
          <p:nvPr/>
        </p:nvSpPr>
        <p:spPr>
          <a:xfrm>
            <a:off x="527397" y="3394194"/>
            <a:ext cx="8229247"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 </a:t>
            </a:r>
            <a:r>
              <a:rPr lang="en-AU" sz="4500" dirty="0">
                <a:solidFill>
                  <a:srgbClr val="FFC000"/>
                </a:solidFill>
                <a:latin typeface="Arial" panose="020B0604020202020204" pitchFamily="34" charset="0"/>
                <a:cs typeface="Arial" panose="020B0604020202020204" pitchFamily="34" charset="0"/>
              </a:rPr>
              <a:t>p. 11</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37" name="Down Arrow 36"/>
          <p:cNvSpPr/>
          <p:nvPr/>
        </p:nvSpPr>
        <p:spPr>
          <a:xfrm rot="20646217">
            <a:off x="7061466" y="289931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p:cNvSpPr txBox="1"/>
          <p:nvPr/>
        </p:nvSpPr>
        <p:spPr>
          <a:xfrm>
            <a:off x="5822570" y="2504869"/>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 full stop, and a space</a:t>
            </a:r>
          </a:p>
        </p:txBody>
      </p:sp>
      <p:sp>
        <p:nvSpPr>
          <p:cNvPr id="43" name="Down Arrow 42"/>
          <p:cNvSpPr/>
          <p:nvPr/>
        </p:nvSpPr>
        <p:spPr>
          <a:xfrm rot="11987889">
            <a:off x="6495254" y="4051996"/>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5647910" y="4345695"/>
            <a:ext cx="1007920"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Comma and space</a:t>
            </a:r>
          </a:p>
        </p:txBody>
      </p:sp>
      <p:sp>
        <p:nvSpPr>
          <p:cNvPr id="30" name="Down Arrow 29"/>
          <p:cNvSpPr/>
          <p:nvPr/>
        </p:nvSpPr>
        <p:spPr>
          <a:xfrm rot="9751632">
            <a:off x="7892237" y="4002140"/>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p:cNvSpPr txBox="1"/>
          <p:nvPr/>
        </p:nvSpPr>
        <p:spPr>
          <a:xfrm rot="3369">
            <a:off x="7236510" y="4201033"/>
            <a:ext cx="1007920" cy="1200329"/>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The page number</a:t>
            </a:r>
          </a:p>
        </p:txBody>
      </p:sp>
    </p:spTree>
    <p:extLst>
      <p:ext uri="{BB962C8B-B14F-4D97-AF65-F5344CB8AC3E}">
        <p14:creationId xmlns:p14="http://schemas.microsoft.com/office/powerpoint/2010/main" val="3823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7" grpId="0" animBg="1"/>
      <p:bldP spid="41" grpId="0" animBg="1"/>
      <p:bldP spid="43" grpId="0" animBg="1"/>
      <p:bldP spid="44"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Objectives</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Describe search engines</a:t>
            </a:r>
            <a:endParaRPr lang="en-US" sz="2800">
              <a:cs typeface="Calibri"/>
            </a:endParaRPr>
          </a:p>
          <a:p>
            <a:r>
              <a:rPr lang="en-IN" sz="2800" dirty="0"/>
              <a:t>Explain search engine optimization (SEO)</a:t>
            </a:r>
            <a:endParaRPr lang="en-IN" sz="2800" dirty="0">
              <a:cs typeface="Calibri"/>
            </a:endParaRPr>
          </a:p>
          <a:p>
            <a:r>
              <a:rPr lang="en-IN" sz="2800" dirty="0"/>
              <a:t>Create description meta tags</a:t>
            </a:r>
            <a:endParaRPr lang="en-IN" sz="2800" dirty="0">
              <a:cs typeface="Calibri"/>
            </a:endParaRPr>
          </a:p>
          <a:p>
            <a:r>
              <a:rPr lang="en-IN" sz="2800" dirty="0"/>
              <a:t>Describe a domain name</a:t>
            </a:r>
            <a:endParaRPr lang="en-IN" sz="2800" dirty="0">
              <a:cs typeface="Calibri"/>
            </a:endParaRPr>
          </a:p>
          <a:p>
            <a:r>
              <a:rPr lang="en-IN" sz="2800" dirty="0"/>
              <a:t>Describe a top-level domain</a:t>
            </a:r>
            <a:endParaRPr lang="en-IN" sz="2800" dirty="0">
              <a:cs typeface="Calibri"/>
            </a:endParaRPr>
          </a:p>
          <a:p>
            <a:r>
              <a:rPr lang="en-IN" sz="2800" dirty="0"/>
              <a:t>Explain the role of a web hosting service</a:t>
            </a:r>
            <a:endParaRPr lang="en-IN" sz="28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dirty="0"/>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a:t>
            </a:fld>
            <a:endParaRPr lang="en-US"/>
          </a:p>
        </p:txBody>
      </p:sp>
    </p:spTree>
    <p:extLst>
      <p:ext uri="{BB962C8B-B14F-4D97-AF65-F5344CB8AC3E}">
        <p14:creationId xmlns:p14="http://schemas.microsoft.com/office/powerpoint/2010/main" val="1185095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6. </a:t>
            </a:r>
            <a:r>
              <a:rPr lang="en-US" sz="2400" dirty="0">
                <a:latin typeface="Arial"/>
                <a:cs typeface="Arial"/>
              </a:rPr>
              <a:t>Common problem #3: quoting too much</a:t>
            </a:r>
          </a:p>
        </p:txBody>
      </p:sp>
      <p:sp>
        <p:nvSpPr>
          <p:cNvPr id="24" name="TextBox 23"/>
          <p:cNvSpPr txBox="1"/>
          <p:nvPr/>
        </p:nvSpPr>
        <p:spPr>
          <a:xfrm>
            <a:off x="418464" y="2363720"/>
            <a:ext cx="8192137" cy="2354491"/>
          </a:xfrm>
          <a:prstGeom prst="rect">
            <a:avLst/>
          </a:prstGeom>
          <a:noFill/>
        </p:spPr>
        <p:txBody>
          <a:bodyPr wrap="square" rtlCol="0">
            <a:spAutoFit/>
          </a:bodyPr>
          <a:lstStyle/>
          <a:p>
            <a:r>
              <a:rPr lang="en-AU" sz="2100" b="1" dirty="0">
                <a:latin typeface="Ink Free" panose="03080402000500000000" pitchFamily="66" charset="0"/>
                <a:cs typeface="Arial" panose="020B0604020202020204" pitchFamily="34" charset="0"/>
              </a:rPr>
              <a:t>According to the Australian Human Rights Commission (AHRC) (2016, p 16), ‘</a:t>
            </a:r>
            <a:r>
              <a:rPr lang="en-AU" sz="2100" b="1" dirty="0">
                <a:solidFill>
                  <a:srgbClr val="FF0000"/>
                </a:solidFill>
                <a:latin typeface="Ink Free" panose="03080402000500000000" pitchFamily="66" charset="0"/>
                <a:cs typeface="Arial" panose="020B0604020202020204" pitchFamily="34" charset="0"/>
              </a:rPr>
              <a:t>it is important that we recognise the some of the distinctive characteristics of Australian multiculturalism</a:t>
            </a:r>
            <a:r>
              <a:rPr lang="en-AU" sz="2100" b="1" dirty="0">
                <a:latin typeface="Ink Free" panose="03080402000500000000" pitchFamily="66" charset="0"/>
                <a:cs typeface="Arial" panose="020B0604020202020204" pitchFamily="34" charset="0"/>
              </a:rPr>
              <a:t>’. This is because ‘</a:t>
            </a:r>
            <a:r>
              <a:rPr lang="en-AU" sz="2100" b="1" dirty="0">
                <a:solidFill>
                  <a:srgbClr val="FF0000"/>
                </a:solidFill>
                <a:latin typeface="Ink Free" panose="03080402000500000000" pitchFamily="66" charset="0"/>
                <a:cs typeface="Arial" panose="020B0604020202020204" pitchFamily="34" charset="0"/>
              </a:rPr>
              <a:t>our experience has been different from those in other parts of the world</a:t>
            </a:r>
            <a:r>
              <a:rPr lang="en-AU" sz="2100" b="1" dirty="0">
                <a:latin typeface="Ink Free" panose="03080402000500000000" pitchFamily="66" charset="0"/>
                <a:cs typeface="Arial" panose="020B0604020202020204" pitchFamily="34" charset="0"/>
              </a:rPr>
              <a:t>’ (AHRC 2016, p 16). The AHRC (2016, p 16), claims that ‘</a:t>
            </a:r>
            <a:r>
              <a:rPr lang="en-AU" sz="2100" b="1" dirty="0">
                <a:solidFill>
                  <a:srgbClr val="FF0000"/>
                </a:solidFill>
                <a:latin typeface="Ink Free" panose="03080402000500000000" pitchFamily="66" charset="0"/>
                <a:cs typeface="Arial" panose="020B0604020202020204" pitchFamily="34" charset="0"/>
              </a:rPr>
              <a:t>ours is a success story, not a failure</a:t>
            </a:r>
            <a:r>
              <a:rPr lang="en-AU" sz="2100" b="1" dirty="0">
                <a:latin typeface="Ink Free" panose="03080402000500000000" pitchFamily="66" charset="0"/>
                <a:cs typeface="Arial" panose="020B0604020202020204" pitchFamily="34" charset="0"/>
              </a:rPr>
              <a:t>’, but that ‘</a:t>
            </a:r>
            <a:r>
              <a:rPr lang="en-AU" sz="2100" b="1" dirty="0">
                <a:solidFill>
                  <a:srgbClr val="FF0000"/>
                </a:solidFill>
                <a:latin typeface="Ink Free" panose="03080402000500000000" pitchFamily="66" charset="0"/>
                <a:cs typeface="Arial" panose="020B0604020202020204" pitchFamily="34" charset="0"/>
              </a:rPr>
              <a:t>it is a success story that demands our vigilance</a:t>
            </a:r>
            <a:r>
              <a:rPr lang="en-AU" sz="2100" b="1" dirty="0">
                <a:latin typeface="Ink Free" panose="03080402000500000000" pitchFamily="66" charset="0"/>
                <a:cs typeface="Arial" panose="020B0604020202020204" pitchFamily="34" charset="0"/>
              </a:rPr>
              <a:t>’.    </a:t>
            </a:r>
          </a:p>
        </p:txBody>
      </p:sp>
      <p:sp>
        <p:nvSpPr>
          <p:cNvPr id="6" name="TextBox 5"/>
          <p:cNvSpPr txBox="1"/>
          <p:nvPr/>
        </p:nvSpPr>
        <p:spPr>
          <a:xfrm>
            <a:off x="1919237" y="4935432"/>
            <a:ext cx="4838700" cy="461665"/>
          </a:xfrm>
          <a:prstGeom prst="rect">
            <a:avLst/>
          </a:prstGeom>
          <a:solidFill>
            <a:schemeClr val="bg1">
              <a:lumMod val="75000"/>
            </a:schemeClr>
          </a:solidFill>
        </p:spPr>
        <p:txBody>
          <a:bodyPr wrap="square" rtlCol="0">
            <a:spAutoFit/>
          </a:bodyPr>
          <a:lstStyle/>
          <a:p>
            <a:r>
              <a:rPr lang="en-AU" sz="2400" b="1" dirty="0">
                <a:solidFill>
                  <a:schemeClr val="bg1"/>
                </a:solidFill>
                <a:latin typeface="Arial" panose="020B0604020202020204" pitchFamily="34" charset="0"/>
                <a:cs typeface="Arial" panose="020B0604020202020204" pitchFamily="34" charset="0"/>
              </a:rPr>
              <a:t>Can you see the problem here?</a:t>
            </a:r>
          </a:p>
        </p:txBody>
      </p:sp>
    </p:spTree>
    <p:extLst>
      <p:ext uri="{BB962C8B-B14F-4D97-AF65-F5344CB8AC3E}">
        <p14:creationId xmlns:p14="http://schemas.microsoft.com/office/powerpoint/2010/main" val="204008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7. A quiz. </a:t>
            </a:r>
            <a:endParaRPr lang="en-US" sz="2400" dirty="0">
              <a:latin typeface="Arial"/>
              <a:cs typeface="Aria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38" y="2038017"/>
            <a:ext cx="2562482" cy="2562482"/>
          </a:xfrm>
          <a:prstGeom prst="rect">
            <a:avLst/>
          </a:prstGeom>
        </p:spPr>
      </p:pic>
      <p:sp>
        <p:nvSpPr>
          <p:cNvPr id="21" name="TextBox 20"/>
          <p:cNvSpPr txBox="1"/>
          <p:nvPr/>
        </p:nvSpPr>
        <p:spPr>
          <a:xfrm>
            <a:off x="4060463" y="4815929"/>
            <a:ext cx="770624" cy="830997"/>
          </a:xfrm>
          <a:prstGeom prst="rect">
            <a:avLst/>
          </a:prstGeom>
          <a:solidFill>
            <a:schemeClr val="bg1"/>
          </a:solidFill>
        </p:spPr>
        <p:txBody>
          <a:bodyPr wrap="square" rtlCol="0">
            <a:spAutoFit/>
          </a:bodyPr>
          <a:lstStyle/>
          <a:p>
            <a:r>
              <a:rPr lang="en-AU" sz="2400" b="1" dirty="0">
                <a:latin typeface="Arial" panose="020B0604020202020204" pitchFamily="34" charset="0"/>
                <a:cs typeface="Arial" panose="020B0604020202020204" pitchFamily="34" charset="0"/>
                <a:hlinkClick r:id="rId5"/>
              </a:rPr>
              <a:t>Link</a:t>
            </a:r>
            <a:endParaRPr lang="en-AU"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7847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4" name="TextBox 3"/>
          <p:cNvSpPr txBox="1"/>
          <p:nvPr/>
        </p:nvSpPr>
        <p:spPr>
          <a:xfrm>
            <a:off x="3715703" y="3205707"/>
            <a:ext cx="7627620" cy="369332"/>
          </a:xfrm>
          <a:prstGeom prst="rect">
            <a:avLst/>
          </a:prstGeom>
          <a:noFill/>
        </p:spPr>
        <p:txBody>
          <a:bodyPr wrap="square" rtlCol="0">
            <a:spAutoFit/>
          </a:bodyPr>
          <a:lstStyle/>
          <a:p>
            <a:endParaRPr lang="en-AU" dirty="0"/>
          </a:p>
        </p:txBody>
      </p:sp>
      <p:sp>
        <p:nvSpPr>
          <p:cNvPr id="6" name="Rectangle 1"/>
          <p:cNvSpPr>
            <a:spLocks noChangeArrowheads="1"/>
          </p:cNvSpPr>
          <p:nvPr/>
        </p:nvSpPr>
        <p:spPr bwMode="auto">
          <a:xfrm>
            <a:off x="1041688" y="1939424"/>
            <a:ext cx="7060623"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fontAlgn="t"/>
            <a:r>
              <a:rPr lang="en-US" altLang="en-US" dirty="0">
                <a:solidFill>
                  <a:srgbClr val="393D47"/>
                </a:solidFill>
                <a:latin typeface="Arial"/>
                <a:cs typeface="Arial"/>
              </a:rPr>
              <a:t>Come and visit us at Academic Learning Support (ALS) for more </a:t>
            </a:r>
            <a:r>
              <a:rPr lang="en-US" altLang="en-US">
                <a:solidFill>
                  <a:srgbClr val="393D47"/>
                </a:solidFill>
                <a:latin typeface="Arial"/>
                <a:cs typeface="Arial"/>
              </a:rPr>
              <a:t>help with academic integrity or any other learning matter. </a:t>
            </a:r>
            <a:endParaRPr lang="en-US" altLang="en-US" dirty="0">
              <a:solidFill>
                <a:srgbClr val="393D47"/>
              </a:solidFill>
              <a:cs typeface="Arial" panose="020B0604020202020204" pitchFamily="34" charset="0"/>
            </a:endParaRPr>
          </a:p>
          <a:p>
            <a:pPr defTabSz="685800" fontAlgn="t"/>
            <a:endParaRPr lang="en-US" altLang="en-US"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Drop-in hours: </a:t>
            </a:r>
            <a:r>
              <a:rPr lang="en-US" altLang="en-US" dirty="0">
                <a:solidFill>
                  <a:srgbClr val="393D47"/>
                </a:solidFill>
                <a:cs typeface="Arial" panose="020B0604020202020204" pitchFamily="34" charset="0"/>
              </a:rPr>
              <a:t>10AM-11AM and 2PM-3PM, Monday to Friday </a:t>
            </a:r>
          </a:p>
          <a:p>
            <a:pPr defTabSz="685800" fontAlgn="t"/>
            <a:endParaRPr lang="en-US" altLang="en-US" dirty="0">
              <a:cs typeface="Arial" panose="020B0604020202020204" pitchFamily="34" charset="0"/>
            </a:endParaRPr>
          </a:p>
          <a:p>
            <a:pPr defTabSz="685800" fontAlgn="t"/>
            <a:r>
              <a:rPr lang="en-US" altLang="en-US" b="1" dirty="0">
                <a:solidFill>
                  <a:srgbClr val="393D47"/>
                </a:solidFill>
                <a:cs typeface="Arial" panose="020B0604020202020204" pitchFamily="34" charset="0"/>
              </a:rPr>
              <a:t>ALS Melbourne</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713 695 7302</a:t>
            </a:r>
          </a:p>
          <a:p>
            <a:pPr defTabSz="685800" fontAlgn="t"/>
            <a:r>
              <a:rPr lang="en-US" altLang="en-US" dirty="0">
                <a:solidFill>
                  <a:srgbClr val="393D47"/>
                </a:solidFill>
                <a:cs typeface="Arial" panose="020B0604020202020204" pitchFamily="34" charset="0"/>
              </a:rPr>
              <a:t>TEL: (03) 8353 0871</a:t>
            </a:r>
            <a:endParaRPr lang="en-US" altLang="en-US" b="1" dirty="0">
              <a:solidFill>
                <a:srgbClr val="393D47"/>
              </a:solidFill>
              <a:cs typeface="Arial" panose="020B0604020202020204" pitchFamily="34" charset="0"/>
            </a:endParaRPr>
          </a:p>
          <a:p>
            <a:pPr defTabSz="685800" fontAlgn="t"/>
            <a:endParaRPr lang="en-US" altLang="en-US" b="1"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ALS Sydney</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658 953 2737</a:t>
            </a:r>
          </a:p>
          <a:p>
            <a:pPr defTabSz="685800" fontAlgn="t"/>
            <a:r>
              <a:rPr lang="en-US" altLang="en-US" dirty="0">
                <a:solidFill>
                  <a:srgbClr val="393D47"/>
                </a:solidFill>
                <a:cs typeface="Arial" panose="020B0604020202020204" pitchFamily="34" charset="0"/>
              </a:rPr>
              <a:t>TEL: (02) 9092 5171</a:t>
            </a:r>
            <a:r>
              <a:rPr lang="en-US" altLang="en-US"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1252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43</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41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Chapter Objectives (continued)</a:t>
            </a:r>
          </a:p>
        </p:txBody>
      </p:sp>
      <p:sp>
        <p:nvSpPr>
          <p:cNvPr id="2" name="Content Placeholder 1"/>
          <p:cNvSpPr>
            <a:spLocks noGrp="1"/>
          </p:cNvSpPr>
          <p:nvPr>
            <p:ph idx="1"/>
          </p:nvPr>
        </p:nvSpPr>
        <p:spPr/>
        <p:txBody>
          <a:bodyPr vert="horz" lIns="91440" tIns="45720" rIns="91440" bIns="45720" rtlCol="0" anchor="t">
            <a:normAutofit/>
          </a:bodyPr>
          <a:lstStyle/>
          <a:p>
            <a:r>
              <a:rPr lang="pt-BR" sz="2800" dirty="0"/>
              <a:t>Describe a File Transfer Protocol (FTP) client</a:t>
            </a:r>
            <a:endParaRPr lang="pt-BR" sz="2800">
              <a:cs typeface="Calibri"/>
            </a:endParaRPr>
          </a:p>
          <a:p>
            <a:r>
              <a:rPr lang="en-IN" sz="2800" dirty="0"/>
              <a:t>Connect to a remote server</a:t>
            </a:r>
            <a:endParaRPr lang="en-IN" sz="2800">
              <a:cs typeface="Calibri"/>
            </a:endParaRPr>
          </a:p>
          <a:p>
            <a:r>
              <a:rPr lang="en-IN" sz="2800" dirty="0"/>
              <a:t>Publish a website with an FTP client</a:t>
            </a:r>
            <a:endParaRPr lang="en-IN" sz="2800">
              <a:cs typeface="Calibri"/>
            </a:endParaRPr>
          </a:p>
          <a:p>
            <a:r>
              <a:rPr lang="en-US" sz="2800" dirty="0"/>
              <a:t>Market a website</a:t>
            </a:r>
            <a:endParaRPr lang="en-US" sz="2800">
              <a:cs typeface="Calibri"/>
            </a:endParaRPr>
          </a:p>
          <a:p>
            <a:r>
              <a:rPr lang="en-IN" sz="2800" dirty="0"/>
              <a:t>Register a URL with a search engine</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dirty="0"/>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5</a:t>
            </a:fld>
            <a:endParaRPr lang="en-US"/>
          </a:p>
        </p:txBody>
      </p:sp>
    </p:spTree>
    <p:extLst>
      <p:ext uri="{BB962C8B-B14F-4D97-AF65-F5344CB8AC3E}">
        <p14:creationId xmlns:p14="http://schemas.microsoft.com/office/powerpoint/2010/main" val="399572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Search Engines</a:t>
            </a:r>
          </a:p>
        </p:txBody>
      </p:sp>
      <p:sp>
        <p:nvSpPr>
          <p:cNvPr id="2" name="Content Placeholder 1"/>
          <p:cNvSpPr>
            <a:spLocks noGrp="1"/>
          </p:cNvSpPr>
          <p:nvPr>
            <p:ph idx="1"/>
          </p:nvPr>
        </p:nvSpPr>
        <p:spPr/>
        <p:txBody>
          <a:bodyPr vert="horz" lIns="91440" tIns="45720" rIns="91440" bIns="45720" rtlCol="0" anchor="t">
            <a:normAutofit/>
          </a:bodyPr>
          <a:lstStyle/>
          <a:p>
            <a:r>
              <a:rPr lang="en-IN" sz="2800" b="1" dirty="0"/>
              <a:t>Search engines</a:t>
            </a:r>
            <a:r>
              <a:rPr lang="en-IN" sz="2800" dirty="0"/>
              <a:t> are used to find specific businesses or content on the web</a:t>
            </a:r>
            <a:endParaRPr lang="en-IN" sz="2800">
              <a:cs typeface="Calibri"/>
            </a:endParaRPr>
          </a:p>
          <a:p>
            <a:r>
              <a:rPr lang="en-IN" sz="2800" dirty="0"/>
              <a:t>They are online tools that search for websites based on keywords </a:t>
            </a:r>
            <a:r>
              <a:rPr lang="en-US" sz="2800" dirty="0"/>
              <a:t>entered by a user</a:t>
            </a:r>
            <a:endParaRPr lang="en-US" sz="2800">
              <a:cs typeface="Calibri"/>
            </a:endParaRPr>
          </a:p>
          <a:p>
            <a:r>
              <a:rPr lang="en-IN" sz="2800" dirty="0"/>
              <a:t>They use </a:t>
            </a:r>
            <a:r>
              <a:rPr lang="en-IN" sz="2800" b="1" dirty="0"/>
              <a:t>robots</a:t>
            </a:r>
            <a:r>
              <a:rPr lang="en-IN" sz="2800" dirty="0"/>
              <a:t> (also known as bots or spiders), which are programs that run automated tasks on the Internet, to traverse the web in search of the keywords entered by users</a:t>
            </a:r>
            <a:endParaRPr lang="en-IN" sz="2800" dirty="0">
              <a:cs typeface="Calibri"/>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6</a:t>
            </a:fld>
            <a:endParaRPr lang="en-US"/>
          </a:p>
        </p:txBody>
      </p:sp>
    </p:spTree>
    <p:extLst>
      <p:ext uri="{BB962C8B-B14F-4D97-AF65-F5344CB8AC3E}">
        <p14:creationId xmlns:p14="http://schemas.microsoft.com/office/powerpoint/2010/main" val="99334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Search Engines (continued)</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As the robots browse the web, they index and organize their findings, which are stored in a database</a:t>
            </a:r>
            <a:endParaRPr lang="en-IN" sz="2800">
              <a:solidFill>
                <a:srgbClr val="FF0000"/>
              </a:solidFill>
              <a:cs typeface="Calibri"/>
            </a:endParaRPr>
          </a:p>
          <a:p>
            <a:r>
              <a:rPr lang="en-IN" sz="2800" dirty="0"/>
              <a:t>The</a:t>
            </a:r>
            <a:r>
              <a:rPr lang="en-IN" sz="2800" dirty="0">
                <a:solidFill>
                  <a:srgbClr val="FF0000"/>
                </a:solidFill>
              </a:rPr>
              <a:t> </a:t>
            </a:r>
            <a:r>
              <a:rPr lang="en-IN" sz="2800" dirty="0"/>
              <a:t>robots view and may store webpage titles, meta tag keywords and descriptions, and h1 or other heading element content</a:t>
            </a:r>
            <a:endParaRPr lang="en-US" sz="2800">
              <a:cs typeface="Calibri"/>
            </a:endParaRPr>
          </a:p>
          <a:p>
            <a:r>
              <a:rPr lang="en-US" sz="2800" dirty="0"/>
              <a:t>Popular search engines include Google.com, Bing.com, Ask.com, and Yahoo.com</a:t>
            </a:r>
            <a:endParaRPr lang="en-US" sz="2800" dirty="0">
              <a:cs typeface="Calibri"/>
            </a:endParaRP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7</a:t>
            </a:fld>
            <a:endParaRPr lang="en-US"/>
          </a:p>
        </p:txBody>
      </p:sp>
    </p:spTree>
    <p:extLst>
      <p:ext uri="{BB962C8B-B14F-4D97-AF65-F5344CB8AC3E}">
        <p14:creationId xmlns:p14="http://schemas.microsoft.com/office/powerpoint/2010/main" val="246051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Search Engine Optimization</a:t>
            </a:r>
          </a:p>
        </p:txBody>
      </p:sp>
      <p:sp>
        <p:nvSpPr>
          <p:cNvPr id="2" name="Content Placeholder 1"/>
          <p:cNvSpPr>
            <a:spLocks noGrp="1"/>
          </p:cNvSpPr>
          <p:nvPr>
            <p:ph idx="1"/>
          </p:nvPr>
        </p:nvSpPr>
        <p:spPr/>
        <p:txBody>
          <a:bodyPr vert="horz" lIns="91440" tIns="45720" rIns="91440" bIns="45720" rtlCol="0" anchor="t">
            <a:normAutofit/>
          </a:bodyPr>
          <a:lstStyle/>
          <a:p>
            <a:r>
              <a:rPr lang="en-IN" sz="2800" b="1" dirty="0"/>
              <a:t>Search engine optimization </a:t>
            </a:r>
            <a:r>
              <a:rPr lang="en-IN" sz="2800" dirty="0"/>
              <a:t>(SEO) is the process of improving the amount of traffic to a website by improving the ranking of the site in search engine results pages (SERPs)</a:t>
            </a:r>
            <a:endParaRPr lang="en-IN" sz="2800">
              <a:cs typeface="Calibri"/>
            </a:endParaRPr>
          </a:p>
          <a:p>
            <a:r>
              <a:rPr lang="en-IN" sz="2800" b="1" dirty="0"/>
              <a:t>Rank</a:t>
            </a:r>
            <a:r>
              <a:rPr lang="en-IN" sz="2800" dirty="0"/>
              <a:t> – It is the position of a webpage link, as displayed on the SERP</a:t>
            </a:r>
            <a:endParaRPr lang="en-IN" sz="2800">
              <a:cs typeface="Calibri"/>
            </a:endParaRPr>
          </a:p>
          <a:p>
            <a:r>
              <a:rPr lang="en-IN" sz="2800" dirty="0"/>
              <a:t>An </a:t>
            </a:r>
            <a:r>
              <a:rPr lang="en-IN" sz="2800" b="1" dirty="0"/>
              <a:t>impression</a:t>
            </a:r>
            <a:r>
              <a:rPr lang="en-IN" sz="2800" dirty="0"/>
              <a:t> is created each time a webpage link appears in a SERP of a related query</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8</a:t>
            </a:fld>
            <a:endParaRPr lang="en-US"/>
          </a:p>
        </p:txBody>
      </p:sp>
    </p:spTree>
    <p:extLst>
      <p:ext uri="{BB962C8B-B14F-4D97-AF65-F5344CB8AC3E}">
        <p14:creationId xmlns:p14="http://schemas.microsoft.com/office/powerpoint/2010/main" val="141049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Search Engine Optimization (continued)</a:t>
            </a:r>
          </a:p>
        </p:txBody>
      </p:sp>
      <p:sp>
        <p:nvSpPr>
          <p:cNvPr id="2" name="Content Placeholder 1"/>
          <p:cNvSpPr>
            <a:spLocks noGrp="1"/>
          </p:cNvSpPr>
          <p:nvPr>
            <p:ph idx="1"/>
          </p:nvPr>
        </p:nvSpPr>
        <p:spPr/>
        <p:txBody>
          <a:bodyPr vert="horz" lIns="91440" tIns="45720" rIns="91440" bIns="45720" rtlCol="0" anchor="t">
            <a:normAutofit/>
          </a:bodyPr>
          <a:lstStyle/>
          <a:p>
            <a:r>
              <a:rPr lang="en-IN" sz="2800" dirty="0"/>
              <a:t>Effective SEO involves key tasks such as:</a:t>
            </a:r>
            <a:endParaRPr lang="en-IN" sz="2800">
              <a:cs typeface="Calibri"/>
            </a:endParaRPr>
          </a:p>
          <a:p>
            <a:pPr lvl="1"/>
            <a:r>
              <a:rPr lang="en-IN" sz="2400" dirty="0"/>
              <a:t>Brainstorming key words that describe the business</a:t>
            </a:r>
            <a:endParaRPr lang="en-IN" sz="2400">
              <a:cs typeface="Calibri"/>
            </a:endParaRPr>
          </a:p>
          <a:p>
            <a:pPr lvl="1"/>
            <a:r>
              <a:rPr lang="en-IN" sz="2400" dirty="0"/>
              <a:t>Using these keywords within the domain name, page titles, heading elements, and meta tags</a:t>
            </a:r>
            <a:endParaRPr lang="en-IN" sz="2400">
              <a:cs typeface="Calibri"/>
            </a:endParaRPr>
          </a:p>
          <a:p>
            <a:pPr lvl="1"/>
            <a:r>
              <a:rPr lang="en-IN" sz="2400" dirty="0"/>
              <a:t>Researching the competitors and </a:t>
            </a:r>
            <a:r>
              <a:rPr lang="en-US" sz="2400" dirty="0"/>
              <a:t>noting their keywords</a:t>
            </a:r>
            <a:endParaRPr lang="en-US" sz="2400">
              <a:cs typeface="Calibri"/>
            </a:endParaRPr>
          </a:p>
          <a:p>
            <a:pPr lvl="1"/>
            <a:r>
              <a:rPr lang="en-IN" sz="2400" dirty="0"/>
              <a:t>Optimizing images by using keywords within the alt text of the images as robots cannot read text on the images</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11: Publish and Promote a Website</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9</a:t>
            </a:fld>
            <a:endParaRPr lang="en-US"/>
          </a:p>
        </p:txBody>
      </p:sp>
    </p:spTree>
    <p:extLst>
      <p:ext uri="{BB962C8B-B14F-4D97-AF65-F5344CB8AC3E}">
        <p14:creationId xmlns:p14="http://schemas.microsoft.com/office/powerpoint/2010/main" val="688371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11143</TotalTime>
  <Words>2257</Words>
  <Application>Microsoft Office PowerPoint</Application>
  <PresentationFormat>On-screen Show (4:3)</PresentationFormat>
  <Paragraphs>274</Paragraphs>
  <Slides>43</Slides>
  <Notes>14</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Kent Powerpoint Template (final)</vt:lpstr>
      <vt:lpstr>1_Kent Powerpoint Template (final)</vt:lpstr>
      <vt:lpstr>PowerPoint Presentation</vt:lpstr>
      <vt:lpstr>Resource Material</vt:lpstr>
      <vt:lpstr>PowerPoint Presentation</vt:lpstr>
      <vt:lpstr>Chapter Objectives</vt:lpstr>
      <vt:lpstr>Chapter Objectives (continued)</vt:lpstr>
      <vt:lpstr>Search Engines</vt:lpstr>
      <vt:lpstr>Search Engines (continued)</vt:lpstr>
      <vt:lpstr>Search Engine Optimization</vt:lpstr>
      <vt:lpstr>Search Engine Optimization (continued)</vt:lpstr>
      <vt:lpstr>Meta Tags</vt:lpstr>
      <vt:lpstr>Meta Tags (continued 1)</vt:lpstr>
      <vt:lpstr>Meta Tags (continued 2)</vt:lpstr>
      <vt:lpstr>Meta Tags (continued 3)</vt:lpstr>
      <vt:lpstr>To Add a Description Meta Tag to a Webpage</vt:lpstr>
      <vt:lpstr>To Modify Alt Text on a Webpage</vt:lpstr>
      <vt:lpstr>Domain Name</vt:lpstr>
      <vt:lpstr>Domain Name (continued 1)</vt:lpstr>
      <vt:lpstr>Domain Name (continued 2)</vt:lpstr>
      <vt:lpstr>Website Hosting</vt:lpstr>
      <vt:lpstr>Website Hosting (continued)</vt:lpstr>
      <vt:lpstr>Publishing a Website</vt:lpstr>
      <vt:lpstr>FTP Clients</vt:lpstr>
      <vt:lpstr>FTP Clients (continued 1)</vt:lpstr>
      <vt:lpstr>FTP Clients (continued 2)</vt:lpstr>
      <vt:lpstr>Transferring Files</vt:lpstr>
      <vt:lpstr>To Start FileZilla and Connect to a Remote Server</vt:lpstr>
      <vt:lpstr>To Upload Folders and Files to a Remote Server</vt:lpstr>
      <vt:lpstr>To View and Test a Published Website</vt:lpstr>
      <vt:lpstr>Marketing a Website</vt:lpstr>
      <vt:lpstr>Marketing a Website (continued)</vt:lpstr>
      <vt:lpstr>Registering with Search Engines</vt:lpstr>
      <vt:lpstr>To Validate the HTML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7</dc:title>
  <dc:creator>Steven Freund</dc:creator>
  <cp:lastModifiedBy>Syed</cp:lastModifiedBy>
  <cp:revision>946</cp:revision>
  <dcterms:created xsi:type="dcterms:W3CDTF">2004-08-27T11:11:14Z</dcterms:created>
  <dcterms:modified xsi:type="dcterms:W3CDTF">2022-06-02T08:13:40Z</dcterms:modified>
</cp:coreProperties>
</file>